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DM Sans Bold" charset="1" panose="00000000000000000000"/>
      <p:regular r:id="rId22"/>
    </p:embeddedFont>
    <p:embeddedFont>
      <p:font typeface="DM Sans" charset="1" panose="00000000000000000000"/>
      <p:regular r:id="rId23"/>
    </p:embeddedFont>
    <p:embeddedFont>
      <p:font typeface="Public Sans" charset="1" panose="000000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35.png" Type="http://schemas.openxmlformats.org/officeDocument/2006/relationships/image"/><Relationship Id="rId5" Target="../media/image36.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37.png" Type="http://schemas.openxmlformats.org/officeDocument/2006/relationships/image"/><Relationship Id="rId5" Target="../media/image3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39.png" Type="http://schemas.openxmlformats.org/officeDocument/2006/relationships/image"/><Relationship Id="rId5" Target="../media/image40.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19.png" Type="http://schemas.openxmlformats.org/officeDocument/2006/relationships/image"/><Relationship Id="rId19" Target="../media/image20.svg" Type="http://schemas.openxmlformats.org/officeDocument/2006/relationships/image"/><Relationship Id="rId2" Target="../media/image1.png" Type="http://schemas.openxmlformats.org/officeDocument/2006/relationships/image"/><Relationship Id="rId20" Target="../media/image21.png" Type="http://schemas.openxmlformats.org/officeDocument/2006/relationships/image"/><Relationship Id="rId21" Target="../media/image22.svg" Type="http://schemas.openxmlformats.org/officeDocument/2006/relationships/image"/><Relationship Id="rId22" Target="../media/image23.png" Type="http://schemas.openxmlformats.org/officeDocument/2006/relationships/image"/><Relationship Id="rId23" Target="../media/image24.svg" Type="http://schemas.openxmlformats.org/officeDocument/2006/relationships/image"/><Relationship Id="rId24" Target="../media/image25.png" Type="http://schemas.openxmlformats.org/officeDocument/2006/relationships/image"/><Relationship Id="rId25" Target="../media/image26.svg" Type="http://schemas.openxmlformats.org/officeDocument/2006/relationships/image"/><Relationship Id="rId26" Target="../media/image27.png" Type="http://schemas.openxmlformats.org/officeDocument/2006/relationships/image"/><Relationship Id="rId27"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9.png" Type="http://schemas.openxmlformats.org/officeDocument/2006/relationships/image"/><Relationship Id="rId13" Target="../media/image20.svg" Type="http://schemas.openxmlformats.org/officeDocument/2006/relationships/image"/><Relationship Id="rId14" Target="../media/image23.png" Type="http://schemas.openxmlformats.org/officeDocument/2006/relationships/image"/><Relationship Id="rId15" Target="../media/image24.svg" Type="http://schemas.openxmlformats.org/officeDocument/2006/relationships/image"/><Relationship Id="rId16" Target="../media/image27.png" Type="http://schemas.openxmlformats.org/officeDocument/2006/relationships/image"/><Relationship Id="rId17" Target="../media/image2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19.png" Type="http://schemas.openxmlformats.org/officeDocument/2006/relationships/image"/><Relationship Id="rId19" Target="../media/image20.svg" Type="http://schemas.openxmlformats.org/officeDocument/2006/relationships/image"/><Relationship Id="rId2" Target="../media/image1.png" Type="http://schemas.openxmlformats.org/officeDocument/2006/relationships/image"/><Relationship Id="rId20" Target="../media/image21.png" Type="http://schemas.openxmlformats.org/officeDocument/2006/relationships/image"/><Relationship Id="rId21" Target="../media/image22.svg" Type="http://schemas.openxmlformats.org/officeDocument/2006/relationships/image"/><Relationship Id="rId22" Target="../media/image23.png" Type="http://schemas.openxmlformats.org/officeDocument/2006/relationships/image"/><Relationship Id="rId23" Target="../media/image24.svg" Type="http://schemas.openxmlformats.org/officeDocument/2006/relationships/image"/><Relationship Id="rId24" Target="../media/image25.png" Type="http://schemas.openxmlformats.org/officeDocument/2006/relationships/image"/><Relationship Id="rId25" Target="../media/image26.svg" Type="http://schemas.openxmlformats.org/officeDocument/2006/relationships/image"/><Relationship Id="rId26" Target="../media/image27.png" Type="http://schemas.openxmlformats.org/officeDocument/2006/relationships/image"/><Relationship Id="rId27"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svg" Type="http://schemas.openxmlformats.org/officeDocument/2006/relationships/image"/><Relationship Id="rId12" Target="../media/image23.png" Type="http://schemas.openxmlformats.org/officeDocument/2006/relationships/image"/><Relationship Id="rId13" Target="../media/image24.svg" Type="http://schemas.openxmlformats.org/officeDocument/2006/relationships/image"/><Relationship Id="rId14" Target="../media/image27.png" Type="http://schemas.openxmlformats.org/officeDocument/2006/relationships/image"/><Relationship Id="rId15" Target="../media/image28.svg" Type="http://schemas.openxmlformats.org/officeDocument/2006/relationships/image"/><Relationship Id="rId2" Target="../media/image33.png" Type="http://schemas.openxmlformats.org/officeDocument/2006/relationships/image"/><Relationship Id="rId3" Target="../media/image34.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Freeform 16" id="16"/>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3688802" y="3624180"/>
            <a:ext cx="10910396" cy="1747987"/>
          </a:xfrm>
          <a:prstGeom prst="rect">
            <a:avLst/>
          </a:prstGeom>
        </p:spPr>
        <p:txBody>
          <a:bodyPr anchor="t" rtlCol="false" tIns="0" lIns="0" bIns="0" rIns="0">
            <a:spAutoFit/>
          </a:bodyPr>
          <a:lstStyle/>
          <a:p>
            <a:pPr algn="ctr">
              <a:lnSpc>
                <a:spcPts val="12218"/>
              </a:lnSpc>
            </a:pPr>
            <a:r>
              <a:rPr lang="en-US" sz="12998" b="true">
                <a:solidFill>
                  <a:srgbClr val="000000"/>
                </a:solidFill>
                <a:latin typeface="DM Sans Bold"/>
                <a:ea typeface="DM Sans Bold"/>
                <a:cs typeface="DM Sans Bold"/>
                <a:sym typeface="DM Sans Bold"/>
              </a:rPr>
              <a:t>CarValueAI</a:t>
            </a:r>
          </a:p>
          <a:p>
            <a:pPr algn="ctr">
              <a:lnSpc>
                <a:spcPts val="2161"/>
              </a:lnSpc>
            </a:pPr>
            <a:r>
              <a:rPr lang="en-US" b="true" sz="2299">
                <a:solidFill>
                  <a:srgbClr val="000000"/>
                </a:solidFill>
                <a:latin typeface="DM Sans Bold"/>
                <a:ea typeface="DM Sans Bold"/>
                <a:cs typeface="DM Sans Bold"/>
                <a:sym typeface="DM Sans Bold"/>
              </a:rPr>
              <a:t>Information Security</a:t>
            </a:r>
          </a:p>
        </p:txBody>
      </p:sp>
      <p:sp>
        <p:nvSpPr>
          <p:cNvPr name="TextBox 18" id="18"/>
          <p:cNvSpPr txBox="true"/>
          <p:nvPr/>
        </p:nvSpPr>
        <p:spPr>
          <a:xfrm rot="0">
            <a:off x="2570549" y="7084341"/>
            <a:ext cx="12500490" cy="578026"/>
          </a:xfrm>
          <a:prstGeom prst="rect">
            <a:avLst/>
          </a:prstGeom>
        </p:spPr>
        <p:txBody>
          <a:bodyPr anchor="t" rtlCol="false" tIns="0" lIns="0" bIns="0" rIns="0">
            <a:spAutoFit/>
          </a:bodyPr>
          <a:lstStyle/>
          <a:p>
            <a:pPr algn="ctr">
              <a:lnSpc>
                <a:spcPts val="4381"/>
              </a:lnSpc>
            </a:pPr>
            <a:r>
              <a:rPr lang="en-US" b="true" sz="4381" spc="-87">
                <a:solidFill>
                  <a:srgbClr val="000000"/>
                </a:solidFill>
                <a:latin typeface="DM Sans Bold"/>
                <a:ea typeface="DM Sans Bold"/>
                <a:cs typeface="DM Sans Bold"/>
                <a:sym typeface="DM Sans Bold"/>
              </a:rPr>
              <a:t>https://ai-zero-turst-car-price.vercel.app/</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0819907" y="1950456"/>
            <a:ext cx="4208573" cy="4247184"/>
          </a:xfrm>
          <a:custGeom>
            <a:avLst/>
            <a:gdLst/>
            <a:ahLst/>
            <a:cxnLst/>
            <a:rect r="r" b="b" t="t" l="l"/>
            <a:pathLst>
              <a:path h="4247184" w="4208573">
                <a:moveTo>
                  <a:pt x="0" y="0"/>
                </a:moveTo>
                <a:lnTo>
                  <a:pt x="4208573" y="0"/>
                </a:lnTo>
                <a:lnTo>
                  <a:pt x="4208573" y="4247184"/>
                </a:lnTo>
                <a:lnTo>
                  <a:pt x="0" y="42471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0256115" y="2639048"/>
            <a:ext cx="7181225" cy="5008904"/>
          </a:xfrm>
          <a:custGeom>
            <a:avLst/>
            <a:gdLst/>
            <a:ahLst/>
            <a:cxnLst/>
            <a:rect r="r" b="b" t="t" l="l"/>
            <a:pathLst>
              <a:path h="5008904" w="7181225">
                <a:moveTo>
                  <a:pt x="0" y="0"/>
                </a:moveTo>
                <a:lnTo>
                  <a:pt x="7181225" y="0"/>
                </a:lnTo>
                <a:lnTo>
                  <a:pt x="7181225" y="5008904"/>
                </a:lnTo>
                <a:lnTo>
                  <a:pt x="0" y="50089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504950" y="1754505"/>
            <a:ext cx="8751165" cy="33870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Preprocessing &amp; Defense</a:t>
            </a:r>
          </a:p>
          <a:p>
            <a:pPr algn="l">
              <a:lnSpc>
                <a:spcPts val="8730"/>
              </a:lnSpc>
            </a:pPr>
          </a:p>
        </p:txBody>
      </p:sp>
      <p:sp>
        <p:nvSpPr>
          <p:cNvPr name="TextBox 5" id="5"/>
          <p:cNvSpPr txBox="true"/>
          <p:nvPr/>
        </p:nvSpPr>
        <p:spPr>
          <a:xfrm rot="0">
            <a:off x="1504950" y="5389245"/>
            <a:ext cx="7707571" cy="2040255"/>
          </a:xfrm>
          <a:prstGeom prst="rect">
            <a:avLst/>
          </a:prstGeom>
        </p:spPr>
        <p:txBody>
          <a:bodyPr anchor="t" rtlCol="false" tIns="0" lIns="0" bIns="0" rIns="0">
            <a:spAutoFit/>
          </a:bodyPr>
          <a:lstStyle/>
          <a:p>
            <a:pPr algn="l" marL="518160" indent="-259080" lvl="1">
              <a:lnSpc>
                <a:spcPts val="3240"/>
              </a:lnSpc>
              <a:buFont typeface="Arial"/>
              <a:buChar char="•"/>
            </a:pPr>
            <a:r>
              <a:rPr lang="en-US" sz="2400" spc="144">
                <a:solidFill>
                  <a:srgbClr val="000000"/>
                </a:solidFill>
                <a:latin typeface="DM Sans"/>
                <a:ea typeface="DM Sans"/>
                <a:cs typeface="DM Sans"/>
                <a:sym typeface="DM Sans"/>
              </a:rPr>
              <a:t>Input validation at the frontend.</a:t>
            </a:r>
          </a:p>
          <a:p>
            <a:pPr algn="l" marL="518160" indent="-259080" lvl="1">
              <a:lnSpc>
                <a:spcPts val="3240"/>
              </a:lnSpc>
              <a:buFont typeface="Arial"/>
              <a:buChar char="•"/>
            </a:pPr>
            <a:r>
              <a:rPr lang="en-US" sz="2400" spc="144" u="none">
                <a:solidFill>
                  <a:srgbClr val="000000"/>
                </a:solidFill>
                <a:latin typeface="DM Sans"/>
                <a:ea typeface="DM Sans"/>
                <a:cs typeface="DM Sans"/>
                <a:sym typeface="DM Sans"/>
              </a:rPr>
              <a:t>Input sanitization (check valid column names, check datatypes &amp; more )</a:t>
            </a:r>
          </a:p>
          <a:p>
            <a:pPr algn="l" marL="518160" indent="-259080" lvl="1">
              <a:lnSpc>
                <a:spcPts val="3240"/>
              </a:lnSpc>
              <a:buFont typeface="Arial"/>
              <a:buChar char="•"/>
            </a:pPr>
            <a:r>
              <a:rPr lang="en-US" sz="2400" spc="144" u="none">
                <a:solidFill>
                  <a:srgbClr val="000000"/>
                </a:solidFill>
                <a:latin typeface="DM Sans"/>
                <a:ea typeface="DM Sans"/>
                <a:cs typeface="DM Sans"/>
                <a:sym typeface="DM Sans"/>
              </a:rPr>
              <a:t>Check for valid column names and convert to desired required for model to predict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0078075" y="1267971"/>
            <a:ext cx="4208573" cy="4247184"/>
          </a:xfrm>
          <a:custGeom>
            <a:avLst/>
            <a:gdLst/>
            <a:ahLst/>
            <a:cxnLst/>
            <a:rect r="r" b="b" t="t" l="l"/>
            <a:pathLst>
              <a:path h="4247184" w="4208573">
                <a:moveTo>
                  <a:pt x="0" y="0"/>
                </a:moveTo>
                <a:lnTo>
                  <a:pt x="4208574" y="0"/>
                </a:lnTo>
                <a:lnTo>
                  <a:pt x="4208574" y="4247184"/>
                </a:lnTo>
                <a:lnTo>
                  <a:pt x="0" y="42471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0857087" y="1879538"/>
            <a:ext cx="5956731" cy="6527925"/>
          </a:xfrm>
          <a:custGeom>
            <a:avLst/>
            <a:gdLst/>
            <a:ahLst/>
            <a:cxnLst/>
            <a:rect r="r" b="b" t="t" l="l"/>
            <a:pathLst>
              <a:path h="6527925" w="5956731">
                <a:moveTo>
                  <a:pt x="0" y="0"/>
                </a:moveTo>
                <a:lnTo>
                  <a:pt x="5956731" y="0"/>
                </a:lnTo>
                <a:lnTo>
                  <a:pt x="5956731" y="6527924"/>
                </a:lnTo>
                <a:lnTo>
                  <a:pt x="0" y="65279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504950" y="2898168"/>
            <a:ext cx="8573125" cy="11772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Authentication</a:t>
            </a:r>
          </a:p>
        </p:txBody>
      </p:sp>
      <p:sp>
        <p:nvSpPr>
          <p:cNvPr name="TextBox 5" id="5"/>
          <p:cNvSpPr txBox="true"/>
          <p:nvPr/>
        </p:nvSpPr>
        <p:spPr>
          <a:xfrm rot="0">
            <a:off x="1436429" y="5224399"/>
            <a:ext cx="7707571" cy="1482090"/>
          </a:xfrm>
          <a:prstGeom prst="rect">
            <a:avLst/>
          </a:prstGeom>
        </p:spPr>
        <p:txBody>
          <a:bodyPr anchor="t" rtlCol="false" tIns="0" lIns="0" bIns="0" rIns="0">
            <a:spAutoFit/>
          </a:bodyPr>
          <a:lstStyle/>
          <a:p>
            <a:pPr algn="l" marL="474978" indent="-237489" lvl="1">
              <a:lnSpc>
                <a:spcPts val="2969"/>
              </a:lnSpc>
              <a:buFont typeface="Arial"/>
              <a:buChar char="•"/>
            </a:pPr>
            <a:r>
              <a:rPr lang="en-US" sz="2199" spc="131">
                <a:solidFill>
                  <a:srgbClr val="000000"/>
                </a:solidFill>
                <a:latin typeface="DM Sans"/>
                <a:ea typeface="DM Sans"/>
                <a:cs typeface="DM Sans"/>
                <a:sym typeface="DM Sans"/>
              </a:rPr>
              <a:t>U</a:t>
            </a:r>
            <a:r>
              <a:rPr lang="en-US" sz="2199" spc="131" u="none">
                <a:solidFill>
                  <a:srgbClr val="000000"/>
                </a:solidFill>
                <a:latin typeface="DM Sans"/>
                <a:ea typeface="DM Sans"/>
                <a:cs typeface="DM Sans"/>
                <a:sym typeface="DM Sans"/>
              </a:rPr>
              <a:t>se multi factor authentication using any authenticator app ( google authenticator )</a:t>
            </a:r>
          </a:p>
          <a:p>
            <a:pPr algn="l" marL="474978" indent="-237489" lvl="1">
              <a:lnSpc>
                <a:spcPts val="2969"/>
              </a:lnSpc>
              <a:buFont typeface="Arial"/>
              <a:buChar char="•"/>
            </a:pPr>
            <a:r>
              <a:rPr lang="en-US" sz="2199" spc="131" u="none">
                <a:solidFill>
                  <a:srgbClr val="000000"/>
                </a:solidFill>
                <a:latin typeface="DM Sans"/>
                <a:ea typeface="DM Sans"/>
                <a:cs typeface="DM Sans"/>
                <a:sym typeface="DM Sans"/>
              </a:rPr>
              <a:t>Used during registration or sensitive actions</a:t>
            </a:r>
          </a:p>
          <a:p>
            <a:pPr algn="l" marL="474978" indent="-237489" lvl="1">
              <a:lnSpc>
                <a:spcPts val="2969"/>
              </a:lnSpc>
              <a:buFont typeface="Arial"/>
              <a:buChar char="•"/>
            </a:pPr>
            <a:r>
              <a:rPr lang="en-US" sz="2199" spc="131" u="none">
                <a:solidFill>
                  <a:srgbClr val="000000"/>
                </a:solidFill>
                <a:latin typeface="DM Sans"/>
                <a:ea typeface="DM Sans"/>
                <a:cs typeface="DM Sans"/>
                <a:sym typeface="DM Sans"/>
              </a:rPr>
              <a:t>Validates user identity</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0078075" y="1267971"/>
            <a:ext cx="4208573" cy="4247184"/>
          </a:xfrm>
          <a:custGeom>
            <a:avLst/>
            <a:gdLst/>
            <a:ahLst/>
            <a:cxnLst/>
            <a:rect r="r" b="b" t="t" l="l"/>
            <a:pathLst>
              <a:path h="4247184" w="4208573">
                <a:moveTo>
                  <a:pt x="0" y="0"/>
                </a:moveTo>
                <a:lnTo>
                  <a:pt x="4208574" y="0"/>
                </a:lnTo>
                <a:lnTo>
                  <a:pt x="4208574" y="4247184"/>
                </a:lnTo>
                <a:lnTo>
                  <a:pt x="0" y="42471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3" id="3"/>
          <p:cNvSpPr txBox="true"/>
          <p:nvPr/>
        </p:nvSpPr>
        <p:spPr>
          <a:xfrm rot="0">
            <a:off x="1504950" y="2345718"/>
            <a:ext cx="8573125" cy="22821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AES &amp; RSA Encryption</a:t>
            </a:r>
          </a:p>
        </p:txBody>
      </p:sp>
      <p:sp>
        <p:nvSpPr>
          <p:cNvPr name="TextBox 4" id="4"/>
          <p:cNvSpPr txBox="true"/>
          <p:nvPr/>
        </p:nvSpPr>
        <p:spPr>
          <a:xfrm rot="0">
            <a:off x="1436429" y="5167249"/>
            <a:ext cx="7707571" cy="3114422"/>
          </a:xfrm>
          <a:prstGeom prst="rect">
            <a:avLst/>
          </a:prstGeom>
        </p:spPr>
        <p:txBody>
          <a:bodyPr anchor="t" rtlCol="false" tIns="0" lIns="0" bIns="0" rIns="0">
            <a:spAutoFit/>
          </a:bodyPr>
          <a:lstStyle/>
          <a:p>
            <a:pPr algn="l" marL="474978" indent="-237489" lvl="1">
              <a:lnSpc>
                <a:spcPts val="3541"/>
              </a:lnSpc>
              <a:buFont typeface="Arial"/>
              <a:buChar char="•"/>
            </a:pPr>
            <a:r>
              <a:rPr lang="en-US" sz="2199" spc="131">
                <a:solidFill>
                  <a:srgbClr val="000000"/>
                </a:solidFill>
                <a:latin typeface="DM Sans"/>
                <a:ea typeface="DM Sans"/>
                <a:cs typeface="DM Sans"/>
                <a:sym typeface="DM Sans"/>
              </a:rPr>
              <a:t>Encrypt</a:t>
            </a:r>
            <a:r>
              <a:rPr lang="en-US" sz="2199" spc="131" u="none">
                <a:solidFill>
                  <a:srgbClr val="000000"/>
                </a:solidFill>
                <a:latin typeface="DM Sans"/>
                <a:ea typeface="DM Sans"/>
                <a:cs typeface="DM Sans"/>
                <a:sym typeface="DM Sans"/>
              </a:rPr>
              <a:t>s sensitive user data using AES symmetric encryption (cryptography)</a:t>
            </a:r>
          </a:p>
          <a:p>
            <a:pPr algn="l" marL="474978" indent="-237489" lvl="1">
              <a:lnSpc>
                <a:spcPts val="3541"/>
              </a:lnSpc>
              <a:buFont typeface="Arial"/>
              <a:buChar char="•"/>
            </a:pPr>
            <a:r>
              <a:rPr lang="en-US" sz="2199" spc="131" u="none">
                <a:solidFill>
                  <a:srgbClr val="000000"/>
                </a:solidFill>
                <a:latin typeface="DM Sans"/>
                <a:ea typeface="DM Sans"/>
                <a:cs typeface="DM Sans"/>
                <a:sym typeface="DM Sans"/>
              </a:rPr>
              <a:t>Applied to email, credentials, tokens</a:t>
            </a:r>
          </a:p>
          <a:p>
            <a:pPr algn="l" marL="474978" indent="-237489" lvl="1">
              <a:lnSpc>
                <a:spcPts val="3541"/>
              </a:lnSpc>
              <a:buFont typeface="Arial"/>
              <a:buChar char="•"/>
            </a:pPr>
            <a:r>
              <a:rPr lang="en-US" sz="2199" spc="131" u="none">
                <a:solidFill>
                  <a:srgbClr val="000000"/>
                </a:solidFill>
                <a:latin typeface="DM Sans"/>
                <a:ea typeface="DM Sans"/>
                <a:cs typeface="DM Sans"/>
                <a:sym typeface="DM Sans"/>
              </a:rPr>
              <a:t>Key is encrypted with RSA</a:t>
            </a:r>
          </a:p>
          <a:p>
            <a:pPr algn="l" marL="474978" indent="-237489" lvl="1">
              <a:lnSpc>
                <a:spcPts val="3541"/>
              </a:lnSpc>
              <a:buFont typeface="Arial"/>
              <a:buChar char="•"/>
            </a:pPr>
            <a:r>
              <a:rPr lang="en-US" sz="2199" spc="131" u="none">
                <a:solidFill>
                  <a:srgbClr val="000000"/>
                </a:solidFill>
                <a:latin typeface="DM Sans"/>
                <a:ea typeface="DM Sans"/>
                <a:cs typeface="DM Sans"/>
                <a:sym typeface="DM Sans"/>
              </a:rPr>
              <a:t>Ensures data confidentiality in storage and transit</a:t>
            </a:r>
          </a:p>
          <a:p>
            <a:pPr algn="l">
              <a:lnSpc>
                <a:spcPts val="3541"/>
              </a:lnSpc>
            </a:pPr>
          </a:p>
        </p:txBody>
      </p:sp>
      <p:sp>
        <p:nvSpPr>
          <p:cNvPr name="Freeform 5" id="5"/>
          <p:cNvSpPr/>
          <p:nvPr/>
        </p:nvSpPr>
        <p:spPr>
          <a:xfrm flipH="false" flipV="false" rot="0">
            <a:off x="10533908" y="2037564"/>
            <a:ext cx="5513037" cy="6211873"/>
          </a:xfrm>
          <a:custGeom>
            <a:avLst/>
            <a:gdLst/>
            <a:ahLst/>
            <a:cxnLst/>
            <a:rect r="r" b="b" t="t" l="l"/>
            <a:pathLst>
              <a:path h="6211873" w="5513037">
                <a:moveTo>
                  <a:pt x="0" y="0"/>
                </a:moveTo>
                <a:lnTo>
                  <a:pt x="5513037" y="0"/>
                </a:lnTo>
                <a:lnTo>
                  <a:pt x="5513037" y="6211872"/>
                </a:lnTo>
                <a:lnTo>
                  <a:pt x="0" y="62118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0078075" y="1267971"/>
            <a:ext cx="4208573" cy="4247184"/>
          </a:xfrm>
          <a:custGeom>
            <a:avLst/>
            <a:gdLst/>
            <a:ahLst/>
            <a:cxnLst/>
            <a:rect r="r" b="b" t="t" l="l"/>
            <a:pathLst>
              <a:path h="4247184" w="4208573">
                <a:moveTo>
                  <a:pt x="0" y="0"/>
                </a:moveTo>
                <a:lnTo>
                  <a:pt x="4208574" y="0"/>
                </a:lnTo>
                <a:lnTo>
                  <a:pt x="4208574" y="4247184"/>
                </a:lnTo>
                <a:lnTo>
                  <a:pt x="0" y="42471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0857087" y="1879538"/>
            <a:ext cx="5956731" cy="6527925"/>
          </a:xfrm>
          <a:custGeom>
            <a:avLst/>
            <a:gdLst/>
            <a:ahLst/>
            <a:cxnLst/>
            <a:rect r="r" b="b" t="t" l="l"/>
            <a:pathLst>
              <a:path h="6527925" w="5956731">
                <a:moveTo>
                  <a:pt x="0" y="0"/>
                </a:moveTo>
                <a:lnTo>
                  <a:pt x="5956731" y="0"/>
                </a:lnTo>
                <a:lnTo>
                  <a:pt x="5956731" y="6527924"/>
                </a:lnTo>
                <a:lnTo>
                  <a:pt x="0" y="65279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504950" y="1793268"/>
            <a:ext cx="8573125" cy="33870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JWT Authentication</a:t>
            </a:r>
          </a:p>
          <a:p>
            <a:pPr algn="l">
              <a:lnSpc>
                <a:spcPts val="8730"/>
              </a:lnSpc>
            </a:pPr>
          </a:p>
        </p:txBody>
      </p:sp>
      <p:sp>
        <p:nvSpPr>
          <p:cNvPr name="TextBox 5" id="5"/>
          <p:cNvSpPr txBox="true"/>
          <p:nvPr/>
        </p:nvSpPr>
        <p:spPr>
          <a:xfrm rot="0">
            <a:off x="1436429" y="5167249"/>
            <a:ext cx="7707571" cy="2666747"/>
          </a:xfrm>
          <a:prstGeom prst="rect">
            <a:avLst/>
          </a:prstGeom>
        </p:spPr>
        <p:txBody>
          <a:bodyPr anchor="t" rtlCol="false" tIns="0" lIns="0" bIns="0" rIns="0">
            <a:spAutoFit/>
          </a:bodyPr>
          <a:lstStyle/>
          <a:p>
            <a:pPr algn="l" marL="474978" indent="-237489" lvl="1">
              <a:lnSpc>
                <a:spcPts val="3541"/>
              </a:lnSpc>
              <a:buFont typeface="Arial"/>
              <a:buChar char="•"/>
            </a:pPr>
            <a:r>
              <a:rPr lang="en-US" sz="2199" spc="131" u="none">
                <a:solidFill>
                  <a:srgbClr val="000000"/>
                </a:solidFill>
                <a:latin typeface="DM Sans"/>
                <a:ea typeface="DM Sans"/>
                <a:cs typeface="DM Sans"/>
                <a:sym typeface="DM Sans"/>
              </a:rPr>
              <a:t>Used for secure, stateless session handling (PyJWT , jsonwebtoken)</a:t>
            </a:r>
          </a:p>
          <a:p>
            <a:pPr algn="l" marL="474978" indent="-237489" lvl="1">
              <a:lnSpc>
                <a:spcPts val="3541"/>
              </a:lnSpc>
              <a:buFont typeface="Arial"/>
              <a:buChar char="•"/>
            </a:pPr>
            <a:r>
              <a:rPr lang="en-US" sz="2199" spc="131" u="none">
                <a:solidFill>
                  <a:srgbClr val="000000"/>
                </a:solidFill>
                <a:latin typeface="DM Sans"/>
                <a:ea typeface="DM Sans"/>
                <a:cs typeface="DM Sans"/>
                <a:sym typeface="DM Sans"/>
              </a:rPr>
              <a:t>Tokens issued on login</a:t>
            </a:r>
          </a:p>
          <a:p>
            <a:pPr algn="l" marL="474978" indent="-237489" lvl="1">
              <a:lnSpc>
                <a:spcPts val="3541"/>
              </a:lnSpc>
              <a:buFont typeface="Arial"/>
              <a:buChar char="•"/>
            </a:pPr>
            <a:r>
              <a:rPr lang="en-US" sz="2199" spc="131" u="none">
                <a:solidFill>
                  <a:srgbClr val="000000"/>
                </a:solidFill>
                <a:latin typeface="DM Sans"/>
                <a:ea typeface="DM Sans"/>
                <a:cs typeface="DM Sans"/>
                <a:sym typeface="DM Sans"/>
              </a:rPr>
              <a:t>Verified on each protected API call</a:t>
            </a:r>
          </a:p>
          <a:p>
            <a:pPr algn="l" marL="474978" indent="-237489" lvl="1">
              <a:lnSpc>
                <a:spcPts val="3541"/>
              </a:lnSpc>
              <a:buFont typeface="Arial"/>
              <a:buChar char="•"/>
            </a:pPr>
            <a:r>
              <a:rPr lang="en-US" sz="2199" spc="131" u="none">
                <a:solidFill>
                  <a:srgbClr val="000000"/>
                </a:solidFill>
                <a:latin typeface="DM Sans"/>
                <a:ea typeface="DM Sans"/>
                <a:cs typeface="DM Sans"/>
                <a:sym typeface="DM Sans"/>
              </a:rPr>
              <a:t>Prevents unauthorized access</a:t>
            </a:r>
          </a:p>
          <a:p>
            <a:pPr algn="l">
              <a:lnSpc>
                <a:spcPts val="3541"/>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0078075" y="1267971"/>
            <a:ext cx="4208573" cy="4247184"/>
          </a:xfrm>
          <a:custGeom>
            <a:avLst/>
            <a:gdLst/>
            <a:ahLst/>
            <a:cxnLst/>
            <a:rect r="r" b="b" t="t" l="l"/>
            <a:pathLst>
              <a:path h="4247184" w="4208573">
                <a:moveTo>
                  <a:pt x="0" y="0"/>
                </a:moveTo>
                <a:lnTo>
                  <a:pt x="4208574" y="0"/>
                </a:lnTo>
                <a:lnTo>
                  <a:pt x="4208574" y="4247184"/>
                </a:lnTo>
                <a:lnTo>
                  <a:pt x="0" y="42471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3" id="3"/>
          <p:cNvSpPr txBox="true"/>
          <p:nvPr/>
        </p:nvSpPr>
        <p:spPr>
          <a:xfrm rot="0">
            <a:off x="1504950" y="2345718"/>
            <a:ext cx="8573125" cy="22821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Use of RSA</a:t>
            </a:r>
          </a:p>
          <a:p>
            <a:pPr algn="l">
              <a:lnSpc>
                <a:spcPts val="8730"/>
              </a:lnSpc>
            </a:pPr>
          </a:p>
        </p:txBody>
      </p:sp>
      <p:sp>
        <p:nvSpPr>
          <p:cNvPr name="TextBox 4" id="4"/>
          <p:cNvSpPr txBox="true"/>
          <p:nvPr/>
        </p:nvSpPr>
        <p:spPr>
          <a:xfrm rot="0">
            <a:off x="1436429" y="5048250"/>
            <a:ext cx="7707571" cy="3562097"/>
          </a:xfrm>
          <a:prstGeom prst="rect">
            <a:avLst/>
          </a:prstGeom>
        </p:spPr>
        <p:txBody>
          <a:bodyPr anchor="t" rtlCol="false" tIns="0" lIns="0" bIns="0" rIns="0">
            <a:spAutoFit/>
          </a:bodyPr>
          <a:lstStyle/>
          <a:p>
            <a:pPr algn="l" marL="474978" indent="-237489" lvl="1">
              <a:lnSpc>
                <a:spcPts val="3541"/>
              </a:lnSpc>
              <a:buFont typeface="Arial"/>
              <a:buChar char="•"/>
            </a:pPr>
            <a:r>
              <a:rPr lang="en-US" sz="2199" spc="131">
                <a:solidFill>
                  <a:srgbClr val="000000"/>
                </a:solidFill>
                <a:latin typeface="DM Sans"/>
                <a:ea typeface="DM Sans"/>
                <a:cs typeface="DM Sans"/>
                <a:sym typeface="DM Sans"/>
              </a:rPr>
              <a:t>Running th</a:t>
            </a:r>
            <a:r>
              <a:rPr lang="en-US" sz="2199" spc="131" u="none">
                <a:solidFill>
                  <a:srgbClr val="000000"/>
                </a:solidFill>
                <a:latin typeface="DM Sans"/>
                <a:ea typeface="DM Sans"/>
                <a:cs typeface="DM Sans"/>
                <a:sym typeface="DM Sans"/>
              </a:rPr>
              <a:t>e Flask server helps simulate production-like secure environments during local development</a:t>
            </a:r>
          </a:p>
          <a:p>
            <a:pPr algn="l" marL="474978" indent="-237489" lvl="1">
              <a:lnSpc>
                <a:spcPts val="3541"/>
              </a:lnSpc>
              <a:buFont typeface="Arial"/>
              <a:buChar char="•"/>
            </a:pPr>
            <a:r>
              <a:rPr lang="en-US" sz="2199" spc="131" u="none">
                <a:solidFill>
                  <a:srgbClr val="000000"/>
                </a:solidFill>
                <a:latin typeface="DM Sans"/>
                <a:ea typeface="DM Sans"/>
                <a:cs typeface="DM Sans"/>
                <a:sym typeface="DM Sans"/>
              </a:rPr>
              <a:t>This implementation supports the Zero Trust model by enforcing secure, Encrypted key is restored by using rsa private key.</a:t>
            </a:r>
          </a:p>
          <a:p>
            <a:pPr algn="l">
              <a:lnSpc>
                <a:spcPts val="3541"/>
              </a:lnSpc>
            </a:pPr>
          </a:p>
          <a:p>
            <a:pPr algn="l">
              <a:lnSpc>
                <a:spcPts val="3541"/>
              </a:lnSpc>
            </a:pPr>
          </a:p>
        </p:txBody>
      </p:sp>
      <p:sp>
        <p:nvSpPr>
          <p:cNvPr name="Freeform 5" id="5"/>
          <p:cNvSpPr/>
          <p:nvPr/>
        </p:nvSpPr>
        <p:spPr>
          <a:xfrm flipH="false" flipV="false" rot="0">
            <a:off x="10622754" y="1867212"/>
            <a:ext cx="6264366" cy="6104909"/>
          </a:xfrm>
          <a:custGeom>
            <a:avLst/>
            <a:gdLst/>
            <a:ahLst/>
            <a:cxnLst/>
            <a:rect r="r" b="b" t="t" l="l"/>
            <a:pathLst>
              <a:path h="6104909" w="6264366">
                <a:moveTo>
                  <a:pt x="0" y="0"/>
                </a:moveTo>
                <a:lnTo>
                  <a:pt x="6264366" y="0"/>
                </a:lnTo>
                <a:lnTo>
                  <a:pt x="6264366" y="6104909"/>
                </a:lnTo>
                <a:lnTo>
                  <a:pt x="0" y="61049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0078075" y="1267971"/>
            <a:ext cx="4208573" cy="4247184"/>
          </a:xfrm>
          <a:custGeom>
            <a:avLst/>
            <a:gdLst/>
            <a:ahLst/>
            <a:cxnLst/>
            <a:rect r="r" b="b" t="t" l="l"/>
            <a:pathLst>
              <a:path h="4247184" w="4208573">
                <a:moveTo>
                  <a:pt x="0" y="0"/>
                </a:moveTo>
                <a:lnTo>
                  <a:pt x="4208574" y="0"/>
                </a:lnTo>
                <a:lnTo>
                  <a:pt x="4208574" y="4247184"/>
                </a:lnTo>
                <a:lnTo>
                  <a:pt x="0" y="42471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0857087" y="1879538"/>
            <a:ext cx="5956731" cy="6527925"/>
          </a:xfrm>
          <a:custGeom>
            <a:avLst/>
            <a:gdLst/>
            <a:ahLst/>
            <a:cxnLst/>
            <a:rect r="r" b="b" t="t" l="l"/>
            <a:pathLst>
              <a:path h="6527925" w="5956731">
                <a:moveTo>
                  <a:pt x="0" y="0"/>
                </a:moveTo>
                <a:lnTo>
                  <a:pt x="5956731" y="0"/>
                </a:lnTo>
                <a:lnTo>
                  <a:pt x="5956731" y="6527924"/>
                </a:lnTo>
                <a:lnTo>
                  <a:pt x="0" y="65279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504950" y="2898168"/>
            <a:ext cx="8573125" cy="11772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Conclusion</a:t>
            </a:r>
          </a:p>
        </p:txBody>
      </p:sp>
      <p:sp>
        <p:nvSpPr>
          <p:cNvPr name="TextBox 5" id="5"/>
          <p:cNvSpPr txBox="true"/>
          <p:nvPr/>
        </p:nvSpPr>
        <p:spPr>
          <a:xfrm rot="0">
            <a:off x="1436429" y="5048250"/>
            <a:ext cx="7707571" cy="2666747"/>
          </a:xfrm>
          <a:prstGeom prst="rect">
            <a:avLst/>
          </a:prstGeom>
        </p:spPr>
        <p:txBody>
          <a:bodyPr anchor="t" rtlCol="false" tIns="0" lIns="0" bIns="0" rIns="0">
            <a:spAutoFit/>
          </a:bodyPr>
          <a:lstStyle/>
          <a:p>
            <a:pPr algn="l" marL="474978" indent="-237489" lvl="1">
              <a:lnSpc>
                <a:spcPts val="3541"/>
              </a:lnSpc>
              <a:buFont typeface="Arial"/>
              <a:buChar char="•"/>
            </a:pPr>
            <a:r>
              <a:rPr lang="en-US" sz="2199" spc="131" u="none">
                <a:solidFill>
                  <a:srgbClr val="000000"/>
                </a:solidFill>
                <a:latin typeface="DM Sans"/>
                <a:ea typeface="DM Sans"/>
                <a:cs typeface="DM Sans"/>
                <a:sym typeface="DM Sans"/>
              </a:rPr>
              <a:t>Implemented Zero Trust security model successfully</a:t>
            </a:r>
          </a:p>
          <a:p>
            <a:pPr algn="l" marL="474978" indent="-237489" lvl="1">
              <a:lnSpc>
                <a:spcPts val="3541"/>
              </a:lnSpc>
              <a:buFont typeface="Arial"/>
              <a:buChar char="•"/>
            </a:pPr>
            <a:r>
              <a:rPr lang="en-US" sz="2199" spc="131" u="none">
                <a:solidFill>
                  <a:srgbClr val="000000"/>
                </a:solidFill>
                <a:latin typeface="DM Sans"/>
                <a:ea typeface="DM Sans"/>
                <a:cs typeface="DM Sans"/>
                <a:sym typeface="DM Sans"/>
              </a:rPr>
              <a:t>Combined traditional and modern techniques</a:t>
            </a:r>
          </a:p>
          <a:p>
            <a:pPr algn="l" marL="474978" indent="-237489" lvl="1">
              <a:lnSpc>
                <a:spcPts val="3541"/>
              </a:lnSpc>
              <a:buFont typeface="Arial"/>
              <a:buChar char="•"/>
            </a:pPr>
            <a:r>
              <a:rPr lang="en-US" sz="2199" spc="131" u="none">
                <a:solidFill>
                  <a:srgbClr val="000000"/>
                </a:solidFill>
                <a:latin typeface="DM Sans"/>
                <a:ea typeface="DM Sans"/>
                <a:cs typeface="DM Sans"/>
                <a:sym typeface="DM Sans"/>
              </a:rPr>
              <a:t>System is secure against token forgery, and ML adversarial threats</a:t>
            </a:r>
          </a:p>
          <a:p>
            <a:pPr algn="l">
              <a:lnSpc>
                <a:spcPts val="3541"/>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TextBox 15" id="15"/>
          <p:cNvSpPr txBox="true"/>
          <p:nvPr/>
        </p:nvSpPr>
        <p:spPr>
          <a:xfrm rot="0">
            <a:off x="3688802" y="3824729"/>
            <a:ext cx="10910396" cy="1754786"/>
          </a:xfrm>
          <a:prstGeom prst="rect">
            <a:avLst/>
          </a:prstGeom>
        </p:spPr>
        <p:txBody>
          <a:bodyPr anchor="t" rtlCol="false" tIns="0" lIns="0" bIns="0" rIns="0">
            <a:spAutoFit/>
          </a:bodyPr>
          <a:lstStyle/>
          <a:p>
            <a:pPr algn="ctr">
              <a:lnSpc>
                <a:spcPts val="12699"/>
              </a:lnSpc>
            </a:pPr>
            <a:r>
              <a:rPr lang="en-US" b="true" sz="14597">
                <a:solidFill>
                  <a:srgbClr val="000000"/>
                </a:solidFill>
                <a:latin typeface="DM Sans Bold"/>
                <a:ea typeface="DM Sans Bold"/>
                <a:cs typeface="DM Sans Bold"/>
                <a:sym typeface="DM Sans Bold"/>
              </a:rPr>
              <a:t>Thank you</a:t>
            </a:r>
          </a:p>
        </p:txBody>
      </p:sp>
      <p:sp>
        <p:nvSpPr>
          <p:cNvPr name="TextBox 16" id="16"/>
          <p:cNvSpPr txBox="true"/>
          <p:nvPr/>
        </p:nvSpPr>
        <p:spPr>
          <a:xfrm rot="0">
            <a:off x="1775818" y="6811335"/>
            <a:ext cx="14626269" cy="578026"/>
          </a:xfrm>
          <a:prstGeom prst="rect">
            <a:avLst/>
          </a:prstGeom>
        </p:spPr>
        <p:txBody>
          <a:bodyPr anchor="t" rtlCol="false" tIns="0" lIns="0" bIns="0" rIns="0">
            <a:spAutoFit/>
          </a:bodyPr>
          <a:lstStyle/>
          <a:p>
            <a:pPr algn="ctr">
              <a:lnSpc>
                <a:spcPts val="4381"/>
              </a:lnSpc>
            </a:pPr>
            <a:r>
              <a:rPr lang="en-US" b="true" sz="4381" spc="-87" u="sng">
                <a:solidFill>
                  <a:srgbClr val="000000"/>
                </a:solidFill>
                <a:latin typeface="DM Sans Bold"/>
                <a:ea typeface="DM Sans Bold"/>
                <a:cs typeface="DM Sans Bold"/>
                <a:sym typeface="DM Sans Bold"/>
              </a:rPr>
              <a:t>https://ai-zero-turst-car-price.vercel.app/</a:t>
            </a:r>
          </a:p>
        </p:txBody>
      </p:sp>
      <p:sp>
        <p:nvSpPr>
          <p:cNvPr name="TextBox 17" id="17"/>
          <p:cNvSpPr txBox="true"/>
          <p:nvPr/>
        </p:nvSpPr>
        <p:spPr>
          <a:xfrm rot="0">
            <a:off x="937633" y="7781023"/>
            <a:ext cx="16321667" cy="578026"/>
          </a:xfrm>
          <a:prstGeom prst="rect">
            <a:avLst/>
          </a:prstGeom>
        </p:spPr>
        <p:txBody>
          <a:bodyPr anchor="t" rtlCol="false" tIns="0" lIns="0" bIns="0" rIns="0">
            <a:spAutoFit/>
          </a:bodyPr>
          <a:lstStyle/>
          <a:p>
            <a:pPr algn="ctr">
              <a:lnSpc>
                <a:spcPts val="4381"/>
              </a:lnSpc>
            </a:pPr>
            <a:r>
              <a:rPr lang="en-US" b="true" sz="4381" spc="-87" u="sng">
                <a:solidFill>
                  <a:srgbClr val="000000"/>
                </a:solidFill>
                <a:latin typeface="DM Sans Bold"/>
                <a:ea typeface="DM Sans Bold"/>
                <a:cs typeface="DM Sans Bold"/>
                <a:sym typeface="DM Sans Bold"/>
              </a:rPr>
              <a:t>https://ai-zero-turst-car-price-production.up.railway.app/</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TextBox 2" id="2"/>
          <p:cNvSpPr txBox="true"/>
          <p:nvPr/>
        </p:nvSpPr>
        <p:spPr>
          <a:xfrm rot="0">
            <a:off x="1594273" y="4355316"/>
            <a:ext cx="7025086" cy="22821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Group Members</a:t>
            </a:r>
          </a:p>
        </p:txBody>
      </p:sp>
      <p:grpSp>
        <p:nvGrpSpPr>
          <p:cNvPr name="Group 3" id="3"/>
          <p:cNvGrpSpPr/>
          <p:nvPr/>
        </p:nvGrpSpPr>
        <p:grpSpPr>
          <a:xfrm rot="0">
            <a:off x="9275790" y="1673853"/>
            <a:ext cx="7072497" cy="3469647"/>
            <a:chOff x="0" y="0"/>
            <a:chExt cx="2367577" cy="1161493"/>
          </a:xfrm>
        </p:grpSpPr>
        <p:sp>
          <p:nvSpPr>
            <p:cNvPr name="Freeform 4" id="4"/>
            <p:cNvSpPr/>
            <p:nvPr/>
          </p:nvSpPr>
          <p:spPr>
            <a:xfrm flipH="false" flipV="false" rot="0">
              <a:off x="0" y="0"/>
              <a:ext cx="2367577" cy="1161493"/>
            </a:xfrm>
            <a:custGeom>
              <a:avLst/>
              <a:gdLst/>
              <a:ahLst/>
              <a:cxnLst/>
              <a:rect r="r" b="b" t="t" l="l"/>
              <a:pathLst>
                <a:path h="1161493" w="2367577">
                  <a:moveTo>
                    <a:pt x="16420" y="0"/>
                  </a:moveTo>
                  <a:lnTo>
                    <a:pt x="2351157" y="0"/>
                  </a:lnTo>
                  <a:cubicBezTo>
                    <a:pt x="2360225" y="0"/>
                    <a:pt x="2367577" y="7351"/>
                    <a:pt x="2367577" y="16420"/>
                  </a:cubicBezTo>
                  <a:lnTo>
                    <a:pt x="2367577" y="1145073"/>
                  </a:lnTo>
                  <a:cubicBezTo>
                    <a:pt x="2367577" y="1149428"/>
                    <a:pt x="2365847" y="1153604"/>
                    <a:pt x="2362767" y="1156684"/>
                  </a:cubicBezTo>
                  <a:cubicBezTo>
                    <a:pt x="2359688" y="1159763"/>
                    <a:pt x="2355512" y="1161493"/>
                    <a:pt x="2351157" y="1161493"/>
                  </a:cubicBezTo>
                  <a:lnTo>
                    <a:pt x="16420" y="1161493"/>
                  </a:lnTo>
                  <a:cubicBezTo>
                    <a:pt x="12065" y="1161493"/>
                    <a:pt x="7889" y="1159763"/>
                    <a:pt x="4809" y="1156684"/>
                  </a:cubicBezTo>
                  <a:cubicBezTo>
                    <a:pt x="1730" y="1153604"/>
                    <a:pt x="0" y="1149428"/>
                    <a:pt x="0" y="1145073"/>
                  </a:cubicBezTo>
                  <a:lnTo>
                    <a:pt x="0" y="16420"/>
                  </a:lnTo>
                  <a:cubicBezTo>
                    <a:pt x="0" y="12065"/>
                    <a:pt x="1730" y="7889"/>
                    <a:pt x="4809" y="4809"/>
                  </a:cubicBezTo>
                  <a:cubicBezTo>
                    <a:pt x="7889" y="1730"/>
                    <a:pt x="12065" y="0"/>
                    <a:pt x="16420" y="0"/>
                  </a:cubicBezTo>
                  <a:close/>
                </a:path>
              </a:pathLst>
            </a:custGeom>
            <a:solidFill>
              <a:srgbClr val="8AB7E2"/>
            </a:solidFill>
          </p:spPr>
        </p:sp>
        <p:sp>
          <p:nvSpPr>
            <p:cNvPr name="TextBox 5" id="5"/>
            <p:cNvSpPr txBox="true"/>
            <p:nvPr/>
          </p:nvSpPr>
          <p:spPr>
            <a:xfrm>
              <a:off x="0" y="85725"/>
              <a:ext cx="2367577" cy="1075768"/>
            </a:xfrm>
            <a:prstGeom prst="rect">
              <a:avLst/>
            </a:prstGeom>
          </p:spPr>
          <p:txBody>
            <a:bodyPr anchor="ctr" rtlCol="false" tIns="50800" lIns="50800" bIns="50800" rIns="50800"/>
            <a:lstStyle/>
            <a:p>
              <a:pPr algn="ctr">
                <a:lnSpc>
                  <a:spcPts val="1925"/>
                </a:lnSpc>
              </a:pPr>
            </a:p>
          </p:txBody>
        </p:sp>
      </p:grpSp>
      <p:sp>
        <p:nvSpPr>
          <p:cNvPr name="TextBox 6" id="6"/>
          <p:cNvSpPr txBox="true"/>
          <p:nvPr/>
        </p:nvSpPr>
        <p:spPr>
          <a:xfrm rot="0">
            <a:off x="9442880" y="2480268"/>
            <a:ext cx="6429232" cy="2157997"/>
          </a:xfrm>
          <a:prstGeom prst="rect">
            <a:avLst/>
          </a:prstGeom>
        </p:spPr>
        <p:txBody>
          <a:bodyPr anchor="t" rtlCol="false" tIns="0" lIns="0" bIns="0" rIns="0">
            <a:spAutoFit/>
          </a:bodyPr>
          <a:lstStyle/>
          <a:p>
            <a:pPr algn="l">
              <a:lnSpc>
                <a:spcPts val="5568"/>
              </a:lnSpc>
            </a:pPr>
            <a:r>
              <a:rPr lang="en-US" sz="5800" spc="-475">
                <a:solidFill>
                  <a:srgbClr val="000000"/>
                </a:solidFill>
                <a:latin typeface="DM Sans"/>
                <a:ea typeface="DM Sans"/>
                <a:cs typeface="DM Sans"/>
                <a:sym typeface="DM Sans"/>
              </a:rPr>
              <a:t>Muhammad Jilani</a:t>
            </a:r>
          </a:p>
          <a:p>
            <a:pPr algn="l">
              <a:lnSpc>
                <a:spcPts val="5568"/>
              </a:lnSpc>
            </a:pPr>
          </a:p>
          <a:p>
            <a:pPr algn="l">
              <a:lnSpc>
                <a:spcPts val="5568"/>
              </a:lnSpc>
            </a:pPr>
            <a:r>
              <a:rPr lang="en-US" sz="5800" spc="-475">
                <a:solidFill>
                  <a:srgbClr val="000000"/>
                </a:solidFill>
                <a:latin typeface="DM Sans"/>
                <a:ea typeface="DM Sans"/>
                <a:cs typeface="DM Sans"/>
                <a:sym typeface="DM Sans"/>
              </a:rPr>
              <a:t>2022-CS-192</a:t>
            </a:r>
          </a:p>
        </p:txBody>
      </p:sp>
      <p:sp>
        <p:nvSpPr>
          <p:cNvPr name="Freeform 7" id="7"/>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9" id="9"/>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10" id="10"/>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grpSp>
        <p:nvGrpSpPr>
          <p:cNvPr name="Group 11" id="11"/>
          <p:cNvGrpSpPr/>
          <p:nvPr/>
        </p:nvGrpSpPr>
        <p:grpSpPr>
          <a:xfrm rot="0">
            <a:off x="9275790" y="5401161"/>
            <a:ext cx="7072497" cy="3469647"/>
            <a:chOff x="0" y="0"/>
            <a:chExt cx="2367577" cy="1161493"/>
          </a:xfrm>
        </p:grpSpPr>
        <p:sp>
          <p:nvSpPr>
            <p:cNvPr name="Freeform 12" id="12"/>
            <p:cNvSpPr/>
            <p:nvPr/>
          </p:nvSpPr>
          <p:spPr>
            <a:xfrm flipH="false" flipV="false" rot="0">
              <a:off x="0" y="0"/>
              <a:ext cx="2367577" cy="1161493"/>
            </a:xfrm>
            <a:custGeom>
              <a:avLst/>
              <a:gdLst/>
              <a:ahLst/>
              <a:cxnLst/>
              <a:rect r="r" b="b" t="t" l="l"/>
              <a:pathLst>
                <a:path h="1161493" w="2367577">
                  <a:moveTo>
                    <a:pt x="16420" y="0"/>
                  </a:moveTo>
                  <a:lnTo>
                    <a:pt x="2351157" y="0"/>
                  </a:lnTo>
                  <a:cubicBezTo>
                    <a:pt x="2360225" y="0"/>
                    <a:pt x="2367577" y="7351"/>
                    <a:pt x="2367577" y="16420"/>
                  </a:cubicBezTo>
                  <a:lnTo>
                    <a:pt x="2367577" y="1145073"/>
                  </a:lnTo>
                  <a:cubicBezTo>
                    <a:pt x="2367577" y="1149428"/>
                    <a:pt x="2365847" y="1153604"/>
                    <a:pt x="2362767" y="1156684"/>
                  </a:cubicBezTo>
                  <a:cubicBezTo>
                    <a:pt x="2359688" y="1159763"/>
                    <a:pt x="2355512" y="1161493"/>
                    <a:pt x="2351157" y="1161493"/>
                  </a:cubicBezTo>
                  <a:lnTo>
                    <a:pt x="16420" y="1161493"/>
                  </a:lnTo>
                  <a:cubicBezTo>
                    <a:pt x="12065" y="1161493"/>
                    <a:pt x="7889" y="1159763"/>
                    <a:pt x="4809" y="1156684"/>
                  </a:cubicBezTo>
                  <a:cubicBezTo>
                    <a:pt x="1730" y="1153604"/>
                    <a:pt x="0" y="1149428"/>
                    <a:pt x="0" y="1145073"/>
                  </a:cubicBezTo>
                  <a:lnTo>
                    <a:pt x="0" y="16420"/>
                  </a:lnTo>
                  <a:cubicBezTo>
                    <a:pt x="0" y="12065"/>
                    <a:pt x="1730" y="7889"/>
                    <a:pt x="4809" y="4809"/>
                  </a:cubicBezTo>
                  <a:cubicBezTo>
                    <a:pt x="7889" y="1730"/>
                    <a:pt x="12065" y="0"/>
                    <a:pt x="16420" y="0"/>
                  </a:cubicBezTo>
                  <a:close/>
                </a:path>
              </a:pathLst>
            </a:custGeom>
            <a:solidFill>
              <a:srgbClr val="8AB7E2"/>
            </a:solidFill>
          </p:spPr>
        </p:sp>
        <p:sp>
          <p:nvSpPr>
            <p:cNvPr name="TextBox 13" id="13"/>
            <p:cNvSpPr txBox="true"/>
            <p:nvPr/>
          </p:nvSpPr>
          <p:spPr>
            <a:xfrm>
              <a:off x="0" y="85725"/>
              <a:ext cx="2367577" cy="1075768"/>
            </a:xfrm>
            <a:prstGeom prst="rect">
              <a:avLst/>
            </a:prstGeom>
          </p:spPr>
          <p:txBody>
            <a:bodyPr anchor="ctr" rtlCol="false" tIns="50800" lIns="50800" bIns="50800" rIns="50800"/>
            <a:lstStyle/>
            <a:p>
              <a:pPr algn="ctr">
                <a:lnSpc>
                  <a:spcPts val="1925"/>
                </a:lnSpc>
              </a:pPr>
            </a:p>
          </p:txBody>
        </p:sp>
      </p:grpSp>
      <p:sp>
        <p:nvSpPr>
          <p:cNvPr name="TextBox 14" id="14"/>
          <p:cNvSpPr txBox="true"/>
          <p:nvPr/>
        </p:nvSpPr>
        <p:spPr>
          <a:xfrm rot="0">
            <a:off x="9442880" y="6207576"/>
            <a:ext cx="6429232" cy="2157997"/>
          </a:xfrm>
          <a:prstGeom prst="rect">
            <a:avLst/>
          </a:prstGeom>
        </p:spPr>
        <p:txBody>
          <a:bodyPr anchor="t" rtlCol="false" tIns="0" lIns="0" bIns="0" rIns="0">
            <a:spAutoFit/>
          </a:bodyPr>
          <a:lstStyle/>
          <a:p>
            <a:pPr algn="l">
              <a:lnSpc>
                <a:spcPts val="5568"/>
              </a:lnSpc>
            </a:pPr>
            <a:r>
              <a:rPr lang="en-US" sz="5800" spc="-475">
                <a:solidFill>
                  <a:srgbClr val="000000"/>
                </a:solidFill>
                <a:latin typeface="DM Sans"/>
                <a:ea typeface="DM Sans"/>
                <a:cs typeface="DM Sans"/>
                <a:sym typeface="DM Sans"/>
              </a:rPr>
              <a:t>ABDUL QAYYUM </a:t>
            </a:r>
          </a:p>
          <a:p>
            <a:pPr algn="l">
              <a:lnSpc>
                <a:spcPts val="5568"/>
              </a:lnSpc>
            </a:pPr>
          </a:p>
          <a:p>
            <a:pPr algn="l">
              <a:lnSpc>
                <a:spcPts val="5568"/>
              </a:lnSpc>
            </a:pPr>
            <a:r>
              <a:rPr lang="en-US" sz="5800" spc="-475">
                <a:solidFill>
                  <a:srgbClr val="000000"/>
                </a:solidFill>
                <a:latin typeface="DM Sans"/>
                <a:ea typeface="DM Sans"/>
                <a:cs typeface="DM Sans"/>
                <a:sym typeface="DM Sans"/>
              </a:rPr>
              <a:t>2022-CS-208</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TextBox 2" id="2"/>
          <p:cNvSpPr txBox="true"/>
          <p:nvPr/>
        </p:nvSpPr>
        <p:spPr>
          <a:xfrm rot="0">
            <a:off x="1748756" y="4622797"/>
            <a:ext cx="7025086" cy="1939426"/>
          </a:xfrm>
          <a:prstGeom prst="rect">
            <a:avLst/>
          </a:prstGeom>
        </p:spPr>
        <p:txBody>
          <a:bodyPr anchor="t" rtlCol="false" tIns="0" lIns="0" bIns="0" rIns="0">
            <a:spAutoFit/>
          </a:bodyPr>
          <a:lstStyle/>
          <a:p>
            <a:pPr algn="l">
              <a:lnSpc>
                <a:spcPts val="7469"/>
              </a:lnSpc>
            </a:pPr>
            <a:r>
              <a:rPr lang="en-US" sz="7700" b="true">
                <a:solidFill>
                  <a:srgbClr val="000000"/>
                </a:solidFill>
                <a:latin typeface="DM Sans Bold"/>
                <a:ea typeface="DM Sans Bold"/>
                <a:cs typeface="DM Sans Bold"/>
                <a:sym typeface="DM Sans Bold"/>
              </a:rPr>
              <a:t>Problem Statement</a:t>
            </a:r>
          </a:p>
        </p:txBody>
      </p:sp>
      <p:grpSp>
        <p:nvGrpSpPr>
          <p:cNvPr name="Group 3" id="3"/>
          <p:cNvGrpSpPr/>
          <p:nvPr/>
        </p:nvGrpSpPr>
        <p:grpSpPr>
          <a:xfrm rot="0">
            <a:off x="8412332" y="2093909"/>
            <a:ext cx="8561218" cy="6119569"/>
            <a:chOff x="0" y="0"/>
            <a:chExt cx="2865938" cy="2048576"/>
          </a:xfrm>
        </p:grpSpPr>
        <p:sp>
          <p:nvSpPr>
            <p:cNvPr name="Freeform 4" id="4"/>
            <p:cNvSpPr/>
            <p:nvPr/>
          </p:nvSpPr>
          <p:spPr>
            <a:xfrm flipH="false" flipV="false" rot="0">
              <a:off x="0" y="0"/>
              <a:ext cx="2865938" cy="2048576"/>
            </a:xfrm>
            <a:custGeom>
              <a:avLst/>
              <a:gdLst/>
              <a:ahLst/>
              <a:cxnLst/>
              <a:rect r="r" b="b" t="t" l="l"/>
              <a:pathLst>
                <a:path h="2048576" w="2865938">
                  <a:moveTo>
                    <a:pt x="13565" y="0"/>
                  </a:moveTo>
                  <a:lnTo>
                    <a:pt x="2852374" y="0"/>
                  </a:lnTo>
                  <a:cubicBezTo>
                    <a:pt x="2859865" y="0"/>
                    <a:pt x="2865938" y="6073"/>
                    <a:pt x="2865938" y="13565"/>
                  </a:cubicBezTo>
                  <a:lnTo>
                    <a:pt x="2865938" y="2035012"/>
                  </a:lnTo>
                  <a:cubicBezTo>
                    <a:pt x="2865938" y="2042503"/>
                    <a:pt x="2859865" y="2048576"/>
                    <a:pt x="2852374" y="2048576"/>
                  </a:cubicBezTo>
                  <a:lnTo>
                    <a:pt x="13565" y="2048576"/>
                  </a:lnTo>
                  <a:cubicBezTo>
                    <a:pt x="6073" y="2048576"/>
                    <a:pt x="0" y="2042503"/>
                    <a:pt x="0" y="2035012"/>
                  </a:cubicBezTo>
                  <a:lnTo>
                    <a:pt x="0" y="13565"/>
                  </a:lnTo>
                  <a:cubicBezTo>
                    <a:pt x="0" y="6073"/>
                    <a:pt x="6073" y="0"/>
                    <a:pt x="13565" y="0"/>
                  </a:cubicBezTo>
                  <a:close/>
                </a:path>
              </a:pathLst>
            </a:custGeom>
            <a:solidFill>
              <a:srgbClr val="8AB7E2"/>
            </a:solidFill>
          </p:spPr>
        </p:sp>
        <p:sp>
          <p:nvSpPr>
            <p:cNvPr name="TextBox 5" id="5"/>
            <p:cNvSpPr txBox="true"/>
            <p:nvPr/>
          </p:nvSpPr>
          <p:spPr>
            <a:xfrm>
              <a:off x="0" y="-142875"/>
              <a:ext cx="2865938" cy="2191451"/>
            </a:xfrm>
            <a:prstGeom prst="rect">
              <a:avLst/>
            </a:prstGeom>
          </p:spPr>
          <p:txBody>
            <a:bodyPr anchor="ctr" rtlCol="false" tIns="50800" lIns="50800" bIns="50800" rIns="50800"/>
            <a:lstStyle/>
            <a:p>
              <a:pPr algn="l">
                <a:lnSpc>
                  <a:spcPts val="4760"/>
                </a:lnSpc>
              </a:pPr>
              <a:r>
                <a:rPr lang="en-US" sz="2800" spc="-229">
                  <a:solidFill>
                    <a:srgbClr val="000000"/>
                  </a:solidFill>
                  <a:latin typeface="Public Sans"/>
                  <a:ea typeface="Public Sans"/>
                  <a:cs typeface="Public Sans"/>
                  <a:sym typeface="Public Sans"/>
                </a:rPr>
                <a:t>In today’s data-driven world, AI models are increasingly used for predicting vehicle resale prices to support buyers, sellers, and dealerships in making informed decisions. However, most AI systems are vulnerable to unauthorized access, data breaches, model theft, and adversarial attacks. Traditional perimeter-based security models are no longer sufficient to protect sensitive AI assets and user data.</a:t>
              </a:r>
            </a:p>
          </p:txBody>
        </p:sp>
      </p:grpSp>
      <p:sp>
        <p:nvSpPr>
          <p:cNvPr name="Freeform 6" id="6"/>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8" id="8"/>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9" id="9"/>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TextBox 2" id="2"/>
          <p:cNvSpPr txBox="true"/>
          <p:nvPr/>
        </p:nvSpPr>
        <p:spPr>
          <a:xfrm rot="0">
            <a:off x="1748756" y="2265359"/>
            <a:ext cx="7025086" cy="6654301"/>
          </a:xfrm>
          <a:prstGeom prst="rect">
            <a:avLst/>
          </a:prstGeom>
        </p:spPr>
        <p:txBody>
          <a:bodyPr anchor="t" rtlCol="false" tIns="0" lIns="0" bIns="0" rIns="0">
            <a:spAutoFit/>
          </a:bodyPr>
          <a:lstStyle/>
          <a:p>
            <a:pPr algn="l">
              <a:lnSpc>
                <a:spcPts val="7469"/>
              </a:lnSpc>
            </a:pPr>
            <a:r>
              <a:rPr lang="en-US" sz="7700" b="true">
                <a:solidFill>
                  <a:srgbClr val="000000"/>
                </a:solidFill>
                <a:latin typeface="DM Sans Bold"/>
                <a:ea typeface="DM Sans Bold"/>
                <a:cs typeface="DM Sans Bold"/>
                <a:sym typeface="DM Sans Bold"/>
              </a:rPr>
              <a:t>Secure AI-Driven Car Price Prediction and Zero Trust Architecture</a:t>
            </a:r>
          </a:p>
          <a:p>
            <a:pPr algn="l">
              <a:lnSpc>
                <a:spcPts val="7469"/>
              </a:lnSpc>
            </a:pPr>
          </a:p>
        </p:txBody>
      </p:sp>
      <p:grpSp>
        <p:nvGrpSpPr>
          <p:cNvPr name="Group 3" id="3"/>
          <p:cNvGrpSpPr/>
          <p:nvPr/>
        </p:nvGrpSpPr>
        <p:grpSpPr>
          <a:xfrm rot="0">
            <a:off x="9975489" y="2093909"/>
            <a:ext cx="6998061" cy="2561528"/>
            <a:chOff x="0" y="0"/>
            <a:chExt cx="2342659" cy="857492"/>
          </a:xfrm>
        </p:grpSpPr>
        <p:sp>
          <p:nvSpPr>
            <p:cNvPr name="Freeform 4" id="4"/>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5" id="5"/>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6" id="6"/>
          <p:cNvSpPr txBox="true"/>
          <p:nvPr/>
        </p:nvSpPr>
        <p:spPr>
          <a:xfrm rot="0">
            <a:off x="10491672" y="2947949"/>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01.</a:t>
            </a:r>
          </a:p>
        </p:txBody>
      </p:sp>
      <p:grpSp>
        <p:nvGrpSpPr>
          <p:cNvPr name="Group 7" id="7"/>
          <p:cNvGrpSpPr/>
          <p:nvPr/>
        </p:nvGrpSpPr>
        <p:grpSpPr>
          <a:xfrm rot="0">
            <a:off x="9975489" y="5604151"/>
            <a:ext cx="6998061" cy="2561528"/>
            <a:chOff x="0" y="0"/>
            <a:chExt cx="2342659" cy="857492"/>
          </a:xfrm>
        </p:grpSpPr>
        <p:sp>
          <p:nvSpPr>
            <p:cNvPr name="Freeform 8" id="8"/>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9" id="9"/>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10" id="10"/>
          <p:cNvSpPr txBox="true"/>
          <p:nvPr/>
        </p:nvSpPr>
        <p:spPr>
          <a:xfrm rot="0">
            <a:off x="10491672" y="6459586"/>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02.</a:t>
            </a:r>
          </a:p>
        </p:txBody>
      </p:sp>
      <p:sp>
        <p:nvSpPr>
          <p:cNvPr name="TextBox 11" id="11"/>
          <p:cNvSpPr txBox="true"/>
          <p:nvPr/>
        </p:nvSpPr>
        <p:spPr>
          <a:xfrm rot="0">
            <a:off x="12070625" y="2738399"/>
            <a:ext cx="4132127" cy="1611630"/>
          </a:xfrm>
          <a:prstGeom prst="rect">
            <a:avLst/>
          </a:prstGeom>
        </p:spPr>
        <p:txBody>
          <a:bodyPr anchor="t" rtlCol="false" tIns="0" lIns="0" bIns="0" rIns="0">
            <a:spAutoFit/>
          </a:bodyPr>
          <a:lstStyle/>
          <a:p>
            <a:pPr algn="l" marL="0" indent="0" lvl="0">
              <a:lnSpc>
                <a:spcPts val="2564"/>
              </a:lnSpc>
              <a:spcBef>
                <a:spcPct val="0"/>
              </a:spcBef>
            </a:pPr>
            <a:r>
              <a:rPr lang="en-US" sz="1899" spc="30">
                <a:solidFill>
                  <a:srgbClr val="000000"/>
                </a:solidFill>
                <a:latin typeface="DM Sans"/>
                <a:ea typeface="DM Sans"/>
                <a:cs typeface="DM Sans"/>
                <a:sym typeface="DM Sans"/>
              </a:rPr>
              <a:t>Th</a:t>
            </a:r>
            <a:r>
              <a:rPr lang="en-US" sz="1899" spc="30" u="none">
                <a:solidFill>
                  <a:srgbClr val="000000"/>
                </a:solidFill>
                <a:latin typeface="DM Sans"/>
                <a:ea typeface="DM Sans"/>
                <a:cs typeface="DM Sans"/>
                <a:sym typeface="DM Sans"/>
              </a:rPr>
              <a:t>is project integrates a car’s price prediction based on there current attributes with secure web authentication.</a:t>
            </a:r>
          </a:p>
          <a:p>
            <a:pPr algn="l" marL="0" indent="0" lvl="0">
              <a:lnSpc>
                <a:spcPts val="2564"/>
              </a:lnSpc>
              <a:spcBef>
                <a:spcPct val="0"/>
              </a:spcBef>
            </a:pPr>
          </a:p>
        </p:txBody>
      </p:sp>
      <p:sp>
        <p:nvSpPr>
          <p:cNvPr name="Freeform 12" id="12"/>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14" id="14"/>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15" id="15"/>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TextBox 16" id="16"/>
          <p:cNvSpPr txBox="true"/>
          <p:nvPr/>
        </p:nvSpPr>
        <p:spPr>
          <a:xfrm rot="0">
            <a:off x="12070625" y="6066208"/>
            <a:ext cx="4132127" cy="1935480"/>
          </a:xfrm>
          <a:prstGeom prst="rect">
            <a:avLst/>
          </a:prstGeom>
        </p:spPr>
        <p:txBody>
          <a:bodyPr anchor="t" rtlCol="false" tIns="0" lIns="0" bIns="0" rIns="0">
            <a:spAutoFit/>
          </a:bodyPr>
          <a:lstStyle/>
          <a:p>
            <a:pPr algn="l" marL="0" indent="0" lvl="0">
              <a:lnSpc>
                <a:spcPts val="2564"/>
              </a:lnSpc>
              <a:spcBef>
                <a:spcPct val="0"/>
              </a:spcBef>
            </a:pPr>
            <a:r>
              <a:rPr lang="en-US" sz="1899" spc="30">
                <a:solidFill>
                  <a:srgbClr val="000000"/>
                </a:solidFill>
                <a:latin typeface="DM Sans"/>
                <a:ea typeface="DM Sans"/>
                <a:cs typeface="DM Sans"/>
                <a:sym typeface="DM Sans"/>
              </a:rPr>
              <a:t>It </a:t>
            </a:r>
            <a:r>
              <a:rPr lang="en-US" sz="1899" spc="30" u="none">
                <a:solidFill>
                  <a:srgbClr val="000000"/>
                </a:solidFill>
                <a:latin typeface="DM Sans"/>
                <a:ea typeface="DM Sans"/>
                <a:cs typeface="DM Sans"/>
                <a:sym typeface="DM Sans"/>
              </a:rPr>
              <a:t>is built with a Zero Trust Architecture approach, ensuring data security, adversarial robustness, and real-time interaction.</a:t>
            </a:r>
          </a:p>
          <a:p>
            <a:pPr algn="l" marL="0" indent="0" lvl="0">
              <a:lnSpc>
                <a:spcPts val="2564"/>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0078075" y="1267971"/>
            <a:ext cx="4208573" cy="4247184"/>
          </a:xfrm>
          <a:custGeom>
            <a:avLst/>
            <a:gdLst/>
            <a:ahLst/>
            <a:cxnLst/>
            <a:rect r="r" b="b" t="t" l="l"/>
            <a:pathLst>
              <a:path h="4247184" w="4208573">
                <a:moveTo>
                  <a:pt x="0" y="0"/>
                </a:moveTo>
                <a:lnTo>
                  <a:pt x="4208574" y="0"/>
                </a:lnTo>
                <a:lnTo>
                  <a:pt x="4208574" y="4247184"/>
                </a:lnTo>
                <a:lnTo>
                  <a:pt x="0" y="42471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0857087" y="1879538"/>
            <a:ext cx="5956731" cy="6527925"/>
          </a:xfrm>
          <a:custGeom>
            <a:avLst/>
            <a:gdLst/>
            <a:ahLst/>
            <a:cxnLst/>
            <a:rect r="r" b="b" t="t" l="l"/>
            <a:pathLst>
              <a:path h="6527925" w="5956731">
                <a:moveTo>
                  <a:pt x="0" y="0"/>
                </a:moveTo>
                <a:lnTo>
                  <a:pt x="5956731" y="0"/>
                </a:lnTo>
                <a:lnTo>
                  <a:pt x="5956731" y="6527924"/>
                </a:lnTo>
                <a:lnTo>
                  <a:pt x="0" y="65279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504950" y="2345718"/>
            <a:ext cx="8092094" cy="22821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Zero Trust Architecture</a:t>
            </a:r>
          </a:p>
        </p:txBody>
      </p:sp>
      <p:sp>
        <p:nvSpPr>
          <p:cNvPr name="TextBox 5" id="5"/>
          <p:cNvSpPr txBox="true"/>
          <p:nvPr/>
        </p:nvSpPr>
        <p:spPr>
          <a:xfrm rot="0">
            <a:off x="1436429" y="5224399"/>
            <a:ext cx="7707571" cy="2596515"/>
          </a:xfrm>
          <a:prstGeom prst="rect">
            <a:avLst/>
          </a:prstGeom>
        </p:spPr>
        <p:txBody>
          <a:bodyPr anchor="t" rtlCol="false" tIns="0" lIns="0" bIns="0" rIns="0">
            <a:spAutoFit/>
          </a:bodyPr>
          <a:lstStyle/>
          <a:p>
            <a:pPr algn="l" marL="474978" indent="-237489" lvl="1">
              <a:lnSpc>
                <a:spcPts val="2969"/>
              </a:lnSpc>
              <a:buFont typeface="Arial"/>
              <a:buChar char="•"/>
            </a:pPr>
            <a:r>
              <a:rPr lang="en-US" sz="2199" spc="131">
                <a:solidFill>
                  <a:srgbClr val="000000"/>
                </a:solidFill>
                <a:latin typeface="DM Sans"/>
                <a:ea typeface="DM Sans"/>
                <a:cs typeface="DM Sans"/>
                <a:sym typeface="DM Sans"/>
              </a:rPr>
              <a:t>Zer</a:t>
            </a:r>
            <a:r>
              <a:rPr lang="en-US" sz="2199" spc="131" u="none">
                <a:solidFill>
                  <a:srgbClr val="000000"/>
                </a:solidFill>
                <a:latin typeface="DM Sans"/>
                <a:ea typeface="DM Sans"/>
                <a:cs typeface="DM Sans"/>
                <a:sym typeface="DM Sans"/>
              </a:rPr>
              <a:t>o Trust = “Never Trust, Always Verify”</a:t>
            </a:r>
          </a:p>
          <a:p>
            <a:pPr algn="l" marL="474978" indent="-237489" lvl="1">
              <a:lnSpc>
                <a:spcPts val="2969"/>
              </a:lnSpc>
              <a:buFont typeface="Arial"/>
              <a:buChar char="•"/>
            </a:pPr>
            <a:r>
              <a:rPr lang="en-US" sz="2199" spc="131" u="none">
                <a:solidFill>
                  <a:srgbClr val="000000"/>
                </a:solidFill>
                <a:latin typeface="DM Sans"/>
                <a:ea typeface="DM Sans"/>
                <a:cs typeface="DM Sans"/>
                <a:sym typeface="DM Sans"/>
              </a:rPr>
              <a:t>No implicit trust for any user or device</a:t>
            </a:r>
          </a:p>
          <a:p>
            <a:pPr algn="l" marL="474978" indent="-237489" lvl="1">
              <a:lnSpc>
                <a:spcPts val="2969"/>
              </a:lnSpc>
              <a:buFont typeface="Arial"/>
              <a:buChar char="•"/>
            </a:pPr>
            <a:r>
              <a:rPr lang="en-US" sz="2199" spc="131" u="none">
                <a:solidFill>
                  <a:srgbClr val="000000"/>
                </a:solidFill>
                <a:latin typeface="DM Sans"/>
                <a:ea typeface="DM Sans"/>
                <a:cs typeface="DM Sans"/>
                <a:sym typeface="DM Sans"/>
              </a:rPr>
              <a:t>Enforces continuous verification, least privilege access, and micro-segmentation</a:t>
            </a:r>
          </a:p>
          <a:p>
            <a:pPr algn="l" marL="474978" indent="-237489" lvl="1">
              <a:lnSpc>
                <a:spcPts val="2969"/>
              </a:lnSpc>
              <a:buFont typeface="Arial"/>
              <a:buChar char="•"/>
            </a:pPr>
            <a:r>
              <a:rPr lang="en-US" sz="2199" spc="131" u="none">
                <a:solidFill>
                  <a:srgbClr val="000000"/>
                </a:solidFill>
                <a:latin typeface="DM Sans"/>
                <a:ea typeface="DM Sans"/>
                <a:cs typeface="DM Sans"/>
                <a:sym typeface="DM Sans"/>
              </a:rPr>
              <a:t>Designed to reduce the impact of breaches and lateral movement</a:t>
            </a:r>
          </a:p>
          <a:p>
            <a:pPr algn="l">
              <a:lnSpc>
                <a:spcPts val="2969"/>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AutoShape 2" id="2"/>
          <p:cNvSpPr/>
          <p:nvPr/>
        </p:nvSpPr>
        <p:spPr>
          <a:xfrm>
            <a:off x="-886757" y="5074942"/>
            <a:ext cx="20061513" cy="0"/>
          </a:xfrm>
          <a:prstGeom prst="line">
            <a:avLst/>
          </a:prstGeom>
          <a:ln cap="flat" w="28575">
            <a:solidFill>
              <a:srgbClr val="000000"/>
            </a:solidFill>
            <a:prstDash val="solid"/>
            <a:headEnd type="none" len="sm" w="sm"/>
            <a:tailEnd type="none" len="sm" w="sm"/>
          </a:ln>
        </p:spPr>
      </p:sp>
      <p:grpSp>
        <p:nvGrpSpPr>
          <p:cNvPr name="Group 3" id="3"/>
          <p:cNvGrpSpPr/>
          <p:nvPr/>
        </p:nvGrpSpPr>
        <p:grpSpPr>
          <a:xfrm rot="0">
            <a:off x="5930165" y="4823914"/>
            <a:ext cx="502056" cy="50205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5" id="5"/>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6" id="6"/>
          <p:cNvGrpSpPr/>
          <p:nvPr/>
        </p:nvGrpSpPr>
        <p:grpSpPr>
          <a:xfrm rot="0">
            <a:off x="2227066" y="4823914"/>
            <a:ext cx="502056" cy="502056"/>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name="TextBox 8" id="8"/>
            <p:cNvSpPr txBox="true"/>
            <p:nvPr/>
          </p:nvSpPr>
          <p:spPr>
            <a:xfrm>
              <a:off x="190500" y="219075"/>
              <a:ext cx="431800" cy="403225"/>
            </a:xfrm>
            <a:prstGeom prst="rect">
              <a:avLst/>
            </a:prstGeom>
          </p:spPr>
          <p:txBody>
            <a:bodyPr anchor="ctr" rtlCol="false" tIns="50800" lIns="50800" bIns="50800" rIns="50800"/>
            <a:lstStyle/>
            <a:p>
              <a:pPr algn="ctr">
                <a:lnSpc>
                  <a:spcPts val="2266"/>
                </a:lnSpc>
              </a:pPr>
            </a:p>
          </p:txBody>
        </p:sp>
      </p:grpSp>
      <p:grpSp>
        <p:nvGrpSpPr>
          <p:cNvPr name="Group 9" id="9"/>
          <p:cNvGrpSpPr/>
          <p:nvPr/>
        </p:nvGrpSpPr>
        <p:grpSpPr>
          <a:xfrm rot="0">
            <a:off x="9653627" y="4823914"/>
            <a:ext cx="502056" cy="502056"/>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1" id="11"/>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12" id="12"/>
          <p:cNvGrpSpPr/>
          <p:nvPr/>
        </p:nvGrpSpPr>
        <p:grpSpPr>
          <a:xfrm rot="0">
            <a:off x="13396139" y="4823914"/>
            <a:ext cx="502056" cy="502056"/>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4" id="14"/>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sp>
        <p:nvSpPr>
          <p:cNvPr name="TextBox 15" id="15"/>
          <p:cNvSpPr txBox="true"/>
          <p:nvPr/>
        </p:nvSpPr>
        <p:spPr>
          <a:xfrm rot="0">
            <a:off x="936264" y="2459889"/>
            <a:ext cx="15968855" cy="1177290"/>
          </a:xfrm>
          <a:prstGeom prst="rect">
            <a:avLst/>
          </a:prstGeom>
        </p:spPr>
        <p:txBody>
          <a:bodyPr anchor="t" rtlCol="false" tIns="0" lIns="0" bIns="0" rIns="0">
            <a:spAutoFit/>
          </a:bodyPr>
          <a:lstStyle/>
          <a:p>
            <a:pPr algn="ctr" marL="0" indent="0" lvl="1">
              <a:lnSpc>
                <a:spcPts val="8730"/>
              </a:lnSpc>
              <a:spcBef>
                <a:spcPct val="0"/>
              </a:spcBef>
            </a:pPr>
            <a:r>
              <a:rPr lang="en-US" b="true" sz="9000">
                <a:solidFill>
                  <a:srgbClr val="000000"/>
                </a:solidFill>
                <a:latin typeface="DM Sans Bold"/>
                <a:ea typeface="DM Sans Bold"/>
                <a:cs typeface="DM Sans Bold"/>
                <a:sym typeface="DM Sans Bold"/>
              </a:rPr>
              <a:t>Four Pillars of Zero Trust</a:t>
            </a:r>
          </a:p>
        </p:txBody>
      </p:sp>
      <p:sp>
        <p:nvSpPr>
          <p:cNvPr name="TextBox 16" id="16"/>
          <p:cNvSpPr txBox="true"/>
          <p:nvPr/>
        </p:nvSpPr>
        <p:spPr>
          <a:xfrm rot="0">
            <a:off x="2227066"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01</a:t>
            </a:r>
          </a:p>
        </p:txBody>
      </p:sp>
      <p:sp>
        <p:nvSpPr>
          <p:cNvPr name="TextBox 17" id="17"/>
          <p:cNvSpPr txBox="true"/>
          <p:nvPr/>
        </p:nvSpPr>
        <p:spPr>
          <a:xfrm rot="0">
            <a:off x="5948468"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02</a:t>
            </a:r>
          </a:p>
        </p:txBody>
      </p:sp>
      <p:sp>
        <p:nvSpPr>
          <p:cNvPr name="TextBox 18" id="18"/>
          <p:cNvSpPr txBox="true"/>
          <p:nvPr/>
        </p:nvSpPr>
        <p:spPr>
          <a:xfrm rot="0">
            <a:off x="2227066" y="6419316"/>
            <a:ext cx="2646492" cy="2128267"/>
          </a:xfrm>
          <a:prstGeom prst="rect">
            <a:avLst/>
          </a:prstGeom>
        </p:spPr>
        <p:txBody>
          <a:bodyPr anchor="t" rtlCol="false" tIns="0" lIns="0" bIns="0" rIns="0">
            <a:spAutoFit/>
          </a:bodyPr>
          <a:lstStyle/>
          <a:p>
            <a:pPr algn="l">
              <a:lnSpc>
                <a:spcPts val="3431"/>
              </a:lnSpc>
            </a:pPr>
            <a:r>
              <a:rPr lang="en-US" sz="2199" b="true">
                <a:solidFill>
                  <a:srgbClr val="000000"/>
                </a:solidFill>
                <a:latin typeface="DM Sans Bold"/>
                <a:ea typeface="DM Sans Bold"/>
                <a:cs typeface="DM Sans Bold"/>
                <a:sym typeface="DM Sans Bold"/>
              </a:rPr>
              <a:t>Id</a:t>
            </a:r>
            <a:r>
              <a:rPr lang="en-US" sz="2199" b="true">
                <a:solidFill>
                  <a:srgbClr val="000000"/>
                </a:solidFill>
                <a:latin typeface="DM Sans Bold"/>
                <a:ea typeface="DM Sans Bold"/>
                <a:cs typeface="DM Sans Bold"/>
                <a:sym typeface="DM Sans Bold"/>
              </a:rPr>
              <a:t>entity Security</a:t>
            </a:r>
            <a:r>
              <a:rPr lang="en-US" sz="2199">
                <a:solidFill>
                  <a:srgbClr val="000000"/>
                </a:solidFill>
                <a:latin typeface="DM Sans"/>
                <a:ea typeface="DM Sans"/>
                <a:cs typeface="DM Sans"/>
                <a:sym typeface="DM Sans"/>
              </a:rPr>
              <a:t> – Verifying users before granting access</a:t>
            </a:r>
          </a:p>
          <a:p>
            <a:pPr algn="l">
              <a:lnSpc>
                <a:spcPts val="3431"/>
              </a:lnSpc>
            </a:pPr>
          </a:p>
        </p:txBody>
      </p:sp>
      <p:sp>
        <p:nvSpPr>
          <p:cNvPr name="TextBox 19" id="19"/>
          <p:cNvSpPr txBox="true"/>
          <p:nvPr/>
        </p:nvSpPr>
        <p:spPr>
          <a:xfrm rot="0">
            <a:off x="5948468" y="6419316"/>
            <a:ext cx="2732862" cy="2010918"/>
          </a:xfrm>
          <a:prstGeom prst="rect">
            <a:avLst/>
          </a:prstGeom>
        </p:spPr>
        <p:txBody>
          <a:bodyPr anchor="t" rtlCol="false" tIns="0" lIns="0" bIns="0" rIns="0">
            <a:spAutoFit/>
          </a:bodyPr>
          <a:lstStyle/>
          <a:p>
            <a:pPr algn="l">
              <a:lnSpc>
                <a:spcPts val="3431"/>
              </a:lnSpc>
            </a:pPr>
            <a:r>
              <a:rPr lang="en-US" sz="2199" b="true">
                <a:solidFill>
                  <a:srgbClr val="000000"/>
                </a:solidFill>
                <a:latin typeface="DM Sans Bold"/>
                <a:ea typeface="DM Sans Bold"/>
                <a:cs typeface="DM Sans Bold"/>
                <a:sym typeface="DM Sans Bold"/>
              </a:rPr>
              <a:t>D</a:t>
            </a:r>
            <a:r>
              <a:rPr lang="en-US" sz="2199" b="true">
                <a:solidFill>
                  <a:srgbClr val="000000"/>
                </a:solidFill>
                <a:latin typeface="DM Sans Bold"/>
                <a:ea typeface="DM Sans Bold"/>
                <a:cs typeface="DM Sans Bold"/>
                <a:sym typeface="DM Sans Bold"/>
              </a:rPr>
              <a:t>evice Security </a:t>
            </a:r>
            <a:r>
              <a:rPr lang="en-US" sz="2199">
                <a:solidFill>
                  <a:srgbClr val="000000"/>
                </a:solidFill>
                <a:latin typeface="DM Sans"/>
                <a:ea typeface="DM Sans"/>
                <a:cs typeface="DM Sans"/>
                <a:sym typeface="DM Sans"/>
              </a:rPr>
              <a:t>– Validating the health and trustworthiness of devices</a:t>
            </a:r>
          </a:p>
          <a:p>
            <a:pPr algn="l">
              <a:lnSpc>
                <a:spcPts val="2340"/>
              </a:lnSpc>
            </a:pPr>
          </a:p>
        </p:txBody>
      </p:sp>
      <p:sp>
        <p:nvSpPr>
          <p:cNvPr name="TextBox 20" id="20"/>
          <p:cNvSpPr txBox="true"/>
          <p:nvPr/>
        </p:nvSpPr>
        <p:spPr>
          <a:xfrm rot="0">
            <a:off x="9671930"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03</a:t>
            </a:r>
          </a:p>
        </p:txBody>
      </p:sp>
      <p:sp>
        <p:nvSpPr>
          <p:cNvPr name="TextBox 21" id="21"/>
          <p:cNvSpPr txBox="true"/>
          <p:nvPr/>
        </p:nvSpPr>
        <p:spPr>
          <a:xfrm rot="0">
            <a:off x="9671930" y="6419316"/>
            <a:ext cx="2747991" cy="2010918"/>
          </a:xfrm>
          <a:prstGeom prst="rect">
            <a:avLst/>
          </a:prstGeom>
        </p:spPr>
        <p:txBody>
          <a:bodyPr anchor="t" rtlCol="false" tIns="0" lIns="0" bIns="0" rIns="0">
            <a:spAutoFit/>
          </a:bodyPr>
          <a:lstStyle/>
          <a:p>
            <a:pPr algn="l">
              <a:lnSpc>
                <a:spcPts val="3431"/>
              </a:lnSpc>
            </a:pPr>
            <a:r>
              <a:rPr lang="en-US" sz="2199" b="true">
                <a:solidFill>
                  <a:srgbClr val="000000"/>
                </a:solidFill>
                <a:latin typeface="DM Sans Bold"/>
                <a:ea typeface="DM Sans Bold"/>
                <a:cs typeface="DM Sans Bold"/>
                <a:sym typeface="DM Sans Bold"/>
              </a:rPr>
              <a:t>A</a:t>
            </a:r>
            <a:r>
              <a:rPr lang="en-US" sz="2199" b="true">
                <a:solidFill>
                  <a:srgbClr val="000000"/>
                </a:solidFill>
                <a:latin typeface="DM Sans Bold"/>
                <a:ea typeface="DM Sans Bold"/>
                <a:cs typeface="DM Sans Bold"/>
                <a:sym typeface="DM Sans Bold"/>
              </a:rPr>
              <a:t>pplication Access </a:t>
            </a:r>
            <a:r>
              <a:rPr lang="en-US" sz="2199">
                <a:solidFill>
                  <a:srgbClr val="000000"/>
                </a:solidFill>
                <a:latin typeface="DM Sans"/>
                <a:ea typeface="DM Sans"/>
                <a:cs typeface="DM Sans"/>
                <a:sym typeface="DM Sans"/>
              </a:rPr>
              <a:t>– Granting access based on roles and behavior</a:t>
            </a:r>
          </a:p>
          <a:p>
            <a:pPr algn="l">
              <a:lnSpc>
                <a:spcPts val="2340"/>
              </a:lnSpc>
            </a:pPr>
          </a:p>
        </p:txBody>
      </p:sp>
      <p:sp>
        <p:nvSpPr>
          <p:cNvPr name="TextBox 22" id="22"/>
          <p:cNvSpPr txBox="true"/>
          <p:nvPr/>
        </p:nvSpPr>
        <p:spPr>
          <a:xfrm rot="0">
            <a:off x="13414442"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04</a:t>
            </a:r>
          </a:p>
        </p:txBody>
      </p:sp>
      <p:sp>
        <p:nvSpPr>
          <p:cNvPr name="TextBox 23" id="23"/>
          <p:cNvSpPr txBox="true"/>
          <p:nvPr/>
        </p:nvSpPr>
        <p:spPr>
          <a:xfrm rot="0">
            <a:off x="13414442" y="6419316"/>
            <a:ext cx="2646492" cy="2439543"/>
          </a:xfrm>
          <a:prstGeom prst="rect">
            <a:avLst/>
          </a:prstGeom>
        </p:spPr>
        <p:txBody>
          <a:bodyPr anchor="t" rtlCol="false" tIns="0" lIns="0" bIns="0" rIns="0">
            <a:spAutoFit/>
          </a:bodyPr>
          <a:lstStyle/>
          <a:p>
            <a:pPr algn="l">
              <a:lnSpc>
                <a:spcPts val="3431"/>
              </a:lnSpc>
            </a:pPr>
            <a:r>
              <a:rPr lang="en-US" sz="2199" b="true">
                <a:solidFill>
                  <a:srgbClr val="000000"/>
                </a:solidFill>
                <a:latin typeface="DM Sans Bold"/>
                <a:ea typeface="DM Sans Bold"/>
                <a:cs typeface="DM Sans Bold"/>
                <a:sym typeface="DM Sans Bold"/>
              </a:rPr>
              <a:t>Data</a:t>
            </a:r>
            <a:r>
              <a:rPr lang="en-US" sz="2199" b="true">
                <a:solidFill>
                  <a:srgbClr val="000000"/>
                </a:solidFill>
                <a:latin typeface="DM Sans Bold"/>
                <a:ea typeface="DM Sans Bold"/>
                <a:cs typeface="DM Sans Bold"/>
                <a:sym typeface="DM Sans Bold"/>
              </a:rPr>
              <a:t> Security </a:t>
            </a:r>
            <a:r>
              <a:rPr lang="en-US" sz="2199">
                <a:solidFill>
                  <a:srgbClr val="000000"/>
                </a:solidFill>
                <a:latin typeface="DM Sans"/>
                <a:ea typeface="DM Sans"/>
                <a:cs typeface="DM Sans"/>
                <a:sym typeface="DM Sans"/>
              </a:rPr>
              <a:t>– Protecting sensitive data at all stages (at rest, in transit, in use)</a:t>
            </a:r>
          </a:p>
          <a:p>
            <a:pPr algn="l">
              <a:lnSpc>
                <a:spcPts val="2340"/>
              </a:lnSpc>
            </a:pPr>
          </a:p>
        </p:txBody>
      </p:sp>
      <p:sp>
        <p:nvSpPr>
          <p:cNvPr name="Freeform 24" id="24"/>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5" id="25"/>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26" id="26"/>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27" id="27"/>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28" id="28"/>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29" id="29"/>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30" id="30"/>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31" id="31"/>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5587239" cy="2662922"/>
            <a:chOff x="0" y="0"/>
            <a:chExt cx="2065940" cy="984643"/>
          </a:xfrm>
        </p:grpSpPr>
        <p:sp>
          <p:nvSpPr>
            <p:cNvPr name="Freeform 3" id="3"/>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4" id="4"/>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1672061" y="1028700"/>
            <a:ext cx="5587239" cy="2662922"/>
            <a:chOff x="0" y="0"/>
            <a:chExt cx="2065940" cy="984643"/>
          </a:xfrm>
        </p:grpSpPr>
        <p:sp>
          <p:nvSpPr>
            <p:cNvPr name="Freeform 6" id="6"/>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7" id="7"/>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8" id="8"/>
          <p:cNvGrpSpPr/>
          <p:nvPr/>
        </p:nvGrpSpPr>
        <p:grpSpPr>
          <a:xfrm rot="0">
            <a:off x="1028700" y="3893436"/>
            <a:ext cx="5587239" cy="2662922"/>
            <a:chOff x="0" y="0"/>
            <a:chExt cx="2065940" cy="984643"/>
          </a:xfrm>
        </p:grpSpPr>
        <p:sp>
          <p:nvSpPr>
            <p:cNvPr name="Freeform 9" id="9"/>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10" id="10"/>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1" id="11"/>
          <p:cNvGrpSpPr/>
          <p:nvPr/>
        </p:nvGrpSpPr>
        <p:grpSpPr>
          <a:xfrm rot="0">
            <a:off x="11672061" y="3893436"/>
            <a:ext cx="5587239" cy="2662922"/>
            <a:chOff x="0" y="0"/>
            <a:chExt cx="2065940" cy="984643"/>
          </a:xfrm>
        </p:grpSpPr>
        <p:sp>
          <p:nvSpPr>
            <p:cNvPr name="Freeform 12" id="12"/>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13" id="13"/>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4" id="14"/>
          <p:cNvGrpSpPr/>
          <p:nvPr/>
        </p:nvGrpSpPr>
        <p:grpSpPr>
          <a:xfrm rot="0">
            <a:off x="1028700" y="6756383"/>
            <a:ext cx="5587239" cy="2662922"/>
            <a:chOff x="0" y="0"/>
            <a:chExt cx="2065940" cy="984643"/>
          </a:xfrm>
        </p:grpSpPr>
        <p:sp>
          <p:nvSpPr>
            <p:cNvPr name="Freeform 15" id="15"/>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16" id="16"/>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7" id="17"/>
          <p:cNvGrpSpPr/>
          <p:nvPr/>
        </p:nvGrpSpPr>
        <p:grpSpPr>
          <a:xfrm rot="0">
            <a:off x="11672061" y="6756383"/>
            <a:ext cx="5587239" cy="2662922"/>
            <a:chOff x="0" y="0"/>
            <a:chExt cx="2065940" cy="984643"/>
          </a:xfrm>
        </p:grpSpPr>
        <p:sp>
          <p:nvSpPr>
            <p:cNvPr name="Freeform 18" id="18"/>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19" id="19"/>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20" id="20"/>
          <p:cNvSpPr/>
          <p:nvPr/>
        </p:nvSpPr>
        <p:spPr>
          <a:xfrm flipH="false" flipV="false" rot="-7900054">
            <a:off x="7348622" y="2133028"/>
            <a:ext cx="1012981" cy="454921"/>
          </a:xfrm>
          <a:custGeom>
            <a:avLst/>
            <a:gdLst/>
            <a:ahLst/>
            <a:cxnLst/>
            <a:rect r="r" b="b" t="t" l="l"/>
            <a:pathLst>
              <a:path h="454921" w="1012981">
                <a:moveTo>
                  <a:pt x="0" y="0"/>
                </a:moveTo>
                <a:lnTo>
                  <a:pt x="1012982" y="0"/>
                </a:lnTo>
                <a:lnTo>
                  <a:pt x="1012982" y="454921"/>
                </a:lnTo>
                <a:lnTo>
                  <a:pt x="0" y="4549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2700000">
            <a:off x="10017119" y="2144497"/>
            <a:ext cx="1012981" cy="454921"/>
          </a:xfrm>
          <a:custGeom>
            <a:avLst/>
            <a:gdLst/>
            <a:ahLst/>
            <a:cxnLst/>
            <a:rect r="r" b="b" t="t" l="l"/>
            <a:pathLst>
              <a:path h="454921" w="1012981">
                <a:moveTo>
                  <a:pt x="0" y="0"/>
                </a:moveTo>
                <a:lnTo>
                  <a:pt x="1012982" y="0"/>
                </a:lnTo>
                <a:lnTo>
                  <a:pt x="1012982" y="454921"/>
                </a:lnTo>
                <a:lnTo>
                  <a:pt x="0" y="4549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2" id="22"/>
          <p:cNvSpPr/>
          <p:nvPr/>
        </p:nvSpPr>
        <p:spPr>
          <a:xfrm flipH="false" flipV="false" rot="3209977">
            <a:off x="9982257" y="7689589"/>
            <a:ext cx="1012981" cy="454921"/>
          </a:xfrm>
          <a:custGeom>
            <a:avLst/>
            <a:gdLst/>
            <a:ahLst/>
            <a:cxnLst/>
            <a:rect r="r" b="b" t="t" l="l"/>
            <a:pathLst>
              <a:path h="454921" w="1012981">
                <a:moveTo>
                  <a:pt x="0" y="0"/>
                </a:moveTo>
                <a:lnTo>
                  <a:pt x="1012981" y="0"/>
                </a:lnTo>
                <a:lnTo>
                  <a:pt x="1012981" y="454921"/>
                </a:lnTo>
                <a:lnTo>
                  <a:pt x="0" y="4549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3" id="23"/>
          <p:cNvSpPr/>
          <p:nvPr/>
        </p:nvSpPr>
        <p:spPr>
          <a:xfrm flipH="false" flipV="false" rot="7866361">
            <a:off x="7243302" y="7665457"/>
            <a:ext cx="1012981" cy="454921"/>
          </a:xfrm>
          <a:custGeom>
            <a:avLst/>
            <a:gdLst/>
            <a:ahLst/>
            <a:cxnLst/>
            <a:rect r="r" b="b" t="t" l="l"/>
            <a:pathLst>
              <a:path h="454921" w="1012981">
                <a:moveTo>
                  <a:pt x="0" y="0"/>
                </a:moveTo>
                <a:lnTo>
                  <a:pt x="1012982" y="0"/>
                </a:lnTo>
                <a:lnTo>
                  <a:pt x="1012982" y="454921"/>
                </a:lnTo>
                <a:lnTo>
                  <a:pt x="0" y="4549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4" id="24"/>
          <p:cNvSpPr txBox="true"/>
          <p:nvPr/>
        </p:nvSpPr>
        <p:spPr>
          <a:xfrm rot="0">
            <a:off x="1389091" y="1536614"/>
            <a:ext cx="4866457" cy="1594487"/>
          </a:xfrm>
          <a:prstGeom prst="rect">
            <a:avLst/>
          </a:prstGeom>
        </p:spPr>
        <p:txBody>
          <a:bodyPr anchor="t" rtlCol="false" tIns="0" lIns="0" bIns="0" rIns="0">
            <a:spAutoFit/>
          </a:bodyPr>
          <a:lstStyle/>
          <a:p>
            <a:pPr algn="l" marL="0" indent="0" lvl="0">
              <a:lnSpc>
                <a:spcPts val="4022"/>
              </a:lnSpc>
            </a:pPr>
            <a:r>
              <a:rPr lang="en-US" sz="2699">
                <a:solidFill>
                  <a:srgbClr val="000000"/>
                </a:solidFill>
                <a:latin typeface="DM Sans"/>
                <a:ea typeface="DM Sans"/>
                <a:cs typeface="DM Sans"/>
                <a:sym typeface="DM Sans"/>
              </a:rPr>
              <a:t>AES-GCM</a:t>
            </a:r>
            <a:r>
              <a:rPr lang="en-US" sz="2699" strike="noStrike" u="none">
                <a:solidFill>
                  <a:srgbClr val="000000"/>
                </a:solidFill>
                <a:latin typeface="DM Sans"/>
                <a:ea typeface="DM Sans"/>
                <a:cs typeface="DM Sans"/>
                <a:sym typeface="DM Sans"/>
              </a:rPr>
              <a:t> Encryption for data privacy</a:t>
            </a:r>
          </a:p>
          <a:p>
            <a:pPr algn="l" marL="0" indent="0" lvl="0">
              <a:lnSpc>
                <a:spcPts val="4916"/>
              </a:lnSpc>
            </a:pPr>
          </a:p>
        </p:txBody>
      </p:sp>
      <p:sp>
        <p:nvSpPr>
          <p:cNvPr name="TextBox 25" id="25"/>
          <p:cNvSpPr txBox="true"/>
          <p:nvPr/>
        </p:nvSpPr>
        <p:spPr>
          <a:xfrm rot="0">
            <a:off x="12032452" y="1536614"/>
            <a:ext cx="4866457" cy="1089662"/>
          </a:xfrm>
          <a:prstGeom prst="rect">
            <a:avLst/>
          </a:prstGeom>
        </p:spPr>
        <p:txBody>
          <a:bodyPr anchor="t" rtlCol="false" tIns="0" lIns="0" bIns="0" rIns="0">
            <a:spAutoFit/>
          </a:bodyPr>
          <a:lstStyle/>
          <a:p>
            <a:pPr algn="l" marL="0" indent="0" lvl="0">
              <a:lnSpc>
                <a:spcPts val="4022"/>
              </a:lnSpc>
            </a:pPr>
            <a:r>
              <a:rPr lang="en-US" sz="2699">
                <a:solidFill>
                  <a:srgbClr val="000000"/>
                </a:solidFill>
                <a:latin typeface="DM Sans"/>
                <a:ea typeface="DM Sans"/>
                <a:cs typeface="DM Sans"/>
                <a:sym typeface="DM Sans"/>
              </a:rPr>
              <a:t>AES key</a:t>
            </a:r>
            <a:r>
              <a:rPr lang="en-US" sz="2699" strike="noStrike" u="none">
                <a:solidFill>
                  <a:srgbClr val="000000"/>
                </a:solidFill>
                <a:latin typeface="DM Sans"/>
                <a:ea typeface="DM Sans"/>
                <a:cs typeface="DM Sans"/>
                <a:sym typeface="DM Sans"/>
              </a:rPr>
              <a:t> Encryption using RSA</a:t>
            </a:r>
          </a:p>
          <a:p>
            <a:pPr algn="l" marL="0" indent="0" lvl="0">
              <a:lnSpc>
                <a:spcPts val="4916"/>
              </a:lnSpc>
            </a:pPr>
          </a:p>
        </p:txBody>
      </p:sp>
      <p:sp>
        <p:nvSpPr>
          <p:cNvPr name="TextBox 26" id="26"/>
          <p:cNvSpPr txBox="true"/>
          <p:nvPr/>
        </p:nvSpPr>
        <p:spPr>
          <a:xfrm rot="0">
            <a:off x="1389091" y="4401349"/>
            <a:ext cx="4866457" cy="2099312"/>
          </a:xfrm>
          <a:prstGeom prst="rect">
            <a:avLst/>
          </a:prstGeom>
        </p:spPr>
        <p:txBody>
          <a:bodyPr anchor="t" rtlCol="false" tIns="0" lIns="0" bIns="0" rIns="0">
            <a:spAutoFit/>
          </a:bodyPr>
          <a:lstStyle/>
          <a:p>
            <a:pPr algn="l" marL="0" indent="0" lvl="0">
              <a:lnSpc>
                <a:spcPts val="4022"/>
              </a:lnSpc>
            </a:pPr>
            <a:r>
              <a:rPr lang="en-US" sz="2699">
                <a:solidFill>
                  <a:srgbClr val="000000"/>
                </a:solidFill>
                <a:latin typeface="DM Sans"/>
                <a:ea typeface="DM Sans"/>
                <a:cs typeface="DM Sans"/>
                <a:sym typeface="DM Sans"/>
              </a:rPr>
              <a:t>Password Hashing Ope</a:t>
            </a:r>
            <a:r>
              <a:rPr lang="en-US" sz="2699" strike="noStrike" u="none">
                <a:solidFill>
                  <a:srgbClr val="000000"/>
                </a:solidFill>
                <a:latin typeface="DM Sans"/>
                <a:ea typeface="DM Sans"/>
                <a:cs typeface="DM Sans"/>
                <a:sym typeface="DM Sans"/>
              </a:rPr>
              <a:t>nBSD's bcrypt algorithm, Blowfish cipher ( bcryptjs )</a:t>
            </a:r>
          </a:p>
          <a:p>
            <a:pPr algn="l" marL="0" indent="0" lvl="0">
              <a:lnSpc>
                <a:spcPts val="4916"/>
              </a:lnSpc>
            </a:pPr>
          </a:p>
        </p:txBody>
      </p:sp>
      <p:sp>
        <p:nvSpPr>
          <p:cNvPr name="TextBox 27" id="27"/>
          <p:cNvSpPr txBox="true"/>
          <p:nvPr/>
        </p:nvSpPr>
        <p:spPr>
          <a:xfrm rot="0">
            <a:off x="12032452" y="4401349"/>
            <a:ext cx="4866457" cy="1594487"/>
          </a:xfrm>
          <a:prstGeom prst="rect">
            <a:avLst/>
          </a:prstGeom>
        </p:spPr>
        <p:txBody>
          <a:bodyPr anchor="t" rtlCol="false" tIns="0" lIns="0" bIns="0" rIns="0">
            <a:spAutoFit/>
          </a:bodyPr>
          <a:lstStyle/>
          <a:p>
            <a:pPr algn="l" marL="0" indent="0" lvl="0">
              <a:lnSpc>
                <a:spcPts val="4022"/>
              </a:lnSpc>
            </a:pPr>
            <a:r>
              <a:rPr lang="en-US" sz="2699">
                <a:solidFill>
                  <a:srgbClr val="000000"/>
                </a:solidFill>
                <a:latin typeface="DM Sans"/>
                <a:ea typeface="DM Sans"/>
                <a:cs typeface="DM Sans"/>
                <a:sym typeface="DM Sans"/>
              </a:rPr>
              <a:t>CORS</a:t>
            </a:r>
            <a:r>
              <a:rPr lang="en-US" sz="2699" strike="noStrike" u="none">
                <a:solidFill>
                  <a:srgbClr val="000000"/>
                </a:solidFill>
                <a:latin typeface="DM Sans"/>
                <a:ea typeface="DM Sans"/>
                <a:cs typeface="DM Sans"/>
                <a:sym typeface="DM Sans"/>
              </a:rPr>
              <a:t> Policy to prevent unauthorized access</a:t>
            </a:r>
          </a:p>
          <a:p>
            <a:pPr algn="l" marL="0" indent="0" lvl="0">
              <a:lnSpc>
                <a:spcPts val="4916"/>
              </a:lnSpc>
            </a:pPr>
          </a:p>
        </p:txBody>
      </p:sp>
      <p:sp>
        <p:nvSpPr>
          <p:cNvPr name="TextBox 28" id="28"/>
          <p:cNvSpPr txBox="true"/>
          <p:nvPr/>
        </p:nvSpPr>
        <p:spPr>
          <a:xfrm rot="0">
            <a:off x="1389091" y="7264296"/>
            <a:ext cx="4866457" cy="1594487"/>
          </a:xfrm>
          <a:prstGeom prst="rect">
            <a:avLst/>
          </a:prstGeom>
        </p:spPr>
        <p:txBody>
          <a:bodyPr anchor="t" rtlCol="false" tIns="0" lIns="0" bIns="0" rIns="0">
            <a:spAutoFit/>
          </a:bodyPr>
          <a:lstStyle/>
          <a:p>
            <a:pPr algn="l" marL="0" indent="0" lvl="0">
              <a:lnSpc>
                <a:spcPts val="4022"/>
              </a:lnSpc>
            </a:pPr>
            <a:r>
              <a:rPr lang="en-US" sz="2699">
                <a:solidFill>
                  <a:srgbClr val="000000"/>
                </a:solidFill>
                <a:latin typeface="DM Sans"/>
                <a:ea typeface="DM Sans"/>
                <a:cs typeface="DM Sans"/>
                <a:sym typeface="DM Sans"/>
              </a:rPr>
              <a:t>JWT Authe</a:t>
            </a:r>
            <a:r>
              <a:rPr lang="en-US" sz="2699" strike="noStrike" u="none">
                <a:solidFill>
                  <a:srgbClr val="000000"/>
                </a:solidFill>
                <a:latin typeface="DM Sans"/>
                <a:ea typeface="DM Sans"/>
                <a:cs typeface="DM Sans"/>
                <a:sym typeface="DM Sans"/>
              </a:rPr>
              <a:t>ntication for secure sessions</a:t>
            </a:r>
          </a:p>
          <a:p>
            <a:pPr algn="l" marL="0" indent="0" lvl="0">
              <a:lnSpc>
                <a:spcPts val="4916"/>
              </a:lnSpc>
            </a:pPr>
          </a:p>
        </p:txBody>
      </p:sp>
      <p:sp>
        <p:nvSpPr>
          <p:cNvPr name="TextBox 29" id="29"/>
          <p:cNvSpPr txBox="true"/>
          <p:nvPr/>
        </p:nvSpPr>
        <p:spPr>
          <a:xfrm rot="0">
            <a:off x="12032452" y="7264296"/>
            <a:ext cx="4866457" cy="1089662"/>
          </a:xfrm>
          <a:prstGeom prst="rect">
            <a:avLst/>
          </a:prstGeom>
        </p:spPr>
        <p:txBody>
          <a:bodyPr anchor="t" rtlCol="false" tIns="0" lIns="0" bIns="0" rIns="0">
            <a:spAutoFit/>
          </a:bodyPr>
          <a:lstStyle/>
          <a:p>
            <a:pPr algn="l" marL="0" indent="0" lvl="0">
              <a:lnSpc>
                <a:spcPts val="4022"/>
              </a:lnSpc>
            </a:pPr>
            <a:r>
              <a:rPr lang="en-US" sz="2699">
                <a:solidFill>
                  <a:srgbClr val="000000"/>
                </a:solidFill>
                <a:latin typeface="DM Sans"/>
                <a:ea typeface="DM Sans"/>
                <a:cs typeface="DM Sans"/>
                <a:sym typeface="DM Sans"/>
              </a:rPr>
              <a:t>M</a:t>
            </a:r>
            <a:r>
              <a:rPr lang="en-US" sz="2699" strike="noStrike" u="none">
                <a:solidFill>
                  <a:srgbClr val="000000"/>
                </a:solidFill>
                <a:latin typeface="DM Sans"/>
                <a:ea typeface="DM Sans"/>
                <a:cs typeface="DM Sans"/>
                <a:sym typeface="DM Sans"/>
              </a:rPr>
              <a:t>ongoDB-based Logging</a:t>
            </a:r>
          </a:p>
          <a:p>
            <a:pPr algn="l" marL="0" indent="0" lvl="0">
              <a:lnSpc>
                <a:spcPts val="4916"/>
              </a:lnSpc>
            </a:pPr>
          </a:p>
        </p:txBody>
      </p:sp>
      <p:sp>
        <p:nvSpPr>
          <p:cNvPr name="TextBox 30" id="30"/>
          <p:cNvSpPr txBox="true"/>
          <p:nvPr/>
        </p:nvSpPr>
        <p:spPr>
          <a:xfrm rot="0">
            <a:off x="6615939" y="4146480"/>
            <a:ext cx="5056122" cy="1474349"/>
          </a:xfrm>
          <a:prstGeom prst="rect">
            <a:avLst/>
          </a:prstGeom>
        </p:spPr>
        <p:txBody>
          <a:bodyPr anchor="t" rtlCol="false" tIns="0" lIns="0" bIns="0" rIns="0">
            <a:spAutoFit/>
          </a:bodyPr>
          <a:lstStyle/>
          <a:p>
            <a:pPr algn="ctr" marL="0" indent="0" lvl="1">
              <a:lnSpc>
                <a:spcPts val="5626"/>
              </a:lnSpc>
              <a:spcBef>
                <a:spcPct val="0"/>
              </a:spcBef>
            </a:pPr>
            <a:r>
              <a:rPr lang="en-US" b="true" sz="5800">
                <a:solidFill>
                  <a:srgbClr val="000000"/>
                </a:solidFill>
                <a:latin typeface="DM Sans Bold"/>
                <a:ea typeface="DM Sans Bold"/>
                <a:cs typeface="DM Sans Bold"/>
                <a:sym typeface="DM Sans Bold"/>
              </a:rPr>
              <a:t>Security implemented</a:t>
            </a:r>
          </a:p>
        </p:txBody>
      </p:sp>
      <p:sp>
        <p:nvSpPr>
          <p:cNvPr name="TextBox 31" id="31"/>
          <p:cNvSpPr txBox="true"/>
          <p:nvPr/>
        </p:nvSpPr>
        <p:spPr>
          <a:xfrm rot="0">
            <a:off x="7362365" y="6150211"/>
            <a:ext cx="3563270" cy="406146"/>
          </a:xfrm>
          <a:prstGeom prst="rect">
            <a:avLst/>
          </a:prstGeom>
        </p:spPr>
        <p:txBody>
          <a:bodyPr anchor="t" rtlCol="false" tIns="0" lIns="0" bIns="0" rIns="0">
            <a:spAutoFit/>
          </a:bodyPr>
          <a:lstStyle/>
          <a:p>
            <a:pPr algn="ctr">
              <a:lnSpc>
                <a:spcPts val="3132"/>
              </a:lnSpc>
            </a:pPr>
            <a:r>
              <a:rPr lang="en-US" sz="2900">
                <a:solidFill>
                  <a:srgbClr val="000000"/>
                </a:solidFill>
                <a:latin typeface="DM Sans"/>
                <a:ea typeface="DM Sans"/>
                <a:cs typeface="DM Sans"/>
                <a:sym typeface="DM Sans"/>
              </a:rPr>
              <a:t>Features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TextBox 2" id="2"/>
          <p:cNvSpPr txBox="true"/>
          <p:nvPr/>
        </p:nvSpPr>
        <p:spPr>
          <a:xfrm rot="0">
            <a:off x="4051122" y="3439351"/>
            <a:ext cx="10014901" cy="983995"/>
          </a:xfrm>
          <a:prstGeom prst="rect">
            <a:avLst/>
          </a:prstGeom>
        </p:spPr>
        <p:txBody>
          <a:bodyPr anchor="t" rtlCol="false" tIns="0" lIns="0" bIns="0" rIns="0">
            <a:spAutoFit/>
          </a:bodyPr>
          <a:lstStyle/>
          <a:p>
            <a:pPr algn="ctr">
              <a:lnSpc>
                <a:spcPts val="7371"/>
              </a:lnSpc>
            </a:pPr>
            <a:r>
              <a:rPr lang="en-US" b="true" sz="7599">
                <a:solidFill>
                  <a:srgbClr val="000000"/>
                </a:solidFill>
                <a:latin typeface="DM Sans Bold"/>
                <a:ea typeface="DM Sans Bold"/>
                <a:cs typeface="DM Sans Bold"/>
                <a:sym typeface="DM Sans Bold"/>
              </a:rPr>
              <a:t>Adversarial Training</a:t>
            </a:r>
          </a:p>
        </p:txBody>
      </p:sp>
      <p:sp>
        <p:nvSpPr>
          <p:cNvPr name="TextBox 3" id="3"/>
          <p:cNvSpPr txBox="true"/>
          <p:nvPr/>
        </p:nvSpPr>
        <p:spPr>
          <a:xfrm rot="0">
            <a:off x="4221977" y="5560517"/>
            <a:ext cx="9844046" cy="2040255"/>
          </a:xfrm>
          <a:prstGeom prst="rect">
            <a:avLst/>
          </a:prstGeom>
        </p:spPr>
        <p:txBody>
          <a:bodyPr anchor="t" rtlCol="false" tIns="0" lIns="0" bIns="0" rIns="0">
            <a:spAutoFit/>
          </a:bodyPr>
          <a:lstStyle/>
          <a:p>
            <a:pPr algn="ctr" marL="0" indent="0" lvl="0">
              <a:lnSpc>
                <a:spcPts val="3239"/>
              </a:lnSpc>
              <a:spcBef>
                <a:spcPct val="0"/>
              </a:spcBef>
            </a:pPr>
            <a:r>
              <a:rPr lang="en-US" b="true" sz="2399" spc="143">
                <a:solidFill>
                  <a:srgbClr val="000000"/>
                </a:solidFill>
                <a:latin typeface="DM Sans Bold"/>
                <a:ea typeface="DM Sans Bold"/>
                <a:cs typeface="DM Sans Bold"/>
                <a:sym typeface="DM Sans Bold"/>
              </a:rPr>
              <a:t>Adv</a:t>
            </a:r>
            <a:r>
              <a:rPr lang="en-US" b="true" sz="2399" spc="143" u="none">
                <a:solidFill>
                  <a:srgbClr val="000000"/>
                </a:solidFill>
                <a:latin typeface="DM Sans Bold"/>
                <a:ea typeface="DM Sans Bold"/>
                <a:cs typeface="DM Sans Bold"/>
                <a:sym typeface="DM Sans Bold"/>
              </a:rPr>
              <a:t>ersarial training </a:t>
            </a:r>
            <a:r>
              <a:rPr lang="en-US" sz="2399" spc="143" u="none">
                <a:solidFill>
                  <a:srgbClr val="000000"/>
                </a:solidFill>
                <a:latin typeface="DM Sans"/>
                <a:ea typeface="DM Sans"/>
                <a:cs typeface="DM Sans"/>
                <a:sym typeface="DM Sans"/>
              </a:rPr>
              <a:t>is a technique used in machine learning (especially deep learning) to make models more robust against adversarial attacks—small, intentionally crafted input perturbations that cause the model to make incorrect predictions</a:t>
            </a:r>
          </a:p>
        </p:txBody>
      </p:sp>
      <p:sp>
        <p:nvSpPr>
          <p:cNvPr name="Freeform 4" id="4"/>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7" id="7"/>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8" id="8"/>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10" id="10"/>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2" id="12"/>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3" id="13"/>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4" id="14"/>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5" id="15"/>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6" id="16"/>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grpSp>
        <p:nvGrpSpPr>
          <p:cNvPr name="Group 2" id="2"/>
          <p:cNvGrpSpPr/>
          <p:nvPr/>
        </p:nvGrpSpPr>
        <p:grpSpPr>
          <a:xfrm rot="0">
            <a:off x="1028700" y="1261827"/>
            <a:ext cx="5038071" cy="3559266"/>
            <a:chOff x="0" y="0"/>
            <a:chExt cx="1048738" cy="740906"/>
          </a:xfrm>
        </p:grpSpPr>
        <p:sp>
          <p:nvSpPr>
            <p:cNvPr name="Freeform 3" id="3"/>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4" id="4"/>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28700" y="5370657"/>
            <a:ext cx="5038071" cy="3559266"/>
            <a:chOff x="0" y="0"/>
            <a:chExt cx="1048738" cy="740906"/>
          </a:xfrm>
        </p:grpSpPr>
        <p:sp>
          <p:nvSpPr>
            <p:cNvPr name="Freeform 6" id="6"/>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7" id="7"/>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6692531" y="1261827"/>
            <a:ext cx="5038071" cy="3559266"/>
            <a:chOff x="0" y="0"/>
            <a:chExt cx="1048738" cy="740906"/>
          </a:xfrm>
        </p:grpSpPr>
        <p:sp>
          <p:nvSpPr>
            <p:cNvPr name="Freeform 9" id="9"/>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10" id="10"/>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6692531" y="5370657"/>
            <a:ext cx="5038071" cy="3559266"/>
            <a:chOff x="0" y="0"/>
            <a:chExt cx="1048738" cy="740906"/>
          </a:xfrm>
        </p:grpSpPr>
        <p:sp>
          <p:nvSpPr>
            <p:cNvPr name="Freeform 12" id="12"/>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13" id="13"/>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028700" y="1261827"/>
            <a:ext cx="5038071" cy="668736"/>
            <a:chOff x="0" y="0"/>
            <a:chExt cx="1048738" cy="139206"/>
          </a:xfrm>
        </p:grpSpPr>
        <p:sp>
          <p:nvSpPr>
            <p:cNvPr name="Freeform 15" id="15"/>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16" id="16"/>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028700" y="5370657"/>
            <a:ext cx="5038071" cy="668736"/>
            <a:chOff x="0" y="0"/>
            <a:chExt cx="1048738" cy="139206"/>
          </a:xfrm>
        </p:grpSpPr>
        <p:sp>
          <p:nvSpPr>
            <p:cNvPr name="Freeform 18" id="18"/>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19" id="19"/>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6692531" y="1261827"/>
            <a:ext cx="5038071" cy="668736"/>
            <a:chOff x="0" y="0"/>
            <a:chExt cx="1048738" cy="139206"/>
          </a:xfrm>
        </p:grpSpPr>
        <p:sp>
          <p:nvSpPr>
            <p:cNvPr name="Freeform 21" id="21"/>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22" id="22"/>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6692531" y="5370657"/>
            <a:ext cx="5038071" cy="668736"/>
            <a:chOff x="0" y="0"/>
            <a:chExt cx="1048738" cy="139206"/>
          </a:xfrm>
        </p:grpSpPr>
        <p:sp>
          <p:nvSpPr>
            <p:cNvPr name="Freeform 24" id="24"/>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25" id="25"/>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sp>
        <p:nvSpPr>
          <p:cNvPr name="Freeform 26" id="26"/>
          <p:cNvSpPr/>
          <p:nvPr/>
        </p:nvSpPr>
        <p:spPr>
          <a:xfrm flipH="false" flipV="false" rot="0">
            <a:off x="13311752" y="1820230"/>
            <a:ext cx="3032484" cy="6646539"/>
          </a:xfrm>
          <a:custGeom>
            <a:avLst/>
            <a:gdLst/>
            <a:ahLst/>
            <a:cxnLst/>
            <a:rect r="r" b="b" t="t" l="l"/>
            <a:pathLst>
              <a:path h="6646539" w="3032484">
                <a:moveTo>
                  <a:pt x="0" y="0"/>
                </a:moveTo>
                <a:lnTo>
                  <a:pt x="3032483" y="0"/>
                </a:lnTo>
                <a:lnTo>
                  <a:pt x="3032483" y="6646540"/>
                </a:lnTo>
                <a:lnTo>
                  <a:pt x="0" y="66465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7" id="27"/>
          <p:cNvSpPr txBox="true"/>
          <p:nvPr/>
        </p:nvSpPr>
        <p:spPr>
          <a:xfrm rot="0">
            <a:off x="1345712" y="1452532"/>
            <a:ext cx="3739422" cy="313501"/>
          </a:xfrm>
          <a:prstGeom prst="rect">
            <a:avLst/>
          </a:prstGeom>
        </p:spPr>
        <p:txBody>
          <a:bodyPr anchor="t" rtlCol="false" tIns="0" lIns="0" bIns="0" rIns="0">
            <a:spAutoFit/>
          </a:bodyPr>
          <a:lstStyle/>
          <a:p>
            <a:pPr algn="l">
              <a:lnSpc>
                <a:spcPts val="2495"/>
              </a:lnSpc>
            </a:pPr>
            <a:r>
              <a:rPr lang="en-US" sz="2132">
                <a:solidFill>
                  <a:srgbClr val="000000"/>
                </a:solidFill>
                <a:latin typeface="DM Sans"/>
                <a:ea typeface="DM Sans"/>
                <a:cs typeface="DM Sans"/>
                <a:sym typeface="DM Sans"/>
              </a:rPr>
              <a:t>adversarial training</a:t>
            </a:r>
          </a:p>
        </p:txBody>
      </p:sp>
      <p:sp>
        <p:nvSpPr>
          <p:cNvPr name="TextBox 28" id="28"/>
          <p:cNvSpPr txBox="true"/>
          <p:nvPr/>
        </p:nvSpPr>
        <p:spPr>
          <a:xfrm rot="0">
            <a:off x="7062826" y="1452532"/>
            <a:ext cx="3739422" cy="313501"/>
          </a:xfrm>
          <a:prstGeom prst="rect">
            <a:avLst/>
          </a:prstGeom>
        </p:spPr>
        <p:txBody>
          <a:bodyPr anchor="t" rtlCol="false" tIns="0" lIns="0" bIns="0" rIns="0">
            <a:spAutoFit/>
          </a:bodyPr>
          <a:lstStyle/>
          <a:p>
            <a:pPr algn="l">
              <a:lnSpc>
                <a:spcPts val="2495"/>
              </a:lnSpc>
            </a:pPr>
            <a:r>
              <a:rPr lang="en-US" sz="2132">
                <a:solidFill>
                  <a:srgbClr val="000000"/>
                </a:solidFill>
                <a:latin typeface="DM Sans"/>
                <a:ea typeface="DM Sans"/>
                <a:cs typeface="DM Sans"/>
                <a:sym typeface="DM Sans"/>
              </a:rPr>
              <a:t>adversarial training</a:t>
            </a:r>
          </a:p>
        </p:txBody>
      </p:sp>
      <p:sp>
        <p:nvSpPr>
          <p:cNvPr name="TextBox 29" id="29"/>
          <p:cNvSpPr txBox="true"/>
          <p:nvPr/>
        </p:nvSpPr>
        <p:spPr>
          <a:xfrm rot="0">
            <a:off x="1345712" y="5554049"/>
            <a:ext cx="4137951" cy="313501"/>
          </a:xfrm>
          <a:prstGeom prst="rect">
            <a:avLst/>
          </a:prstGeom>
        </p:spPr>
        <p:txBody>
          <a:bodyPr anchor="t" rtlCol="false" tIns="0" lIns="0" bIns="0" rIns="0">
            <a:spAutoFit/>
          </a:bodyPr>
          <a:lstStyle/>
          <a:p>
            <a:pPr algn="l">
              <a:lnSpc>
                <a:spcPts val="2495"/>
              </a:lnSpc>
            </a:pPr>
            <a:r>
              <a:rPr lang="en-US" sz="2132">
                <a:solidFill>
                  <a:srgbClr val="000000"/>
                </a:solidFill>
                <a:latin typeface="DM Sans"/>
                <a:ea typeface="DM Sans"/>
                <a:cs typeface="DM Sans"/>
                <a:sym typeface="DM Sans"/>
              </a:rPr>
              <a:t>adversarial training</a:t>
            </a:r>
          </a:p>
        </p:txBody>
      </p:sp>
      <p:sp>
        <p:nvSpPr>
          <p:cNvPr name="TextBox 30" id="30"/>
          <p:cNvSpPr txBox="true"/>
          <p:nvPr/>
        </p:nvSpPr>
        <p:spPr>
          <a:xfrm rot="0">
            <a:off x="7062826" y="5554049"/>
            <a:ext cx="3558025" cy="313501"/>
          </a:xfrm>
          <a:prstGeom prst="rect">
            <a:avLst/>
          </a:prstGeom>
        </p:spPr>
        <p:txBody>
          <a:bodyPr anchor="t" rtlCol="false" tIns="0" lIns="0" bIns="0" rIns="0">
            <a:spAutoFit/>
          </a:bodyPr>
          <a:lstStyle/>
          <a:p>
            <a:pPr algn="l">
              <a:lnSpc>
                <a:spcPts val="2495"/>
              </a:lnSpc>
            </a:pPr>
            <a:r>
              <a:rPr lang="en-US" sz="2132">
                <a:solidFill>
                  <a:srgbClr val="000000"/>
                </a:solidFill>
                <a:latin typeface="DM Sans"/>
                <a:ea typeface="DM Sans"/>
                <a:cs typeface="DM Sans"/>
                <a:sym typeface="DM Sans"/>
              </a:rPr>
              <a:t>adversarial training</a:t>
            </a:r>
          </a:p>
        </p:txBody>
      </p:sp>
      <p:sp>
        <p:nvSpPr>
          <p:cNvPr name="TextBox 31" id="31"/>
          <p:cNvSpPr txBox="true"/>
          <p:nvPr/>
        </p:nvSpPr>
        <p:spPr>
          <a:xfrm rot="0">
            <a:off x="1345712" y="2353237"/>
            <a:ext cx="4137951" cy="1624965"/>
          </a:xfrm>
          <a:prstGeom prst="rect">
            <a:avLst/>
          </a:prstGeom>
        </p:spPr>
        <p:txBody>
          <a:bodyPr anchor="t" rtlCol="false" tIns="0" lIns="0" bIns="0" rIns="0">
            <a:spAutoFit/>
          </a:bodyPr>
          <a:lstStyle/>
          <a:p>
            <a:pPr algn="l" marL="0" indent="0" lvl="0">
              <a:lnSpc>
                <a:spcPts val="4320"/>
              </a:lnSpc>
              <a:spcBef>
                <a:spcPct val="0"/>
              </a:spcBef>
            </a:pPr>
            <a:r>
              <a:rPr lang="en-US" sz="3200" spc="192">
                <a:solidFill>
                  <a:srgbClr val="000000"/>
                </a:solidFill>
                <a:latin typeface="DM Sans"/>
                <a:ea typeface="DM Sans"/>
                <a:cs typeface="DM Sans"/>
                <a:sym typeface="DM Sans"/>
              </a:rPr>
              <a:t>I</a:t>
            </a:r>
            <a:r>
              <a:rPr lang="en-US" sz="3200" spc="192" u="none">
                <a:solidFill>
                  <a:srgbClr val="000000"/>
                </a:solidFill>
                <a:latin typeface="DM Sans"/>
                <a:ea typeface="DM Sans"/>
                <a:cs typeface="DM Sans"/>
                <a:sym typeface="DM Sans"/>
              </a:rPr>
              <a:t>mprove model robustness against malicious inputs</a:t>
            </a:r>
          </a:p>
        </p:txBody>
      </p:sp>
      <p:sp>
        <p:nvSpPr>
          <p:cNvPr name="TextBox 32" id="32"/>
          <p:cNvSpPr txBox="true"/>
          <p:nvPr/>
        </p:nvSpPr>
        <p:spPr>
          <a:xfrm rot="0">
            <a:off x="7062826" y="2353237"/>
            <a:ext cx="4137951" cy="2710815"/>
          </a:xfrm>
          <a:prstGeom prst="rect">
            <a:avLst/>
          </a:prstGeom>
        </p:spPr>
        <p:txBody>
          <a:bodyPr anchor="t" rtlCol="false" tIns="0" lIns="0" bIns="0" rIns="0">
            <a:spAutoFit/>
          </a:bodyPr>
          <a:lstStyle/>
          <a:p>
            <a:pPr algn="l" marL="0" indent="0" lvl="0">
              <a:lnSpc>
                <a:spcPts val="4320"/>
              </a:lnSpc>
              <a:spcBef>
                <a:spcPct val="0"/>
              </a:spcBef>
            </a:pPr>
            <a:r>
              <a:rPr lang="en-US" sz="3200" spc="192">
                <a:solidFill>
                  <a:srgbClr val="000000"/>
                </a:solidFill>
                <a:latin typeface="DM Sans"/>
                <a:ea typeface="DM Sans"/>
                <a:cs typeface="DM Sans"/>
                <a:sym typeface="DM Sans"/>
              </a:rPr>
              <a:t>G</a:t>
            </a:r>
            <a:r>
              <a:rPr lang="en-US" sz="3200" spc="192" u="none">
                <a:solidFill>
                  <a:srgbClr val="000000"/>
                </a:solidFill>
                <a:latin typeface="DM Sans"/>
                <a:ea typeface="DM Sans"/>
                <a:cs typeface="DM Sans"/>
                <a:sym typeface="DM Sans"/>
              </a:rPr>
              <a:t>enerated adversarial examples using scikit learn library.</a:t>
            </a:r>
          </a:p>
          <a:p>
            <a:pPr algn="l" marL="0" indent="0" lvl="0">
              <a:lnSpc>
                <a:spcPts val="4320"/>
              </a:lnSpc>
              <a:spcBef>
                <a:spcPct val="0"/>
              </a:spcBef>
            </a:pPr>
          </a:p>
        </p:txBody>
      </p:sp>
      <p:sp>
        <p:nvSpPr>
          <p:cNvPr name="TextBox 33" id="33"/>
          <p:cNvSpPr txBox="true"/>
          <p:nvPr/>
        </p:nvSpPr>
        <p:spPr>
          <a:xfrm rot="0">
            <a:off x="7062826" y="6458493"/>
            <a:ext cx="4137951" cy="2167890"/>
          </a:xfrm>
          <a:prstGeom prst="rect">
            <a:avLst/>
          </a:prstGeom>
        </p:spPr>
        <p:txBody>
          <a:bodyPr anchor="t" rtlCol="false" tIns="0" lIns="0" bIns="0" rIns="0">
            <a:spAutoFit/>
          </a:bodyPr>
          <a:lstStyle/>
          <a:p>
            <a:pPr algn="l" marL="0" indent="0" lvl="0">
              <a:lnSpc>
                <a:spcPts val="4320"/>
              </a:lnSpc>
              <a:spcBef>
                <a:spcPct val="0"/>
              </a:spcBef>
            </a:pPr>
            <a:r>
              <a:rPr lang="en-US" sz="3200" spc="192">
                <a:solidFill>
                  <a:srgbClr val="000000"/>
                </a:solidFill>
                <a:latin typeface="DM Sans"/>
                <a:ea typeface="DM Sans"/>
                <a:cs typeface="DM Sans"/>
                <a:sym typeface="DM Sans"/>
              </a:rPr>
              <a:t>C</a:t>
            </a:r>
            <a:r>
              <a:rPr lang="en-US" sz="3200" spc="192" u="none">
                <a:solidFill>
                  <a:srgbClr val="000000"/>
                </a:solidFill>
                <a:latin typeface="DM Sans"/>
                <a:ea typeface="DM Sans"/>
                <a:cs typeface="DM Sans"/>
                <a:sym typeface="DM Sans"/>
              </a:rPr>
              <a:t>ombined clean and adversarial data for training</a:t>
            </a:r>
          </a:p>
          <a:p>
            <a:pPr algn="l" marL="0" indent="0" lvl="0">
              <a:lnSpc>
                <a:spcPts val="4320"/>
              </a:lnSpc>
              <a:spcBef>
                <a:spcPct val="0"/>
              </a:spcBef>
            </a:pPr>
          </a:p>
        </p:txBody>
      </p:sp>
      <p:sp>
        <p:nvSpPr>
          <p:cNvPr name="TextBox 34" id="34"/>
          <p:cNvSpPr txBox="true"/>
          <p:nvPr/>
        </p:nvSpPr>
        <p:spPr>
          <a:xfrm rot="0">
            <a:off x="1345712" y="6458493"/>
            <a:ext cx="4137951" cy="1624965"/>
          </a:xfrm>
          <a:prstGeom prst="rect">
            <a:avLst/>
          </a:prstGeom>
        </p:spPr>
        <p:txBody>
          <a:bodyPr anchor="t" rtlCol="false" tIns="0" lIns="0" bIns="0" rIns="0">
            <a:spAutoFit/>
          </a:bodyPr>
          <a:lstStyle/>
          <a:p>
            <a:pPr algn="l" marL="0" indent="0" lvl="0">
              <a:lnSpc>
                <a:spcPts val="4320"/>
              </a:lnSpc>
              <a:spcBef>
                <a:spcPct val="0"/>
              </a:spcBef>
            </a:pPr>
            <a:r>
              <a:rPr lang="en-US" sz="3200" spc="192">
                <a:solidFill>
                  <a:srgbClr val="000000"/>
                </a:solidFill>
                <a:latin typeface="DM Sans"/>
                <a:ea typeface="DM Sans"/>
                <a:cs typeface="DM Sans"/>
                <a:sym typeface="DM Sans"/>
              </a:rPr>
              <a:t>Water Marks added, to test the model</a:t>
            </a:r>
          </a:p>
        </p:txBody>
      </p:sp>
      <p:sp>
        <p:nvSpPr>
          <p:cNvPr name="Freeform 35" id="35"/>
          <p:cNvSpPr/>
          <p:nvPr/>
        </p:nvSpPr>
        <p:spPr>
          <a:xfrm flipH="false" flipV="false" rot="-10800000">
            <a:off x="14827993" y="-1392447"/>
            <a:ext cx="4017146" cy="3158481"/>
          </a:xfrm>
          <a:custGeom>
            <a:avLst/>
            <a:gdLst/>
            <a:ahLst/>
            <a:cxnLst/>
            <a:rect r="r" b="b" t="t" l="l"/>
            <a:pathLst>
              <a:path h="3158481" w="4017146">
                <a:moveTo>
                  <a:pt x="0" y="0"/>
                </a:moveTo>
                <a:lnTo>
                  <a:pt x="4017147" y="0"/>
                </a:lnTo>
                <a:lnTo>
                  <a:pt x="4017147" y="3158481"/>
                </a:lnTo>
                <a:lnTo>
                  <a:pt x="0" y="31584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36" id="36"/>
          <p:cNvSpPr/>
          <p:nvPr/>
        </p:nvSpPr>
        <p:spPr>
          <a:xfrm flipH="false" flipV="false" rot="0">
            <a:off x="4580296" y="-1616873"/>
            <a:ext cx="4224468" cy="2645573"/>
          </a:xfrm>
          <a:custGeom>
            <a:avLst/>
            <a:gdLst/>
            <a:ahLst/>
            <a:cxnLst/>
            <a:rect r="r" b="b" t="t" l="l"/>
            <a:pathLst>
              <a:path h="2645573" w="4224468">
                <a:moveTo>
                  <a:pt x="0" y="0"/>
                </a:moveTo>
                <a:lnTo>
                  <a:pt x="4224469" y="0"/>
                </a:lnTo>
                <a:lnTo>
                  <a:pt x="4224469" y="2645573"/>
                </a:lnTo>
                <a:lnTo>
                  <a:pt x="0" y="26455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37" id="37"/>
          <p:cNvSpPr/>
          <p:nvPr/>
        </p:nvSpPr>
        <p:spPr>
          <a:xfrm flipH="false" flipV="false" rot="0">
            <a:off x="8285780"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38" id="38"/>
          <p:cNvSpPr/>
          <p:nvPr/>
        </p:nvSpPr>
        <p:spPr>
          <a:xfrm flipH="false" flipV="false" rot="-5400000">
            <a:off x="12134412" y="9245030"/>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39" id="39"/>
          <p:cNvSpPr/>
          <p:nvPr/>
        </p:nvSpPr>
        <p:spPr>
          <a:xfrm flipH="false" flipV="false" rot="0">
            <a:off x="-1558320"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40" id="40"/>
          <p:cNvSpPr/>
          <p:nvPr/>
        </p:nvSpPr>
        <p:spPr>
          <a:xfrm flipH="false" flipV="false" rot="0">
            <a:off x="17259300" y="7433853"/>
            <a:ext cx="1794966" cy="1932669"/>
          </a:xfrm>
          <a:custGeom>
            <a:avLst/>
            <a:gdLst/>
            <a:ahLst/>
            <a:cxnLst/>
            <a:rect r="r" b="b" t="t" l="l"/>
            <a:pathLst>
              <a:path h="1932669" w="1794966">
                <a:moveTo>
                  <a:pt x="0" y="0"/>
                </a:moveTo>
                <a:lnTo>
                  <a:pt x="1794966" y="0"/>
                </a:lnTo>
                <a:lnTo>
                  <a:pt x="1794966" y="1932669"/>
                </a:lnTo>
                <a:lnTo>
                  <a:pt x="0" y="193266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41" id="41"/>
          <p:cNvSpPr/>
          <p:nvPr/>
        </p:nvSpPr>
        <p:spPr>
          <a:xfrm flipH="false" flipV="false" rot="0">
            <a:off x="-744232" y="460501"/>
            <a:ext cx="1488463" cy="1602652"/>
          </a:xfrm>
          <a:custGeom>
            <a:avLst/>
            <a:gdLst/>
            <a:ahLst/>
            <a:cxnLst/>
            <a:rect r="r" b="b" t="t" l="l"/>
            <a:pathLst>
              <a:path h="1602652" w="1488463">
                <a:moveTo>
                  <a:pt x="0" y="0"/>
                </a:moveTo>
                <a:lnTo>
                  <a:pt x="1488464" y="0"/>
                </a:lnTo>
                <a:lnTo>
                  <a:pt x="1488464" y="1602652"/>
                </a:lnTo>
                <a:lnTo>
                  <a:pt x="0" y="160265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DAGnM1ePXxg</dc:identifier>
  <dcterms:modified xsi:type="dcterms:W3CDTF">2011-08-01T06:04:30Z</dcterms:modified>
  <cp:revision>1</cp:revision>
  <dc:title>Information Security Project</dc:title>
</cp:coreProperties>
</file>