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9" r:id="rId3"/>
    <p:sldId id="296" r:id="rId4"/>
    <p:sldId id="263" r:id="rId5"/>
    <p:sldId id="271" r:id="rId6"/>
    <p:sldId id="261" r:id="rId7"/>
    <p:sldId id="310" r:id="rId8"/>
    <p:sldId id="311" r:id="rId9"/>
    <p:sldId id="312" r:id="rId10"/>
    <p:sldId id="297" r:id="rId11"/>
    <p:sldId id="298" r:id="rId12"/>
    <p:sldId id="299" r:id="rId13"/>
    <p:sldId id="300" r:id="rId14"/>
    <p:sldId id="301" r:id="rId15"/>
    <p:sldId id="302" r:id="rId16"/>
    <p:sldId id="306" r:id="rId17"/>
    <p:sldId id="307" r:id="rId18"/>
    <p:sldId id="308" r:id="rId19"/>
    <p:sldId id="309" r:id="rId20"/>
    <p:sldId id="304" r:id="rId21"/>
    <p:sldId id="305" r:id="rId22"/>
    <p:sldId id="274" r:id="rId23"/>
  </p:sldIdLst>
  <p:sldSz cx="9144000" cy="5143500" type="screen16x9"/>
  <p:notesSz cx="6858000" cy="9144000"/>
  <p:embeddedFontLst>
    <p:embeddedFont>
      <p:font typeface="Lora" pitchFamily="2" charset="0"/>
      <p:regular r:id="rId25"/>
      <p:bold r:id="rId26"/>
      <p:italic r:id="rId27"/>
      <p:boldItalic r:id="rId28"/>
    </p:embeddedFont>
    <p:embeddedFont>
      <p:font typeface="Quattrocento Sans" panose="020B0502050000020003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5832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17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73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683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7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1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08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58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52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70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102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32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7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78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1333144"/>
            <a:ext cx="5147796" cy="1830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Architectural Desgin </a:t>
            </a:r>
            <a:r>
              <a:rPr lang="en" sz="4000" dirty="0">
                <a:highlight>
                  <a:schemeClr val="accent1"/>
                </a:highlight>
              </a:rPr>
              <a:t>Issues</a:t>
            </a:r>
            <a:endParaRPr sz="40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1;p12">
            <a:extLst>
              <a:ext uri="{FF2B5EF4-FFF2-40B4-BE49-F238E27FC236}">
                <a16:creationId xmlns:a16="http://schemas.microsoft.com/office/drawing/2014/main" id="{5EB47846-425F-05B8-3E03-65312865C416}"/>
              </a:ext>
            </a:extLst>
          </p:cNvPr>
          <p:cNvSpPr txBox="1">
            <a:spLocks/>
          </p:cNvSpPr>
          <p:nvPr/>
        </p:nvSpPr>
        <p:spPr>
          <a:xfrm>
            <a:off x="5200839" y="3769898"/>
            <a:ext cx="3703879" cy="122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By: </a:t>
            </a:r>
            <a:r>
              <a:rPr lang="en-US" sz="1800" b="0" dirty="0"/>
              <a:t>Abdul Qudoos</a:t>
            </a:r>
          </a:p>
          <a:p>
            <a:r>
              <a:rPr lang="en-US" sz="1800" b="0" dirty="0"/>
              <a:t>       Ibad Ahmed Khan</a:t>
            </a:r>
          </a:p>
          <a:p>
            <a:r>
              <a:rPr lang="en-US" sz="1800" b="0" dirty="0"/>
              <a:t>       Zaryab Ansari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</a:rPr>
              <a:t>Design Methodologies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1712"/>
            <a:ext cx="6809700" cy="2008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5334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Quality</a:t>
            </a:r>
          </a:p>
          <a:p>
            <a:pPr marL="5334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Complexity</a:t>
            </a:r>
          </a:p>
          <a:p>
            <a:pPr marL="5334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Changeability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6933E8E-E85C-52F0-54C1-B9F4AD059AE1}"/>
              </a:ext>
            </a:extLst>
          </p:cNvPr>
          <p:cNvSpPr/>
          <p:nvPr/>
        </p:nvSpPr>
        <p:spPr>
          <a:xfrm>
            <a:off x="931492" y="989998"/>
            <a:ext cx="162370" cy="26623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</a:rPr>
              <a:t>Costs and Risks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1712"/>
            <a:ext cx="6809700" cy="2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During the project whenever requirements change, the design will also change.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Uncertain of costs and risks.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60700841-0423-5CF0-1E30-22C88F01193D}"/>
              </a:ext>
            </a:extLst>
          </p:cNvPr>
          <p:cNvSpPr/>
          <p:nvPr/>
        </p:nvSpPr>
        <p:spPr>
          <a:xfrm>
            <a:off x="888762" y="991443"/>
            <a:ext cx="264920" cy="244937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66708" y="690329"/>
            <a:ext cx="3878400" cy="872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</a:rPr>
              <a:t>Design tools and Technologies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74976"/>
            <a:ext cx="6809700" cy="2905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7620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use commercial tools for design and architecture phase.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33436051-1E9D-3F2B-C3C4-8A80CE7F1A10}"/>
              </a:ext>
            </a:extLst>
          </p:cNvPr>
          <p:cNvSpPr/>
          <p:nvPr/>
        </p:nvSpPr>
        <p:spPr>
          <a:xfrm>
            <a:off x="856625" y="943369"/>
            <a:ext cx="305603" cy="381229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0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49" y="896112"/>
            <a:ext cx="5707919" cy="435600"/>
          </a:xfrm>
        </p:spPr>
        <p:txBody>
          <a:bodyPr/>
          <a:lstStyle/>
          <a:p>
            <a:r>
              <a:rPr lang="en-US" dirty="0"/>
              <a:t>ARCHITECTURE DESCRIPTION LANGAUGE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An architecture plays several roles in project development, all of them important and all of them facilitated by a formal representation of the architecture, such as an ADL</a:t>
            </a:r>
          </a:p>
          <a:p>
            <a:r>
              <a:rPr lang="en-US" sz="2000" dirty="0"/>
              <a:t>ADLs are formal languages for describing the architecture of a software system languages as a computer language to create a description of a software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717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software engineering community uses an architecture description language as a computer language to create a description</a:t>
            </a:r>
          </a:p>
          <a:p>
            <a:r>
              <a:rPr lang="en-US" sz="2000" dirty="0"/>
              <a:t>An ADL is a language that provides syntax and semantics for defining a software architecture</a:t>
            </a:r>
          </a:p>
          <a:p>
            <a:r>
              <a:rPr lang="en-US" sz="2000" dirty="0"/>
              <a:t>It is a notation specification which provides features for modelling a software system’s conceptual architecture, distinguished from the system’s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081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311130"/>
          </a:xfrm>
        </p:spPr>
        <p:txBody>
          <a:bodyPr/>
          <a:lstStyle/>
          <a:p>
            <a:r>
              <a:rPr lang="en-US" dirty="0"/>
              <a:t>ADLs include general purpose languages like xADL , ACME, domain-specific language (DSLs), the architecture Analysis and Design Language and AUTOSAR</a:t>
            </a:r>
          </a:p>
          <a:p>
            <a:r>
              <a:rPr lang="en-US" dirty="0"/>
              <a:t>ADLs must support the architecture components, their connections, interfaces, and configurations which are the building block of the architecture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72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ADL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  <a:p>
            <a:pPr marL="76200" indent="0">
              <a:buNone/>
            </a:pPr>
            <a:r>
              <a:rPr lang="en-US" dirty="0"/>
              <a:t>Primitive building blocks</a:t>
            </a:r>
          </a:p>
          <a:p>
            <a:r>
              <a:rPr lang="en-US" b="1" dirty="0"/>
              <a:t>Connectors</a:t>
            </a:r>
          </a:p>
          <a:p>
            <a:pPr marL="76200" indent="0">
              <a:buNone/>
            </a:pPr>
            <a:r>
              <a:rPr lang="en-US" dirty="0"/>
              <a:t>Mechanism of combining components</a:t>
            </a:r>
          </a:p>
          <a:p>
            <a:r>
              <a:rPr lang="en-US" b="1" dirty="0"/>
              <a:t>Abstraction</a:t>
            </a:r>
          </a:p>
          <a:p>
            <a:pPr marL="76200" indent="0">
              <a:buNone/>
            </a:pPr>
            <a:r>
              <a:rPr lang="en-US" dirty="0"/>
              <a:t>Rules for referring to the combinations of components and connectors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249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ADL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  <a:p>
            <a:pPr marL="76200" indent="0">
              <a:buNone/>
            </a:pPr>
            <a:r>
              <a:rPr lang="en-US" dirty="0"/>
              <a:t>Need to describe design elements clearly</a:t>
            </a:r>
          </a:p>
          <a:p>
            <a:r>
              <a:rPr lang="en-US" b="1" dirty="0"/>
              <a:t>Reusability</a:t>
            </a:r>
          </a:p>
          <a:p>
            <a:pPr marL="76200" indent="0">
              <a:buNone/>
            </a:pPr>
            <a:r>
              <a:rPr lang="en-US" dirty="0"/>
              <a:t>Ability to reuse components, connectors in different architectural descriptions</a:t>
            </a:r>
          </a:p>
          <a:p>
            <a:r>
              <a:rPr lang="en-US" b="1" dirty="0"/>
              <a:t>Configuration</a:t>
            </a:r>
          </a:p>
          <a:p>
            <a:pPr marL="76200" indent="0">
              <a:buNone/>
            </a:pPr>
            <a:r>
              <a:rPr lang="en-US" dirty="0"/>
              <a:t>Ability to understand an architectural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700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ADL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Heterogeneity</a:t>
            </a:r>
          </a:p>
          <a:p>
            <a:pPr marL="76200" indent="0">
              <a:buNone/>
            </a:pPr>
            <a:r>
              <a:rPr lang="en-US" dirty="0"/>
              <a:t>Ability to combine multiple heterogeneous architectural descriptions</a:t>
            </a:r>
          </a:p>
          <a:p>
            <a:r>
              <a:rPr lang="en-US" b="1" dirty="0"/>
              <a:t>Analysis</a:t>
            </a:r>
          </a:p>
          <a:p>
            <a:r>
              <a:rPr lang="en-US" dirty="0"/>
              <a:t>Possible to perform rich and </a:t>
            </a:r>
            <a:r>
              <a:rPr lang="en-US" dirty="0" err="1"/>
              <a:t>vried</a:t>
            </a:r>
            <a:r>
              <a:rPr lang="en-US" dirty="0"/>
              <a:t> analysis of architectural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328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616469"/>
            <a:ext cx="6809700" cy="3253481"/>
          </a:xfrm>
        </p:spPr>
        <p:txBody>
          <a:bodyPr/>
          <a:lstStyle/>
          <a:p>
            <a:r>
              <a:rPr lang="en-US" dirty="0"/>
              <a:t>ACME</a:t>
            </a:r>
          </a:p>
          <a:p>
            <a:r>
              <a:rPr lang="en-US" dirty="0"/>
              <a:t>RAPIDE</a:t>
            </a:r>
          </a:p>
          <a:p>
            <a:r>
              <a:rPr lang="en-US" dirty="0"/>
              <a:t>WRIGHT</a:t>
            </a:r>
          </a:p>
          <a:p>
            <a:r>
              <a:rPr lang="en-US" dirty="0"/>
              <a:t>UNICON</a:t>
            </a:r>
          </a:p>
          <a:p>
            <a:r>
              <a:rPr lang="en-US" dirty="0"/>
              <a:t>AESOP</a:t>
            </a:r>
          </a:p>
          <a:p>
            <a:r>
              <a:rPr lang="en-US" dirty="0"/>
              <a:t>METAH</a:t>
            </a:r>
          </a:p>
          <a:p>
            <a:r>
              <a:rPr lang="en-US" dirty="0"/>
              <a:t>LILEANNA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237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572426"/>
            <a:ext cx="3994014" cy="12808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fontAlgn="base"/>
            <a:r>
              <a:rPr lang="en-US" sz="3600" b="1" i="0" dirty="0">
                <a:solidFill>
                  <a:srgbClr val="323E4E"/>
                </a:solidFill>
                <a:effectLst/>
                <a:latin typeface="Raleway" pitchFamily="2" charset="0"/>
              </a:rPr>
              <a:t>   </a:t>
            </a:r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</a:rPr>
              <a:t>Architecture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2"/>
            <a:ext cx="5780010" cy="1756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aleway" pitchFamily="2" charset="0"/>
              </a:rPr>
              <a:t>Introduction:</a:t>
            </a:r>
            <a:r>
              <a:rPr lang="en-US" sz="1600" dirty="0">
                <a:solidFill>
                  <a:srgbClr val="212529"/>
                </a:solidFill>
                <a:latin typeface="Raleway" pitchFamily="2" charset="0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Architecture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aleway" pitchFamily="2" charset="0"/>
              </a:rPr>
              <a:t>is concerned with the selection of architectural elements, their interactions, and the constraints on those elements.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Raleway" pitchFamily="2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ADL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ACME is used to support the interchange of architectural descriptions between a variety of architectural design tools</a:t>
            </a:r>
          </a:p>
          <a:p>
            <a:r>
              <a:rPr lang="en-US" dirty="0"/>
              <a:t>xADL- The current set of xADL schemas includes modelling support for :</a:t>
            </a:r>
          </a:p>
          <a:p>
            <a:r>
              <a:rPr lang="en-US" dirty="0"/>
              <a:t>Run-time and design-time elements of a system;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979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architectural types;</a:t>
            </a:r>
          </a:p>
          <a:p>
            <a:r>
              <a:rPr lang="en-US" dirty="0"/>
              <a:t>Advanced configuration management concepts such as versions, options and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079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endParaRPr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572426"/>
            <a:ext cx="3994014" cy="12808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fontAlgn="base"/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aleway" pitchFamily="2" charset="0"/>
              </a:rPr>
              <a:t>    </a:t>
            </a:r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</a:rPr>
              <a:t>Design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2"/>
            <a:ext cx="5780010" cy="1756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aleway" pitchFamily="2" charset="0"/>
              </a:rPr>
              <a:t>Introduction:</a:t>
            </a:r>
            <a:r>
              <a:rPr lang="en-US" sz="1600" dirty="0">
                <a:solidFill>
                  <a:srgbClr val="212529"/>
                </a:solidFill>
                <a:latin typeface="Raleway" pitchFamily="2" charset="0"/>
              </a:rPr>
              <a:t> 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Design is concerned with the modularization and interfaces of the design elements, their algorithms and procedures, and the data types to support the architecture</a:t>
            </a:r>
            <a:endParaRPr sz="1600" dirty="0">
              <a:latin typeface="Raleway" pitchFamily="2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78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accent1"/>
                </a:highlight>
                <a:latin typeface="Raleway" pitchFamily="2" charset="0"/>
              </a:rPr>
              <a:t>Architecture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chemeClr val="accent1"/>
              </a:highlight>
              <a:latin typeface="Raleway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elements,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interactions,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Constraints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}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aleway" pitchFamily="2" charset="0"/>
              </a:rPr>
              <a:t>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Simplification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accent1"/>
                </a:highlight>
                <a:latin typeface="Raleway" pitchFamily="2" charset="0"/>
              </a:rPr>
              <a:t>Design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chemeClr val="accent1"/>
              </a:highlight>
              <a:latin typeface="Raleway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elements,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algorithms,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procedures,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Datatypes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}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accent1"/>
                </a:highlight>
              </a:rPr>
              <a:t>Problems</a:t>
            </a:r>
            <a:endParaRPr sz="7200" dirty="0">
              <a:solidFill>
                <a:schemeClr val="tx1">
                  <a:lumMod val="85000"/>
                  <a:lumOff val="15000"/>
                </a:schemeClr>
              </a:solidFill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The Issues of Architectural Designs</a:t>
            </a:r>
            <a:endParaRPr sz="1800" dirty="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629078" y="711694"/>
            <a:ext cx="3878400" cy="830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Requirement Elicitation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highlight>
                <a:schemeClr val="accent1"/>
              </a:highlight>
              <a:latin typeface="Raleway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1784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Defining the system objectives &amp; scope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Volatile nature of requirements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B0FAF31-EC21-1FFB-7BCC-B73F1A551AFF}"/>
              </a:ext>
            </a:extLst>
          </p:cNvPr>
          <p:cNvSpPr/>
          <p:nvPr/>
        </p:nvSpPr>
        <p:spPr>
          <a:xfrm>
            <a:off x="905854" y="999857"/>
            <a:ext cx="222191" cy="290557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629078" y="711694"/>
            <a:ext cx="3878400" cy="830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Communication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highlight>
                <a:schemeClr val="accent1"/>
              </a:highlight>
              <a:latin typeface="Raleway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05854" y="1616470"/>
            <a:ext cx="7285096" cy="1784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The stakeholders should be on the same page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The Architecture provides a Medium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B0FAF31-EC21-1FFB-7BCC-B73F1A551AFF}"/>
              </a:ext>
            </a:extLst>
          </p:cNvPr>
          <p:cNvSpPr/>
          <p:nvPr/>
        </p:nvSpPr>
        <p:spPr>
          <a:xfrm>
            <a:off x="905854" y="999857"/>
            <a:ext cx="222191" cy="290557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3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629078" y="711694"/>
            <a:ext cx="3878400" cy="830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Evolution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05854" y="1616470"/>
            <a:ext cx="7285096" cy="1784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Effective architecture easier to upgrade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System changes over lifetime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B0FAF31-EC21-1FFB-7BCC-B73F1A551AFF}"/>
              </a:ext>
            </a:extLst>
          </p:cNvPr>
          <p:cNvSpPr/>
          <p:nvPr/>
        </p:nvSpPr>
        <p:spPr>
          <a:xfrm>
            <a:off x="905854" y="999857"/>
            <a:ext cx="222191" cy="290557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3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629078" y="711694"/>
            <a:ext cx="3878400" cy="830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Management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05854" y="1616470"/>
            <a:ext cx="7285096" cy="2109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Divide Components among teams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Budgeting and planning</a:t>
            </a:r>
          </a:p>
          <a:p>
            <a:pPr algn="l"/>
            <a:r>
              <a:rPr lang="en-US" dirty="0">
                <a:solidFill>
                  <a:srgbClr val="212529"/>
                </a:solidFill>
                <a:latin typeface="Raleway" pitchFamily="2" charset="0"/>
              </a:rPr>
              <a:t>Testing and Maintenance </a:t>
            </a:r>
            <a:endParaRPr lang="en-US" b="0" i="0" dirty="0">
              <a:solidFill>
                <a:srgbClr val="212529"/>
              </a:solidFill>
              <a:effectLst/>
              <a:latin typeface="Raleway" pitchFamily="2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B0FAF31-EC21-1FFB-7BCC-B73F1A551AFF}"/>
              </a:ext>
            </a:extLst>
          </p:cNvPr>
          <p:cNvSpPr/>
          <p:nvPr/>
        </p:nvSpPr>
        <p:spPr>
          <a:xfrm>
            <a:off x="905854" y="999857"/>
            <a:ext cx="222191" cy="290557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60671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511</Words>
  <Application>Microsoft Office PowerPoint</Application>
  <PresentationFormat>On-screen Show (16:9)</PresentationFormat>
  <Paragraphs>122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Raleway</vt:lpstr>
      <vt:lpstr>Lora</vt:lpstr>
      <vt:lpstr>Quattrocento Sans</vt:lpstr>
      <vt:lpstr>Arial</vt:lpstr>
      <vt:lpstr>-apple-system</vt:lpstr>
      <vt:lpstr>Courier New</vt:lpstr>
      <vt:lpstr>Viola template</vt:lpstr>
      <vt:lpstr>Architectural Desgin Issues</vt:lpstr>
      <vt:lpstr>   Architecture</vt:lpstr>
      <vt:lpstr>    Design</vt:lpstr>
      <vt:lpstr>  Simplification</vt:lpstr>
      <vt:lpstr>Problems</vt:lpstr>
      <vt:lpstr>Requirement Elicitation</vt:lpstr>
      <vt:lpstr>Communication</vt:lpstr>
      <vt:lpstr>Evolution</vt:lpstr>
      <vt:lpstr>Management</vt:lpstr>
      <vt:lpstr>Design Methodologies</vt:lpstr>
      <vt:lpstr>Costs and Risks</vt:lpstr>
      <vt:lpstr>Design tools and Technologies</vt:lpstr>
      <vt:lpstr>ARCHITECTURE DESCRIPTION LANGAUGE</vt:lpstr>
      <vt:lpstr>ADL</vt:lpstr>
      <vt:lpstr>ADL</vt:lpstr>
      <vt:lpstr>ELEMENTS OF ADL</vt:lpstr>
      <vt:lpstr>Important Properties of ADL</vt:lpstr>
      <vt:lpstr>Properties of ADL</vt:lpstr>
      <vt:lpstr>Types of ADL</vt:lpstr>
      <vt:lpstr>EXAMPLE OF ADL</vt:lpstr>
      <vt:lpstr>Example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Desgin Issues</dc:title>
  <cp:lastModifiedBy>02-131202-022</cp:lastModifiedBy>
  <cp:revision>14</cp:revision>
  <dcterms:modified xsi:type="dcterms:W3CDTF">2022-05-29T19:45:58Z</dcterms:modified>
</cp:coreProperties>
</file>