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9" r:id="rId3"/>
    <p:sldId id="296" r:id="rId4"/>
    <p:sldId id="263" r:id="rId5"/>
    <p:sldId id="271" r:id="rId6"/>
    <p:sldId id="261" r:id="rId7"/>
    <p:sldId id="297" r:id="rId8"/>
    <p:sldId id="298" r:id="rId9"/>
    <p:sldId id="299" r:id="rId10"/>
    <p:sldId id="274" r:id="rId11"/>
  </p:sldIdLst>
  <p:sldSz cx="9144000" cy="5143500" type="screen16x9"/>
  <p:notesSz cx="6858000" cy="9144000"/>
  <p:embeddedFontLst>
    <p:embeddedFont>
      <p:font typeface="Lora" pitchFamily="2" charset="0"/>
      <p:regular r:id="rId13"/>
      <p:bold r:id="rId14"/>
      <p:italic r:id="rId15"/>
      <p:boldItalic r:id="rId16"/>
    </p:embeddedFont>
    <p:embeddedFont>
      <p:font typeface="Quattrocento Sans" panose="020B0502050000020003" pitchFamily="34" charset="0"/>
      <p:regular r:id="rId17"/>
      <p:bold r:id="rId18"/>
      <p:italic r:id="rId19"/>
      <p:boldItalic r:id="rId20"/>
    </p:embeddedFont>
    <p:embeddedFont>
      <p:font typeface="Raleway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589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733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683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77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1333144"/>
            <a:ext cx="5147796" cy="1830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Architectural Desgin </a:t>
            </a:r>
            <a:r>
              <a:rPr lang="en" sz="4000" dirty="0">
                <a:highlight>
                  <a:schemeClr val="accent1"/>
                </a:highlight>
              </a:rPr>
              <a:t>Issues</a:t>
            </a:r>
            <a:endParaRPr sz="4000"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71;p12">
            <a:extLst>
              <a:ext uri="{FF2B5EF4-FFF2-40B4-BE49-F238E27FC236}">
                <a16:creationId xmlns:a16="http://schemas.microsoft.com/office/drawing/2014/main" id="{5EB47846-425F-05B8-3E03-65312865C416}"/>
              </a:ext>
            </a:extLst>
          </p:cNvPr>
          <p:cNvSpPr txBox="1">
            <a:spLocks/>
          </p:cNvSpPr>
          <p:nvPr/>
        </p:nvSpPr>
        <p:spPr>
          <a:xfrm>
            <a:off x="5200839" y="3769898"/>
            <a:ext cx="3703879" cy="1224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2000" dirty="0"/>
              <a:t>By: </a:t>
            </a:r>
            <a:r>
              <a:rPr lang="en-US" sz="1800" b="0" dirty="0"/>
              <a:t>Abdul Qudoos</a:t>
            </a:r>
          </a:p>
          <a:p>
            <a:r>
              <a:rPr lang="en-US" sz="1800" b="0" dirty="0"/>
              <a:t>       Ibad Ahmed Khan</a:t>
            </a:r>
          </a:p>
          <a:p>
            <a:r>
              <a:rPr lang="en-US" sz="1800" b="0" dirty="0"/>
              <a:t>       Zaryab Ansari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 dirty="0">
              <a:solidFill>
                <a:schemeClr val="tx1">
                  <a:lumMod val="85000"/>
                  <a:lumOff val="15000"/>
                </a:schemeClr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23" name="Google Shape;323;p3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  <a:endParaRPr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25" name="Google Shape;325;p30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572426"/>
            <a:ext cx="3994014" cy="12808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 fontAlgn="base"/>
            <a:r>
              <a:rPr lang="en-US" sz="3600" b="1" i="0" dirty="0">
                <a:solidFill>
                  <a:srgbClr val="323E4E"/>
                </a:solidFill>
                <a:effectLst/>
                <a:latin typeface="Raleway" pitchFamily="2" charset="0"/>
              </a:rPr>
              <a:t>   </a:t>
            </a:r>
            <a:r>
              <a:rPr lang="en-US" sz="3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aleway" pitchFamily="2" charset="0"/>
              </a:rPr>
              <a:t>Architecture</a:t>
            </a:r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2"/>
            <a:ext cx="5780010" cy="1756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Raleway" pitchFamily="2" charset="0"/>
              </a:rPr>
              <a:t>Introduction:</a:t>
            </a:r>
            <a:r>
              <a:rPr lang="en-US" sz="1600" dirty="0">
                <a:solidFill>
                  <a:srgbClr val="212529"/>
                </a:solidFill>
                <a:latin typeface="Raleway" pitchFamily="2" charset="0"/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itchFamily="2" charset="0"/>
              </a:rPr>
              <a:t>Architecture 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aleway" pitchFamily="2" charset="0"/>
              </a:rPr>
              <a:t>is concerned with the selection of architectural elements, their interactions, and the constraints on those elements.</a:t>
            </a:r>
            <a:endParaRPr sz="1600" dirty="0">
              <a:solidFill>
                <a:schemeClr val="tx1">
                  <a:lumMod val="95000"/>
                  <a:lumOff val="5000"/>
                </a:schemeClr>
              </a:solidFill>
              <a:latin typeface="Raleway" pitchFamily="2" charset="0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572426"/>
            <a:ext cx="3994014" cy="12808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 fontAlgn="base"/>
            <a:r>
              <a:rPr lang="en-US" sz="3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aleway" pitchFamily="2" charset="0"/>
              </a:rPr>
              <a:t>    </a:t>
            </a:r>
            <a:r>
              <a:rPr lang="en-US" sz="3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aleway" pitchFamily="2" charset="0"/>
              </a:rPr>
              <a:t>Design</a:t>
            </a:r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2"/>
            <a:ext cx="5780010" cy="1756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Raleway" pitchFamily="2" charset="0"/>
              </a:rPr>
              <a:t>Introduction:</a:t>
            </a:r>
            <a:r>
              <a:rPr lang="en-US" sz="1600" dirty="0">
                <a:solidFill>
                  <a:srgbClr val="212529"/>
                </a:solidFill>
                <a:latin typeface="Raleway" pitchFamily="2" charset="0"/>
              </a:rPr>
              <a:t> 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Raleway" pitchFamily="2" charset="0"/>
              </a:rPr>
              <a:t>Design is concerned with the modularization and interfaces of the design elements, their algorithms and procedures, and the data types to support the architecture</a:t>
            </a:r>
            <a:endParaRPr sz="1600" dirty="0">
              <a:latin typeface="Raleway" pitchFamily="2" charset="0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078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chemeClr val="accent1"/>
                </a:highlight>
                <a:latin typeface="Raleway" pitchFamily="2" charset="0"/>
              </a:rPr>
              <a:t>Architecture</a:t>
            </a:r>
            <a:endParaRPr sz="24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chemeClr val="accent1"/>
              </a:highlight>
              <a:latin typeface="Raleway" pitchFamily="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{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Raleway" pitchFamily="2" charset="0"/>
              </a:rPr>
              <a:t>elements,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Raleway" pitchFamily="2" charset="0"/>
              </a:rPr>
              <a:t>interactions,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Raleway" pitchFamily="2" charset="0"/>
              </a:rPr>
              <a:t>Constraints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}</a:t>
            </a:r>
            <a:endParaRPr dirty="0"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Raleway" pitchFamily="2" charset="0"/>
              </a:rPr>
              <a:t>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Simplification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2" charset="0"/>
            </a:endParaRPr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chemeClr val="accent1"/>
                </a:highlight>
                <a:latin typeface="Raleway" pitchFamily="2" charset="0"/>
              </a:rPr>
              <a:t>Design</a:t>
            </a:r>
            <a:endParaRPr sz="24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chemeClr val="accent1"/>
              </a:highlight>
              <a:latin typeface="Raleway" pitchFamily="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{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Raleway" pitchFamily="2" charset="0"/>
              </a:rPr>
              <a:t>elements,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Raleway" pitchFamily="2" charset="0"/>
              </a:rPr>
              <a:t>algorithms,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Raleway" pitchFamily="2" charset="0"/>
              </a:rPr>
              <a:t>procedures,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Raleway" pitchFamily="2" charset="0"/>
              </a:rPr>
              <a:t>Datatypes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}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chemeClr val="accent1"/>
                </a:highlight>
              </a:rPr>
              <a:t>Problems</a:t>
            </a:r>
            <a:endParaRPr sz="7200" dirty="0">
              <a:solidFill>
                <a:schemeClr val="tx1">
                  <a:lumMod val="85000"/>
                  <a:lumOff val="15000"/>
                </a:schemeClr>
              </a:solidFill>
              <a:highlight>
                <a:schemeClr val="accent1"/>
              </a:highlight>
            </a:endParaRPr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The Issues of Architectural Designs</a:t>
            </a:r>
            <a:endParaRPr sz="1800" dirty="0"/>
          </a:p>
        </p:txBody>
      </p:sp>
      <p:grpSp>
        <p:nvGrpSpPr>
          <p:cNvPr id="278" name="Google Shape;278;p27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79" name="Google Shape;279;p2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27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629078" y="711694"/>
            <a:ext cx="3878400" cy="8301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Requirement Elicitation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highlight>
                <a:schemeClr val="accent1"/>
              </a:highlight>
              <a:latin typeface="Raleway" pitchFamily="2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1784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Raleway" pitchFamily="2" charset="0"/>
              </a:rPr>
              <a:t>Defining the system objectives &amp; scope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Raleway" pitchFamily="2" charset="0"/>
              </a:rPr>
              <a:t>Volatile nature of requirements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EB0FAF31-EC21-1FFB-7BCC-B73F1A551AFF}"/>
              </a:ext>
            </a:extLst>
          </p:cNvPr>
          <p:cNvSpPr/>
          <p:nvPr/>
        </p:nvSpPr>
        <p:spPr>
          <a:xfrm>
            <a:off x="905854" y="999857"/>
            <a:ext cx="222191" cy="290557"/>
          </a:xfrm>
          <a:prstGeom prst="fram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aleway" pitchFamily="2" charset="0"/>
              </a:rPr>
              <a:t>Design Methodologies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331712"/>
            <a:ext cx="6809700" cy="2008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l">
              <a:buNone/>
            </a:pP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5334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Raleway" pitchFamily="2" charset="0"/>
              </a:rPr>
              <a:t>Quality</a:t>
            </a:r>
          </a:p>
          <a:p>
            <a:pPr marL="5334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Raleway" pitchFamily="2" charset="0"/>
              </a:rPr>
              <a:t>Complexity</a:t>
            </a:r>
          </a:p>
          <a:p>
            <a:pPr marL="5334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Raleway" pitchFamily="2" charset="0"/>
              </a:rPr>
              <a:t>Changeability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B6933E8E-E85C-52F0-54C1-B9F4AD059AE1}"/>
              </a:ext>
            </a:extLst>
          </p:cNvPr>
          <p:cNvSpPr/>
          <p:nvPr/>
        </p:nvSpPr>
        <p:spPr>
          <a:xfrm>
            <a:off x="931492" y="989998"/>
            <a:ext cx="162370" cy="266234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3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aleway" pitchFamily="2" charset="0"/>
              </a:rPr>
              <a:t>Costs and Risks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331712"/>
            <a:ext cx="6809700" cy="2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l">
              <a:buNone/>
            </a:pPr>
            <a:endParaRPr lang="en-US" dirty="0">
              <a:solidFill>
                <a:srgbClr val="212529"/>
              </a:solidFill>
              <a:latin typeface="-apple-system"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12529"/>
                </a:solidFill>
                <a:effectLst/>
                <a:latin typeface="Raleway" pitchFamily="2" charset="0"/>
              </a:rPr>
              <a:t>During the project whenever requirements change, the design will also change. 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12529"/>
                </a:solidFill>
                <a:effectLst/>
                <a:latin typeface="Raleway" pitchFamily="2" charset="0"/>
              </a:rPr>
              <a:t>Uncertain of costs and risks.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60700841-0423-5CF0-1E30-22C88F01193D}"/>
              </a:ext>
            </a:extLst>
          </p:cNvPr>
          <p:cNvSpPr/>
          <p:nvPr/>
        </p:nvSpPr>
        <p:spPr>
          <a:xfrm>
            <a:off x="888762" y="991443"/>
            <a:ext cx="264920" cy="244937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65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466708" y="690329"/>
            <a:ext cx="3878400" cy="872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aleway" pitchFamily="2" charset="0"/>
              </a:rPr>
              <a:t>Design tools and Technologies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74976"/>
            <a:ext cx="6809700" cy="2905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l">
              <a:buNone/>
            </a:pPr>
            <a:endParaRPr lang="en-US" dirty="0">
              <a:solidFill>
                <a:srgbClr val="212529"/>
              </a:solidFill>
              <a:latin typeface="-apple-system"/>
            </a:endParaRPr>
          </a:p>
          <a:p>
            <a:pPr marL="76200" indent="0" algn="l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Raleway" pitchFamily="2" charset="0"/>
              </a:rPr>
              <a:t>use commercial tools for design and architecture phase.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id="{33436051-1E9D-3F2B-C3C4-8A80CE7F1A10}"/>
              </a:ext>
            </a:extLst>
          </p:cNvPr>
          <p:cNvSpPr/>
          <p:nvPr/>
        </p:nvSpPr>
        <p:spPr>
          <a:xfrm>
            <a:off x="856625" y="943369"/>
            <a:ext cx="305603" cy="381229"/>
          </a:xfrm>
          <a:prstGeom prst="mathPlu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02170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163</Words>
  <Application>Microsoft Office PowerPoint</Application>
  <PresentationFormat>On-screen Show (16:9)</PresentationFormat>
  <Paragraphs>53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Raleway</vt:lpstr>
      <vt:lpstr>Courier New</vt:lpstr>
      <vt:lpstr>Quattrocento Sans</vt:lpstr>
      <vt:lpstr>Lora</vt:lpstr>
      <vt:lpstr>Viola template</vt:lpstr>
      <vt:lpstr>Architectural Desgin Issues</vt:lpstr>
      <vt:lpstr>   Architecture</vt:lpstr>
      <vt:lpstr>    Design</vt:lpstr>
      <vt:lpstr>  Simplification</vt:lpstr>
      <vt:lpstr>Problems</vt:lpstr>
      <vt:lpstr>Requirement Elicitation</vt:lpstr>
      <vt:lpstr>Design Methodologies</vt:lpstr>
      <vt:lpstr>Costs and Risks</vt:lpstr>
      <vt:lpstr>Design tools and Technologies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Desgin Issues</dc:title>
  <cp:lastModifiedBy>02-131202-022</cp:lastModifiedBy>
  <cp:revision>9</cp:revision>
  <dcterms:modified xsi:type="dcterms:W3CDTF">2022-05-29T17:04:36Z</dcterms:modified>
</cp:coreProperties>
</file>