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63" r:id="rId2"/>
    <p:sldId id="258" r:id="rId3"/>
    <p:sldId id="259" r:id="rId4"/>
    <p:sldId id="256" r:id="rId5"/>
    <p:sldId id="260" r:id="rId6"/>
    <p:sldId id="257"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NA BAIG" initials="HB" lastIdx="1" clrIdx="0">
    <p:extLst>
      <p:ext uri="{19B8F6BF-5375-455C-9EA6-DF929625EA0E}">
        <p15:presenceInfo xmlns:p15="http://schemas.microsoft.com/office/powerpoint/2012/main" userId="S::fa20-bee-030@cuiatk.edu.pk::ce36c944-7e48-4a19-a291-0d98da3778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F6A21AC2-EE95-43EF-AE91-1204466FCDAD}" type="slidenum">
              <a:rPr lang="en-US" smtClean="0"/>
              <a:t>‹#›</a:t>
            </a:fld>
            <a:endParaRPr lang="en-US" dirty="0"/>
          </a:p>
        </p:txBody>
      </p:sp>
    </p:spTree>
    <p:extLst>
      <p:ext uri="{BB962C8B-B14F-4D97-AF65-F5344CB8AC3E}">
        <p14:creationId xmlns:p14="http://schemas.microsoft.com/office/powerpoint/2010/main" val="376386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271636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288873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386908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F7E12D9-0D5B-4685-895D-2283402DE590}" type="datetimeFigureOut">
              <a:rPr lang="en-US" smtClean="0"/>
              <a:t>7/4/2022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6A21AC2-EE95-43EF-AE91-1204466FCDAD}" type="slidenum">
              <a:rPr lang="en-US" smtClean="0"/>
              <a:t>‹#›</a:t>
            </a:fld>
            <a:endParaRPr lang="en-US" dirty="0"/>
          </a:p>
        </p:txBody>
      </p:sp>
    </p:spTree>
    <p:extLst>
      <p:ext uri="{BB962C8B-B14F-4D97-AF65-F5344CB8AC3E}">
        <p14:creationId xmlns:p14="http://schemas.microsoft.com/office/powerpoint/2010/main" val="143659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150830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230677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261666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121911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7E12D9-0D5B-4685-895D-2283402DE590}" type="datetimeFigureOut">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232185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7E12D9-0D5B-4685-895D-2283402DE590}" type="datetimeFigureOut">
              <a:rPr lang="en-US" smtClean="0"/>
              <a:t>7/4/2022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6A21AC2-EE95-43EF-AE91-1204466FCDAD}" type="slidenum">
              <a:rPr lang="en-US" smtClean="0"/>
              <a:t>‹#›</a:t>
            </a:fld>
            <a:endParaRPr lang="en-US" dirty="0"/>
          </a:p>
        </p:txBody>
      </p:sp>
    </p:spTree>
    <p:extLst>
      <p:ext uri="{BB962C8B-B14F-4D97-AF65-F5344CB8AC3E}">
        <p14:creationId xmlns:p14="http://schemas.microsoft.com/office/powerpoint/2010/main" val="201007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F7E12D9-0D5B-4685-895D-2283402DE590}" type="datetimeFigureOut">
              <a:rPr lang="en-US" smtClean="0"/>
              <a:t>7/4/2022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F6A21AC2-EE95-43EF-AE91-1204466FCDAD}" type="slidenum">
              <a:rPr lang="en-US" smtClean="0"/>
              <a:t>‹#›</a:t>
            </a:fld>
            <a:endParaRPr lang="en-US" dirty="0"/>
          </a:p>
        </p:txBody>
      </p:sp>
    </p:spTree>
    <p:extLst>
      <p:ext uri="{BB962C8B-B14F-4D97-AF65-F5344CB8AC3E}">
        <p14:creationId xmlns:p14="http://schemas.microsoft.com/office/powerpoint/2010/main" val="2874899266"/>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circuitdigest.com/electronic-circuits/555-timer-astable-multivibrator-circuit-diagra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circuitdigest.com/electronic-circuits/rain-alarm-project" TargetMode="External"/><Relationship Id="rId5" Type="http://schemas.openxmlformats.org/officeDocument/2006/relationships/hyperlink" Target="http://circuitdigest.com/lm358-circuits" TargetMode="External"/><Relationship Id="rId4" Type="http://schemas.openxmlformats.org/officeDocument/2006/relationships/hyperlink" Target="http://circuitdigest.com/article/555-timer-i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ircuitdigest.com/electronic-circuits/rain-alarm-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217C-0786-13D9-B050-BC2FE66256CD}"/>
              </a:ext>
            </a:extLst>
          </p:cNvPr>
          <p:cNvSpPr>
            <a:spLocks noGrp="1"/>
          </p:cNvSpPr>
          <p:nvPr>
            <p:ph type="ctrTitle"/>
          </p:nvPr>
        </p:nvSpPr>
        <p:spPr>
          <a:xfrm>
            <a:off x="2225040" y="902136"/>
            <a:ext cx="9966960" cy="3035808"/>
          </a:xfrm>
        </p:spPr>
        <p:txBody>
          <a:bodyPr/>
          <a:lstStyle/>
          <a:p>
            <a:br>
              <a:rPr lang="ar-AE" b="0" dirty="0">
                <a:solidFill>
                  <a:srgbClr val="B15F0A"/>
                </a:solidFill>
                <a:latin typeface="Raleway" panose="020B0604020202020204" pitchFamily="2" charset="0"/>
              </a:rPr>
            </a:br>
            <a:r>
              <a:rPr lang="ar-AE" b="0" i="0" dirty="0">
                <a:solidFill>
                  <a:schemeClr val="accent1">
                    <a:lumMod val="50000"/>
                  </a:schemeClr>
                </a:solidFill>
                <a:effectLst/>
                <a:latin typeface="Raleway" panose="020B0604020202020204" pitchFamily="2" charset="0"/>
              </a:rPr>
              <a:t>بِسْمِ ٱللَّهِ ٱلرَّحْمَـٰنِ ٱلرَّحِيمِ</a:t>
            </a:r>
            <a:r>
              <a:rPr lang="en-US" b="0" i="0" dirty="0">
                <a:solidFill>
                  <a:schemeClr val="accent1">
                    <a:lumMod val="50000"/>
                  </a:schemeClr>
                </a:solidFill>
                <a:effectLst/>
                <a:latin typeface="Raleway" panose="020B0604020202020204" pitchFamily="2" charset="0"/>
              </a:rPr>
              <a:t>     </a:t>
            </a:r>
            <a:endParaRPr lang="en-US" dirty="0">
              <a:solidFill>
                <a:schemeClr val="accent1">
                  <a:lumMod val="50000"/>
                </a:schemeClr>
              </a:solidFill>
            </a:endParaRPr>
          </a:p>
        </p:txBody>
      </p:sp>
    </p:spTree>
    <p:extLst>
      <p:ext uri="{BB962C8B-B14F-4D97-AF65-F5344CB8AC3E}">
        <p14:creationId xmlns:p14="http://schemas.microsoft.com/office/powerpoint/2010/main" val="368290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B2DB-F413-85AD-868C-E9F2474222BE}"/>
              </a:ext>
            </a:extLst>
          </p:cNvPr>
          <p:cNvSpPr>
            <a:spLocks noGrp="1"/>
          </p:cNvSpPr>
          <p:nvPr>
            <p:ph type="ctrTitle"/>
          </p:nvPr>
        </p:nvSpPr>
        <p:spPr/>
        <p:txBody>
          <a:bodyPr>
            <a:normAutofit/>
          </a:bodyPr>
          <a:lstStyle/>
          <a:p>
            <a:r>
              <a:rPr lang="en-US" sz="4400" dirty="0"/>
              <a:t>RAIN DETECTION CIRCUIT WITH ALARM AND AUTOMATIC RAIN SENSING  WIPERS</a:t>
            </a:r>
          </a:p>
        </p:txBody>
      </p:sp>
      <p:sp>
        <p:nvSpPr>
          <p:cNvPr id="3" name="Subtitle 2">
            <a:extLst>
              <a:ext uri="{FF2B5EF4-FFF2-40B4-BE49-F238E27FC236}">
                <a16:creationId xmlns:a16="http://schemas.microsoft.com/office/drawing/2014/main" id="{6F238402-07D0-C77A-469F-AB52600B51DC}"/>
              </a:ext>
            </a:extLst>
          </p:cNvPr>
          <p:cNvSpPr>
            <a:spLocks noGrp="1"/>
          </p:cNvSpPr>
          <p:nvPr>
            <p:ph type="subTitle" idx="1"/>
          </p:nvPr>
        </p:nvSpPr>
        <p:spPr>
          <a:xfrm>
            <a:off x="948908" y="4701968"/>
            <a:ext cx="3609976" cy="1655762"/>
          </a:xfrm>
        </p:spPr>
        <p:txBody>
          <a:bodyPr>
            <a:normAutofit lnSpcReduction="10000"/>
          </a:bodyPr>
          <a:lstStyle/>
          <a:p>
            <a:r>
              <a:rPr lang="en-US" dirty="0">
                <a:solidFill>
                  <a:schemeClr val="accent1">
                    <a:lumMod val="50000"/>
                  </a:schemeClr>
                </a:solidFill>
                <a:latin typeface="Bahnschrift SemiBold Condensed" panose="020B0502040204020203" pitchFamily="34" charset="0"/>
              </a:rPr>
              <a:t>GROUP MEMBERS :</a:t>
            </a:r>
          </a:p>
          <a:p>
            <a:r>
              <a:rPr lang="en-US" cap="none" dirty="0">
                <a:solidFill>
                  <a:schemeClr val="accent1">
                    <a:lumMod val="50000"/>
                  </a:schemeClr>
                </a:solidFill>
                <a:latin typeface="Bahnschrift SemiBold Condensed" panose="020B0502040204020203" pitchFamily="34" charset="0"/>
              </a:rPr>
              <a:t>Hamna Baig   Fa20-bee-030</a:t>
            </a:r>
          </a:p>
          <a:p>
            <a:r>
              <a:rPr lang="en-US" cap="none" dirty="0">
                <a:solidFill>
                  <a:schemeClr val="accent1">
                    <a:lumMod val="50000"/>
                  </a:schemeClr>
                </a:solidFill>
                <a:latin typeface="Bahnschrift SemiBold Condensed" panose="020B0502040204020203" pitchFamily="34" charset="0"/>
              </a:rPr>
              <a:t>Arbab Fatima   Fa20-bee-036</a:t>
            </a:r>
          </a:p>
          <a:p>
            <a:r>
              <a:rPr lang="en-US" cap="none" dirty="0">
                <a:solidFill>
                  <a:schemeClr val="accent1">
                    <a:lumMod val="50000"/>
                  </a:schemeClr>
                </a:solidFill>
                <a:latin typeface="Bahnschrift SemiBold Condensed" panose="020B0502040204020203" pitchFamily="34" charset="0"/>
              </a:rPr>
              <a:t>Areeba Abid  Fa20-bee-004</a:t>
            </a:r>
          </a:p>
          <a:p>
            <a:endParaRPr lang="en-US" dirty="0"/>
          </a:p>
        </p:txBody>
      </p:sp>
    </p:spTree>
    <p:extLst>
      <p:ext uri="{BB962C8B-B14F-4D97-AF65-F5344CB8AC3E}">
        <p14:creationId xmlns:p14="http://schemas.microsoft.com/office/powerpoint/2010/main" val="220479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289C-5F4E-E3AB-CDF3-53DCA25FB9EB}"/>
              </a:ext>
            </a:extLst>
          </p:cNvPr>
          <p:cNvSpPr>
            <a:spLocks noGrp="1"/>
          </p:cNvSpPr>
          <p:nvPr>
            <p:ph type="title"/>
          </p:nvPr>
        </p:nvSpPr>
        <p:spPr>
          <a:xfrm>
            <a:off x="1069848" y="337959"/>
            <a:ext cx="10058400" cy="867090"/>
          </a:xfrm>
        </p:spPr>
        <p:txBody>
          <a:bodyPr>
            <a:normAutofit/>
          </a:bodyPr>
          <a:lstStyle/>
          <a:p>
            <a:r>
              <a:rPr lang="en-US" sz="3200" dirty="0"/>
              <a:t>COMPONENTS USED</a:t>
            </a:r>
          </a:p>
        </p:txBody>
      </p:sp>
      <p:sp>
        <p:nvSpPr>
          <p:cNvPr id="3" name="Content Placeholder 2">
            <a:extLst>
              <a:ext uri="{FF2B5EF4-FFF2-40B4-BE49-F238E27FC236}">
                <a16:creationId xmlns:a16="http://schemas.microsoft.com/office/drawing/2014/main" id="{6B33D252-63BA-E52E-6679-7ECF09212755}"/>
              </a:ext>
            </a:extLst>
          </p:cNvPr>
          <p:cNvSpPr>
            <a:spLocks noGrp="1"/>
          </p:cNvSpPr>
          <p:nvPr>
            <p:ph idx="1"/>
          </p:nvPr>
        </p:nvSpPr>
        <p:spPr>
          <a:xfrm>
            <a:off x="1069848" y="1351722"/>
            <a:ext cx="10058400" cy="4820478"/>
          </a:xfrm>
        </p:spPr>
        <p:txBody>
          <a:bodyPr/>
          <a:lstStyle/>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555 Timer IC</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L293D IC</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IC LM358</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Transistor BC557</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Resistors (1k, 10k, 2.2M)</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Capacitors (0.01uF, 0.47uF)</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DC Motor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Rain Sensor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Power supply (9V)</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Soldering wire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Vero Board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effectLst/>
                <a:latin typeface="Times New Roman" panose="02020603050405020304" pitchFamily="18" charset="0"/>
                <a:ea typeface="Times New Roman" panose="02020603050405020304" pitchFamily="18" charset="0"/>
              </a:rPr>
              <a:t>Soldering Iron</a:t>
            </a:r>
          </a:p>
          <a:p>
            <a:pPr marL="342900" marR="0" lvl="0" indent="-342900">
              <a:spcBef>
                <a:spcPts val="0"/>
              </a:spcBef>
              <a:spcAft>
                <a:spcPts val="0"/>
              </a:spcAft>
              <a:buFont typeface="Symbol" panose="05050102010706020507" pitchFamily="18" charset="2"/>
              <a:buChar char=""/>
              <a:tabLst>
                <a:tab pos="685800" algn="l"/>
              </a:tabLst>
            </a:pPr>
            <a:r>
              <a:rPr lang="en-US" sz="1800" dirty="0">
                <a:solidFill>
                  <a:srgbClr val="121212"/>
                </a:solidFill>
                <a:latin typeface="Times New Roman" panose="02020603050405020304" pitchFamily="18" charset="0"/>
                <a:ea typeface="Times New Roman" panose="02020603050405020304" pitchFamily="18" charset="0"/>
              </a:rPr>
              <a:t>Buzzer</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33E4596-D5C2-430C-26EF-8421BA656C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4010" y="1194646"/>
            <a:ext cx="2546350" cy="1571625"/>
          </a:xfrm>
          <a:prstGeom prst="rect">
            <a:avLst/>
          </a:prstGeom>
          <a:noFill/>
          <a:ln>
            <a:noFill/>
          </a:ln>
        </p:spPr>
      </p:pic>
      <p:pic>
        <p:nvPicPr>
          <p:cNvPr id="5" name="Picture 4">
            <a:extLst>
              <a:ext uri="{FF2B5EF4-FFF2-40B4-BE49-F238E27FC236}">
                <a16:creationId xmlns:a16="http://schemas.microsoft.com/office/drawing/2014/main" id="{4CBD8266-D8C1-A379-72A9-8CFCA0E611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00794" y="2425351"/>
            <a:ext cx="1504315" cy="1781175"/>
          </a:xfrm>
          <a:prstGeom prst="rect">
            <a:avLst/>
          </a:prstGeom>
          <a:noFill/>
          <a:ln>
            <a:noFill/>
          </a:ln>
        </p:spPr>
      </p:pic>
      <p:pic>
        <p:nvPicPr>
          <p:cNvPr id="6" name="Picture 5">
            <a:extLst>
              <a:ext uri="{FF2B5EF4-FFF2-40B4-BE49-F238E27FC236}">
                <a16:creationId xmlns:a16="http://schemas.microsoft.com/office/drawing/2014/main" id="{CA73C17B-6517-15C5-4366-57131267C5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22553" y="4608343"/>
            <a:ext cx="3209925" cy="1524635"/>
          </a:xfrm>
          <a:prstGeom prst="rect">
            <a:avLst/>
          </a:prstGeom>
          <a:noFill/>
          <a:ln>
            <a:noFill/>
          </a:ln>
        </p:spPr>
      </p:pic>
      <p:pic>
        <p:nvPicPr>
          <p:cNvPr id="7" name="Picture 6">
            <a:extLst>
              <a:ext uri="{FF2B5EF4-FFF2-40B4-BE49-F238E27FC236}">
                <a16:creationId xmlns:a16="http://schemas.microsoft.com/office/drawing/2014/main" id="{21CB712C-24F2-F8CB-CE31-F4C5A1D71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59946" y="1194646"/>
            <a:ext cx="2381250" cy="1591945"/>
          </a:xfrm>
          <a:prstGeom prst="rect">
            <a:avLst/>
          </a:prstGeom>
          <a:noFill/>
          <a:ln>
            <a:noFill/>
          </a:ln>
        </p:spPr>
      </p:pic>
      <p:pic>
        <p:nvPicPr>
          <p:cNvPr id="8" name="Picture 7">
            <a:extLst>
              <a:ext uri="{FF2B5EF4-FFF2-40B4-BE49-F238E27FC236}">
                <a16:creationId xmlns:a16="http://schemas.microsoft.com/office/drawing/2014/main" id="{739032CC-2FC6-9721-049E-24278E418170}"/>
              </a:ext>
            </a:extLst>
          </p:cNvPr>
          <p:cNvPicPr>
            <a:picLocks noChangeAspect="1"/>
          </p:cNvPicPr>
          <p:nvPr/>
        </p:nvPicPr>
        <p:blipFill>
          <a:blip r:embed="rId6"/>
          <a:stretch>
            <a:fillRect/>
          </a:stretch>
        </p:blipFill>
        <p:spPr>
          <a:xfrm>
            <a:off x="4986859" y="4318637"/>
            <a:ext cx="3381375" cy="1853563"/>
          </a:xfrm>
          <a:prstGeom prst="rect">
            <a:avLst/>
          </a:prstGeom>
        </p:spPr>
      </p:pic>
      <p:pic>
        <p:nvPicPr>
          <p:cNvPr id="10" name="Picture 9">
            <a:extLst>
              <a:ext uri="{FF2B5EF4-FFF2-40B4-BE49-F238E27FC236}">
                <a16:creationId xmlns:a16="http://schemas.microsoft.com/office/drawing/2014/main" id="{70190095-DE6C-54C9-A952-23463539A2C5}"/>
              </a:ext>
            </a:extLst>
          </p:cNvPr>
          <p:cNvPicPr>
            <a:picLocks noChangeAspect="1"/>
          </p:cNvPicPr>
          <p:nvPr/>
        </p:nvPicPr>
        <p:blipFill>
          <a:blip r:embed="rId7"/>
          <a:stretch>
            <a:fillRect/>
          </a:stretch>
        </p:blipFill>
        <p:spPr>
          <a:xfrm>
            <a:off x="4876800" y="1194646"/>
            <a:ext cx="1500313" cy="1143549"/>
          </a:xfrm>
          <a:prstGeom prst="rect">
            <a:avLst/>
          </a:prstGeom>
        </p:spPr>
      </p:pic>
      <p:pic>
        <p:nvPicPr>
          <p:cNvPr id="12" name="Picture 11">
            <a:extLst>
              <a:ext uri="{FF2B5EF4-FFF2-40B4-BE49-F238E27FC236}">
                <a16:creationId xmlns:a16="http://schemas.microsoft.com/office/drawing/2014/main" id="{E9B56840-C34C-4DB5-034D-D04D69ABFC9E}"/>
              </a:ext>
            </a:extLst>
          </p:cNvPr>
          <p:cNvPicPr>
            <a:picLocks noChangeAspect="1"/>
          </p:cNvPicPr>
          <p:nvPr/>
        </p:nvPicPr>
        <p:blipFill>
          <a:blip r:embed="rId8"/>
          <a:stretch>
            <a:fillRect/>
          </a:stretch>
        </p:blipFill>
        <p:spPr>
          <a:xfrm>
            <a:off x="9634330" y="2877291"/>
            <a:ext cx="2227215" cy="1519610"/>
          </a:xfrm>
          <a:prstGeom prst="rect">
            <a:avLst/>
          </a:prstGeom>
        </p:spPr>
      </p:pic>
      <p:pic>
        <p:nvPicPr>
          <p:cNvPr id="14" name="Picture 13">
            <a:extLst>
              <a:ext uri="{FF2B5EF4-FFF2-40B4-BE49-F238E27FC236}">
                <a16:creationId xmlns:a16="http://schemas.microsoft.com/office/drawing/2014/main" id="{73536DC8-6064-1771-C77C-DABE547EE91E}"/>
              </a:ext>
            </a:extLst>
          </p:cNvPr>
          <p:cNvPicPr>
            <a:picLocks noChangeAspect="1"/>
          </p:cNvPicPr>
          <p:nvPr/>
        </p:nvPicPr>
        <p:blipFill>
          <a:blip r:embed="rId9"/>
          <a:stretch>
            <a:fillRect/>
          </a:stretch>
        </p:blipFill>
        <p:spPr>
          <a:xfrm>
            <a:off x="3164289" y="4916785"/>
            <a:ext cx="1385762" cy="1303617"/>
          </a:xfrm>
          <a:prstGeom prst="rect">
            <a:avLst/>
          </a:prstGeom>
        </p:spPr>
      </p:pic>
      <p:pic>
        <p:nvPicPr>
          <p:cNvPr id="16" name="Picture 15">
            <a:extLst>
              <a:ext uri="{FF2B5EF4-FFF2-40B4-BE49-F238E27FC236}">
                <a16:creationId xmlns:a16="http://schemas.microsoft.com/office/drawing/2014/main" id="{D21AF7C2-041D-FE5B-ED99-E1166CB1D30A}"/>
              </a:ext>
            </a:extLst>
          </p:cNvPr>
          <p:cNvPicPr>
            <a:picLocks noChangeAspect="1"/>
          </p:cNvPicPr>
          <p:nvPr/>
        </p:nvPicPr>
        <p:blipFill>
          <a:blip r:embed="rId10"/>
          <a:stretch>
            <a:fillRect/>
          </a:stretch>
        </p:blipFill>
        <p:spPr>
          <a:xfrm>
            <a:off x="6975298" y="2877291"/>
            <a:ext cx="2076450" cy="1368042"/>
          </a:xfrm>
          <a:prstGeom prst="rect">
            <a:avLst/>
          </a:prstGeom>
        </p:spPr>
      </p:pic>
      <p:pic>
        <p:nvPicPr>
          <p:cNvPr id="18" name="Picture 17">
            <a:extLst>
              <a:ext uri="{FF2B5EF4-FFF2-40B4-BE49-F238E27FC236}">
                <a16:creationId xmlns:a16="http://schemas.microsoft.com/office/drawing/2014/main" id="{F92C0CC7-7D4E-57B2-13C7-73608888EE81}"/>
              </a:ext>
            </a:extLst>
          </p:cNvPr>
          <p:cNvPicPr>
            <a:picLocks noChangeAspect="1"/>
          </p:cNvPicPr>
          <p:nvPr/>
        </p:nvPicPr>
        <p:blipFill>
          <a:blip r:embed="rId11"/>
          <a:stretch>
            <a:fillRect/>
          </a:stretch>
        </p:blipFill>
        <p:spPr>
          <a:xfrm>
            <a:off x="1227168" y="4916785"/>
            <a:ext cx="1500313" cy="1412490"/>
          </a:xfrm>
          <a:prstGeom prst="rect">
            <a:avLst/>
          </a:prstGeom>
        </p:spPr>
      </p:pic>
    </p:spTree>
    <p:extLst>
      <p:ext uri="{BB962C8B-B14F-4D97-AF65-F5344CB8AC3E}">
        <p14:creationId xmlns:p14="http://schemas.microsoft.com/office/powerpoint/2010/main" val="196526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D079C9-2D69-C0C2-CA39-991437ACF55C}"/>
              </a:ext>
            </a:extLst>
          </p:cNvPr>
          <p:cNvSpPr/>
          <p:nvPr/>
        </p:nvSpPr>
        <p:spPr>
          <a:xfrm>
            <a:off x="3519055" y="1249525"/>
            <a:ext cx="1184869" cy="70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Rain Sensor</a:t>
            </a:r>
          </a:p>
        </p:txBody>
      </p:sp>
      <p:sp>
        <p:nvSpPr>
          <p:cNvPr id="5" name="Rectangle 4">
            <a:extLst>
              <a:ext uri="{FF2B5EF4-FFF2-40B4-BE49-F238E27FC236}">
                <a16:creationId xmlns:a16="http://schemas.microsoft.com/office/drawing/2014/main" id="{5379EB36-8839-0588-EC82-1E05AF99E156}"/>
              </a:ext>
            </a:extLst>
          </p:cNvPr>
          <p:cNvSpPr/>
          <p:nvPr/>
        </p:nvSpPr>
        <p:spPr>
          <a:xfrm>
            <a:off x="5314122" y="1177848"/>
            <a:ext cx="1563756" cy="834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Transistor BC557</a:t>
            </a:r>
          </a:p>
        </p:txBody>
      </p:sp>
      <p:sp>
        <p:nvSpPr>
          <p:cNvPr id="8" name="Rectangle 7">
            <a:extLst>
              <a:ext uri="{FF2B5EF4-FFF2-40B4-BE49-F238E27FC236}">
                <a16:creationId xmlns:a16="http://schemas.microsoft.com/office/drawing/2014/main" id="{D167426F-9DEC-01D5-0333-71D8FF95F5F5}"/>
              </a:ext>
            </a:extLst>
          </p:cNvPr>
          <p:cNvSpPr/>
          <p:nvPr/>
        </p:nvSpPr>
        <p:spPr>
          <a:xfrm>
            <a:off x="4715968" y="2747627"/>
            <a:ext cx="1184869" cy="834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Comparator LM358 IC</a:t>
            </a:r>
          </a:p>
        </p:txBody>
      </p:sp>
      <p:sp>
        <p:nvSpPr>
          <p:cNvPr id="11" name="Rectangle 10">
            <a:extLst>
              <a:ext uri="{FF2B5EF4-FFF2-40B4-BE49-F238E27FC236}">
                <a16:creationId xmlns:a16="http://schemas.microsoft.com/office/drawing/2014/main" id="{CC2CEB6C-26DD-7405-B6DB-A352EE039FD5}"/>
              </a:ext>
            </a:extLst>
          </p:cNvPr>
          <p:cNvSpPr/>
          <p:nvPr/>
        </p:nvSpPr>
        <p:spPr>
          <a:xfrm>
            <a:off x="6421284" y="2747630"/>
            <a:ext cx="1084268" cy="834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Timer</a:t>
            </a:r>
          </a:p>
        </p:txBody>
      </p:sp>
      <p:sp>
        <p:nvSpPr>
          <p:cNvPr id="12" name="Rectangle 11">
            <a:extLst>
              <a:ext uri="{FF2B5EF4-FFF2-40B4-BE49-F238E27FC236}">
                <a16:creationId xmlns:a16="http://schemas.microsoft.com/office/drawing/2014/main" id="{4B519343-A3A3-A293-E471-219232D929D6}"/>
              </a:ext>
            </a:extLst>
          </p:cNvPr>
          <p:cNvSpPr/>
          <p:nvPr/>
        </p:nvSpPr>
        <p:spPr>
          <a:xfrm>
            <a:off x="3140168" y="2929544"/>
            <a:ext cx="1084268" cy="471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LED</a:t>
            </a:r>
          </a:p>
        </p:txBody>
      </p:sp>
      <p:sp>
        <p:nvSpPr>
          <p:cNvPr id="13" name="Rectangle 12">
            <a:extLst>
              <a:ext uri="{FF2B5EF4-FFF2-40B4-BE49-F238E27FC236}">
                <a16:creationId xmlns:a16="http://schemas.microsoft.com/office/drawing/2014/main" id="{A000B6A1-57B0-9E53-82F8-44938A126328}"/>
              </a:ext>
            </a:extLst>
          </p:cNvPr>
          <p:cNvSpPr/>
          <p:nvPr/>
        </p:nvSpPr>
        <p:spPr>
          <a:xfrm>
            <a:off x="7997085" y="2929545"/>
            <a:ext cx="1084268" cy="471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LED</a:t>
            </a:r>
          </a:p>
        </p:txBody>
      </p:sp>
      <p:sp>
        <p:nvSpPr>
          <p:cNvPr id="17" name="Rectangle 16">
            <a:extLst>
              <a:ext uri="{FF2B5EF4-FFF2-40B4-BE49-F238E27FC236}">
                <a16:creationId xmlns:a16="http://schemas.microsoft.com/office/drawing/2014/main" id="{AFAEE085-3EC3-A19E-7655-770E23793BB4}"/>
              </a:ext>
            </a:extLst>
          </p:cNvPr>
          <p:cNvSpPr/>
          <p:nvPr/>
        </p:nvSpPr>
        <p:spPr>
          <a:xfrm>
            <a:off x="7505552" y="1249525"/>
            <a:ext cx="1184869" cy="70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Supply</a:t>
            </a:r>
          </a:p>
        </p:txBody>
      </p:sp>
      <p:sp>
        <p:nvSpPr>
          <p:cNvPr id="18" name="Rectangle 17">
            <a:extLst>
              <a:ext uri="{FF2B5EF4-FFF2-40B4-BE49-F238E27FC236}">
                <a16:creationId xmlns:a16="http://schemas.microsoft.com/office/drawing/2014/main" id="{A4747F2A-446F-C997-03A9-7AD6C97CC1AC}"/>
              </a:ext>
            </a:extLst>
          </p:cNvPr>
          <p:cNvSpPr/>
          <p:nvPr/>
        </p:nvSpPr>
        <p:spPr>
          <a:xfrm>
            <a:off x="5503564" y="5719733"/>
            <a:ext cx="1184869" cy="70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9V Supply</a:t>
            </a:r>
          </a:p>
        </p:txBody>
      </p:sp>
      <p:sp>
        <p:nvSpPr>
          <p:cNvPr id="19" name="Rectangle 18">
            <a:extLst>
              <a:ext uri="{FF2B5EF4-FFF2-40B4-BE49-F238E27FC236}">
                <a16:creationId xmlns:a16="http://schemas.microsoft.com/office/drawing/2014/main" id="{98CAB81E-C971-F16D-BD6E-439E252FDC7F}"/>
              </a:ext>
            </a:extLst>
          </p:cNvPr>
          <p:cNvSpPr/>
          <p:nvPr/>
        </p:nvSpPr>
        <p:spPr>
          <a:xfrm>
            <a:off x="5314122" y="4304764"/>
            <a:ext cx="1563756" cy="8348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Motor drive L293D IC</a:t>
            </a:r>
          </a:p>
        </p:txBody>
      </p:sp>
      <p:sp>
        <p:nvSpPr>
          <p:cNvPr id="20" name="Rectangle 19">
            <a:extLst>
              <a:ext uri="{FF2B5EF4-FFF2-40B4-BE49-F238E27FC236}">
                <a16:creationId xmlns:a16="http://schemas.microsoft.com/office/drawing/2014/main" id="{B54F0BF9-9C40-061A-4A75-94C3C2F59A86}"/>
              </a:ext>
            </a:extLst>
          </p:cNvPr>
          <p:cNvSpPr/>
          <p:nvPr/>
        </p:nvSpPr>
        <p:spPr>
          <a:xfrm>
            <a:off x="7505552" y="4376441"/>
            <a:ext cx="1184869" cy="70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DC motor</a:t>
            </a:r>
          </a:p>
        </p:txBody>
      </p:sp>
      <p:cxnSp>
        <p:nvCxnSpPr>
          <p:cNvPr id="22" name="Straight Arrow Connector 21">
            <a:extLst>
              <a:ext uri="{FF2B5EF4-FFF2-40B4-BE49-F238E27FC236}">
                <a16:creationId xmlns:a16="http://schemas.microsoft.com/office/drawing/2014/main" id="{509724B8-BD0A-C6A1-DA5F-41BB95638354}"/>
              </a:ext>
            </a:extLst>
          </p:cNvPr>
          <p:cNvCxnSpPr>
            <a:stCxn id="4" idx="3"/>
            <a:endCxn id="5" idx="1"/>
          </p:cNvCxnSpPr>
          <p:nvPr/>
        </p:nvCxnSpPr>
        <p:spPr>
          <a:xfrm flipV="1">
            <a:off x="4703924" y="1595292"/>
            <a:ext cx="610198" cy="632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0E268CAD-A46A-FDE8-3378-3AA01AB7CB6F}"/>
              </a:ext>
            </a:extLst>
          </p:cNvPr>
          <p:cNvCxnSpPr/>
          <p:nvPr/>
        </p:nvCxnSpPr>
        <p:spPr>
          <a:xfrm flipV="1">
            <a:off x="6895354" y="4744339"/>
            <a:ext cx="610198" cy="632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28A4ED31-EC42-32FE-7248-7B3C3A3594C0}"/>
              </a:ext>
            </a:extLst>
          </p:cNvPr>
          <p:cNvCxnSpPr>
            <a:cxnSpLocks/>
            <a:stCxn id="8" idx="1"/>
            <a:endCxn id="12" idx="3"/>
          </p:cNvCxnSpPr>
          <p:nvPr/>
        </p:nvCxnSpPr>
        <p:spPr>
          <a:xfrm flipH="1">
            <a:off x="4224436" y="3165071"/>
            <a:ext cx="491532" cy="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12B32C0-0D1A-9A49-0E6B-79B00A65842C}"/>
              </a:ext>
            </a:extLst>
          </p:cNvPr>
          <p:cNvCxnSpPr>
            <a:cxnSpLocks/>
            <a:stCxn id="11" idx="3"/>
            <a:endCxn id="13" idx="1"/>
          </p:cNvCxnSpPr>
          <p:nvPr/>
        </p:nvCxnSpPr>
        <p:spPr>
          <a:xfrm flipV="1">
            <a:off x="7505552" y="3165073"/>
            <a:ext cx="4915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B695F3-46C6-04D5-FAD5-D5CDABD8CB60}"/>
              </a:ext>
            </a:extLst>
          </p:cNvPr>
          <p:cNvCxnSpPr>
            <a:cxnSpLocks/>
            <a:stCxn id="17" idx="1"/>
            <a:endCxn id="5" idx="3"/>
          </p:cNvCxnSpPr>
          <p:nvPr/>
        </p:nvCxnSpPr>
        <p:spPr>
          <a:xfrm flipH="1" flipV="1">
            <a:off x="6877878" y="1595292"/>
            <a:ext cx="627674" cy="632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936D6640-38A8-BBD9-9F73-465642593ED5}"/>
              </a:ext>
            </a:extLst>
          </p:cNvPr>
          <p:cNvCxnSpPr>
            <a:cxnSpLocks/>
            <a:stCxn id="5" idx="2"/>
            <a:endCxn id="11" idx="0"/>
          </p:cNvCxnSpPr>
          <p:nvPr/>
        </p:nvCxnSpPr>
        <p:spPr>
          <a:xfrm>
            <a:off x="6096000" y="2012735"/>
            <a:ext cx="867418" cy="73489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58FB0709-2C9F-5571-3118-BE3329CE65C4}"/>
              </a:ext>
            </a:extLst>
          </p:cNvPr>
          <p:cNvCxnSpPr>
            <a:cxnSpLocks/>
            <a:stCxn id="5" idx="2"/>
            <a:endCxn id="8" idx="0"/>
          </p:cNvCxnSpPr>
          <p:nvPr/>
        </p:nvCxnSpPr>
        <p:spPr>
          <a:xfrm flipH="1">
            <a:off x="5308403" y="2012735"/>
            <a:ext cx="787597" cy="73489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E298C405-3882-C091-4BF5-FF4B7FA58253}"/>
              </a:ext>
            </a:extLst>
          </p:cNvPr>
          <p:cNvCxnSpPr>
            <a:cxnSpLocks/>
            <a:stCxn id="8" idx="2"/>
            <a:endCxn id="19" idx="0"/>
          </p:cNvCxnSpPr>
          <p:nvPr/>
        </p:nvCxnSpPr>
        <p:spPr>
          <a:xfrm>
            <a:off x="5308403" y="3582514"/>
            <a:ext cx="787597" cy="72225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6533AE-8E50-74C4-8E45-CFA10761FA47}"/>
              </a:ext>
            </a:extLst>
          </p:cNvPr>
          <p:cNvCxnSpPr>
            <a:cxnSpLocks/>
            <a:stCxn id="11" idx="2"/>
            <a:endCxn id="19" idx="0"/>
          </p:cNvCxnSpPr>
          <p:nvPr/>
        </p:nvCxnSpPr>
        <p:spPr>
          <a:xfrm flipH="1">
            <a:off x="6096000" y="3582517"/>
            <a:ext cx="867418" cy="722247"/>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Rectangle 52">
            <a:extLst>
              <a:ext uri="{FF2B5EF4-FFF2-40B4-BE49-F238E27FC236}">
                <a16:creationId xmlns:a16="http://schemas.microsoft.com/office/drawing/2014/main" id="{5946432D-1D82-A0C5-92CD-E7B6AAEDAB65}"/>
              </a:ext>
            </a:extLst>
          </p:cNvPr>
          <p:cNvSpPr/>
          <p:nvPr/>
        </p:nvSpPr>
        <p:spPr>
          <a:xfrm>
            <a:off x="3536818" y="4370118"/>
            <a:ext cx="1184869" cy="70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Buzzer</a:t>
            </a:r>
          </a:p>
        </p:txBody>
      </p:sp>
      <p:cxnSp>
        <p:nvCxnSpPr>
          <p:cNvPr id="55" name="Straight Arrow Connector 54">
            <a:extLst>
              <a:ext uri="{FF2B5EF4-FFF2-40B4-BE49-F238E27FC236}">
                <a16:creationId xmlns:a16="http://schemas.microsoft.com/office/drawing/2014/main" id="{54875A75-FB90-4BD2-46CF-75BE2FCB4F98}"/>
              </a:ext>
            </a:extLst>
          </p:cNvPr>
          <p:cNvCxnSpPr>
            <a:cxnSpLocks/>
            <a:stCxn id="19" idx="2"/>
          </p:cNvCxnSpPr>
          <p:nvPr/>
        </p:nvCxnSpPr>
        <p:spPr>
          <a:xfrm flipH="1">
            <a:off x="6095999" y="5139651"/>
            <a:ext cx="1" cy="58008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B8104112-8196-2FBD-376B-CD31F7B5B456}"/>
              </a:ext>
            </a:extLst>
          </p:cNvPr>
          <p:cNvCxnSpPr>
            <a:cxnSpLocks/>
            <a:stCxn id="19" idx="1"/>
            <a:endCxn id="53" idx="3"/>
          </p:cNvCxnSpPr>
          <p:nvPr/>
        </p:nvCxnSpPr>
        <p:spPr>
          <a:xfrm flipH="1" flipV="1">
            <a:off x="4721687" y="4722207"/>
            <a:ext cx="592435" cy="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62562107-371C-7A1A-923B-F5AE19A663C1}"/>
              </a:ext>
            </a:extLst>
          </p:cNvPr>
          <p:cNvCxnSpPr>
            <a:cxnSpLocks/>
            <a:stCxn id="18" idx="3"/>
          </p:cNvCxnSpPr>
          <p:nvPr/>
        </p:nvCxnSpPr>
        <p:spPr>
          <a:xfrm flipV="1">
            <a:off x="6688433" y="6071821"/>
            <a:ext cx="1409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A99758B-3196-AB1D-3DAA-DA07AD8969CE}"/>
              </a:ext>
            </a:extLst>
          </p:cNvPr>
          <p:cNvCxnSpPr>
            <a:cxnSpLocks/>
            <a:endCxn id="20" idx="2"/>
          </p:cNvCxnSpPr>
          <p:nvPr/>
        </p:nvCxnSpPr>
        <p:spPr>
          <a:xfrm flipV="1">
            <a:off x="8097987" y="5080618"/>
            <a:ext cx="0" cy="991203"/>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itle 1">
            <a:extLst>
              <a:ext uri="{FF2B5EF4-FFF2-40B4-BE49-F238E27FC236}">
                <a16:creationId xmlns:a16="http://schemas.microsoft.com/office/drawing/2014/main" id="{6B134863-4E56-8FE1-2D19-D8BB78DC260E}"/>
              </a:ext>
            </a:extLst>
          </p:cNvPr>
          <p:cNvSpPr txBox="1">
            <a:spLocks/>
          </p:cNvSpPr>
          <p:nvPr/>
        </p:nvSpPr>
        <p:spPr>
          <a:xfrm>
            <a:off x="778300" y="310758"/>
            <a:ext cx="10058400" cy="8670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7200" b="1" kern="1200" cap="none" baseline="0">
                <a:blipFill dpi="0" rotWithShape="1">
                  <a:blip r:embed="rId2"/>
                  <a:srcRect/>
                  <a:tile tx="6350" ty="-127000" sx="65000" sy="64000" flip="none" algn="tl"/>
                </a:blipFill>
                <a:latin typeface="+mj-lt"/>
                <a:ea typeface="+mj-ea"/>
                <a:cs typeface="+mj-cs"/>
              </a:defRPr>
            </a:lvl1pPr>
          </a:lstStyle>
          <a:p>
            <a:r>
              <a:rPr lang="en-US" sz="3200" dirty="0"/>
              <a:t>FLOW CHART </a:t>
            </a:r>
          </a:p>
        </p:txBody>
      </p:sp>
    </p:spTree>
    <p:extLst>
      <p:ext uri="{BB962C8B-B14F-4D97-AF65-F5344CB8AC3E}">
        <p14:creationId xmlns:p14="http://schemas.microsoft.com/office/powerpoint/2010/main" val="329101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A33E25-54D9-7D12-5DFC-DC72410F8196}"/>
              </a:ext>
            </a:extLst>
          </p:cNvPr>
          <p:cNvSpPr txBox="1">
            <a:spLocks/>
          </p:cNvSpPr>
          <p:nvPr/>
        </p:nvSpPr>
        <p:spPr>
          <a:xfrm>
            <a:off x="778300" y="310758"/>
            <a:ext cx="10058400" cy="8670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7200" b="1" kern="1200" cap="none" baseline="0">
                <a:blipFill dpi="0" rotWithShape="1">
                  <a:blip r:embed="rId2"/>
                  <a:srcRect/>
                  <a:tile tx="6350" ty="-127000" sx="65000" sy="64000" flip="none" algn="tl"/>
                </a:blipFill>
                <a:latin typeface="+mj-lt"/>
                <a:ea typeface="+mj-ea"/>
                <a:cs typeface="+mj-cs"/>
              </a:defRPr>
            </a:lvl1pPr>
          </a:lstStyle>
          <a:p>
            <a:r>
              <a:rPr lang="en-US" sz="3200" dirty="0"/>
              <a:t>CIRCUIT EXPLANATION</a:t>
            </a:r>
          </a:p>
        </p:txBody>
      </p:sp>
      <p:sp>
        <p:nvSpPr>
          <p:cNvPr id="6" name="Content Placeholder 5">
            <a:extLst>
              <a:ext uri="{FF2B5EF4-FFF2-40B4-BE49-F238E27FC236}">
                <a16:creationId xmlns:a16="http://schemas.microsoft.com/office/drawing/2014/main" id="{7C135C5E-92E7-F916-736F-66EDA8ED4DBF}"/>
              </a:ext>
            </a:extLst>
          </p:cNvPr>
          <p:cNvSpPr>
            <a:spLocks noGrp="1"/>
          </p:cNvSpPr>
          <p:nvPr>
            <p:ph idx="1"/>
          </p:nvPr>
        </p:nvSpPr>
        <p:spPr>
          <a:xfrm>
            <a:off x="791552" y="1177848"/>
            <a:ext cx="10349948" cy="4994352"/>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This </a:t>
            </a:r>
            <a:r>
              <a:rPr lang="en-US" sz="1800" b="1" dirty="0">
                <a:solidFill>
                  <a:srgbClr val="000000"/>
                </a:solidFill>
                <a:effectLst/>
                <a:latin typeface="Times New Roman" panose="02020603050405020304" pitchFamily="18" charset="0"/>
                <a:ea typeface="Times New Roman" panose="02020603050405020304" pitchFamily="18" charset="0"/>
              </a:rPr>
              <a:t>Automatic Rain Sensing with buzzer and wiper Control Circuit</a:t>
            </a:r>
            <a:r>
              <a:rPr lang="en-US" sz="1800" dirty="0">
                <a:solidFill>
                  <a:srgbClr val="000000"/>
                </a:solidFill>
                <a:effectLst/>
                <a:latin typeface="Times New Roman" panose="02020603050405020304" pitchFamily="18" charset="0"/>
                <a:ea typeface="Times New Roman" panose="02020603050405020304" pitchFamily="18" charset="0"/>
              </a:rPr>
              <a:t> can be divided into five parts.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First part includes </a:t>
            </a:r>
            <a:r>
              <a:rPr lang="en-US" sz="1800" dirty="0">
                <a:solidFill>
                  <a:srgbClr val="000000"/>
                </a:solidFill>
                <a:effectLst/>
                <a:latin typeface="Times New Roman" panose="02020603050405020304" pitchFamily="18" charset="0"/>
                <a:ea typeface="Times New Roman" panose="02020603050405020304" pitchFamily="18" charset="0"/>
                <a:hlinkClick r:id="rId3"/>
              </a:rPr>
              <a:t>555 IC in Astable Mode</a:t>
            </a:r>
            <a:r>
              <a:rPr lang="en-US" sz="1800" dirty="0">
                <a:solidFill>
                  <a:srgbClr val="000000"/>
                </a:solidFill>
                <a:effectLst/>
                <a:latin typeface="Times New Roman" panose="02020603050405020304" pitchFamily="18" charset="0"/>
                <a:ea typeface="Times New Roman" panose="02020603050405020304" pitchFamily="18" charset="0"/>
              </a:rPr>
              <a:t>. For Astable Multi-vibrator, we have used a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555 Timer IC</a:t>
            </a:r>
            <a:r>
              <a:rPr lang="en-US" sz="1800" dirty="0">
                <a:solidFill>
                  <a:srgbClr val="000000"/>
                </a:solidFill>
                <a:effectLst/>
                <a:latin typeface="Times New Roman" panose="02020603050405020304" pitchFamily="18" charset="0"/>
                <a:ea typeface="Times New Roman" panose="02020603050405020304" pitchFamily="18" charset="0"/>
              </a:rPr>
              <a:t> for generating pulse in every 1-2 seconds (depends on C1 capacitor value), means 555 Timer IC is configured in Astable mode. </a:t>
            </a:r>
          </a:p>
          <a:p>
            <a:r>
              <a:rPr lang="en-US" sz="1800" dirty="0">
                <a:solidFill>
                  <a:srgbClr val="000000"/>
                </a:solidFill>
                <a:effectLst/>
                <a:latin typeface="Times New Roman" panose="02020603050405020304" pitchFamily="18" charset="0"/>
                <a:ea typeface="Times New Roman" panose="02020603050405020304" pitchFamily="18" charset="0"/>
              </a:rPr>
              <a:t> Second part includes </a:t>
            </a:r>
            <a:r>
              <a:rPr lang="en-US" sz="1800" dirty="0">
                <a:solidFill>
                  <a:srgbClr val="000000"/>
                </a:solidFill>
                <a:effectLst/>
                <a:latin typeface="Times New Roman" panose="02020603050405020304" pitchFamily="18" charset="0"/>
                <a:ea typeface="Times New Roman" panose="02020603050405020304" pitchFamily="18" charset="0"/>
                <a:hlinkClick r:id="rId5"/>
              </a:rPr>
              <a:t>Comparator LM358</a:t>
            </a:r>
            <a:r>
              <a:rPr lang="en-US" sz="1800" dirty="0">
                <a:solidFill>
                  <a:srgbClr val="000000"/>
                </a:solidFill>
                <a:effectLst/>
                <a:latin typeface="Times New Roman" panose="02020603050405020304" pitchFamily="18" charset="0"/>
                <a:ea typeface="Times New Roman" panose="02020603050405020304" pitchFamily="18" charset="0"/>
              </a:rPr>
              <a:t>. Output of Astable Multivibrator is directly connected to inverting pin of </a:t>
            </a:r>
            <a:r>
              <a:rPr lang="en-US" sz="1800" b="1" dirty="0">
                <a:solidFill>
                  <a:srgbClr val="000000"/>
                </a:solidFill>
                <a:effectLst/>
                <a:latin typeface="Times New Roman" panose="02020603050405020304" pitchFamily="18" charset="0"/>
                <a:ea typeface="Times New Roman" panose="02020603050405020304" pitchFamily="18" charset="0"/>
              </a:rPr>
              <a:t>Comparator LM358.</a:t>
            </a:r>
            <a:r>
              <a:rPr lang="en-US" sz="1800" dirty="0">
                <a:solidFill>
                  <a:srgbClr val="000000"/>
                </a:solidFill>
                <a:effectLst/>
                <a:latin typeface="Times New Roman" panose="02020603050405020304" pitchFamily="18" charset="0"/>
                <a:ea typeface="Times New Roman" panose="02020603050405020304" pitchFamily="18" charset="0"/>
              </a:rPr>
              <a:t> Comparator LM358 IC is used here for comparing 555 timer IC’s output voltage and reference voltage across comparator’s non inverting terminal, set by using Voltage Divider Circuit (R3 and R4).</a:t>
            </a:r>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T</a:t>
            </a:r>
            <a:r>
              <a:rPr lang="en-US" sz="1800" dirty="0">
                <a:solidFill>
                  <a:srgbClr val="000000"/>
                </a:solidFill>
                <a:effectLst/>
                <a:latin typeface="Times New Roman" panose="02020603050405020304" pitchFamily="18" charset="0"/>
                <a:ea typeface="Times New Roman" panose="02020603050405020304" pitchFamily="18" charset="0"/>
              </a:rPr>
              <a:t>hird part has </a:t>
            </a:r>
            <a:r>
              <a:rPr lang="en-US" sz="1800" u="sng" dirty="0">
                <a:solidFill>
                  <a:schemeClr val="accent5">
                    <a:lumMod val="75000"/>
                  </a:schemeClr>
                </a:solidFill>
                <a:effectLst/>
                <a:latin typeface="Times New Roman" panose="02020603050405020304" pitchFamily="18" charset="0"/>
                <a:ea typeface="Times New Roman" panose="02020603050405020304" pitchFamily="18" charset="0"/>
              </a:rPr>
              <a:t>Motor Driver </a:t>
            </a:r>
            <a:r>
              <a:rPr lang="en-US" sz="1800" dirty="0">
                <a:effectLst/>
                <a:latin typeface="Times New Roman" panose="02020603050405020304" pitchFamily="18" charset="0"/>
                <a:ea typeface="Times New Roman" panose="02020603050405020304" pitchFamily="18" charset="0"/>
              </a:rPr>
              <a:t>circuitry using </a:t>
            </a:r>
            <a:r>
              <a:rPr lang="en-US" sz="1800" u="sng" dirty="0">
                <a:solidFill>
                  <a:schemeClr val="accent5">
                    <a:lumMod val="75000"/>
                  </a:schemeClr>
                </a:solidFill>
                <a:effectLst/>
                <a:latin typeface="Times New Roman" panose="02020603050405020304" pitchFamily="18" charset="0"/>
                <a:ea typeface="Times New Roman" panose="02020603050405020304" pitchFamily="18" charset="0"/>
              </a:rPr>
              <a:t>L293D. </a:t>
            </a:r>
            <a:r>
              <a:rPr lang="en-US" sz="1800" dirty="0">
                <a:solidFill>
                  <a:srgbClr val="000000"/>
                </a:solidFill>
                <a:effectLst/>
                <a:latin typeface="Times New Roman" panose="02020603050405020304" pitchFamily="18" charset="0"/>
                <a:ea typeface="Times New Roman" panose="02020603050405020304" pitchFamily="18" charset="0"/>
              </a:rPr>
              <a:t>Output from 555 timer IC is connected to Pin No 7 and also the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output of comparator is directly connected at pin 2 of </a:t>
            </a:r>
            <a:r>
              <a:rPr lang="en-US" sz="1800" b="1" dirty="0">
                <a:solidFill>
                  <a:srgbClr val="000000"/>
                </a:solidFill>
                <a:effectLst/>
                <a:latin typeface="Times New Roman" panose="02020603050405020304" pitchFamily="18" charset="0"/>
                <a:ea typeface="Times New Roman" panose="02020603050405020304" pitchFamily="18" charset="0"/>
              </a:rPr>
              <a:t>Motor Driver L293D.</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F</a:t>
            </a:r>
            <a:r>
              <a:rPr lang="en-US" sz="1800" dirty="0">
                <a:solidFill>
                  <a:srgbClr val="000000"/>
                </a:solidFill>
                <a:effectLst/>
                <a:latin typeface="Times New Roman" panose="02020603050405020304" pitchFamily="18" charset="0"/>
                <a:ea typeface="Times New Roman" panose="02020603050405020304" pitchFamily="18" charset="0"/>
              </a:rPr>
              <a:t>orth part is </a:t>
            </a:r>
            <a:r>
              <a:rPr lang="en-US" sz="1800" u="sng" dirty="0">
                <a:solidFill>
                  <a:srgbClr val="000000"/>
                </a:solidFill>
                <a:latin typeface="Times New Roman" panose="02020603050405020304" pitchFamily="18" charset="0"/>
                <a:ea typeface="Times New Roman" panose="02020603050405020304" pitchFamily="18" charset="0"/>
                <a:hlinkClick r:id="rId6"/>
              </a:rPr>
              <a:t>Rain Sensor</a:t>
            </a:r>
            <a:r>
              <a:rPr lang="en-US" sz="1800" u="sng"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Output of Rain sensor is connected  to base terminal of PNP transistor.</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F</a:t>
            </a:r>
            <a:r>
              <a:rPr lang="en-US" sz="1800" dirty="0">
                <a:solidFill>
                  <a:srgbClr val="000000"/>
                </a:solidFill>
                <a:effectLst/>
                <a:latin typeface="Times New Roman" panose="02020603050405020304" pitchFamily="18" charset="0"/>
                <a:ea typeface="Times New Roman" panose="02020603050405020304" pitchFamily="18" charset="0"/>
              </a:rPr>
              <a:t>ifth part consist of </a:t>
            </a:r>
            <a:r>
              <a:rPr lang="en-US" sz="1800" u="sng" dirty="0">
                <a:solidFill>
                  <a:schemeClr val="accent5">
                    <a:lumMod val="75000"/>
                  </a:schemeClr>
                </a:solidFill>
                <a:effectLst/>
                <a:latin typeface="Times New Roman" panose="02020603050405020304" pitchFamily="18" charset="0"/>
                <a:ea typeface="Times New Roman" panose="02020603050405020304" pitchFamily="18" charset="0"/>
              </a:rPr>
              <a:t>Buzzer </a:t>
            </a:r>
            <a:r>
              <a:rPr lang="en-US" sz="1800" dirty="0">
                <a:solidFill>
                  <a:srgbClr val="000000"/>
                </a:solidFill>
                <a:effectLst/>
                <a:latin typeface="Times New Roman" panose="02020603050405020304" pitchFamily="18" charset="0"/>
                <a:ea typeface="Times New Roman" panose="02020603050405020304" pitchFamily="18" charset="0"/>
              </a:rPr>
              <a:t>and </a:t>
            </a:r>
            <a:r>
              <a:rPr lang="en-US" sz="1800" u="sng" dirty="0">
                <a:solidFill>
                  <a:schemeClr val="accent5">
                    <a:lumMod val="75000"/>
                  </a:schemeClr>
                </a:solidFill>
                <a:effectLst/>
                <a:latin typeface="Times New Roman" panose="02020603050405020304" pitchFamily="18" charset="0"/>
                <a:ea typeface="Times New Roman" panose="02020603050405020304" pitchFamily="18" charset="0"/>
              </a:rPr>
              <a:t>motor </a:t>
            </a:r>
            <a:r>
              <a:rPr lang="en-US" sz="1800" dirty="0">
                <a:solidFill>
                  <a:srgbClr val="000000"/>
                </a:solidFill>
                <a:effectLst/>
                <a:latin typeface="Times New Roman" panose="02020603050405020304" pitchFamily="18" charset="0"/>
                <a:ea typeface="Times New Roman" panose="02020603050405020304" pitchFamily="18" charset="0"/>
              </a:rPr>
              <a:t>which activates when rain is detected and it get switched off when there is no water(rain) on windscreen.</a:t>
            </a:r>
          </a:p>
          <a:p>
            <a:r>
              <a:rPr lang="en-US" sz="1800" dirty="0">
                <a:solidFill>
                  <a:srgbClr val="000000"/>
                </a:solidFill>
                <a:latin typeface="Times New Roman" panose="02020603050405020304" pitchFamily="18" charset="0"/>
                <a:ea typeface="Times New Roman" panose="02020603050405020304" pitchFamily="18" charset="0"/>
              </a:rPr>
              <a:t>Also indication for the circuit is included in fifth part. Led are used for this purpose. One is placed at output of 555 timer and one at the output of comparator.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0547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F6C25B-C85F-BE0B-5D9C-E54DD9D53273}"/>
              </a:ext>
            </a:extLst>
          </p:cNvPr>
          <p:cNvPicPr>
            <a:picLocks noChangeAspect="1"/>
          </p:cNvPicPr>
          <p:nvPr/>
        </p:nvPicPr>
        <p:blipFill>
          <a:blip r:embed="rId2"/>
          <a:stretch>
            <a:fillRect/>
          </a:stretch>
        </p:blipFill>
        <p:spPr>
          <a:xfrm>
            <a:off x="1563757" y="910788"/>
            <a:ext cx="9193429" cy="5657850"/>
          </a:xfrm>
          <a:prstGeom prst="rect">
            <a:avLst/>
          </a:prstGeom>
        </p:spPr>
      </p:pic>
      <p:sp>
        <p:nvSpPr>
          <p:cNvPr id="6" name="Title 1">
            <a:extLst>
              <a:ext uri="{FF2B5EF4-FFF2-40B4-BE49-F238E27FC236}">
                <a16:creationId xmlns:a16="http://schemas.microsoft.com/office/drawing/2014/main" id="{B8150F34-5329-E8BE-F839-7A4034F15405}"/>
              </a:ext>
            </a:extLst>
          </p:cNvPr>
          <p:cNvSpPr txBox="1">
            <a:spLocks/>
          </p:cNvSpPr>
          <p:nvPr/>
        </p:nvSpPr>
        <p:spPr>
          <a:xfrm>
            <a:off x="698787" y="166530"/>
            <a:ext cx="10058400" cy="8670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7200" b="1" kern="1200" cap="none" baseline="0">
                <a:blipFill dpi="0" rotWithShape="1">
                  <a:blip r:embed="rId3"/>
                  <a:srcRect/>
                  <a:tile tx="6350" ty="-127000" sx="65000" sy="64000" flip="none" algn="tl"/>
                </a:blipFill>
                <a:latin typeface="+mj-lt"/>
                <a:ea typeface="+mj-ea"/>
                <a:cs typeface="+mj-cs"/>
              </a:defRPr>
            </a:lvl1pPr>
          </a:lstStyle>
          <a:p>
            <a:r>
              <a:rPr lang="en-US" sz="3200" dirty="0"/>
              <a:t>CIRCUIT DIAGRAM ON PROTEUS</a:t>
            </a:r>
          </a:p>
        </p:txBody>
      </p:sp>
    </p:spTree>
    <p:extLst>
      <p:ext uri="{BB962C8B-B14F-4D97-AF65-F5344CB8AC3E}">
        <p14:creationId xmlns:p14="http://schemas.microsoft.com/office/powerpoint/2010/main" val="96121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DEC00-A94C-2370-0376-FA4C0FCDCA4C}"/>
              </a:ext>
            </a:extLst>
          </p:cNvPr>
          <p:cNvSpPr>
            <a:spLocks noGrp="1"/>
          </p:cNvSpPr>
          <p:nvPr>
            <p:ph idx="1"/>
          </p:nvPr>
        </p:nvSpPr>
        <p:spPr>
          <a:xfrm>
            <a:off x="778300" y="1177848"/>
            <a:ext cx="10058400" cy="5151783"/>
          </a:xfrm>
        </p:spPr>
        <p:txBody>
          <a:bodyPr/>
          <a:lstStyle/>
          <a:p>
            <a:r>
              <a:rPr lang="en-US" sz="1800" dirty="0">
                <a:solidFill>
                  <a:srgbClr val="121212"/>
                </a:solidFill>
                <a:latin typeface="Calibri" panose="020F0502020204030204" pitchFamily="34" charset="0"/>
                <a:ea typeface="Calibri" panose="020F0502020204030204" pitchFamily="34" charset="0"/>
                <a:cs typeface="Times New Roman" panose="02020603050405020304" pitchFamily="18" charset="0"/>
              </a:rPr>
              <a:t>W</a:t>
            </a:r>
            <a:r>
              <a:rPr lang="en-US" sz="1800" dirty="0">
                <a:solidFill>
                  <a:srgbClr val="121212"/>
                </a:solidFill>
                <a:effectLst/>
                <a:latin typeface="Calibri" panose="020F0502020204030204" pitchFamily="34" charset="0"/>
                <a:ea typeface="Calibri" panose="020F0502020204030204" pitchFamily="34" charset="0"/>
                <a:cs typeface="Times New Roman" panose="02020603050405020304" pitchFamily="18" charset="0"/>
              </a:rPr>
              <a:t>hen water drops of rain falls over the </a:t>
            </a:r>
            <a:r>
              <a:rPr lang="en-US" sz="1800" u="sng" dirty="0">
                <a:solidFill>
                  <a:srgbClr val="0E3D79"/>
                </a:solidFill>
                <a:effectLst/>
                <a:latin typeface="Calibri" panose="020F0502020204030204" pitchFamily="34" charset="0"/>
                <a:ea typeface="Calibri" panose="020F0502020204030204" pitchFamily="34" charset="0"/>
                <a:cs typeface="Times New Roman" panose="02020603050405020304" pitchFamily="18" charset="0"/>
                <a:hlinkClick r:id="rId2"/>
              </a:rPr>
              <a:t>Rain Sensor</a:t>
            </a:r>
            <a:r>
              <a:rPr lang="en-US" sz="1800" dirty="0">
                <a:solidFill>
                  <a:srgbClr val="121212"/>
                </a:solidFill>
                <a:effectLst/>
                <a:latin typeface="Calibri" panose="020F0502020204030204" pitchFamily="34" charset="0"/>
                <a:ea typeface="Calibri" panose="020F0502020204030204" pitchFamily="34" charset="0"/>
                <a:cs typeface="Times New Roman" panose="02020603050405020304" pitchFamily="18" charset="0"/>
              </a:rPr>
              <a:t> then it will trigger the PNP transistor BC557 and PNP transistor turns ON the power supply of whole circuit </a:t>
            </a:r>
          </a:p>
          <a:p>
            <a:r>
              <a:rPr lang="en-US" sz="1800" dirty="0">
                <a:solidFill>
                  <a:srgbClr val="121212"/>
                </a:solidFill>
                <a:effectLst/>
                <a:latin typeface="Calibri" panose="020F0502020204030204" pitchFamily="34" charset="0"/>
                <a:ea typeface="Calibri" panose="020F0502020204030204" pitchFamily="34" charset="0"/>
                <a:cs typeface="Times New Roman" panose="02020603050405020304" pitchFamily="18" charset="0"/>
              </a:rPr>
              <a:t>PNP transistor here works as a switch for the circuit </a:t>
            </a:r>
            <a:r>
              <a:rPr lang="en-US" sz="1800" dirty="0">
                <a:solidFill>
                  <a:srgbClr val="121212"/>
                </a:solidFill>
                <a:latin typeface="Calibri" panose="020F0502020204030204" pitchFamily="34" charset="0"/>
                <a:ea typeface="Calibri" panose="020F0502020204030204" pitchFamily="34" charset="0"/>
                <a:cs typeface="Times New Roman" panose="02020603050405020304" pitchFamily="18" charset="0"/>
              </a:rPr>
              <a:t>.</a:t>
            </a:r>
            <a:r>
              <a:rPr lang="en-US" sz="1800" dirty="0">
                <a:solidFill>
                  <a:srgbClr val="121212"/>
                </a:solidFill>
                <a:effectLst/>
                <a:latin typeface="Calibri" panose="020F0502020204030204" pitchFamily="34" charset="0"/>
                <a:ea typeface="Calibri" panose="020F0502020204030204" pitchFamily="34" charset="0"/>
                <a:cs typeface="Times New Roman" panose="02020603050405020304" pitchFamily="18" charset="0"/>
              </a:rPr>
              <a:t>Output from emitter side of PNP transistor is used as source of the circuit. Base of PNP transistor is connected to Rain Sensor Output.</a:t>
            </a:r>
          </a:p>
          <a:p>
            <a:r>
              <a:rPr lang="en-US" sz="1800" dirty="0">
                <a:solidFill>
                  <a:srgbClr val="121212"/>
                </a:solidFill>
                <a:latin typeface="Times New Roman" panose="02020603050405020304" pitchFamily="18" charset="0"/>
                <a:ea typeface="Calibri" panose="020F0502020204030204" pitchFamily="34" charset="0"/>
              </a:rPr>
              <a:t>W</a:t>
            </a:r>
            <a:r>
              <a:rPr lang="en-US" sz="1800" dirty="0">
                <a:solidFill>
                  <a:srgbClr val="121212"/>
                </a:solidFill>
                <a:effectLst/>
                <a:latin typeface="Times New Roman" panose="02020603050405020304" pitchFamily="18" charset="0"/>
                <a:ea typeface="Calibri" panose="020F0502020204030204" pitchFamily="34" charset="0"/>
              </a:rPr>
              <a:t>hen the output of 555 Timer IC goes HIGH then the comparator LM358 gives LOW output and when the output of 555 IC goes LOW then the Comparator’s output goes HIGH.</a:t>
            </a:r>
          </a:p>
          <a:p>
            <a:r>
              <a:rPr lang="en-US" sz="1800" dirty="0">
                <a:solidFill>
                  <a:srgbClr val="121212"/>
                </a:solidFill>
                <a:effectLst/>
                <a:latin typeface="Times New Roman" panose="02020603050405020304" pitchFamily="18" charset="0"/>
                <a:ea typeface="Calibri" panose="020F0502020204030204" pitchFamily="34" charset="0"/>
              </a:rPr>
              <a:t>By using these two outputs DC motor turns clock wise and anticlockwise and wiper attached to it turns right to left and left to right, through Motor Driver IC L293D  </a:t>
            </a:r>
          </a:p>
          <a:p>
            <a:r>
              <a:rPr lang="en-US" sz="1800" dirty="0">
                <a:solidFill>
                  <a:srgbClr val="121212"/>
                </a:solidFill>
                <a:latin typeface="Times New Roman" panose="02020603050405020304" pitchFamily="18" charset="0"/>
              </a:rPr>
              <a:t>LED connected at output of 555 Timer glows when its output is high.</a:t>
            </a:r>
          </a:p>
          <a:p>
            <a:r>
              <a:rPr lang="en-US" sz="2000" dirty="0">
                <a:solidFill>
                  <a:srgbClr val="121212"/>
                </a:solidFill>
                <a:latin typeface="Times New Roman" panose="02020603050405020304" pitchFamily="18" charset="0"/>
              </a:rPr>
              <a:t>LED connected at output of LM358 comparator glows when its output is high.</a:t>
            </a:r>
          </a:p>
          <a:p>
            <a:r>
              <a:rPr lang="en-US" dirty="0">
                <a:solidFill>
                  <a:srgbClr val="121212"/>
                </a:solidFill>
                <a:latin typeface="Times New Roman" panose="02020603050405020304" pitchFamily="18" charset="0"/>
              </a:rPr>
              <a:t>Buzzer alarms when rain is detected and is also connected at the output of L293D Motor Driver IC.</a:t>
            </a:r>
          </a:p>
          <a:p>
            <a:r>
              <a:rPr lang="en-US" dirty="0">
                <a:solidFill>
                  <a:srgbClr val="121212"/>
                </a:solidFill>
                <a:latin typeface="Times New Roman" panose="02020603050405020304" pitchFamily="18" charset="0"/>
              </a:rPr>
              <a:t>Wipers are connected with the Dc motor.</a:t>
            </a:r>
            <a:endParaRPr lang="en-US" sz="2000" dirty="0">
              <a:solidFill>
                <a:srgbClr val="121212"/>
              </a:solidFill>
              <a:latin typeface="Times New Roman" panose="02020603050405020304" pitchFamily="18" charset="0"/>
            </a:endParaRPr>
          </a:p>
          <a:p>
            <a:endParaRPr lang="en-US" dirty="0"/>
          </a:p>
          <a:p>
            <a:endParaRPr lang="en-US" dirty="0"/>
          </a:p>
        </p:txBody>
      </p:sp>
      <p:sp>
        <p:nvSpPr>
          <p:cNvPr id="4" name="Title 1">
            <a:extLst>
              <a:ext uri="{FF2B5EF4-FFF2-40B4-BE49-F238E27FC236}">
                <a16:creationId xmlns:a16="http://schemas.microsoft.com/office/drawing/2014/main" id="{21EDA0FC-A087-4D4C-DC81-676447C2D8A0}"/>
              </a:ext>
            </a:extLst>
          </p:cNvPr>
          <p:cNvSpPr txBox="1">
            <a:spLocks/>
          </p:cNvSpPr>
          <p:nvPr/>
        </p:nvSpPr>
        <p:spPr>
          <a:xfrm>
            <a:off x="778300" y="310758"/>
            <a:ext cx="10058400" cy="8670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7200" b="1" kern="1200" cap="none" baseline="0">
                <a:blipFill dpi="0" rotWithShape="1">
                  <a:blip r:embed="rId3"/>
                  <a:srcRect/>
                  <a:tile tx="6350" ty="-127000" sx="65000" sy="64000" flip="none" algn="tl"/>
                </a:blipFill>
                <a:latin typeface="+mj-lt"/>
                <a:ea typeface="+mj-ea"/>
                <a:cs typeface="+mj-cs"/>
              </a:defRPr>
            </a:lvl1pPr>
          </a:lstStyle>
          <a:p>
            <a:r>
              <a:rPr lang="en-US" sz="3200" dirty="0"/>
              <a:t>WORKING EXPLANATION</a:t>
            </a:r>
          </a:p>
        </p:txBody>
      </p:sp>
    </p:spTree>
    <p:extLst>
      <p:ext uri="{BB962C8B-B14F-4D97-AF65-F5344CB8AC3E}">
        <p14:creationId xmlns:p14="http://schemas.microsoft.com/office/powerpoint/2010/main" val="181129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1213-BAB9-5314-CC24-CDC32FA96C4C}"/>
              </a:ext>
            </a:extLst>
          </p:cNvPr>
          <p:cNvSpPr>
            <a:spLocks noGrp="1"/>
          </p:cNvSpPr>
          <p:nvPr>
            <p:ph type="ctrTitle"/>
          </p:nvPr>
        </p:nvSpPr>
        <p:spPr/>
        <p:txBody>
          <a:bodyPr/>
          <a:lstStyle/>
          <a:p>
            <a:r>
              <a:rPr lang="en-US" sz="4000" dirty="0">
                <a:solidFill>
                  <a:schemeClr val="accent1">
                    <a:lumMod val="75000"/>
                  </a:schemeClr>
                </a:solidFill>
              </a:rPr>
              <a:t>THANKYOU FOR YOUR ATTENTION 			AND TIME !</a:t>
            </a:r>
          </a:p>
        </p:txBody>
      </p:sp>
    </p:spTree>
    <p:extLst>
      <p:ext uri="{BB962C8B-B14F-4D97-AF65-F5344CB8AC3E}">
        <p14:creationId xmlns:p14="http://schemas.microsoft.com/office/powerpoint/2010/main" val="3510273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397</TotalTime>
  <Words>526</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Bahnschrift SemiBold Condensed</vt:lpstr>
      <vt:lpstr>Calibri</vt:lpstr>
      <vt:lpstr>Georgia</vt:lpstr>
      <vt:lpstr>Raleway</vt:lpstr>
      <vt:lpstr>Symbol</vt:lpstr>
      <vt:lpstr>Times New Roman</vt:lpstr>
      <vt:lpstr>Trebuchet MS</vt:lpstr>
      <vt:lpstr>Wingdings</vt:lpstr>
      <vt:lpstr>Wood Type</vt:lpstr>
      <vt:lpstr> بِسْمِ ٱللَّهِ ٱلرَّحْمَـٰنِ ٱلرَّحِيمِ     </vt:lpstr>
      <vt:lpstr>RAIN DETECTION CIRCUIT WITH ALARM AND AUTOMATIC RAIN SENSING  WIPERS</vt:lpstr>
      <vt:lpstr>COMPONENTS USED</vt:lpstr>
      <vt:lpstr>PowerPoint Presentation</vt:lpstr>
      <vt:lpstr>PowerPoint Presentation</vt:lpstr>
      <vt:lpstr>PowerPoint Presentation</vt:lpstr>
      <vt:lpstr>PowerPoint Presentation</vt:lpstr>
      <vt:lpstr>THANKYOU FOR YOUR ATTENTION    AND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HAMNA BAIG</dc:creator>
  <cp:lastModifiedBy>HAMNA BAIG</cp:lastModifiedBy>
  <cp:revision>25</cp:revision>
  <dcterms:created xsi:type="dcterms:W3CDTF">2022-07-01T18:58:58Z</dcterms:created>
  <dcterms:modified xsi:type="dcterms:W3CDTF">2022-07-04T08:46:52Z</dcterms:modified>
</cp:coreProperties>
</file>