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AF03-D432-93FE-BD06-70B9A831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69310-AEFA-D243-125E-C2B432628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D5C4A-3BFD-ADB4-2D58-C62D0B7C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68A37-063D-B02B-9F7F-01DE7CAF8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3F42-F402-F5B0-D256-8D3CFA67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9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75EA-50CE-B180-32B2-22D6A3EF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C9102-DFD5-8480-E0C5-7A90B1C8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9B6C4-1AFE-DD72-5BFC-C7E8F4C7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CF008-B9EF-9F6A-192C-950AB02C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8504B-52D1-7081-7F4A-BD7A7C11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6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B09A0-26AE-4379-1298-C6F992CF30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DA25E3-DE99-90F4-D506-2D7F2565D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E180-EEA0-FB2D-7A2B-730B5AED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402D8-8328-A087-0511-20E195191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FAF44-3803-3A76-7251-729015F2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94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C73F-8F85-AB66-000F-67585568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6DDB-6BAA-86FE-1BFC-09C87EEC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66CB6-A1B6-F80D-BAAE-0503586A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E550D-17F0-7A2F-5617-3D0C6030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0C4CB-594A-41C6-75BD-C8F59C0E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9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38D6-44B6-E604-DEC7-6C2945E9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1D734-1773-FF9C-C670-A507086CA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748EC-50DB-F30B-4174-844675C9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185FA-7DA2-E370-061D-BEB3B190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F7B8F-CAA3-61DB-4C7A-1B27A541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625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22D7-FC72-BE7F-15BB-F0896E94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8508-C7B5-DC7B-6C64-7A94E720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DF58E-F741-4D43-AA0D-7B978D7EB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E08FA-12AE-AC1D-1591-773BF885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D94C1-D0D8-9277-CE25-19F76428C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A89F0-6E26-F842-0CEC-1344A6DE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14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03FF-BC34-3614-8A24-F6D59835A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5D9F6-49E8-511C-B068-23545F4E8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5D020A-31DC-DD95-9C9D-97DECB73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50A49-959F-A8B0-EE1E-1223B61FD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78DD8-3E2F-C055-DAD4-45A1B1EE0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8BF9B-5859-44A6-8D7D-669EF81E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AD544-E90A-86CA-162B-BE0F2C199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4902A-340C-CB80-1887-E4F91DAF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30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23B09-B523-7266-F940-1F8F46FD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B707B-BBA7-9998-1FE8-59C899D7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7D6579-05CE-3490-8050-9BB20CD1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3CF8C-3E50-879C-6AA0-7A92DB85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63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8124C-B310-D5D9-1536-69EF1157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E15228-6029-40C7-0BEB-1ED5B685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0767D-02F4-2CB5-D5C2-1F3C5696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6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479D-CBA3-AF85-2D89-551F5E46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95AA-E129-FB43-EA5D-BDABE4E5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306A9D-1F83-7D7E-4D33-8CEA2AA456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8077B-7434-7B57-7EBC-75426E5C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F426-7C58-8B3E-7C58-4206286E1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58758-A008-B1E1-2058-C7D1B83B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79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C23A-7A38-4D2A-EE67-3F929B9F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DAAA18-0F27-0321-8075-BE7848714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6FF0C-21FD-D76B-4C4C-78515AD5C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248BA-FBB9-712C-3793-D69E504A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CA767-E23D-BE7C-A8E2-F85EF1925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5953F-A449-5CFD-8562-E0D6ED7A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449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2F0EF8-E508-2D52-62A0-A4B7C0BC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FE739-AA0F-0E00-6321-43D11C030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45F-9867-CB73-25A6-602A411D2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53C48-3A55-42C6-BA61-5C4C66A67A2B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124B-22C3-9F8C-A3CA-647B7701D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56AE-90DD-122D-5E9E-A08FD726D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85B9C-7B1E-4218-A29E-5FB82289F5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48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828F1F5-51CE-2092-9618-4AA638C4A36A}"/>
              </a:ext>
            </a:extLst>
          </p:cNvPr>
          <p:cNvSpPr/>
          <p:nvPr/>
        </p:nvSpPr>
        <p:spPr>
          <a:xfrm>
            <a:off x="186815" y="1177412"/>
            <a:ext cx="11513574" cy="2873478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600" b="1" dirty="0">
                <a:latin typeface="Bodoni MT" panose="02070603080606020203" pitchFamily="18" charset="0"/>
              </a:rPr>
              <a:t>Data Driven Sales efficiency strategies and Business insights for the Retail Business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53D57D-B74E-CE5E-1D54-F89AE54C4020}"/>
              </a:ext>
            </a:extLst>
          </p:cNvPr>
          <p:cNvSpPr/>
          <p:nvPr/>
        </p:nvSpPr>
        <p:spPr>
          <a:xfrm>
            <a:off x="6096000" y="5036573"/>
            <a:ext cx="5245507" cy="911943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latin typeface="Bodoni MT" panose="02070603080606020203" pitchFamily="18" charset="0"/>
              </a:rPr>
              <a:t>By ABDUL SHABEER AHMED </a:t>
            </a:r>
          </a:p>
          <a:p>
            <a:pPr algn="ctr"/>
            <a:r>
              <a:rPr lang="en-IN" sz="1600" b="1" dirty="0">
                <a:latin typeface="Bodoni MT" panose="02070603080606020203" pitchFamily="18" charset="0"/>
              </a:rPr>
              <a:t>Data Analyst At Elevate Labs</a:t>
            </a:r>
          </a:p>
        </p:txBody>
      </p:sp>
    </p:spTree>
    <p:extLst>
      <p:ext uri="{BB962C8B-B14F-4D97-AF65-F5344CB8AC3E}">
        <p14:creationId xmlns:p14="http://schemas.microsoft.com/office/powerpoint/2010/main" val="1768089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3852E4-9D95-156E-0BF7-D84EB4C88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826818"/>
              </p:ext>
            </p:extLst>
          </p:nvPr>
        </p:nvGraphicFramePr>
        <p:xfrm>
          <a:off x="838200" y="1130710"/>
          <a:ext cx="10193594" cy="4925963"/>
        </p:xfrm>
        <a:graphic>
          <a:graphicData uri="http://schemas.openxmlformats.org/drawingml/2006/table">
            <a:tbl>
              <a:tblPr/>
              <a:tblGrid>
                <a:gridCol w="5096797">
                  <a:extLst>
                    <a:ext uri="{9D8B030D-6E8A-4147-A177-3AD203B41FA5}">
                      <a16:colId xmlns:a16="http://schemas.microsoft.com/office/drawing/2014/main" val="355880102"/>
                    </a:ext>
                  </a:extLst>
                </a:gridCol>
                <a:gridCol w="5096797">
                  <a:extLst>
                    <a:ext uri="{9D8B030D-6E8A-4147-A177-3AD203B41FA5}">
                      <a16:colId xmlns:a16="http://schemas.microsoft.com/office/drawing/2014/main" val="3791322375"/>
                    </a:ext>
                  </a:extLst>
                </a:gridCol>
              </a:tblGrid>
              <a:tr h="458229">
                <a:tc>
                  <a:txBody>
                    <a:bodyPr/>
                    <a:lstStyle/>
                    <a:p>
                      <a:r>
                        <a:rPr lang="en-IN" sz="2000" b="1" dirty="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RECOMMENDATION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408191"/>
                  </a:ext>
                </a:extLst>
              </a:tr>
              <a:tr h="458229">
                <a:tc>
                  <a:txBody>
                    <a:bodyPr/>
                    <a:lstStyle/>
                    <a:p>
                      <a:r>
                        <a:rPr lang="en-IN" b="1" dirty="0"/>
                        <a:t>Sales Drop (2005)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Investigate root cause and mitigate loss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4253195"/>
                  </a:ext>
                </a:extLst>
              </a:tr>
              <a:tr h="801901">
                <a:tc>
                  <a:txBody>
                    <a:bodyPr/>
                    <a:lstStyle/>
                    <a:p>
                      <a:r>
                        <a:rPr lang="en-IN" b="1" dirty="0"/>
                        <a:t>Top Customers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Strengthen key account relationships, reduce dependency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306096"/>
                  </a:ext>
                </a:extLst>
              </a:tr>
              <a:tr h="801901">
                <a:tc>
                  <a:txBody>
                    <a:bodyPr/>
                    <a:lstStyle/>
                    <a:p>
                      <a:r>
                        <a:rPr lang="en-IN" b="1"/>
                        <a:t>Product Strategy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Focus on profitable products (Vintage Cars), drop or revamp low-margin 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24324"/>
                  </a:ext>
                </a:extLst>
              </a:tr>
              <a:tr h="801901">
                <a:tc>
                  <a:txBody>
                    <a:bodyPr/>
                    <a:lstStyle/>
                    <a:p>
                      <a:r>
                        <a:rPr lang="en-IN" b="1"/>
                        <a:t>Market Expansion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Target untapped regions (Asia, Africa) with tailored strategies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21747"/>
                  </a:ext>
                </a:extLst>
              </a:tr>
              <a:tr h="801901">
                <a:tc>
                  <a:txBody>
                    <a:bodyPr/>
                    <a:lstStyle/>
                    <a:p>
                      <a:r>
                        <a:rPr lang="en-IN" b="1"/>
                        <a:t>Order Optimization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Analyze and fix order bottlenecks using deal size and status filters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224440"/>
                  </a:ext>
                </a:extLst>
              </a:tr>
              <a:tr h="801901">
                <a:tc>
                  <a:txBody>
                    <a:bodyPr/>
                    <a:lstStyle/>
                    <a:p>
                      <a:r>
                        <a:rPr lang="en-IN" b="1" dirty="0"/>
                        <a:t>Profitability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Explore cost-cutting and better pricing to increase margins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446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70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DFB592-5390-09C3-55B4-52C3109E4457}"/>
              </a:ext>
            </a:extLst>
          </p:cNvPr>
          <p:cNvSpPr txBox="1"/>
          <p:nvPr/>
        </p:nvSpPr>
        <p:spPr>
          <a:xfrm>
            <a:off x="3647768" y="2655503"/>
            <a:ext cx="8465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accent1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7492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CB565B-2D85-797F-F3EC-D882A7B9FD19}"/>
              </a:ext>
            </a:extLst>
          </p:cNvPr>
          <p:cNvSpPr txBox="1"/>
          <p:nvPr/>
        </p:nvSpPr>
        <p:spPr>
          <a:xfrm>
            <a:off x="1042219" y="993058"/>
            <a:ext cx="856389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1">
                    <a:lumMod val="50000"/>
                  </a:schemeClr>
                </a:solidFill>
              </a:rPr>
              <a:t>TODAY’S AGENDA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8DE2DB-A28D-1289-567B-E4ECAD62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73" y="2118927"/>
            <a:ext cx="6872750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latin typeface="Arial" panose="020B0604020202020204" pitchFamily="34" charset="0"/>
              </a:rPr>
              <a:t>Introduction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latin typeface="Arial" panose="020B0604020202020204" pitchFamily="34" charset="0"/>
              </a:rPr>
              <a:t>Key Performance Indicators (KPIs) Overview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latin typeface="Arial" panose="020B0604020202020204" pitchFamily="34" charset="0"/>
              </a:rPr>
              <a:t>Yearly Sales and Profit Trends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latin typeface="Arial" panose="020B0604020202020204" pitchFamily="34" charset="0"/>
              </a:rPr>
              <a:t>Top Performing Customers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latin typeface="Arial" panose="020B0604020202020204" pitchFamily="34" charset="0"/>
              </a:rPr>
              <a:t>Product Line Profitability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latin typeface="Arial" panose="020B0604020202020204" pitchFamily="34" charset="0"/>
              </a:rPr>
              <a:t>Geographical Performance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dirty="0">
                <a:latin typeface="Arial" panose="020B0604020202020204" pitchFamily="34" charset="0"/>
              </a:rPr>
              <a:t>Business Insights &amp; 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73846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7F71CE3A-1027-079F-F9D2-96B7E13C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20" y="1366897"/>
            <a:ext cx="9960077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 of the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comprehensive view of sales performance by tracking key metrics such as total sales, profit, quantity sold, and customer and product-level insights. The dashboard helps identify trends, assess profitability, and support data-driven decision-making for sales strategy and growth.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C12076-C955-D62E-E77D-C6CD151F2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22" y="944672"/>
            <a:ext cx="11842955" cy="45719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7E7DC8D-DACE-925C-6B37-0F3531D43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220" y="3767200"/>
            <a:ext cx="6961238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cope of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Time period: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2003 to 2005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Coverage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transactions and orders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lines and categories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segmentation and performance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Regional/state-wise sales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7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CC01C7C-7362-DFF2-A16E-95FA58CC6986}"/>
              </a:ext>
            </a:extLst>
          </p:cNvPr>
          <p:cNvSpPr txBox="1"/>
          <p:nvPr/>
        </p:nvSpPr>
        <p:spPr>
          <a:xfrm>
            <a:off x="1268360" y="3077497"/>
            <a:ext cx="9665111" cy="292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Overall Performance (KPIs)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Sales</a:t>
            </a:r>
            <a:r>
              <a:rPr lang="en-US" dirty="0"/>
              <a:t>: $2.64M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Profit</a:t>
            </a:r>
            <a:r>
              <a:rPr lang="en-US" dirty="0"/>
              <a:t>: ~$396K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Quantity Sold</a:t>
            </a:r>
            <a:r>
              <a:rPr lang="en-US" dirty="0"/>
              <a:t>: 39K units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Orders</a:t>
            </a:r>
            <a:r>
              <a:rPr lang="en-US" dirty="0"/>
              <a:t>: 1,282</a:t>
            </a:r>
          </a:p>
          <a:p>
            <a:pPr>
              <a:buNone/>
            </a:pPr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profit margin is relatively low (~15%), indicating potential pricing or cost optimization opportunities.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quantity sold but low profit implies some product lines might have low profitability.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C218A-2FF2-6100-34CC-DFFD3083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831" y="1430919"/>
            <a:ext cx="8357109" cy="14400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B55683-098E-B504-6AAC-97306F22509E}"/>
              </a:ext>
            </a:extLst>
          </p:cNvPr>
          <p:cNvSpPr txBox="1"/>
          <p:nvPr/>
        </p:nvSpPr>
        <p:spPr>
          <a:xfrm>
            <a:off x="924233" y="767905"/>
            <a:ext cx="60960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Key Performance Indicators (KPIs) Overview</a:t>
            </a:r>
          </a:p>
        </p:txBody>
      </p:sp>
    </p:spTree>
    <p:extLst>
      <p:ext uri="{BB962C8B-B14F-4D97-AF65-F5344CB8AC3E}">
        <p14:creationId xmlns:p14="http://schemas.microsoft.com/office/powerpoint/2010/main" val="141129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78E6DE-9712-F63C-C214-100BF0E0C2E1}"/>
              </a:ext>
            </a:extLst>
          </p:cNvPr>
          <p:cNvSpPr txBox="1"/>
          <p:nvPr/>
        </p:nvSpPr>
        <p:spPr>
          <a:xfrm>
            <a:off x="1052051" y="3765753"/>
            <a:ext cx="89768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Sales and Profit Trend (2003–2005)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2003</a:t>
            </a:r>
            <a:r>
              <a:rPr lang="en-US" dirty="0"/>
              <a:t>: $0.91M Sales / $0.19M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2004</a:t>
            </a:r>
            <a:r>
              <a:rPr lang="en-US" dirty="0"/>
              <a:t>: Peak year with $1.34M Sales / $0.20M Profit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2005</a:t>
            </a:r>
            <a:r>
              <a:rPr lang="en-US" dirty="0"/>
              <a:t>: Drop to $0.40M Sales / $0.04M Profit</a:t>
            </a:r>
          </a:p>
          <a:p>
            <a:pPr>
              <a:buNone/>
            </a:pPr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Sharp decline in both sales and profit in 2005 – requires investigation (e.g., market conditions, operational changes, product issues).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Despite increased sales in 2004, profit did not rise proportionally – suggests increased costs or discounted sales.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2EA10-DAC8-53F6-78CC-29C3874EDF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66" r="1961" b="4446"/>
          <a:stretch/>
        </p:blipFill>
        <p:spPr>
          <a:xfrm>
            <a:off x="1288025" y="767477"/>
            <a:ext cx="6626943" cy="2585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DDCAAA-7BCF-78A6-C23A-EF0DE9469A61}"/>
              </a:ext>
            </a:extLst>
          </p:cNvPr>
          <p:cNvSpPr txBox="1"/>
          <p:nvPr/>
        </p:nvSpPr>
        <p:spPr>
          <a:xfrm>
            <a:off x="1288025" y="412955"/>
            <a:ext cx="760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Yearly Sales and Profit Trends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72734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AB2653-99EB-64F3-A884-8CB86D48984E}"/>
              </a:ext>
            </a:extLst>
          </p:cNvPr>
          <p:cNvSpPr txBox="1"/>
          <p:nvPr/>
        </p:nvSpPr>
        <p:spPr>
          <a:xfrm>
            <a:off x="1150372" y="3429000"/>
            <a:ext cx="90161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Top Customers by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Top 3 Customers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Euro Shopping Channel</a:t>
            </a:r>
            <a:r>
              <a:rPr lang="en-US" dirty="0"/>
              <a:t>: $238K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Mini Gifts Distributors Ltd.</a:t>
            </a:r>
            <a:r>
              <a:rPr lang="en-US" dirty="0"/>
              <a:t>: $153K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Australian Collectors, Co.</a:t>
            </a:r>
            <a:r>
              <a:rPr lang="en-US" dirty="0"/>
              <a:t>: $57K</a:t>
            </a:r>
          </a:p>
          <a:p>
            <a:pPr>
              <a:buNone/>
            </a:pPr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Sales are heavily concentrated among a few top customers – dependency risk if any major customer is lost.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Opportunity to grow lower-tier customers with targeted marketing or loyalty programs.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2D3C0-DF1C-DF64-8869-AF44087BAE81}"/>
              </a:ext>
            </a:extLst>
          </p:cNvPr>
          <p:cNvSpPr txBox="1"/>
          <p:nvPr/>
        </p:nvSpPr>
        <p:spPr>
          <a:xfrm>
            <a:off x="1150372" y="344129"/>
            <a:ext cx="7747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Top Performing Customers</a:t>
            </a:r>
          </a:p>
          <a:p>
            <a:endParaRPr lang="en-IN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415FCF-CA0E-455B-9851-C849BFA78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2" y="834201"/>
            <a:ext cx="8082118" cy="263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53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1A3DA-C545-FA22-3EEF-8B82054D1D8B}"/>
              </a:ext>
            </a:extLst>
          </p:cNvPr>
          <p:cNvSpPr txBox="1"/>
          <p:nvPr/>
        </p:nvSpPr>
        <p:spPr>
          <a:xfrm>
            <a:off x="648930" y="1377182"/>
            <a:ext cx="3205316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Product Line Profitability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5DB53-A796-0298-03BF-2A63BD259392}"/>
              </a:ext>
            </a:extLst>
          </p:cNvPr>
          <p:cNvSpPr txBox="1"/>
          <p:nvPr/>
        </p:nvSpPr>
        <p:spPr>
          <a:xfrm>
            <a:off x="953729" y="2743201"/>
            <a:ext cx="1067783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Profit by Product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Most Profitable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Vintage Cars: $113.64K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Planes: $68.22K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Ships: $61.75K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Least Profitable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Trains: $23.28K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Trucks and Buses: $32.26K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Vintage Cars</a:t>
            </a:r>
            <a:r>
              <a:rPr lang="en-US" dirty="0"/>
              <a:t> dominate in profitability — likely a premium or high-volume product.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Products like Trains and Trucks underperform in profit despite their costs.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A91529-7188-C0CD-DB10-E7149CA1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380" y="1140542"/>
            <a:ext cx="7148182" cy="363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45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5F1CE6-F79D-0DEC-7AC1-CBAC9346CD6A}"/>
              </a:ext>
            </a:extLst>
          </p:cNvPr>
          <p:cNvSpPr txBox="1"/>
          <p:nvPr/>
        </p:nvSpPr>
        <p:spPr>
          <a:xfrm>
            <a:off x="1091380" y="2854008"/>
            <a:ext cx="101960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Geographical Performance (State-wise Profit)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performing regions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North America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Western Europe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Australia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Insight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presence in developed markets.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Minimal or no visible presence in South America, Africa, and parts of Asia.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0D1D9-F2D4-3851-B961-AF0FAA3145A1}"/>
              </a:ext>
            </a:extLst>
          </p:cNvPr>
          <p:cNvSpPr txBox="1"/>
          <p:nvPr/>
        </p:nvSpPr>
        <p:spPr>
          <a:xfrm>
            <a:off x="1091380" y="1563594"/>
            <a:ext cx="3519949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b="1" dirty="0">
                <a:latin typeface="Arial" panose="020B0604020202020204" pitchFamily="34" charset="0"/>
              </a:rPr>
              <a:t>Geographical Performance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FE6415-6C5B-FCBB-386D-13657F73C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690" y="729714"/>
            <a:ext cx="6096000" cy="387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67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FDEAA-2E1C-E87E-8D04-681BD605018A}"/>
              </a:ext>
            </a:extLst>
          </p:cNvPr>
          <p:cNvSpPr txBox="1"/>
          <p:nvPr/>
        </p:nvSpPr>
        <p:spPr>
          <a:xfrm>
            <a:off x="1042218" y="1283280"/>
            <a:ext cx="963561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RECOMMENDATION:</a:t>
            </a:r>
          </a:p>
          <a:p>
            <a:pPr>
              <a:buNone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Invest in customer retention programs for top clients.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Expand customer base by targeting new and mid-level clients with personalized offers.</a:t>
            </a:r>
            <a:br>
              <a:rPr lang="en-US" dirty="0"/>
            </a:br>
            <a:r>
              <a:rPr lang="en-US" dirty="0"/>
              <a:t>Conduct a root cause analysis for the 2005 decline and introduce contingency plans or strategic pivots based on findings.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Increase marketing &amp; supply for high-profit product lines (e.g., Vintage Cars).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Reassess and possibly redesign or discontinue low-profit product lines unless they serve a strategic purpose.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Market expansion into emerging economies through tailored product offerings and pricing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deep-dive reports by deal size to optimize the sales pipeline.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 on resolving high-frequency issues related to disputed or on-hold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D8C871-5B7F-13BB-3EBB-2261CB3F2BD4}"/>
              </a:ext>
            </a:extLst>
          </p:cNvPr>
          <p:cNvSpPr txBox="1"/>
          <p:nvPr/>
        </p:nvSpPr>
        <p:spPr>
          <a:xfrm>
            <a:off x="1042218" y="658761"/>
            <a:ext cx="932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latin typeface="Arial" panose="020B0604020202020204" pitchFamily="34" charset="0"/>
              </a:rPr>
              <a:t>Strategic Recommendations based on the Business Insights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98408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651</Words>
  <Application>Microsoft Office PowerPoint</Application>
  <PresentationFormat>Widescreen</PresentationFormat>
  <Paragraphs>104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Bodoni MT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Eswara Eswara</dc:creator>
  <cp:lastModifiedBy>Eswara Eswara</cp:lastModifiedBy>
  <cp:revision>2</cp:revision>
  <dcterms:created xsi:type="dcterms:W3CDTF">2025-04-13T16:18:56Z</dcterms:created>
  <dcterms:modified xsi:type="dcterms:W3CDTF">2025-04-13T16:39:09Z</dcterms:modified>
</cp:coreProperties>
</file>