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5"/>
  </p:notesMasterIdLst>
  <p:sldIdLst>
    <p:sldId id="256" r:id="rId5"/>
    <p:sldId id="258" r:id="rId6"/>
    <p:sldId id="260" r:id="rId7"/>
    <p:sldId id="261" r:id="rId8"/>
    <p:sldId id="262" r:id="rId9"/>
    <p:sldId id="312" r:id="rId10"/>
    <p:sldId id="316" r:id="rId11"/>
    <p:sldId id="317" r:id="rId12"/>
    <p:sldId id="265" r:id="rId13"/>
    <p:sldId id="270" r:id="rId14"/>
    <p:sldId id="321" r:id="rId15"/>
    <p:sldId id="313" r:id="rId16"/>
    <p:sldId id="322" r:id="rId17"/>
    <p:sldId id="314" r:id="rId18"/>
    <p:sldId id="323" r:id="rId19"/>
    <p:sldId id="315" r:id="rId20"/>
    <p:sldId id="324" r:id="rId21"/>
    <p:sldId id="325" r:id="rId22"/>
    <p:sldId id="283" r:id="rId23"/>
    <p:sldId id="319" r:id="rId24"/>
  </p:sldIdLst>
  <p:sldSz cx="9144000" cy="5143500" type="screen16x9"/>
  <p:notesSz cx="6858000" cy="9144000"/>
  <p:embeddedFontLst>
    <p:embeddedFont>
      <p:font typeface="Albert Sans" panose="020B0604020202020204" charset="0"/>
      <p:regular r:id="rId26"/>
      <p:bold r:id="rId27"/>
      <p:italic r:id="rId28"/>
      <p:boldItalic r:id="rId29"/>
    </p:embeddedFont>
    <p:embeddedFont>
      <p:font typeface="Anaheim" panose="020B0604020202020204" charset="0"/>
      <p:regular r:id="rId30"/>
    </p:embeddedFont>
    <p:embeddedFont>
      <p:font typeface="Bebas Neue" panose="020B0606020202050201" pitchFamily="34" charset="0"/>
      <p:regular r:id="rId31"/>
    </p:embeddedFont>
    <p:embeddedFont>
      <p:font typeface="Marcellus" panose="020B0604020202020204" charset="0"/>
      <p:regular r:id="rId32"/>
    </p:embeddedFont>
    <p:embeddedFont>
      <p:font typeface="Nunito Light"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CF265-B8EE-48D1-B019-CB48FBEB6D93}" v="171" dt="2024-05-26T22:27:40.334"/>
  </p1510:revLst>
</p1510:revInfo>
</file>

<file path=ppt/tableStyles.xml><?xml version="1.0" encoding="utf-8"?>
<a:tblStyleLst xmlns:a="http://schemas.openxmlformats.org/drawingml/2006/main" def="{0E11143C-58DE-4575-A685-81F9F5D17A9E}">
  <a:tblStyle styleId="{0E11143C-58DE-4575-A685-81F9F5D17A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BBEAB9-795C-4B55-9DE2-5B72FBB76A5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970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55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28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470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3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342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56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387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98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44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179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82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0" name="Google Shape;10;p2"/>
          <p:cNvSpPr txBox="1">
            <a:spLocks noGrp="1"/>
          </p:cNvSpPr>
          <p:nvPr>
            <p:ph type="ctrTitle"/>
          </p:nvPr>
        </p:nvSpPr>
        <p:spPr>
          <a:xfrm>
            <a:off x="713225" y="678300"/>
            <a:ext cx="3955800" cy="28188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4190900"/>
            <a:ext cx="3955800" cy="41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3"/>
        <p:cNvGrpSpPr/>
        <p:nvPr/>
      </p:nvGrpSpPr>
      <p:grpSpPr>
        <a:xfrm>
          <a:off x="0" y="0"/>
          <a:ext cx="0" cy="0"/>
          <a:chOff x="0" y="0"/>
          <a:chExt cx="0" cy="0"/>
        </a:xfrm>
      </p:grpSpPr>
      <p:pic>
        <p:nvPicPr>
          <p:cNvPr id="124" name="Google Shape;124;p21"/>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25" name="Google Shape;125;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 name="Google Shape;126;p21"/>
          <p:cNvSpPr txBox="1">
            <a:spLocks noGrp="1"/>
          </p:cNvSpPr>
          <p:nvPr>
            <p:ph type="subTitle" idx="1"/>
          </p:nvPr>
        </p:nvSpPr>
        <p:spPr>
          <a:xfrm>
            <a:off x="873500" y="3008075"/>
            <a:ext cx="22137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7" name="Google Shape;127;p21"/>
          <p:cNvSpPr txBox="1">
            <a:spLocks noGrp="1"/>
          </p:cNvSpPr>
          <p:nvPr>
            <p:ph type="subTitle" idx="2"/>
          </p:nvPr>
        </p:nvSpPr>
        <p:spPr>
          <a:xfrm>
            <a:off x="3465147" y="3008075"/>
            <a:ext cx="22137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8" name="Google Shape;128;p21"/>
          <p:cNvSpPr txBox="1">
            <a:spLocks noGrp="1"/>
          </p:cNvSpPr>
          <p:nvPr>
            <p:ph type="subTitle" idx="3"/>
          </p:nvPr>
        </p:nvSpPr>
        <p:spPr>
          <a:xfrm>
            <a:off x="6056800" y="3008075"/>
            <a:ext cx="22137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9" name="Google Shape;129;p21"/>
          <p:cNvSpPr txBox="1">
            <a:spLocks noGrp="1"/>
          </p:cNvSpPr>
          <p:nvPr>
            <p:ph type="subTitle" idx="4"/>
          </p:nvPr>
        </p:nvSpPr>
        <p:spPr>
          <a:xfrm>
            <a:off x="873500" y="2553500"/>
            <a:ext cx="2213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21"/>
          <p:cNvSpPr txBox="1">
            <a:spLocks noGrp="1"/>
          </p:cNvSpPr>
          <p:nvPr>
            <p:ph type="subTitle" idx="5"/>
          </p:nvPr>
        </p:nvSpPr>
        <p:spPr>
          <a:xfrm>
            <a:off x="3465151" y="2553500"/>
            <a:ext cx="2213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1" name="Google Shape;131;p21"/>
          <p:cNvSpPr txBox="1">
            <a:spLocks noGrp="1"/>
          </p:cNvSpPr>
          <p:nvPr>
            <p:ph type="subTitle" idx="6"/>
          </p:nvPr>
        </p:nvSpPr>
        <p:spPr>
          <a:xfrm>
            <a:off x="6056801" y="2553500"/>
            <a:ext cx="2213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32" name="Google Shape;132;p21"/>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133" name="Google Shape;133;p21"/>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4"/>
        <p:cNvGrpSpPr/>
        <p:nvPr/>
      </p:nvGrpSpPr>
      <p:grpSpPr>
        <a:xfrm>
          <a:off x="0" y="0"/>
          <a:ext cx="0" cy="0"/>
          <a:chOff x="0" y="0"/>
          <a:chExt cx="0" cy="0"/>
        </a:xfrm>
      </p:grpSpPr>
      <p:pic>
        <p:nvPicPr>
          <p:cNvPr id="135" name="Google Shape;135;p22"/>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36" name="Google Shape;136;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2"/>
          <p:cNvSpPr txBox="1">
            <a:spLocks noGrp="1"/>
          </p:cNvSpPr>
          <p:nvPr>
            <p:ph type="subTitle" idx="1"/>
          </p:nvPr>
        </p:nvSpPr>
        <p:spPr>
          <a:xfrm>
            <a:off x="2038221" y="1893650"/>
            <a:ext cx="1925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8" name="Google Shape;138;p22"/>
          <p:cNvSpPr txBox="1">
            <a:spLocks noGrp="1"/>
          </p:cNvSpPr>
          <p:nvPr>
            <p:ph type="subTitle" idx="2"/>
          </p:nvPr>
        </p:nvSpPr>
        <p:spPr>
          <a:xfrm>
            <a:off x="5254738" y="1893650"/>
            <a:ext cx="1925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9" name="Google Shape;139;p22"/>
          <p:cNvSpPr txBox="1">
            <a:spLocks noGrp="1"/>
          </p:cNvSpPr>
          <p:nvPr>
            <p:ph type="subTitle" idx="3"/>
          </p:nvPr>
        </p:nvSpPr>
        <p:spPr>
          <a:xfrm>
            <a:off x="2038221" y="3472900"/>
            <a:ext cx="1925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0" name="Google Shape;140;p22"/>
          <p:cNvSpPr txBox="1">
            <a:spLocks noGrp="1"/>
          </p:cNvSpPr>
          <p:nvPr>
            <p:ph type="subTitle" idx="4"/>
          </p:nvPr>
        </p:nvSpPr>
        <p:spPr>
          <a:xfrm>
            <a:off x="5254738" y="3472900"/>
            <a:ext cx="1925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1" name="Google Shape;141;p22"/>
          <p:cNvSpPr txBox="1">
            <a:spLocks noGrp="1"/>
          </p:cNvSpPr>
          <p:nvPr>
            <p:ph type="subTitle" idx="5"/>
          </p:nvPr>
        </p:nvSpPr>
        <p:spPr>
          <a:xfrm>
            <a:off x="2038221" y="1610050"/>
            <a:ext cx="1925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22"/>
          <p:cNvSpPr txBox="1">
            <a:spLocks noGrp="1"/>
          </p:cNvSpPr>
          <p:nvPr>
            <p:ph type="subTitle" idx="6"/>
          </p:nvPr>
        </p:nvSpPr>
        <p:spPr>
          <a:xfrm>
            <a:off x="2038221" y="3189375"/>
            <a:ext cx="1925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22"/>
          <p:cNvSpPr txBox="1">
            <a:spLocks noGrp="1"/>
          </p:cNvSpPr>
          <p:nvPr>
            <p:ph type="subTitle" idx="7"/>
          </p:nvPr>
        </p:nvSpPr>
        <p:spPr>
          <a:xfrm>
            <a:off x="5254735" y="1610050"/>
            <a:ext cx="1925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22"/>
          <p:cNvSpPr txBox="1">
            <a:spLocks noGrp="1"/>
          </p:cNvSpPr>
          <p:nvPr>
            <p:ph type="subTitle" idx="8"/>
          </p:nvPr>
        </p:nvSpPr>
        <p:spPr>
          <a:xfrm>
            <a:off x="5254735" y="3189375"/>
            <a:ext cx="1925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45" name="Google Shape;145;p22"/>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146" name="Google Shape;146;p22"/>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pic>
        <p:nvPicPr>
          <p:cNvPr id="212" name="Google Shape;212;p30"/>
          <p:cNvPicPr preferRelativeResize="0"/>
          <p:nvPr/>
        </p:nvPicPr>
        <p:blipFill rotWithShape="1">
          <a:blip r:embed="rId2">
            <a:alphaModFix amt="52000"/>
          </a:blip>
          <a:srcRect t="24902"/>
          <a:stretch/>
        </p:blipFill>
        <p:spPr>
          <a:xfrm>
            <a:off x="2" y="0"/>
            <a:ext cx="9144003" cy="5143498"/>
          </a:xfrm>
          <a:prstGeom prst="rect">
            <a:avLst/>
          </a:prstGeom>
          <a:noFill/>
          <a:ln>
            <a:noFill/>
          </a:ln>
        </p:spPr>
      </p:pic>
      <p:cxnSp>
        <p:nvCxnSpPr>
          <p:cNvPr id="213" name="Google Shape;213;p30"/>
          <p:cNvCxnSpPr/>
          <p:nvPr/>
        </p:nvCxnSpPr>
        <p:spPr>
          <a:xfrm>
            <a:off x="713225" y="-3975"/>
            <a:ext cx="0" cy="515340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30"/>
          <p:cNvCxnSpPr/>
          <p:nvPr/>
        </p:nvCxnSpPr>
        <p:spPr>
          <a:xfrm>
            <a:off x="8430775" y="-3975"/>
            <a:ext cx="0" cy="5153400"/>
          </a:xfrm>
          <a:prstGeom prst="straightConnector1">
            <a:avLst/>
          </a:prstGeom>
          <a:noFill/>
          <a:ln w="9525" cap="flat" cmpd="sng">
            <a:solidFill>
              <a:schemeClr val="dk1"/>
            </a:solidFill>
            <a:prstDash val="solid"/>
            <a:round/>
            <a:headEnd type="none" w="med" len="med"/>
            <a:tailEnd type="none" w="med" len="med"/>
          </a:ln>
        </p:spPr>
      </p:cxnSp>
      <p:sp>
        <p:nvSpPr>
          <p:cNvPr id="215" name="Google Shape;215;p30"/>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5" name="Google Shape;15;p3"/>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077925" y="3458588"/>
            <a:ext cx="1220400" cy="8418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5289325" y="3719875"/>
            <a:ext cx="2763300" cy="64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18" name="Google Shape;18;p3"/>
          <p:cNvCxnSpPr/>
          <p:nvPr/>
        </p:nvCxnSpPr>
        <p:spPr>
          <a:xfrm>
            <a:off x="-7775" y="539500"/>
            <a:ext cx="9149400" cy="0"/>
          </a:xfrm>
          <a:prstGeom prst="straightConnector1">
            <a:avLst/>
          </a:prstGeom>
          <a:noFill/>
          <a:ln w="9525" cap="flat" cmpd="sng">
            <a:solidFill>
              <a:srgbClr val="08100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4192209" y="3947999"/>
            <a:ext cx="2505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2"/>
          </p:nvPr>
        </p:nvSpPr>
        <p:spPr>
          <a:xfrm>
            <a:off x="720225" y="3947999"/>
            <a:ext cx="2505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5"/>
          <p:cNvSpPr txBox="1">
            <a:spLocks noGrp="1"/>
          </p:cNvSpPr>
          <p:nvPr>
            <p:ph type="subTitle" idx="3"/>
          </p:nvPr>
        </p:nvSpPr>
        <p:spPr>
          <a:xfrm>
            <a:off x="4192200" y="1375600"/>
            <a:ext cx="25056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720000" y="1375600"/>
            <a:ext cx="25056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32" name="Google Shape;32;p5"/>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5"/>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
        <p:nvSpPr>
          <p:cNvPr id="34" name="Google Shape;34;p5"/>
          <p:cNvSpPr/>
          <p:nvPr/>
        </p:nvSpPr>
        <p:spPr>
          <a:xfrm>
            <a:off x="8430775" y="75"/>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pic>
        <p:nvPicPr>
          <p:cNvPr id="41" name="Google Shape;41;p7"/>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42" name="Google Shape;42;p7"/>
          <p:cNvSpPr txBox="1">
            <a:spLocks noGrp="1"/>
          </p:cNvSpPr>
          <p:nvPr>
            <p:ph type="title"/>
          </p:nvPr>
        </p:nvSpPr>
        <p:spPr>
          <a:xfrm>
            <a:off x="4598275" y="539500"/>
            <a:ext cx="3832500" cy="1078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7"/>
          <p:cNvSpPr txBox="1">
            <a:spLocks noGrp="1"/>
          </p:cNvSpPr>
          <p:nvPr>
            <p:ph type="subTitle" idx="1"/>
          </p:nvPr>
        </p:nvSpPr>
        <p:spPr>
          <a:xfrm>
            <a:off x="4598275" y="2480900"/>
            <a:ext cx="3832500" cy="2043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cxnSp>
        <p:nvCxnSpPr>
          <p:cNvPr id="44" name="Google Shape;44;p7"/>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7"/>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pic>
        <p:nvPicPr>
          <p:cNvPr id="47" name="Google Shape;47;p8"/>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48" name="Google Shape;48;p8"/>
          <p:cNvSpPr txBox="1">
            <a:spLocks noGrp="1"/>
          </p:cNvSpPr>
          <p:nvPr>
            <p:ph type="title"/>
          </p:nvPr>
        </p:nvSpPr>
        <p:spPr>
          <a:xfrm>
            <a:off x="2059225" y="1423875"/>
            <a:ext cx="5025600" cy="153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9" name="Google Shape;49;p8"/>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pic>
        <p:nvPicPr>
          <p:cNvPr id="66" name="Google Shape;66;p13"/>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67" name="Google Shape;67;p13"/>
          <p:cNvSpPr txBox="1">
            <a:spLocks noGrp="1"/>
          </p:cNvSpPr>
          <p:nvPr>
            <p:ph type="title"/>
          </p:nvPr>
        </p:nvSpPr>
        <p:spPr>
          <a:xfrm>
            <a:off x="714925"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 name="Google Shape;68;p13"/>
          <p:cNvSpPr txBox="1">
            <a:spLocks noGrp="1"/>
          </p:cNvSpPr>
          <p:nvPr>
            <p:ph type="subTitle" idx="1"/>
          </p:nvPr>
        </p:nvSpPr>
        <p:spPr>
          <a:xfrm>
            <a:off x="4337375" y="1500363"/>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69" name="Google Shape;69;p13"/>
          <p:cNvSpPr txBox="1">
            <a:spLocks noGrp="1"/>
          </p:cNvSpPr>
          <p:nvPr>
            <p:ph type="subTitle" idx="2"/>
          </p:nvPr>
        </p:nvSpPr>
        <p:spPr>
          <a:xfrm>
            <a:off x="4337375" y="2679313"/>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0" name="Google Shape;70;p13"/>
          <p:cNvSpPr txBox="1">
            <a:spLocks noGrp="1"/>
          </p:cNvSpPr>
          <p:nvPr>
            <p:ph type="subTitle" idx="3"/>
          </p:nvPr>
        </p:nvSpPr>
        <p:spPr>
          <a:xfrm>
            <a:off x="4337375" y="3813225"/>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1" name="Google Shape;71;p13"/>
          <p:cNvSpPr txBox="1">
            <a:spLocks noGrp="1"/>
          </p:cNvSpPr>
          <p:nvPr>
            <p:ph type="title" idx="4" hasCustomPrompt="1"/>
          </p:nvPr>
        </p:nvSpPr>
        <p:spPr>
          <a:xfrm>
            <a:off x="714927" y="150036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5" hasCustomPrompt="1"/>
          </p:nvPr>
        </p:nvSpPr>
        <p:spPr>
          <a:xfrm>
            <a:off x="714927" y="267931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6" hasCustomPrompt="1"/>
          </p:nvPr>
        </p:nvSpPr>
        <p:spPr>
          <a:xfrm>
            <a:off x="714927" y="381322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7"/>
          </p:nvPr>
        </p:nvSpPr>
        <p:spPr>
          <a:xfrm>
            <a:off x="1449625" y="1500363"/>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8"/>
          </p:nvPr>
        </p:nvSpPr>
        <p:spPr>
          <a:xfrm>
            <a:off x="1449625" y="2679313"/>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9"/>
          </p:nvPr>
        </p:nvSpPr>
        <p:spPr>
          <a:xfrm>
            <a:off x="1449625" y="3813225"/>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3"/>
          <p:cNvSpPr/>
          <p:nvPr/>
        </p:nvSpPr>
        <p:spPr>
          <a:xfrm>
            <a:off x="8430775" y="-100"/>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3"/>
        <p:cNvGrpSpPr/>
        <p:nvPr/>
      </p:nvGrpSpPr>
      <p:grpSpPr>
        <a:xfrm>
          <a:off x="0" y="0"/>
          <a:ext cx="0" cy="0"/>
          <a:chOff x="0" y="0"/>
          <a:chExt cx="0" cy="0"/>
        </a:xfrm>
      </p:grpSpPr>
      <p:pic>
        <p:nvPicPr>
          <p:cNvPr id="84" name="Google Shape;84;p15"/>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85" name="Google Shape;85;p15"/>
          <p:cNvSpPr txBox="1">
            <a:spLocks noGrp="1"/>
          </p:cNvSpPr>
          <p:nvPr>
            <p:ph type="title"/>
          </p:nvPr>
        </p:nvSpPr>
        <p:spPr>
          <a:xfrm>
            <a:off x="720000" y="690300"/>
            <a:ext cx="3309900" cy="195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5"/>
          <p:cNvSpPr txBox="1">
            <a:spLocks noGrp="1"/>
          </p:cNvSpPr>
          <p:nvPr>
            <p:ph type="subTitle" idx="1"/>
          </p:nvPr>
        </p:nvSpPr>
        <p:spPr>
          <a:xfrm>
            <a:off x="720000" y="3750600"/>
            <a:ext cx="3309900" cy="70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7" name="Google Shape;87;p15"/>
          <p:cNvSpPr>
            <a:spLocks noGrp="1"/>
          </p:cNvSpPr>
          <p:nvPr>
            <p:ph type="pic" idx="2"/>
          </p:nvPr>
        </p:nvSpPr>
        <p:spPr>
          <a:xfrm>
            <a:off x="5176863" y="843775"/>
            <a:ext cx="3115800" cy="34560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5"/>
        <p:cNvGrpSpPr/>
        <p:nvPr/>
      </p:nvGrpSpPr>
      <p:grpSpPr>
        <a:xfrm>
          <a:off x="0" y="0"/>
          <a:ext cx="0" cy="0"/>
          <a:chOff x="0" y="0"/>
          <a:chExt cx="0" cy="0"/>
        </a:xfrm>
      </p:grpSpPr>
      <p:pic>
        <p:nvPicPr>
          <p:cNvPr id="116" name="Google Shape;116;p20"/>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17" name="Google Shape;117;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20"/>
          <p:cNvSpPr txBox="1">
            <a:spLocks noGrp="1"/>
          </p:cNvSpPr>
          <p:nvPr>
            <p:ph type="subTitle" idx="1"/>
          </p:nvPr>
        </p:nvSpPr>
        <p:spPr>
          <a:xfrm>
            <a:off x="4134073" y="1648175"/>
            <a:ext cx="3033900" cy="2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20"/>
          <p:cNvSpPr txBox="1">
            <a:spLocks noGrp="1"/>
          </p:cNvSpPr>
          <p:nvPr>
            <p:ph type="subTitle" idx="2"/>
          </p:nvPr>
        </p:nvSpPr>
        <p:spPr>
          <a:xfrm>
            <a:off x="713225" y="1648175"/>
            <a:ext cx="3033900" cy="2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p:nvPr/>
        </p:nvSpPr>
        <p:spPr>
          <a:xfrm>
            <a:off x="8430775" y="-100"/>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20"/>
          <p:cNvCxnSpPr/>
          <p:nvPr/>
        </p:nvCxnSpPr>
        <p:spPr>
          <a:xfrm>
            <a:off x="714925" y="46040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20"/>
          <p:cNvCxnSpPr/>
          <p:nvPr/>
        </p:nvCxnSpPr>
        <p:spPr>
          <a:xfrm>
            <a:off x="714925" y="5395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1600"/>
              </a:spcBef>
              <a:spcAft>
                <a:spcPts val="160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59" r:id="rId7"/>
    <p:sldLayoutId id="2147483661" r:id="rId8"/>
    <p:sldLayoutId id="2147483666" r:id="rId9"/>
    <p:sldLayoutId id="2147483667" r:id="rId10"/>
    <p:sldLayoutId id="2147483668"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ctrTitle" idx="4294967295"/>
          </p:nvPr>
        </p:nvSpPr>
        <p:spPr>
          <a:xfrm>
            <a:off x="941901" y="1896591"/>
            <a:ext cx="7260198" cy="13503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Exploring the Socio-Economic Determinants of Educational Performance: A Study of Thanaweya Amma Exams in Egypt (2022-2023)</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20000" y="690300"/>
            <a:ext cx="3309900" cy="586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GDP</a:t>
            </a:r>
            <a:br>
              <a:rPr lang="en-US" dirty="0"/>
            </a:br>
            <a:endParaRPr dirty="0"/>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
        <p:nvSpPr>
          <p:cNvPr id="5" name="Rectangle 2">
            <a:extLst>
              <a:ext uri="{FF2B5EF4-FFF2-40B4-BE49-F238E27FC236}">
                <a16:creationId xmlns:a16="http://schemas.microsoft.com/office/drawing/2014/main" id="{27EA49E8-E537-773F-0405-2C9A6C26F6C3}"/>
              </a:ext>
            </a:extLst>
          </p:cNvPr>
          <p:cNvSpPr>
            <a:spLocks noGrp="1" noChangeArrowheads="1"/>
          </p:cNvSpPr>
          <p:nvPr>
            <p:ph type="subTitle" idx="1"/>
          </p:nvPr>
        </p:nvSpPr>
        <p:spPr bwMode="auto">
          <a:xfrm>
            <a:off x="684909" y="1575051"/>
            <a:ext cx="77175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lbert Sans" panose="020B0604020202020204" charset="0"/>
              </a:rPr>
              <a:t>In the GDP analysis, we conducted two main analyses. Firstly, we examined the total GDP of each governorate and its relationship with the educational results of that governorate. Secondly, we divided the GDP into sectors, such as agriculture GDP, and sought to determine the correlation between these economic activities and the educational outcomes in each governorate.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pic>
        <p:nvPicPr>
          <p:cNvPr id="53" name="Picture 52" descr="A graph of the same model&#10;&#10;Description automatically generated with medium confidence">
            <a:extLst>
              <a:ext uri="{FF2B5EF4-FFF2-40B4-BE49-F238E27FC236}">
                <a16:creationId xmlns:a16="http://schemas.microsoft.com/office/drawing/2014/main" id="{619DA7E4-2B65-AD83-3542-8C394CE2A698}"/>
              </a:ext>
            </a:extLst>
          </p:cNvPr>
          <p:cNvPicPr>
            <a:picLocks noChangeAspect="1"/>
          </p:cNvPicPr>
          <p:nvPr/>
        </p:nvPicPr>
        <p:blipFill>
          <a:blip r:embed="rId3"/>
          <a:stretch>
            <a:fillRect/>
          </a:stretch>
        </p:blipFill>
        <p:spPr>
          <a:xfrm>
            <a:off x="4407365" y="548374"/>
            <a:ext cx="4023360" cy="1915565"/>
          </a:xfrm>
          <a:prstGeom prst="rect">
            <a:avLst/>
          </a:prstGeom>
        </p:spPr>
      </p:pic>
      <p:pic>
        <p:nvPicPr>
          <p:cNvPr id="6" name="Picture 5" descr="A graph of a number of agricultural sector&#10;&#10;Description automatically generated with medium confidence">
            <a:extLst>
              <a:ext uri="{FF2B5EF4-FFF2-40B4-BE49-F238E27FC236}">
                <a16:creationId xmlns:a16="http://schemas.microsoft.com/office/drawing/2014/main" id="{9D543590-DD6C-F56F-BD4A-124761B2E7D7}"/>
              </a:ext>
            </a:extLst>
          </p:cNvPr>
          <p:cNvPicPr>
            <a:picLocks noChangeAspect="1"/>
          </p:cNvPicPr>
          <p:nvPr/>
        </p:nvPicPr>
        <p:blipFill>
          <a:blip r:embed="rId4"/>
          <a:stretch>
            <a:fillRect/>
          </a:stretch>
        </p:blipFill>
        <p:spPr>
          <a:xfrm>
            <a:off x="4407365" y="2512888"/>
            <a:ext cx="4023360" cy="2042163"/>
          </a:xfrm>
          <a:prstGeom prst="rect">
            <a:avLst/>
          </a:prstGeom>
        </p:spPr>
      </p:pic>
      <p:sp>
        <p:nvSpPr>
          <p:cNvPr id="25" name="Google Shape;482;p48">
            <a:extLst>
              <a:ext uri="{FF2B5EF4-FFF2-40B4-BE49-F238E27FC236}">
                <a16:creationId xmlns:a16="http://schemas.microsoft.com/office/drawing/2014/main" id="{E084B236-795B-EAAB-7432-ABA7DA4B7DE4}"/>
              </a:ext>
            </a:extLst>
          </p:cNvPr>
          <p:cNvSpPr txBox="1">
            <a:spLocks noGrp="1"/>
          </p:cNvSpPr>
          <p:nvPr>
            <p:ph type="subTitle" idx="1"/>
          </p:nvPr>
        </p:nvSpPr>
        <p:spPr>
          <a:xfrm>
            <a:off x="650150" y="554472"/>
            <a:ext cx="3657600" cy="4000577"/>
          </a:xfrm>
          <a:prstGeom prst="rect">
            <a:avLst/>
          </a:prstGeom>
        </p:spPr>
        <p:txBody>
          <a:bodyPr spcFirstLastPara="1" wrap="square" lIns="91425" tIns="91425" rIns="91425" bIns="91425" anchor="b" anchorCtr="0">
            <a:noAutofit/>
          </a:bodyPr>
          <a:lstStyle/>
          <a:p>
            <a:pPr marL="0" lvl="0" indent="0"/>
            <a:r>
              <a:rPr lang="en-US" sz="1200" b="1" i="1" u="sng" dirty="0"/>
              <a:t>Figure 7:</a:t>
            </a:r>
          </a:p>
          <a:p>
            <a:pPr marL="0" lvl="0" indent="0"/>
            <a:r>
              <a:rPr lang="en-US" sz="1200" dirty="0"/>
              <a:t>illustrates the positive correlation (0.47) between the dependency on the petroleum sector and the z-scores of grades. This</a:t>
            </a:r>
          </a:p>
          <a:p>
            <a:pPr marL="0" lvl="0" indent="0"/>
            <a:r>
              <a:rPr lang="en-US" sz="1200" dirty="0"/>
              <a:t>indicates that governorates with a higher dependency on petroleum</a:t>
            </a:r>
          </a:p>
          <a:p>
            <a:pPr marL="0" lvl="0" indent="0"/>
            <a:r>
              <a:rPr lang="en-US" sz="1200" dirty="0"/>
              <a:t>tend to have higher z-scores, suggesting a potential link between</a:t>
            </a:r>
          </a:p>
          <a:p>
            <a:pPr marL="0" lvl="0" indent="0"/>
            <a:r>
              <a:rPr lang="en-US" sz="1200" dirty="0"/>
              <a:t>economic wealth generated from petroleum and better educational</a:t>
            </a:r>
          </a:p>
          <a:p>
            <a:pPr marL="0" lvl="0" indent="0"/>
            <a:r>
              <a:rPr lang="en-US" sz="1200" dirty="0"/>
              <a:t>performance.</a:t>
            </a:r>
          </a:p>
          <a:p>
            <a:pPr marL="0" lvl="0" indent="0"/>
            <a:endParaRPr lang="en-US" dirty="0"/>
          </a:p>
          <a:p>
            <a:pPr marL="0" indent="0"/>
            <a:r>
              <a:rPr lang="en-US" b="1" i="1" u="sng" dirty="0"/>
              <a:t>Figure 9:</a:t>
            </a:r>
          </a:p>
          <a:p>
            <a:pPr marL="0" indent="0"/>
            <a:r>
              <a:rPr lang="en-US" dirty="0"/>
              <a:t>highlights the lack of correlation (-0.099) between the dependency on the agricultural sector and the z-scores of grades. This</a:t>
            </a:r>
          </a:p>
          <a:p>
            <a:pPr marL="0" indent="0"/>
            <a:r>
              <a:rPr lang="en-US" dirty="0"/>
              <a:t>suggests that the economic dependency on agriculture does not significantly impact the educational performance in governorates.</a:t>
            </a:r>
          </a:p>
        </p:txBody>
      </p:sp>
    </p:spTree>
    <p:extLst>
      <p:ext uri="{BB962C8B-B14F-4D97-AF65-F5344CB8AC3E}">
        <p14:creationId xmlns:p14="http://schemas.microsoft.com/office/powerpoint/2010/main" val="215450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20000" y="690300"/>
            <a:ext cx="3309900" cy="586951"/>
          </a:xfrm>
          <a:prstGeom prst="rect">
            <a:avLst/>
          </a:prstGeom>
        </p:spPr>
        <p:txBody>
          <a:bodyPr spcFirstLastPara="1" wrap="square" lIns="91425" tIns="91425" rIns="91425" bIns="91425" anchor="t" anchorCtr="0">
            <a:noAutofit/>
          </a:bodyPr>
          <a:lstStyle/>
          <a:p>
            <a:r>
              <a:rPr lang="en-US" dirty="0"/>
              <a:t>Workforce</a:t>
            </a:r>
            <a:br>
              <a:rPr lang="en-US" dirty="0"/>
            </a:br>
            <a:br>
              <a:rPr lang="en-US" dirty="0"/>
            </a:br>
            <a:endParaRPr dirty="0"/>
          </a:p>
        </p:txBody>
      </p:sp>
      <p:sp>
        <p:nvSpPr>
          <p:cNvPr id="482" name="Google Shape;482;p48"/>
          <p:cNvSpPr txBox="1">
            <a:spLocks noGrp="1"/>
          </p:cNvSpPr>
          <p:nvPr>
            <p:ph type="subTitle" idx="1"/>
          </p:nvPr>
        </p:nvSpPr>
        <p:spPr>
          <a:xfrm>
            <a:off x="719999" y="1277252"/>
            <a:ext cx="7710725" cy="31759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To understand how the education levels of the workforce influenced educational performance, we analyzed the relationship between workforce qualifications and the z-scores of Thanaweya Amma results across different governorates in Egypt. This comprehensive analysis provided insights into how the education levels within the workforce affected academic outcomes.</a:t>
            </a:r>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1352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sp>
        <p:nvSpPr>
          <p:cNvPr id="25" name="Google Shape;482;p48">
            <a:extLst>
              <a:ext uri="{FF2B5EF4-FFF2-40B4-BE49-F238E27FC236}">
                <a16:creationId xmlns:a16="http://schemas.microsoft.com/office/drawing/2014/main" id="{E084B236-795B-EAAB-7432-ABA7DA4B7DE4}"/>
              </a:ext>
            </a:extLst>
          </p:cNvPr>
          <p:cNvSpPr txBox="1">
            <a:spLocks noGrp="1"/>
          </p:cNvSpPr>
          <p:nvPr>
            <p:ph type="subTitle" idx="1"/>
          </p:nvPr>
        </p:nvSpPr>
        <p:spPr>
          <a:xfrm>
            <a:off x="650150" y="554472"/>
            <a:ext cx="3657600" cy="4000577"/>
          </a:xfrm>
          <a:prstGeom prst="rect">
            <a:avLst/>
          </a:prstGeom>
        </p:spPr>
        <p:txBody>
          <a:bodyPr spcFirstLastPara="1" wrap="square" lIns="91425" tIns="91425" rIns="91425" bIns="91425" anchor="b" anchorCtr="0">
            <a:noAutofit/>
          </a:bodyPr>
          <a:lstStyle/>
          <a:p>
            <a:pPr marL="0" lvl="0" indent="0"/>
            <a:r>
              <a:rPr lang="en-US" sz="1800" b="1" i="1" u="sng" dirty="0"/>
              <a:t>The Figure:</a:t>
            </a:r>
          </a:p>
          <a:p>
            <a:pPr marL="0" lvl="0" indent="0"/>
            <a:r>
              <a:rPr lang="en-US" sz="1800" dirty="0"/>
              <a:t>"Total Workforce and z-score“ shows the relationship between workforce qualifications and the z-scores of Thanaweya Amma results across different governorates in Egypt. The governorates are sorted by their z-scores in 2022.</a:t>
            </a:r>
          </a:p>
          <a:p>
            <a:pPr marL="0" lvl="0" indent="0"/>
            <a:r>
              <a:rPr lang="en-US" sz="1800" b="1" dirty="0"/>
              <a:t>- It’s not apparent that there’s a relationship.</a:t>
            </a:r>
          </a:p>
        </p:txBody>
      </p:sp>
      <p:pic>
        <p:nvPicPr>
          <p:cNvPr id="3" name="Picture 2" descr="A graph with blue lines and points&#10;&#10;Description automatically generated">
            <a:extLst>
              <a:ext uri="{FF2B5EF4-FFF2-40B4-BE49-F238E27FC236}">
                <a16:creationId xmlns:a16="http://schemas.microsoft.com/office/drawing/2014/main" id="{B37E8B16-60B6-D056-6E9D-1C0B37B8D81D}"/>
              </a:ext>
            </a:extLst>
          </p:cNvPr>
          <p:cNvPicPr>
            <a:picLocks noChangeAspect="1"/>
          </p:cNvPicPr>
          <p:nvPr/>
        </p:nvPicPr>
        <p:blipFill>
          <a:blip r:embed="rId3"/>
          <a:stretch>
            <a:fillRect/>
          </a:stretch>
        </p:blipFill>
        <p:spPr>
          <a:xfrm>
            <a:off x="4407365" y="1332182"/>
            <a:ext cx="4023360" cy="2445155"/>
          </a:xfrm>
          <a:prstGeom prst="rect">
            <a:avLst/>
          </a:prstGeom>
        </p:spPr>
      </p:pic>
    </p:spTree>
    <p:extLst>
      <p:ext uri="{BB962C8B-B14F-4D97-AF65-F5344CB8AC3E}">
        <p14:creationId xmlns:p14="http://schemas.microsoft.com/office/powerpoint/2010/main" val="387788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20000" y="690300"/>
            <a:ext cx="7524840" cy="586951"/>
          </a:xfrm>
          <a:prstGeom prst="rect">
            <a:avLst/>
          </a:prstGeom>
        </p:spPr>
        <p:txBody>
          <a:bodyPr spcFirstLastPara="1" wrap="square" lIns="91425" tIns="91425" rIns="91425" bIns="91425" anchor="t" anchorCtr="0">
            <a:noAutofit/>
          </a:bodyPr>
          <a:lstStyle/>
          <a:p>
            <a:r>
              <a:rPr lang="en-US" dirty="0">
                <a:solidFill>
                  <a:schemeClr val="tx1"/>
                </a:solidFill>
              </a:rPr>
              <a:t>Salaries levels and work hours :</a:t>
            </a:r>
            <a:endParaRPr dirty="0">
              <a:solidFill>
                <a:schemeClr val="tx1"/>
              </a:solidFill>
            </a:endParaRPr>
          </a:p>
        </p:txBody>
      </p:sp>
      <p:sp>
        <p:nvSpPr>
          <p:cNvPr id="482" name="Google Shape;482;p48"/>
          <p:cNvSpPr txBox="1">
            <a:spLocks noGrp="1"/>
          </p:cNvSpPr>
          <p:nvPr>
            <p:ph type="subTitle" idx="1"/>
          </p:nvPr>
        </p:nvSpPr>
        <p:spPr>
          <a:xfrm>
            <a:off x="632476" y="1277251"/>
            <a:ext cx="7717500" cy="3073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To understand how socio-economic factors influenced educational performance, we analyzed the relationship between average salaries, work hours for both genders, and the z-scores of Thanaweya Amma results across different governorates in Egypt. This comprehensive analysis provided insights into how income levels and work hours for both genders affected academic outcomes</a:t>
            </a:r>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3390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sp>
        <p:nvSpPr>
          <p:cNvPr id="25" name="Google Shape;482;p48">
            <a:extLst>
              <a:ext uri="{FF2B5EF4-FFF2-40B4-BE49-F238E27FC236}">
                <a16:creationId xmlns:a16="http://schemas.microsoft.com/office/drawing/2014/main" id="{E084B236-795B-EAAB-7432-ABA7DA4B7DE4}"/>
              </a:ext>
            </a:extLst>
          </p:cNvPr>
          <p:cNvSpPr txBox="1">
            <a:spLocks noGrp="1"/>
          </p:cNvSpPr>
          <p:nvPr>
            <p:ph type="subTitle" idx="1"/>
          </p:nvPr>
        </p:nvSpPr>
        <p:spPr>
          <a:xfrm>
            <a:off x="650150" y="554472"/>
            <a:ext cx="3657600" cy="4000577"/>
          </a:xfrm>
          <a:prstGeom prst="rect">
            <a:avLst/>
          </a:prstGeom>
        </p:spPr>
        <p:txBody>
          <a:bodyPr spcFirstLastPara="1" wrap="square" lIns="91425" tIns="91425" rIns="91425" bIns="91425" anchor="b" anchorCtr="0">
            <a:noAutofit/>
          </a:bodyPr>
          <a:lstStyle/>
          <a:p>
            <a:pPr marL="0" lvl="0" indent="0"/>
            <a:r>
              <a:rPr lang="en-US" sz="1400" b="1" i="1" u="sng" dirty="0"/>
              <a:t>The First figure:</a:t>
            </a:r>
          </a:p>
          <a:p>
            <a:pPr marL="0" lvl="0" indent="0"/>
            <a:r>
              <a:rPr lang="en-US" sz="1400" dirty="0"/>
              <a:t>“Total Average Work Hours by Gender in Each Governorate” shows the average work hours for both genders across different governorates in Egypt. The governorates are sorted by their z-scores in Thanaweya Amma results in </a:t>
            </a:r>
            <a:r>
              <a:rPr lang="en-US" altLang="ja-JP" sz="1400" dirty="0"/>
              <a:t>2022.</a:t>
            </a:r>
          </a:p>
          <a:p>
            <a:pPr marL="171450" lvl="0" indent="-171450">
              <a:buFontTx/>
              <a:buChar char="-"/>
            </a:pPr>
            <a:r>
              <a:rPr lang="en-US" sz="1400" b="1" dirty="0"/>
              <a:t>There is no an obvious relation.</a:t>
            </a:r>
          </a:p>
          <a:p>
            <a:pPr marL="0" lvl="0" indent="0"/>
            <a:endParaRPr lang="en-US" sz="1400" dirty="0"/>
          </a:p>
          <a:p>
            <a:pPr marL="0" lvl="0" indent="0"/>
            <a:r>
              <a:rPr lang="en-US" sz="1400" b="1" i="1" u="sng" dirty="0"/>
              <a:t>The Second figure:</a:t>
            </a:r>
          </a:p>
          <a:p>
            <a:pPr marL="0" lvl="0" indent="0"/>
            <a:r>
              <a:rPr lang="en-US" sz="1400" dirty="0"/>
              <a:t>"Average Salary by Gender in Each Governorate" shows the average salary by gender in each governorate of Egypt. The governorates are sorted by their z-scores in Thanaweya Amma results in 2023.</a:t>
            </a:r>
          </a:p>
          <a:p>
            <a:pPr marL="0" indent="0"/>
            <a:r>
              <a:rPr lang="en-US" sz="1400" dirty="0"/>
              <a:t>- </a:t>
            </a:r>
            <a:r>
              <a:rPr lang="en-US" sz="1400" b="1" dirty="0"/>
              <a:t>There is no an obvious relation.</a:t>
            </a:r>
          </a:p>
        </p:txBody>
      </p:sp>
      <p:pic>
        <p:nvPicPr>
          <p:cNvPr id="3" name="Picture 2" descr="A graph showing the average salary&#10;&#10;Description automatically generated">
            <a:extLst>
              <a:ext uri="{FF2B5EF4-FFF2-40B4-BE49-F238E27FC236}">
                <a16:creationId xmlns:a16="http://schemas.microsoft.com/office/drawing/2014/main" id="{C24B3EEB-6862-B73A-12F2-029C4C8F4B6B}"/>
              </a:ext>
            </a:extLst>
          </p:cNvPr>
          <p:cNvPicPr>
            <a:picLocks noChangeAspect="1"/>
          </p:cNvPicPr>
          <p:nvPr/>
        </p:nvPicPr>
        <p:blipFill>
          <a:blip r:embed="rId3"/>
          <a:stretch>
            <a:fillRect/>
          </a:stretch>
        </p:blipFill>
        <p:spPr>
          <a:xfrm>
            <a:off x="4498805" y="2634809"/>
            <a:ext cx="3123507" cy="1920240"/>
          </a:xfrm>
          <a:prstGeom prst="rect">
            <a:avLst/>
          </a:prstGeom>
        </p:spPr>
      </p:pic>
      <p:pic>
        <p:nvPicPr>
          <p:cNvPr id="5" name="Picture 4" descr="A graph showing the average work hours by gender&#10;&#10;Description automatically generated">
            <a:extLst>
              <a:ext uri="{FF2B5EF4-FFF2-40B4-BE49-F238E27FC236}">
                <a16:creationId xmlns:a16="http://schemas.microsoft.com/office/drawing/2014/main" id="{EA432F50-AA11-41EA-B4BE-3050800C1590}"/>
              </a:ext>
            </a:extLst>
          </p:cNvPr>
          <p:cNvPicPr>
            <a:picLocks noChangeAspect="1"/>
          </p:cNvPicPr>
          <p:nvPr/>
        </p:nvPicPr>
        <p:blipFill>
          <a:blip r:embed="rId4"/>
          <a:stretch>
            <a:fillRect/>
          </a:stretch>
        </p:blipFill>
        <p:spPr>
          <a:xfrm>
            <a:off x="4498805" y="582504"/>
            <a:ext cx="3085988" cy="1920240"/>
          </a:xfrm>
          <a:prstGeom prst="rect">
            <a:avLst/>
          </a:prstGeom>
        </p:spPr>
      </p:pic>
    </p:spTree>
    <p:extLst>
      <p:ext uri="{BB962C8B-B14F-4D97-AF65-F5344CB8AC3E}">
        <p14:creationId xmlns:p14="http://schemas.microsoft.com/office/powerpoint/2010/main" val="170464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20000" y="690300"/>
            <a:ext cx="3309900" cy="586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Health Facilities</a:t>
            </a:r>
          </a:p>
        </p:txBody>
      </p:sp>
      <p:sp>
        <p:nvSpPr>
          <p:cNvPr id="482" name="Google Shape;482;p48"/>
          <p:cNvSpPr txBox="1">
            <a:spLocks noGrp="1"/>
          </p:cNvSpPr>
          <p:nvPr>
            <p:ph type="subTitle" idx="1"/>
          </p:nvPr>
        </p:nvSpPr>
        <p:spPr>
          <a:xfrm>
            <a:off x="713100" y="1569721"/>
            <a:ext cx="7717500" cy="28834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To understand how the availability of health facilities influenced educational performance, we analyzed the relationship between healthcare infrastructure and the z-scores of Thanaweya Amma results across different governorates in Egypt. This comprehensive analysis provided insights into how the availability of health resources affected academic outcomes.</a:t>
            </a:r>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4654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sp>
        <p:nvSpPr>
          <p:cNvPr id="25" name="Google Shape;482;p48">
            <a:extLst>
              <a:ext uri="{FF2B5EF4-FFF2-40B4-BE49-F238E27FC236}">
                <a16:creationId xmlns:a16="http://schemas.microsoft.com/office/drawing/2014/main" id="{E084B236-795B-EAAB-7432-ABA7DA4B7DE4}"/>
              </a:ext>
            </a:extLst>
          </p:cNvPr>
          <p:cNvSpPr txBox="1">
            <a:spLocks noGrp="1"/>
          </p:cNvSpPr>
          <p:nvPr>
            <p:ph type="subTitle" idx="1"/>
          </p:nvPr>
        </p:nvSpPr>
        <p:spPr>
          <a:xfrm>
            <a:off x="650150" y="554472"/>
            <a:ext cx="3657600" cy="4000577"/>
          </a:xfrm>
          <a:prstGeom prst="rect">
            <a:avLst/>
          </a:prstGeom>
        </p:spPr>
        <p:txBody>
          <a:bodyPr spcFirstLastPara="1" wrap="square" lIns="91425" tIns="91425" rIns="91425" bIns="91425" anchor="b" anchorCtr="0">
            <a:noAutofit/>
          </a:bodyPr>
          <a:lstStyle/>
          <a:p>
            <a:pPr marL="0" lvl="0" indent="0"/>
            <a:r>
              <a:rPr lang="en-US" sz="1800" b="1" i="1" u="sng" dirty="0"/>
              <a:t>The Figure:</a:t>
            </a:r>
          </a:p>
          <a:p>
            <a:pPr marL="0" lvl="0" indent="0"/>
            <a:r>
              <a:rPr lang="en-US" sz="1800" dirty="0"/>
              <a:t>"Total Workforce and z-score" shows the relationship between healthcare infrastructure and the z-scores of Thanaweya Amma results across different governorates in Egypt. The governorates are sorted by their z-scores in 2022.</a:t>
            </a:r>
          </a:p>
          <a:p>
            <a:pPr marL="0" indent="0"/>
            <a:r>
              <a:rPr lang="en-US" sz="1800" b="1" dirty="0"/>
              <a:t>- It’s not apparent that there’s a relationship.</a:t>
            </a:r>
          </a:p>
        </p:txBody>
      </p:sp>
      <p:pic>
        <p:nvPicPr>
          <p:cNvPr id="3" name="Picture 2" descr="A graph showing the number of people in the united states&#10;&#10;Description automatically generated">
            <a:extLst>
              <a:ext uri="{FF2B5EF4-FFF2-40B4-BE49-F238E27FC236}">
                <a16:creationId xmlns:a16="http://schemas.microsoft.com/office/drawing/2014/main" id="{860EBE2F-550F-EC66-F8C3-8950C11BF60C}"/>
              </a:ext>
            </a:extLst>
          </p:cNvPr>
          <p:cNvPicPr>
            <a:picLocks noChangeAspect="1"/>
          </p:cNvPicPr>
          <p:nvPr/>
        </p:nvPicPr>
        <p:blipFill>
          <a:blip r:embed="rId3"/>
          <a:stretch>
            <a:fillRect/>
          </a:stretch>
        </p:blipFill>
        <p:spPr>
          <a:xfrm>
            <a:off x="4407365" y="1332249"/>
            <a:ext cx="4023360" cy="2445022"/>
          </a:xfrm>
          <a:prstGeom prst="rect">
            <a:avLst/>
          </a:prstGeom>
        </p:spPr>
      </p:pic>
    </p:spTree>
    <p:extLst>
      <p:ext uri="{BB962C8B-B14F-4D97-AF65-F5344CB8AC3E}">
        <p14:creationId xmlns:p14="http://schemas.microsoft.com/office/powerpoint/2010/main" val="222705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Members</a:t>
            </a:r>
            <a:endParaRPr dirty="0"/>
          </a:p>
        </p:txBody>
      </p:sp>
      <p:sp>
        <p:nvSpPr>
          <p:cNvPr id="288" name="Google Shape;288;p38"/>
          <p:cNvSpPr txBox="1">
            <a:spLocks noGrp="1"/>
          </p:cNvSpPr>
          <p:nvPr>
            <p:ph type="title" idx="2"/>
          </p:nvPr>
        </p:nvSpPr>
        <p:spPr>
          <a:xfrm>
            <a:off x="1077924" y="3458588"/>
            <a:ext cx="1548397"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419339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4" name="Google Shape;754;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TEAM</a:t>
            </a:r>
            <a:endParaRPr/>
          </a:p>
        </p:txBody>
      </p:sp>
      <p:sp>
        <p:nvSpPr>
          <p:cNvPr id="755" name="Google Shape;755;p61"/>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22-101206</a:t>
            </a:r>
            <a:endParaRPr dirty="0"/>
          </a:p>
        </p:txBody>
      </p:sp>
      <p:sp>
        <p:nvSpPr>
          <p:cNvPr id="8" name="Subtitle 7">
            <a:extLst>
              <a:ext uri="{FF2B5EF4-FFF2-40B4-BE49-F238E27FC236}">
                <a16:creationId xmlns:a16="http://schemas.microsoft.com/office/drawing/2014/main" id="{CA442853-9721-0B4E-6337-1A2FD2775548}"/>
              </a:ext>
            </a:extLst>
          </p:cNvPr>
          <p:cNvSpPr>
            <a:spLocks noGrp="1"/>
          </p:cNvSpPr>
          <p:nvPr>
            <p:ph type="subTitle" idx="2"/>
          </p:nvPr>
        </p:nvSpPr>
        <p:spPr>
          <a:xfrm>
            <a:off x="4337375" y="2484824"/>
            <a:ext cx="2305500" cy="447600"/>
          </a:xfrm>
        </p:spPr>
        <p:txBody>
          <a:bodyPr anchor="ctr"/>
          <a:lstStyle/>
          <a:p>
            <a:r>
              <a:rPr lang="en-US" dirty="0"/>
              <a:t>22-101207</a:t>
            </a:r>
          </a:p>
        </p:txBody>
      </p:sp>
      <p:sp>
        <p:nvSpPr>
          <p:cNvPr id="752" name="Google Shape;752;p61"/>
          <p:cNvSpPr txBox="1">
            <a:spLocks noGrp="1"/>
          </p:cNvSpPr>
          <p:nvPr>
            <p:ph type="subTitle" idx="3"/>
          </p:nvPr>
        </p:nvSpPr>
        <p:spPr>
          <a:xfrm>
            <a:off x="4337375" y="1993001"/>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22-101206</a:t>
            </a:r>
          </a:p>
        </p:txBody>
      </p:sp>
      <p:sp>
        <p:nvSpPr>
          <p:cNvPr id="753" name="Google Shape;753;p61"/>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Mohamed Ashraf</a:t>
            </a:r>
            <a:endParaRPr sz="1100" dirty="0"/>
          </a:p>
        </p:txBody>
      </p:sp>
      <p:sp>
        <p:nvSpPr>
          <p:cNvPr id="12" name="Subtitle 11">
            <a:extLst>
              <a:ext uri="{FF2B5EF4-FFF2-40B4-BE49-F238E27FC236}">
                <a16:creationId xmlns:a16="http://schemas.microsoft.com/office/drawing/2014/main" id="{E0AA245A-8A90-C6D4-764A-47D5DBF90871}"/>
              </a:ext>
            </a:extLst>
          </p:cNvPr>
          <p:cNvSpPr>
            <a:spLocks noGrp="1"/>
          </p:cNvSpPr>
          <p:nvPr>
            <p:ph type="subTitle" idx="8"/>
          </p:nvPr>
        </p:nvSpPr>
        <p:spPr>
          <a:xfrm>
            <a:off x="1449625" y="2484824"/>
            <a:ext cx="1702500" cy="447600"/>
          </a:xfrm>
        </p:spPr>
        <p:txBody>
          <a:bodyPr anchor="ctr"/>
          <a:lstStyle/>
          <a:p>
            <a:r>
              <a:rPr lang="en-US" sz="1100" dirty="0"/>
              <a:t>Abdelrahman Sayed</a:t>
            </a:r>
          </a:p>
        </p:txBody>
      </p:sp>
      <p:sp>
        <p:nvSpPr>
          <p:cNvPr id="13" name="Subtitle 12">
            <a:extLst>
              <a:ext uri="{FF2B5EF4-FFF2-40B4-BE49-F238E27FC236}">
                <a16:creationId xmlns:a16="http://schemas.microsoft.com/office/drawing/2014/main" id="{C98FB39D-4B30-84B8-16B5-0F2B9F5BC28B}"/>
              </a:ext>
            </a:extLst>
          </p:cNvPr>
          <p:cNvSpPr>
            <a:spLocks noGrp="1"/>
          </p:cNvSpPr>
          <p:nvPr>
            <p:ph type="subTitle" idx="9"/>
          </p:nvPr>
        </p:nvSpPr>
        <p:spPr>
          <a:xfrm>
            <a:off x="1449625" y="3458652"/>
            <a:ext cx="1702500" cy="447600"/>
          </a:xfrm>
        </p:spPr>
        <p:txBody>
          <a:bodyPr anchor="ctr"/>
          <a:lstStyle/>
          <a:p>
            <a:r>
              <a:rPr lang="en-US" sz="1100" dirty="0"/>
              <a:t>Mohamed Sabagh</a:t>
            </a:r>
          </a:p>
        </p:txBody>
      </p:sp>
      <p:sp>
        <p:nvSpPr>
          <p:cNvPr id="16" name="Google Shape;753;p61">
            <a:extLst>
              <a:ext uri="{FF2B5EF4-FFF2-40B4-BE49-F238E27FC236}">
                <a16:creationId xmlns:a16="http://schemas.microsoft.com/office/drawing/2014/main" id="{2BD08E8C-4829-0936-1FBC-E5BEF6EF8465}"/>
              </a:ext>
            </a:extLst>
          </p:cNvPr>
          <p:cNvSpPr txBox="1">
            <a:spLocks/>
          </p:cNvSpPr>
          <p:nvPr/>
        </p:nvSpPr>
        <p:spPr>
          <a:xfrm>
            <a:off x="1449625" y="1993001"/>
            <a:ext cx="1702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Marcellus"/>
                <a:ea typeface="Marcellus"/>
                <a:cs typeface="Marcellus"/>
                <a:sym typeface="Marcellu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100" dirty="0"/>
              <a:t>Mohamoud Ashraf</a:t>
            </a:r>
          </a:p>
        </p:txBody>
      </p:sp>
      <p:sp>
        <p:nvSpPr>
          <p:cNvPr id="17" name="Google Shape;753;p61">
            <a:extLst>
              <a:ext uri="{FF2B5EF4-FFF2-40B4-BE49-F238E27FC236}">
                <a16:creationId xmlns:a16="http://schemas.microsoft.com/office/drawing/2014/main" id="{671B6DDC-9EA0-007A-F151-6FBB65261BFA}"/>
              </a:ext>
            </a:extLst>
          </p:cNvPr>
          <p:cNvSpPr txBox="1">
            <a:spLocks/>
          </p:cNvSpPr>
          <p:nvPr/>
        </p:nvSpPr>
        <p:spPr>
          <a:xfrm>
            <a:off x="1510585" y="2971738"/>
            <a:ext cx="1702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Marcellus"/>
                <a:ea typeface="Marcellus"/>
                <a:cs typeface="Marcellus"/>
                <a:sym typeface="Marcellu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lvl="0"/>
            <a:r>
              <a:rPr lang="en-US" sz="1000" dirty="0"/>
              <a:t>Yousief Mohamed</a:t>
            </a:r>
          </a:p>
        </p:txBody>
      </p:sp>
      <p:sp>
        <p:nvSpPr>
          <p:cNvPr id="21" name="Subtitle 7">
            <a:extLst>
              <a:ext uri="{FF2B5EF4-FFF2-40B4-BE49-F238E27FC236}">
                <a16:creationId xmlns:a16="http://schemas.microsoft.com/office/drawing/2014/main" id="{6CB8D7D7-4726-CB19-D804-0ABE05140638}"/>
              </a:ext>
            </a:extLst>
          </p:cNvPr>
          <p:cNvSpPr txBox="1">
            <a:spLocks/>
          </p:cNvSpPr>
          <p:nvPr/>
        </p:nvSpPr>
        <p:spPr>
          <a:xfrm>
            <a:off x="4337375" y="2988130"/>
            <a:ext cx="2305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1600"/>
              </a:spcBef>
              <a:spcAft>
                <a:spcPts val="160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r>
              <a:rPr lang="en-US" dirty="0"/>
              <a:t>22-101148</a:t>
            </a:r>
          </a:p>
        </p:txBody>
      </p:sp>
      <p:sp>
        <p:nvSpPr>
          <p:cNvPr id="22" name="Subtitle 7">
            <a:extLst>
              <a:ext uri="{FF2B5EF4-FFF2-40B4-BE49-F238E27FC236}">
                <a16:creationId xmlns:a16="http://schemas.microsoft.com/office/drawing/2014/main" id="{DC34C10D-BC9C-D8D2-6079-10FBB8950302}"/>
              </a:ext>
            </a:extLst>
          </p:cNvPr>
          <p:cNvSpPr txBox="1">
            <a:spLocks/>
          </p:cNvSpPr>
          <p:nvPr/>
        </p:nvSpPr>
        <p:spPr>
          <a:xfrm>
            <a:off x="4253555" y="3491436"/>
            <a:ext cx="2305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1600"/>
              </a:spcBef>
              <a:spcAft>
                <a:spcPts val="160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r>
              <a:rPr lang="en-US" dirty="0"/>
              <a:t>22-101257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714925"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55" name="Google Shape;255;p36"/>
          <p:cNvSpPr txBox="1">
            <a:spLocks noGrp="1"/>
          </p:cNvSpPr>
          <p:nvPr>
            <p:ph type="subTitle" idx="1"/>
          </p:nvPr>
        </p:nvSpPr>
        <p:spPr>
          <a:xfrm>
            <a:off x="4337375" y="1500363"/>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56" name="Google Shape;256;p36"/>
          <p:cNvSpPr txBox="1">
            <a:spLocks noGrp="1"/>
          </p:cNvSpPr>
          <p:nvPr>
            <p:ph type="subTitle" idx="2"/>
          </p:nvPr>
        </p:nvSpPr>
        <p:spPr>
          <a:xfrm>
            <a:off x="4337375" y="2679313"/>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t>
            </a:r>
            <a:r>
              <a:rPr lang="en" dirty="0"/>
              <a:t>actors of intrest</a:t>
            </a:r>
            <a:endParaRPr dirty="0"/>
          </a:p>
        </p:txBody>
      </p:sp>
      <p:sp>
        <p:nvSpPr>
          <p:cNvPr id="257" name="Google Shape;257;p36"/>
          <p:cNvSpPr txBox="1">
            <a:spLocks noGrp="1"/>
          </p:cNvSpPr>
          <p:nvPr>
            <p:ph type="subTitle" idx="3"/>
          </p:nvPr>
        </p:nvSpPr>
        <p:spPr>
          <a:xfrm>
            <a:off x="4337375" y="3813225"/>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Members</a:t>
            </a:r>
            <a:endParaRPr dirty="0"/>
          </a:p>
        </p:txBody>
      </p:sp>
      <p:sp>
        <p:nvSpPr>
          <p:cNvPr id="258" name="Google Shape;258;p36"/>
          <p:cNvSpPr txBox="1">
            <a:spLocks noGrp="1"/>
          </p:cNvSpPr>
          <p:nvPr>
            <p:ph type="title" idx="4"/>
          </p:nvPr>
        </p:nvSpPr>
        <p:spPr>
          <a:xfrm>
            <a:off x="714927" y="150036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9" name="Google Shape;259;p36"/>
          <p:cNvSpPr txBox="1">
            <a:spLocks noGrp="1"/>
          </p:cNvSpPr>
          <p:nvPr>
            <p:ph type="title" idx="5"/>
          </p:nvPr>
        </p:nvSpPr>
        <p:spPr>
          <a:xfrm>
            <a:off x="714927" y="267931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60" name="Google Shape;260;p36"/>
          <p:cNvSpPr txBox="1">
            <a:spLocks noGrp="1"/>
          </p:cNvSpPr>
          <p:nvPr>
            <p:ph type="title" idx="6"/>
          </p:nvPr>
        </p:nvSpPr>
        <p:spPr>
          <a:xfrm>
            <a:off x="714925" y="373587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1" name="Google Shape;261;p36"/>
          <p:cNvSpPr txBox="1">
            <a:spLocks noGrp="1"/>
          </p:cNvSpPr>
          <p:nvPr>
            <p:ph type="subTitle" idx="7"/>
          </p:nvPr>
        </p:nvSpPr>
        <p:spPr>
          <a:xfrm>
            <a:off x="1449625" y="1500363"/>
            <a:ext cx="1702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SECTION</a:t>
            </a:r>
            <a:endParaRPr dirty="0"/>
          </a:p>
        </p:txBody>
      </p:sp>
      <p:sp>
        <p:nvSpPr>
          <p:cNvPr id="262" name="Google Shape;262;p36"/>
          <p:cNvSpPr txBox="1">
            <a:spLocks noGrp="1"/>
          </p:cNvSpPr>
          <p:nvPr>
            <p:ph type="subTitle" idx="8"/>
          </p:nvPr>
        </p:nvSpPr>
        <p:spPr>
          <a:xfrm>
            <a:off x="1449625" y="2679313"/>
            <a:ext cx="1702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SECTION</a:t>
            </a:r>
            <a:endParaRPr/>
          </a:p>
        </p:txBody>
      </p:sp>
      <p:sp>
        <p:nvSpPr>
          <p:cNvPr id="263" name="Google Shape;263;p36"/>
          <p:cNvSpPr txBox="1">
            <a:spLocks noGrp="1"/>
          </p:cNvSpPr>
          <p:nvPr>
            <p:ph type="subTitle" idx="9"/>
          </p:nvPr>
        </p:nvSpPr>
        <p:spPr>
          <a:xfrm>
            <a:off x="1449625" y="3813225"/>
            <a:ext cx="1702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SECTION</a:t>
            </a:r>
            <a:endParaRPr/>
          </a:p>
        </p:txBody>
      </p:sp>
      <p:cxnSp>
        <p:nvCxnSpPr>
          <p:cNvPr id="264" name="Google Shape;264;p36"/>
          <p:cNvCxnSpPr/>
          <p:nvPr/>
        </p:nvCxnSpPr>
        <p:spPr>
          <a:xfrm>
            <a:off x="714925" y="539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36"/>
          <p:cNvCxnSpPr/>
          <p:nvPr/>
        </p:nvCxnSpPr>
        <p:spPr>
          <a:xfrm>
            <a:off x="714925" y="233615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36"/>
          <p:cNvCxnSpPr/>
          <p:nvPr/>
        </p:nvCxnSpPr>
        <p:spPr>
          <a:xfrm>
            <a:off x="714925" y="3470075"/>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7" name="Google Shape;267;p36"/>
          <p:cNvCxnSpPr/>
          <p:nvPr/>
        </p:nvCxnSpPr>
        <p:spPr>
          <a:xfrm>
            <a:off x="714925" y="4604000"/>
            <a:ext cx="7715700" cy="0"/>
          </a:xfrm>
          <a:prstGeom prst="straightConnector1">
            <a:avLst/>
          </a:prstGeom>
          <a:noFill/>
          <a:ln w="9525" cap="flat" cmpd="sng">
            <a:solidFill>
              <a:schemeClr val="dk1"/>
            </a:solidFill>
            <a:prstDash val="solid"/>
            <a:round/>
            <a:headEnd type="none" w="med" len="med"/>
            <a:tailEnd type="none" w="med" len="med"/>
          </a:ln>
        </p:spPr>
      </p:cxnSp>
      <p:sp>
        <p:nvSpPr>
          <p:cNvPr id="268" name="Google Shape;268;p36">
            <a:hlinkClick r:id="rId3" action="ppaction://hlinksldjump"/>
          </p:cNvPr>
          <p:cNvSpPr/>
          <p:nvPr/>
        </p:nvSpPr>
        <p:spPr>
          <a:xfrm>
            <a:off x="3303354" y="1534767"/>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a:hlinkClick r:id="" action="ppaction://noaction"/>
          </p:cNvPr>
          <p:cNvSpPr/>
          <p:nvPr/>
        </p:nvSpPr>
        <p:spPr>
          <a:xfrm>
            <a:off x="3303354" y="2713730"/>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a:hlinkClick r:id="" action="ppaction://noaction"/>
          </p:cNvPr>
          <p:cNvSpPr/>
          <p:nvPr/>
        </p:nvSpPr>
        <p:spPr>
          <a:xfrm>
            <a:off x="3303354" y="3847642"/>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9" name="Title 1">
            <a:extLst>
              <a:ext uri="{FF2B5EF4-FFF2-40B4-BE49-F238E27FC236}">
                <a16:creationId xmlns:a16="http://schemas.microsoft.com/office/drawing/2014/main" id="{0AEBCA33-9E6A-4947-7472-29FD92821503}"/>
              </a:ext>
            </a:extLst>
          </p:cNvPr>
          <p:cNvSpPr>
            <a:spLocks noGrp="1"/>
          </p:cNvSpPr>
          <p:nvPr>
            <p:ph type="title"/>
          </p:nvPr>
        </p:nvSpPr>
        <p:spPr>
          <a:xfrm>
            <a:off x="2059200" y="1803600"/>
            <a:ext cx="5025600" cy="1536300"/>
          </a:xfrm>
        </p:spPr>
        <p:txBody>
          <a:bodyPr wrap="square" anchor="ctr">
            <a:normAutofit/>
          </a:bodyPr>
          <a:lstStyle/>
          <a:p>
            <a:r>
              <a:rPr lang="en-US" dirty="0"/>
              <a:t>Thanks</a:t>
            </a:r>
          </a:p>
        </p:txBody>
      </p:sp>
    </p:spTree>
    <p:extLst>
      <p:ext uri="{BB962C8B-B14F-4D97-AF65-F5344CB8AC3E}">
        <p14:creationId xmlns:p14="http://schemas.microsoft.com/office/powerpoint/2010/main" val="263961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88" name="Google Shape;288;p38"/>
          <p:cNvSpPr txBox="1">
            <a:spLocks noGrp="1"/>
          </p:cNvSpPr>
          <p:nvPr>
            <p:ph type="title" idx="2"/>
          </p:nvPr>
        </p:nvSpPr>
        <p:spPr>
          <a:xfrm>
            <a:off x="1077925" y="3458588"/>
            <a:ext cx="1220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we intersted in education ?</a:t>
            </a:r>
            <a:endParaRPr dirty="0"/>
          </a:p>
        </p:txBody>
      </p:sp>
      <p:sp>
        <p:nvSpPr>
          <p:cNvPr id="298" name="Google Shape;298;p39"/>
          <p:cNvSpPr txBox="1">
            <a:spLocks noGrp="1"/>
          </p:cNvSpPr>
          <p:nvPr>
            <p:ph type="subTitle" idx="2"/>
          </p:nvPr>
        </p:nvSpPr>
        <p:spPr>
          <a:xfrm>
            <a:off x="1100173" y="1435044"/>
            <a:ext cx="5341878" cy="2268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Education is a the most important aspect any development seeking society should focus on, as it plays a crucial role in shaping the future of individuals and communities. In Egypt, one important metric of education is Thanaweya Amma, the national high school examination. The Thanaweya Amma exams gain their significance from being the key factor in determining the professional future of high-school students. </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0"/>
          <p:cNvSpPr txBox="1">
            <a:spLocks noGrp="1"/>
          </p:cNvSpPr>
          <p:nvPr>
            <p:ph type="title"/>
          </p:nvPr>
        </p:nvSpPr>
        <p:spPr>
          <a:xfrm>
            <a:off x="4598275" y="539500"/>
            <a:ext cx="3832500" cy="687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Aim</a:t>
            </a:r>
            <a:endParaRPr dirty="0"/>
          </a:p>
        </p:txBody>
      </p:sp>
      <p:sp>
        <p:nvSpPr>
          <p:cNvPr id="304" name="Google Shape;304;p40"/>
          <p:cNvSpPr txBox="1">
            <a:spLocks noGrp="1"/>
          </p:cNvSpPr>
          <p:nvPr>
            <p:ph type="subTitle" idx="1"/>
          </p:nvPr>
        </p:nvSpPr>
        <p:spPr>
          <a:xfrm>
            <a:off x="4598275" y="2480900"/>
            <a:ext cx="3892582" cy="20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The primary aim of this study is to analyze how socio-economic factors affect Thanaweya Amma result across different governorates in Egypt, this involves examining a variety of indicators including : </a:t>
            </a:r>
          </a:p>
          <a:p>
            <a:pPr marL="457200" lvl="0" indent="-304800" algn="l" rtl="0">
              <a:spcBef>
                <a:spcPts val="1000"/>
              </a:spcBef>
              <a:spcAft>
                <a:spcPts val="0"/>
              </a:spcAft>
              <a:buSzPts val="1200"/>
              <a:buChar char="●"/>
            </a:pPr>
            <a:r>
              <a:rPr lang="en-US" dirty="0"/>
              <a:t>Income levels and work hours.</a:t>
            </a:r>
          </a:p>
          <a:p>
            <a:pPr marL="457200" lvl="0" indent="-304800" algn="l" rtl="0">
              <a:spcBef>
                <a:spcPts val="0"/>
              </a:spcBef>
              <a:spcAft>
                <a:spcPts val="0"/>
              </a:spcAft>
              <a:buSzPts val="1200"/>
              <a:buChar char="●"/>
            </a:pPr>
            <a:r>
              <a:rPr lang="en-US" dirty="0"/>
              <a:t>Healthcare facilities. </a:t>
            </a:r>
            <a:endParaRPr dirty="0"/>
          </a:p>
          <a:p>
            <a:pPr marL="457200" lvl="0" indent="-304800" algn="l" rtl="0">
              <a:spcBef>
                <a:spcPts val="0"/>
              </a:spcBef>
              <a:spcAft>
                <a:spcPts val="0"/>
              </a:spcAft>
              <a:buSzPts val="1200"/>
              <a:buChar char="●"/>
            </a:pPr>
            <a:r>
              <a:rPr lang="en-US" dirty="0"/>
              <a:t>Work force.</a:t>
            </a:r>
          </a:p>
          <a:p>
            <a:pPr marL="457200" lvl="0" indent="-304800" algn="l" rtl="0">
              <a:spcBef>
                <a:spcPts val="0"/>
              </a:spcBef>
              <a:spcAft>
                <a:spcPts val="0"/>
              </a:spcAft>
              <a:buSzPts val="1200"/>
              <a:buChar char="●"/>
            </a:pPr>
            <a:r>
              <a:rPr lang="en-US" dirty="0"/>
              <a:t>GDP.</a:t>
            </a:r>
            <a:endParaRPr dirty="0"/>
          </a:p>
        </p:txBody>
      </p:sp>
      <p:cxnSp>
        <p:nvCxnSpPr>
          <p:cNvPr id="305" name="Google Shape;305;p40"/>
          <p:cNvCxnSpPr/>
          <p:nvPr/>
        </p:nvCxnSpPr>
        <p:spPr>
          <a:xfrm>
            <a:off x="4220225" y="548375"/>
            <a:ext cx="0" cy="4074000"/>
          </a:xfrm>
          <a:prstGeom prst="straightConnector1">
            <a:avLst/>
          </a:prstGeom>
          <a:noFill/>
          <a:ln w="9525" cap="flat" cmpd="sng">
            <a:solidFill>
              <a:schemeClr val="dk1"/>
            </a:solidFill>
            <a:prstDash val="solid"/>
            <a:round/>
            <a:headEnd type="none" w="med" len="med"/>
            <a:tailEnd type="none" w="med" len="med"/>
          </a:ln>
        </p:spPr>
      </p:cxnSp>
      <p:sp>
        <p:nvSpPr>
          <p:cNvPr id="306" name="Google Shape;306;p40"/>
          <p:cNvSpPr/>
          <p:nvPr/>
        </p:nvSpPr>
        <p:spPr>
          <a:xfrm flipH="1">
            <a:off x="713150" y="711700"/>
            <a:ext cx="3078900" cy="3688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 name="Google Shape;307;p40"/>
          <p:cNvPicPr preferRelativeResize="0">
            <a:picLocks noGrp="1"/>
          </p:cNvPicPr>
          <p:nvPr>
            <p:ph type="pic" idx="2"/>
          </p:nvPr>
        </p:nvPicPr>
        <p:blipFill rotWithShape="1">
          <a:blip r:embed="rId3">
            <a:alphaModFix/>
          </a:blip>
          <a:srcRect t="2814" b="16082"/>
          <a:stretch/>
        </p:blipFill>
        <p:spPr>
          <a:xfrm flipH="1">
            <a:off x="817489" y="813526"/>
            <a:ext cx="2870297" cy="348492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t>
            </a:r>
            <a:r>
              <a:rPr lang="en" dirty="0"/>
              <a:t>actors of intrest</a:t>
            </a:r>
            <a:endParaRPr dirty="0"/>
          </a:p>
        </p:txBody>
      </p:sp>
      <p:sp>
        <p:nvSpPr>
          <p:cNvPr id="288" name="Google Shape;288;p38"/>
          <p:cNvSpPr txBox="1">
            <a:spLocks noGrp="1"/>
          </p:cNvSpPr>
          <p:nvPr>
            <p:ph type="title" idx="2"/>
          </p:nvPr>
        </p:nvSpPr>
        <p:spPr>
          <a:xfrm>
            <a:off x="1077924" y="3458588"/>
            <a:ext cx="1548397"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404046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13100" y="552875"/>
            <a:ext cx="3492331" cy="586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Analyzing the Thanaweya Amma scores :</a:t>
            </a:r>
            <a:br>
              <a:rPr lang="en-US" dirty="0"/>
            </a:br>
            <a:endParaRPr lang="en-US" dirty="0"/>
          </a:p>
        </p:txBody>
      </p:sp>
      <p:sp>
        <p:nvSpPr>
          <p:cNvPr id="482" name="Google Shape;482;p48"/>
          <p:cNvSpPr txBox="1">
            <a:spLocks noGrp="1"/>
          </p:cNvSpPr>
          <p:nvPr>
            <p:ph type="subTitle" idx="1"/>
          </p:nvPr>
        </p:nvSpPr>
        <p:spPr>
          <a:xfrm>
            <a:off x="720000" y="1277251"/>
            <a:ext cx="3309900" cy="31759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we analyze the Thanaweya Amma scores for the years 2022 and 2023 to gain insights into the educational performance across governorates in Egypt. Our analysis focuses on understanding the trends and patterns in scores, as well as identifying any changes in performance over the two-year period.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pic>
        <p:nvPicPr>
          <p:cNvPr id="6" name="Picture 5" descr="A graph showing different colored lines&#10;&#10;Description automatically generated with medium confidence">
            <a:extLst>
              <a:ext uri="{FF2B5EF4-FFF2-40B4-BE49-F238E27FC236}">
                <a16:creationId xmlns:a16="http://schemas.microsoft.com/office/drawing/2014/main" id="{7805FB52-09D7-A3FF-078D-681EF834D6CE}"/>
              </a:ext>
            </a:extLst>
          </p:cNvPr>
          <p:cNvPicPr>
            <a:picLocks noChangeAspect="1"/>
          </p:cNvPicPr>
          <p:nvPr/>
        </p:nvPicPr>
        <p:blipFill>
          <a:blip r:embed="rId3"/>
          <a:stretch>
            <a:fillRect/>
          </a:stretch>
        </p:blipFill>
        <p:spPr>
          <a:xfrm>
            <a:off x="4410070" y="1415265"/>
            <a:ext cx="4023360" cy="2312970"/>
          </a:xfrm>
          <a:prstGeom prst="rect">
            <a:avLst/>
          </a:prstGeom>
        </p:spPr>
      </p:pic>
    </p:spTree>
    <p:extLst>
      <p:ext uri="{BB962C8B-B14F-4D97-AF65-F5344CB8AC3E}">
        <p14:creationId xmlns:p14="http://schemas.microsoft.com/office/powerpoint/2010/main" val="339052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19999" y="690300"/>
            <a:ext cx="3492331" cy="586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Analyzing the Thanaweya Amma scores :</a:t>
            </a:r>
            <a:br>
              <a:rPr lang="en-US" dirty="0"/>
            </a:br>
            <a:endParaRPr lang="en-US" dirty="0"/>
          </a:p>
        </p:txBody>
      </p:sp>
      <p:sp>
        <p:nvSpPr>
          <p:cNvPr id="482" name="Google Shape;482;p48"/>
          <p:cNvSpPr txBox="1">
            <a:spLocks noGrp="1"/>
          </p:cNvSpPr>
          <p:nvPr>
            <p:ph type="subTitle" idx="1"/>
          </p:nvPr>
        </p:nvSpPr>
        <p:spPr>
          <a:xfrm>
            <a:off x="719998" y="3968496"/>
            <a:ext cx="3449509" cy="4847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900" b="1" dirty="0"/>
              <a:t>Data Collection</a:t>
            </a:r>
            <a:r>
              <a:rPr lang="en-US" sz="900" dirty="0"/>
              <a:t>: We collected Thanaweya Amma scores for each governorate for the years 2022 and 2023 to build our dataset.</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b="1" dirty="0"/>
              <a:t>Mean Calculation</a:t>
            </a:r>
            <a:r>
              <a:rPr lang="en-US" sz="900" dirty="0"/>
              <a:t>: Calculated the mean score for each governorate in both 2022 and 2023 to determine the average performance and identify any changes over time.</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b="1" dirty="0"/>
              <a:t>Z-Score Calculation</a:t>
            </a:r>
            <a:r>
              <a:rPr lang="en-US" sz="900" dirty="0"/>
              <a:t>: Standardized the scores using z-scores to facilitate comparison across governorates and years, considering the variations in score distributions.</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b="1" dirty="0"/>
              <a:t>Analysis</a:t>
            </a:r>
            <a:r>
              <a:rPr lang="en-US" sz="900" dirty="0"/>
              <a:t>: Examined the trends and variations in mean scores and z-scores to identify any changes in educational performance over the two-year period.</a:t>
            </a:r>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pic>
        <p:nvPicPr>
          <p:cNvPr id="4" name="Picture 3" descr="A graph with blue and orange lines&#10;&#10;Description automatically generated">
            <a:extLst>
              <a:ext uri="{FF2B5EF4-FFF2-40B4-BE49-F238E27FC236}">
                <a16:creationId xmlns:a16="http://schemas.microsoft.com/office/drawing/2014/main" id="{FAD35879-401C-A482-00A8-9DEBD594F95C}"/>
              </a:ext>
            </a:extLst>
          </p:cNvPr>
          <p:cNvPicPr>
            <a:picLocks noChangeAspect="1"/>
          </p:cNvPicPr>
          <p:nvPr/>
        </p:nvPicPr>
        <p:blipFill>
          <a:blip r:embed="rId3"/>
          <a:stretch>
            <a:fillRect/>
          </a:stretch>
        </p:blipFill>
        <p:spPr>
          <a:xfrm>
            <a:off x="4403171" y="1346893"/>
            <a:ext cx="4023360" cy="2467364"/>
          </a:xfrm>
          <a:prstGeom prst="rect">
            <a:avLst/>
          </a:prstGeom>
        </p:spPr>
      </p:pic>
    </p:spTree>
    <p:extLst>
      <p:ext uri="{BB962C8B-B14F-4D97-AF65-F5344CB8AC3E}">
        <p14:creationId xmlns:p14="http://schemas.microsoft.com/office/powerpoint/2010/main" val="422433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43"/>
          <p:cNvSpPr txBox="1">
            <a:spLocks noGrp="1"/>
          </p:cNvSpPr>
          <p:nvPr>
            <p:ph type="subTitle" idx="2"/>
          </p:nvPr>
        </p:nvSpPr>
        <p:spPr>
          <a:xfrm>
            <a:off x="5254738" y="1893650"/>
            <a:ext cx="1925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Relation by Average work hours and Average salary</a:t>
            </a:r>
            <a:endParaRPr dirty="0"/>
          </a:p>
        </p:txBody>
      </p:sp>
      <p:sp>
        <p:nvSpPr>
          <p:cNvPr id="377" name="Google Shape;377;p43"/>
          <p:cNvSpPr txBox="1">
            <a:spLocks noGrp="1"/>
          </p:cNvSpPr>
          <p:nvPr>
            <p:ph type="subTitle" idx="3"/>
          </p:nvPr>
        </p:nvSpPr>
        <p:spPr>
          <a:xfrm>
            <a:off x="2038221" y="3472900"/>
            <a:ext cx="1925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Relation by number of workforce and education level.</a:t>
            </a:r>
            <a:endParaRPr dirty="0"/>
          </a:p>
        </p:txBody>
      </p:sp>
      <p:sp>
        <p:nvSpPr>
          <p:cNvPr id="378" name="Google Shape;378;p43"/>
          <p:cNvSpPr txBox="1">
            <a:spLocks noGrp="1"/>
          </p:cNvSpPr>
          <p:nvPr>
            <p:ph type="subTitle" idx="4"/>
          </p:nvPr>
        </p:nvSpPr>
        <p:spPr>
          <a:xfrm>
            <a:off x="5254738" y="3472900"/>
            <a:ext cx="1925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Relation by healthcare facilities in each Governorate</a:t>
            </a:r>
            <a:endParaRPr dirty="0"/>
          </a:p>
        </p:txBody>
      </p:sp>
      <p:sp>
        <p:nvSpPr>
          <p:cNvPr id="379" name="Google Shape;379;p43"/>
          <p:cNvSpPr txBox="1">
            <a:spLocks noGrp="1"/>
          </p:cNvSpPr>
          <p:nvPr>
            <p:ph type="subTitle" idx="1"/>
          </p:nvPr>
        </p:nvSpPr>
        <p:spPr>
          <a:xfrm>
            <a:off x="2038221" y="1893650"/>
            <a:ext cx="1925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Relation by GDP of each Governorate</a:t>
            </a:r>
            <a:endParaRPr dirty="0"/>
          </a:p>
        </p:txBody>
      </p:sp>
      <p:sp>
        <p:nvSpPr>
          <p:cNvPr id="380" name="Google Shape;380;p43"/>
          <p:cNvSpPr txBox="1">
            <a:spLocks noGrp="1"/>
          </p:cNvSpPr>
          <p:nvPr>
            <p:ph type="subTitle" idx="5"/>
          </p:nvPr>
        </p:nvSpPr>
        <p:spPr>
          <a:xfrm>
            <a:off x="2038221" y="1610050"/>
            <a:ext cx="1925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GDP</a:t>
            </a:r>
            <a:endParaRPr dirty="0"/>
          </a:p>
        </p:txBody>
      </p:sp>
      <p:sp>
        <p:nvSpPr>
          <p:cNvPr id="381" name="Google Shape;381;p43"/>
          <p:cNvSpPr txBox="1">
            <a:spLocks noGrp="1"/>
          </p:cNvSpPr>
          <p:nvPr>
            <p:ph type="subTitle" idx="6"/>
          </p:nvPr>
        </p:nvSpPr>
        <p:spPr>
          <a:xfrm>
            <a:off x="2038221" y="3189375"/>
            <a:ext cx="1925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Workforce</a:t>
            </a:r>
            <a:endParaRPr dirty="0"/>
          </a:p>
        </p:txBody>
      </p:sp>
      <p:sp>
        <p:nvSpPr>
          <p:cNvPr id="382" name="Google Shape;382;p43"/>
          <p:cNvSpPr txBox="1">
            <a:spLocks noGrp="1"/>
          </p:cNvSpPr>
          <p:nvPr>
            <p:ph type="subTitle" idx="7"/>
          </p:nvPr>
        </p:nvSpPr>
        <p:spPr>
          <a:xfrm>
            <a:off x="5254735" y="1610050"/>
            <a:ext cx="1925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Income levels</a:t>
            </a:r>
            <a:endParaRPr dirty="0"/>
          </a:p>
        </p:txBody>
      </p:sp>
      <p:sp>
        <p:nvSpPr>
          <p:cNvPr id="383" name="Google Shape;383;p43"/>
          <p:cNvSpPr txBox="1">
            <a:spLocks noGrp="1"/>
          </p:cNvSpPr>
          <p:nvPr>
            <p:ph type="subTitle" idx="8"/>
          </p:nvPr>
        </p:nvSpPr>
        <p:spPr>
          <a:xfrm>
            <a:off x="5254735" y="3189375"/>
            <a:ext cx="228751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Health Facilities</a:t>
            </a:r>
            <a:endParaRPr dirty="0"/>
          </a:p>
        </p:txBody>
      </p:sp>
      <p:sp>
        <p:nvSpPr>
          <p:cNvPr id="402" name="Google Shape;402;p43"/>
          <p:cNvSpPr/>
          <p:nvPr/>
        </p:nvSpPr>
        <p:spPr>
          <a:xfrm>
            <a:off x="8430775" y="-125"/>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raphic 4" descr="Open hand with plant with solid fill">
            <a:extLst>
              <a:ext uri="{FF2B5EF4-FFF2-40B4-BE49-F238E27FC236}">
                <a16:creationId xmlns:a16="http://schemas.microsoft.com/office/drawing/2014/main" id="{AB76AF65-58D2-BCA8-E55D-5570A406DF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1755" y="1482170"/>
            <a:ext cx="452895" cy="452895"/>
          </a:xfrm>
          <a:prstGeom prst="rect">
            <a:avLst/>
          </a:prstGeom>
        </p:spPr>
      </p:pic>
      <p:pic>
        <p:nvPicPr>
          <p:cNvPr id="10" name="Graphic 9" descr="Money outline">
            <a:extLst>
              <a:ext uri="{FF2B5EF4-FFF2-40B4-BE49-F238E27FC236}">
                <a16:creationId xmlns:a16="http://schemas.microsoft.com/office/drawing/2014/main" id="{6AA02358-ADD9-9EFA-E7EF-90A66B54EB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34664" y="1496934"/>
            <a:ext cx="457200" cy="457200"/>
          </a:xfrm>
          <a:prstGeom prst="rect">
            <a:avLst/>
          </a:prstGeom>
        </p:spPr>
      </p:pic>
      <p:pic>
        <p:nvPicPr>
          <p:cNvPr id="12" name="Graphic 11" descr="Office worker male with solid fill">
            <a:extLst>
              <a:ext uri="{FF2B5EF4-FFF2-40B4-BE49-F238E27FC236}">
                <a16:creationId xmlns:a16="http://schemas.microsoft.com/office/drawing/2014/main" id="{209CF221-8874-5384-13A1-AC6AB89D0E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01755" y="3168364"/>
            <a:ext cx="457200" cy="457200"/>
          </a:xfrm>
          <a:prstGeom prst="rect">
            <a:avLst/>
          </a:prstGeom>
        </p:spPr>
      </p:pic>
      <p:pic>
        <p:nvPicPr>
          <p:cNvPr id="14" name="Graphic 13" descr="Stethoscope outline">
            <a:extLst>
              <a:ext uri="{FF2B5EF4-FFF2-40B4-BE49-F238E27FC236}">
                <a16:creationId xmlns:a16="http://schemas.microsoft.com/office/drawing/2014/main" id="{C23506A0-0E58-E3B5-9912-0E07E3C2C6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4664" y="3189367"/>
            <a:ext cx="457200" cy="457200"/>
          </a:xfrm>
          <a:prstGeom prst="rect">
            <a:avLst/>
          </a:prstGeom>
        </p:spPr>
      </p:pic>
      <p:sp>
        <p:nvSpPr>
          <p:cNvPr id="15" name="TextBox 14">
            <a:extLst>
              <a:ext uri="{FF2B5EF4-FFF2-40B4-BE49-F238E27FC236}">
                <a16:creationId xmlns:a16="http://schemas.microsoft.com/office/drawing/2014/main" id="{671A3F72-667C-E8DE-B658-D29625CC14F0}"/>
              </a:ext>
            </a:extLst>
          </p:cNvPr>
          <p:cNvSpPr txBox="1"/>
          <p:nvPr/>
        </p:nvSpPr>
        <p:spPr>
          <a:xfrm>
            <a:off x="2791345" y="100048"/>
            <a:ext cx="3048000" cy="615553"/>
          </a:xfrm>
          <a:prstGeom prst="rect">
            <a:avLst/>
          </a:prstGeom>
          <a:noFill/>
        </p:spPr>
        <p:txBody>
          <a:bodyPr wrap="square" rtlCol="0">
            <a:spAutoFit/>
          </a:bodyPr>
          <a:lstStyle/>
          <a:p>
            <a:r>
              <a:rPr lang="en-US" sz="2000" dirty="0">
                <a:latin typeface="Marcellus" panose="020B0604020202020204" charset="0"/>
              </a:rPr>
              <a:t>Socio-economic factors</a:t>
            </a:r>
          </a:p>
          <a:p>
            <a:endParaRPr lang="en-US" dirty="0"/>
          </a:p>
        </p:txBody>
      </p:sp>
    </p:spTree>
  </p:cSld>
  <p:clrMapOvr>
    <a:masterClrMapping/>
  </p:clrMapOvr>
</p:sld>
</file>

<file path=ppt/theme/theme1.xml><?xml version="1.0" encoding="utf-8"?>
<a:theme xmlns:a="http://schemas.openxmlformats.org/drawingml/2006/main" name="Data Analysis for Marketing Strategies by Slidesgo">
  <a:themeElements>
    <a:clrScheme name="Simple Light">
      <a:dk1>
        <a:srgbClr val="081004"/>
      </a:dk1>
      <a:lt1>
        <a:srgbClr val="ECEBDA"/>
      </a:lt1>
      <a:dk2>
        <a:srgbClr val="FABD63"/>
      </a:dk2>
      <a:lt2>
        <a:srgbClr val="FFFFFF"/>
      </a:lt2>
      <a:accent1>
        <a:srgbClr val="FFFFFF"/>
      </a:accent1>
      <a:accent2>
        <a:srgbClr val="FFFFFF"/>
      </a:accent2>
      <a:accent3>
        <a:srgbClr val="FFFFFF"/>
      </a:accent3>
      <a:accent4>
        <a:srgbClr val="FFFFFF"/>
      </a:accent4>
      <a:accent5>
        <a:srgbClr val="FFFFFF"/>
      </a:accent5>
      <a:accent6>
        <a:srgbClr val="FFFFFF"/>
      </a:accent6>
      <a:hlink>
        <a:srgbClr val="0810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E3FB7CBFC7CA459C061F3AE4F8BFB1" ma:contentTypeVersion="5" ma:contentTypeDescription="Create a new document." ma:contentTypeScope="" ma:versionID="2f220e4931a018886fae485dd1fc1a83">
  <xsd:schema xmlns:xsd="http://www.w3.org/2001/XMLSchema" xmlns:xs="http://www.w3.org/2001/XMLSchema" xmlns:p="http://schemas.microsoft.com/office/2006/metadata/properties" xmlns:ns3="dfb0f160-33e2-4e6f-b7ce-69c7ea4ea8ee" targetNamespace="http://schemas.microsoft.com/office/2006/metadata/properties" ma:root="true" ma:fieldsID="c29b5fbf6c384be9fbeeddf712590bb8" ns3:_="">
    <xsd:import namespace="dfb0f160-33e2-4e6f-b7ce-69c7ea4ea8ee"/>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b0f160-33e2-4e6f-b7ce-69c7ea4ea8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fb0f160-33e2-4e6f-b7ce-69c7ea4ea8ee" xsi:nil="true"/>
  </documentManagement>
</p:properties>
</file>

<file path=customXml/itemProps1.xml><?xml version="1.0" encoding="utf-8"?>
<ds:datastoreItem xmlns:ds="http://schemas.openxmlformats.org/officeDocument/2006/customXml" ds:itemID="{DBD8044C-FBAF-45C5-9606-FD95C7253721}">
  <ds:schemaRefs>
    <ds:schemaRef ds:uri="http://schemas.microsoft.com/sharepoint/v3/contenttype/forms"/>
  </ds:schemaRefs>
</ds:datastoreItem>
</file>

<file path=customXml/itemProps2.xml><?xml version="1.0" encoding="utf-8"?>
<ds:datastoreItem xmlns:ds="http://schemas.openxmlformats.org/officeDocument/2006/customXml" ds:itemID="{374D8D12-6C1C-4FD7-AB4B-0713B0701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b0f160-33e2-4e6f-b7ce-69c7ea4ea8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BA8897-DCCB-4C1D-A88E-828C5F8578B4}">
  <ds:schemaRefs>
    <ds:schemaRef ds:uri="http://purl.org/dc/dcmitype/"/>
    <ds:schemaRef ds:uri="http://www.w3.org/XML/1998/namespace"/>
    <ds:schemaRef ds:uri="dfb0f160-33e2-4e6f-b7ce-69c7ea4ea8e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188</TotalTime>
  <Words>899</Words>
  <Application>Microsoft Office PowerPoint</Application>
  <PresentationFormat>On-screen Show (16:9)</PresentationFormat>
  <Paragraphs>88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Bebas Neue</vt:lpstr>
      <vt:lpstr>Anaheim</vt:lpstr>
      <vt:lpstr>Nunito Light</vt:lpstr>
      <vt:lpstr>Albert Sans</vt:lpstr>
      <vt:lpstr>Marcellus</vt:lpstr>
      <vt:lpstr>Data Analysis for Marketing Strategies by Slidesgo</vt:lpstr>
      <vt:lpstr>Exploring the Socio-Economic Determinants of Educational Performance: A Study of Thanaweya Amma Exams in Egypt (2022-2023)</vt:lpstr>
      <vt:lpstr>TABLE OF CONTENTS</vt:lpstr>
      <vt:lpstr>Introduction</vt:lpstr>
      <vt:lpstr>Why we intersted in education ?</vt:lpstr>
      <vt:lpstr>Our Aim</vt:lpstr>
      <vt:lpstr>Factors of intrest</vt:lpstr>
      <vt:lpstr>Analyzing the Thanaweya Amma scores : </vt:lpstr>
      <vt:lpstr>Analyzing the Thanaweya Amma scores : </vt:lpstr>
      <vt:lpstr>PowerPoint Presentation</vt:lpstr>
      <vt:lpstr>GDP </vt:lpstr>
      <vt:lpstr>PowerPoint Presentation</vt:lpstr>
      <vt:lpstr>Workforce  </vt:lpstr>
      <vt:lpstr>PowerPoint Presentation</vt:lpstr>
      <vt:lpstr>Salaries levels and work hours :</vt:lpstr>
      <vt:lpstr>PowerPoint Presentation</vt:lpstr>
      <vt:lpstr>Health Facilities</vt:lpstr>
      <vt:lpstr>PowerPoint Presentation</vt:lpstr>
      <vt:lpstr>Members</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MARKETING STRATEGIES</dc:title>
  <dc:creator>Abdelrahman Sayed</dc:creator>
  <cp:lastModifiedBy>Abdelrahman Said Ahmed Abdallah Eldaaosy</cp:lastModifiedBy>
  <cp:revision>3</cp:revision>
  <dcterms:modified xsi:type="dcterms:W3CDTF">2024-05-26T22:27:55Z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0x0101007EE3FB7CBFC7CA459C061F3AE4F8BFB1</vt:lpwstr>
  </property>
</Properties>
</file>