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D33A5B-E201-4888-8D1C-B15754307A60}">
  <a:tblStyle styleId="{8BD33A5B-E201-4888-8D1C-B15754307A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5b1fb05f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5b1fb05f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700">
                <a:solidFill>
                  <a:srgbClr val="212121"/>
                </a:solidFill>
              </a:rPr>
              <a:t>From the income group perspective</a:t>
            </a:r>
            <a:endParaRPr sz="1700">
              <a:solidFill>
                <a:srgbClr val="212121"/>
              </a:solidFill>
            </a:endParaRPr>
          </a:p>
          <a:p>
            <a:pPr indent="0" lvl="0" marL="0" rtl="0" algn="l">
              <a:lnSpc>
                <a:spcPct val="115000"/>
              </a:lnSpc>
              <a:spcBef>
                <a:spcPts val="1200"/>
              </a:spcBef>
              <a:spcAft>
                <a:spcPts val="0"/>
              </a:spcAft>
              <a:buClr>
                <a:schemeClr val="dk1"/>
              </a:buClr>
              <a:buSzPts val="1100"/>
              <a:buFont typeface="Arial"/>
              <a:buNone/>
            </a:pPr>
            <a:r>
              <a:rPr lang="en" sz="1700">
                <a:solidFill>
                  <a:srgbClr val="212121"/>
                </a:solidFill>
              </a:rPr>
              <a:t>This is the death rate of four income group. It is obvious the death rate has declined in the low income group, so this might be one reason to led the global reduction.</a:t>
            </a:r>
            <a:endParaRPr sz="1700">
              <a:solidFill>
                <a:srgbClr val="212121"/>
              </a:solidFill>
            </a:endParaRPr>
          </a:p>
          <a:p>
            <a:pPr indent="0" lvl="0" marL="0" rtl="0" algn="l">
              <a:lnSpc>
                <a:spcPct val="115000"/>
              </a:lnSpc>
              <a:spcBef>
                <a:spcPts val="1200"/>
              </a:spcBef>
              <a:spcAft>
                <a:spcPts val="0"/>
              </a:spcAft>
              <a:buClr>
                <a:schemeClr val="dk1"/>
              </a:buClr>
              <a:buSzPts val="1100"/>
              <a:buFont typeface="Arial"/>
              <a:buNone/>
            </a:pPr>
            <a:r>
              <a:rPr lang="en" sz="1700">
                <a:solidFill>
                  <a:srgbClr val="212121"/>
                </a:solidFill>
              </a:rPr>
              <a:t>We had some other findings. Although the general </a:t>
            </a:r>
            <a:r>
              <a:rPr lang="en" sz="1700">
                <a:solidFill>
                  <a:srgbClr val="212121"/>
                </a:solidFill>
              </a:rPr>
              <a:t>trend of Low income group is a decline, but there are two peaks around 2007 and 2014</a:t>
            </a:r>
            <a:endParaRPr sz="1700">
              <a:solidFill>
                <a:srgbClr val="212121"/>
              </a:solidFill>
            </a:endParaRPr>
          </a:p>
          <a:p>
            <a:pPr indent="0" lvl="0" marL="0" rtl="0" algn="l">
              <a:lnSpc>
                <a:spcPct val="115000"/>
              </a:lnSpc>
              <a:spcBef>
                <a:spcPts val="1200"/>
              </a:spcBef>
              <a:spcAft>
                <a:spcPts val="0"/>
              </a:spcAft>
              <a:buClr>
                <a:schemeClr val="dk1"/>
              </a:buClr>
              <a:buSzPts val="1100"/>
              <a:buFont typeface="Arial"/>
              <a:buNone/>
            </a:pPr>
            <a:r>
              <a:rPr lang="en" sz="1700">
                <a:solidFill>
                  <a:srgbClr val="212121"/>
                </a:solidFill>
              </a:rPr>
              <a:t>The red line which represent the upper middle group, there is peak around 2004, must be something happened, maybe a </a:t>
            </a:r>
            <a:r>
              <a:rPr lang="en" sz="1700">
                <a:solidFill>
                  <a:srgbClr val="212121"/>
                </a:solidFill>
              </a:rPr>
              <a:t>pandemic? We will discuss  later.</a:t>
            </a:r>
            <a:endParaRPr sz="1700">
              <a:solidFill>
                <a:srgbClr val="212121"/>
              </a:solidFill>
            </a:endParaRPr>
          </a:p>
          <a:p>
            <a:pPr indent="0" lvl="0" marL="0" rtl="0" algn="l">
              <a:lnSpc>
                <a:spcPct val="115000"/>
              </a:lnSpc>
              <a:spcBef>
                <a:spcPts val="1200"/>
              </a:spcBef>
              <a:spcAft>
                <a:spcPts val="0"/>
              </a:spcAft>
              <a:buClr>
                <a:schemeClr val="dk1"/>
              </a:buClr>
              <a:buSzPts val="1100"/>
              <a:buFont typeface="Arial"/>
              <a:buNone/>
            </a:pPr>
            <a:r>
              <a:t/>
            </a:r>
            <a:endParaRPr sz="1700">
              <a:solidFill>
                <a:srgbClr val="212121"/>
              </a:solidFill>
            </a:endParaRPr>
          </a:p>
          <a:p>
            <a:pPr indent="0" lvl="0" marL="0" rtl="0" algn="l">
              <a:lnSpc>
                <a:spcPct val="115000"/>
              </a:lnSpc>
              <a:spcBef>
                <a:spcPts val="1200"/>
              </a:spcBef>
              <a:spcAft>
                <a:spcPts val="0"/>
              </a:spcAft>
              <a:buClr>
                <a:schemeClr val="dk1"/>
              </a:buClr>
              <a:buSzPts val="1100"/>
              <a:buFont typeface="Arial"/>
              <a:buNone/>
            </a:pPr>
            <a:r>
              <a:t/>
            </a:r>
            <a:endParaRPr sz="1700">
              <a:solidFill>
                <a:srgbClr val="212121"/>
              </a:solidFill>
            </a:endParaRPr>
          </a:p>
          <a:p>
            <a:pPr indent="0" lvl="0" marL="0" rtl="0" algn="l">
              <a:lnSpc>
                <a:spcPct val="115000"/>
              </a:lnSpc>
              <a:spcBef>
                <a:spcPts val="1200"/>
              </a:spcBef>
              <a:spcAft>
                <a:spcPts val="0"/>
              </a:spcAft>
              <a:buClr>
                <a:schemeClr val="dk1"/>
              </a:buClr>
              <a:buSzPts val="1100"/>
              <a:buFont typeface="Arial"/>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5b1fb05f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5b1fb05f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From the Mortality type perspective,</a:t>
            </a:r>
            <a:endParaRPr sz="1700"/>
          </a:p>
          <a:p>
            <a:pPr indent="0" lvl="0" marL="0" rtl="0" algn="l">
              <a:spcBef>
                <a:spcPts val="0"/>
              </a:spcBef>
              <a:spcAft>
                <a:spcPts val="0"/>
              </a:spcAft>
              <a:buNone/>
            </a:pPr>
            <a:r>
              <a:rPr lang="en" sz="1700"/>
              <a:t>The line chart show the death rate of three mortality types. We can see the Non-communicable, and  Injuries, they </a:t>
            </a:r>
            <a:r>
              <a:rPr lang="en" sz="1700">
                <a:solidFill>
                  <a:schemeClr val="dk1"/>
                </a:solidFill>
              </a:rPr>
              <a:t>remained stable these years</a:t>
            </a:r>
            <a:r>
              <a:rPr lang="en" sz="1700"/>
              <a:t>, but the communicable disease are getting lower..</a:t>
            </a:r>
            <a:endParaRPr sz="1700"/>
          </a:p>
          <a:p>
            <a:pPr indent="0" lvl="0" marL="0" rtl="0" algn="l">
              <a:spcBef>
                <a:spcPts val="0"/>
              </a:spcBef>
              <a:spcAft>
                <a:spcPts val="0"/>
              </a:spcAft>
              <a:buNone/>
            </a:pPr>
            <a:r>
              <a:rPr lang="en" sz="1700"/>
              <a:t> So the decreasing rate of communicable Mortality </a:t>
            </a:r>
            <a:r>
              <a:rPr lang="en" sz="1700"/>
              <a:t>is the another one to </a:t>
            </a:r>
            <a:r>
              <a:rPr lang="en" sz="1700"/>
              <a:t>explain the globally decreasing.</a:t>
            </a:r>
            <a:endParaRPr sz="1700"/>
          </a:p>
          <a:p>
            <a:pPr indent="0" lvl="0" marL="0" rtl="0" algn="l">
              <a:spcBef>
                <a:spcPts val="0"/>
              </a:spcBef>
              <a:spcAft>
                <a:spcPts val="0"/>
              </a:spcAft>
              <a:buNone/>
            </a:pPr>
            <a:r>
              <a:rPr lang="en" sz="1700"/>
              <a:t>Besides, for one of the article's conclusion，</a:t>
            </a:r>
            <a:r>
              <a:rPr lang="en" sz="1700">
                <a:solidFill>
                  <a:schemeClr val="dk1"/>
                </a:solidFill>
              </a:rPr>
              <a:t> noncommunicable diseases are growing important among theses three types, it is true </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Also, the article analyzed the contribution of three Mortality type in 2004, we can see 60%  deaths caused by non-communicable disease,  30% by communicable, and 10% by Injuries. We tested again, the results is quite similar.  </a:t>
            </a:r>
            <a:endParaRPr sz="1700">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sz="1700">
                <a:solidFill>
                  <a:schemeClr val="dk1"/>
                </a:solidFill>
              </a:rPr>
              <a:t>So another question shows up, is it the same distribution within each income group? Like 6-3-1</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5b1fb05f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5b1fb05f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To be specific, we used the Bar Chart </a:t>
            </a:r>
            <a:r>
              <a:rPr lang="en" sz="1600"/>
              <a:t>to </a:t>
            </a:r>
            <a:r>
              <a:rPr lang="en" sz="1600"/>
              <a:t>analyze the distribution of mortality type in each income group in 2004, we can say  except the Low income countries, non communicable disease is the most killer, but in the Low income countries, the communicable disease is the leading cause of death. Different income group show the different proportions. So in the article, it is true to say</a:t>
            </a:r>
            <a:r>
              <a:rPr lang="en" sz="1300"/>
              <a:t> </a:t>
            </a:r>
            <a:r>
              <a:rPr lang="en" sz="1700">
                <a:solidFill>
                  <a:srgbClr val="212121"/>
                </a:solidFill>
              </a:rPr>
              <a:t>communicable diseases remain an important cause of death in low income countries in 2004.</a:t>
            </a:r>
            <a:endParaRPr sz="1700">
              <a:solidFill>
                <a:srgbClr val="212121"/>
              </a:solidFill>
            </a:endParaRPr>
          </a:p>
          <a:p>
            <a:pPr indent="0" lvl="0" marL="0" rtl="0" algn="l">
              <a:spcBef>
                <a:spcPts val="0"/>
              </a:spcBef>
              <a:spcAft>
                <a:spcPts val="0"/>
              </a:spcAft>
              <a:buNone/>
            </a:pPr>
            <a:r>
              <a:rPr lang="en" sz="1700">
                <a:solidFill>
                  <a:srgbClr val="212121"/>
                </a:solidFill>
              </a:rPr>
              <a:t>So is these proportion remain stable after 2004?  are the countries in low income group getting better in terms of the death caused by communicable disease?</a:t>
            </a:r>
            <a:endParaRPr sz="1700">
              <a:solidFill>
                <a:srgbClr val="21212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5b1fb05f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5b1fb05f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So this is the death rate trend of three mortality type. We can say from the line chart that the proportion are changing all the time. </a:t>
            </a:r>
            <a:endParaRPr sz="1600"/>
          </a:p>
          <a:p>
            <a:pPr indent="0" lvl="0" marL="0" rtl="0" algn="l">
              <a:spcBef>
                <a:spcPts val="0"/>
              </a:spcBef>
              <a:spcAft>
                <a:spcPts val="0"/>
              </a:spcAft>
              <a:buNone/>
            </a:pPr>
            <a:r>
              <a:rPr lang="en" sz="1500"/>
              <a:t>In low income countries, </a:t>
            </a:r>
            <a:r>
              <a:rPr lang="en" sz="1500"/>
              <a:t>the non</a:t>
            </a:r>
            <a:r>
              <a:rPr lang="en" sz="1600"/>
              <a:t> communicable and </a:t>
            </a:r>
            <a:r>
              <a:rPr lang="en" sz="1600">
                <a:solidFill>
                  <a:schemeClr val="dk1"/>
                </a:solidFill>
              </a:rPr>
              <a:t>communicable </a:t>
            </a:r>
            <a:r>
              <a:rPr lang="en" sz="1600"/>
              <a:t>are getting </a:t>
            </a:r>
            <a:r>
              <a:rPr lang="en" sz="1600"/>
              <a:t>better</a:t>
            </a:r>
            <a:r>
              <a:rPr lang="en" sz="1600"/>
              <a:t>, but the </a:t>
            </a:r>
            <a:r>
              <a:rPr lang="en" sz="1700">
                <a:solidFill>
                  <a:schemeClr val="dk1"/>
                </a:solidFill>
                <a:highlight>
                  <a:srgbClr val="FFFFFF"/>
                </a:highlight>
                <a:latin typeface="Roboto"/>
                <a:ea typeface="Roboto"/>
                <a:cs typeface="Roboto"/>
                <a:sym typeface="Roboto"/>
              </a:rPr>
              <a:t>the d</a:t>
            </a:r>
            <a:r>
              <a:rPr lang="en" sz="1600">
                <a:solidFill>
                  <a:schemeClr val="dk1"/>
                </a:solidFill>
                <a:highlight>
                  <a:srgbClr val="FFFFFF"/>
                </a:highlight>
                <a:latin typeface="Roboto"/>
                <a:ea typeface="Roboto"/>
                <a:cs typeface="Roboto"/>
                <a:sym typeface="Roboto"/>
              </a:rPr>
              <a:t>ecline of communicable is even greater.  So the conclusion in the article that </a:t>
            </a:r>
            <a:r>
              <a:rPr lang="en" sz="1700">
                <a:solidFill>
                  <a:srgbClr val="212121"/>
                </a:solidFill>
              </a:rPr>
              <a:t>growing importance of noncommunicable diseases in most low- and middle-income countries since 2004, for low income group, it is correct to some extents. But in the lower middle group, it is not true.  Because </a:t>
            </a:r>
            <a:r>
              <a:rPr lang="en" sz="1600">
                <a:solidFill>
                  <a:schemeClr val="dk1"/>
                </a:solidFill>
                <a:highlight>
                  <a:srgbClr val="FFFFFF"/>
                </a:highlight>
                <a:latin typeface="Roboto"/>
                <a:ea typeface="Roboto"/>
                <a:cs typeface="Roboto"/>
                <a:sym typeface="Roboto"/>
              </a:rPr>
              <a:t>Years </a:t>
            </a:r>
            <a:r>
              <a:rPr lang="en" sz="1700">
                <a:solidFill>
                  <a:srgbClr val="212121"/>
                </a:solidFill>
              </a:rPr>
              <a:t>after 2004, the trend was the opposite</a:t>
            </a:r>
            <a:endParaRPr sz="160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5b1fb05f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5b1fb05f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On the right side, High income group, there even not a fluctuations  so the countries with high income are more powerful to withstand every coming pandemic.</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Turn to the upper middle income, the </a:t>
            </a:r>
            <a:r>
              <a:rPr lang="en" sz="1500">
                <a:solidFill>
                  <a:schemeClr val="dk1"/>
                </a:solidFill>
              </a:rPr>
              <a:t>estimation</a:t>
            </a:r>
            <a:r>
              <a:rPr lang="en" sz="1500"/>
              <a:t> is not correct, because after 2004, the ratio of non communicable are getting less, so How the paper draw this wrong estimation? </a:t>
            </a:r>
            <a:endParaRPr sz="1500"/>
          </a:p>
          <a:p>
            <a:pPr indent="0" lvl="0" marL="0" rtl="0" algn="l">
              <a:spcBef>
                <a:spcPts val="0"/>
              </a:spcBef>
              <a:spcAft>
                <a:spcPts val="0"/>
              </a:spcAft>
              <a:buNone/>
            </a:pPr>
            <a:r>
              <a:rPr lang="en" sz="1500"/>
              <a:t>From this Upper-middle income line chart, there is a non communicable disease surge around 2004, so the authors, they might thought the death rate of non communicable would go up as before, but unfortunately, those countries did a great job to solve the </a:t>
            </a:r>
            <a:r>
              <a:rPr lang="en" sz="1500"/>
              <a:t>pandemic, so the death rate go down after 2004.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So what specific disease occur around 2004? Now we can discuss in the context of specific diseases.</a:t>
            </a:r>
            <a:endParaRPr sz="15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5b1fb05f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5b1fb05f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500">
                <a:solidFill>
                  <a:schemeClr val="dk1"/>
                </a:solidFill>
              </a:rPr>
              <a:t>Before that, Take a look at the leading disease all over the world.  The article and us analyze the top 10 Mortality disease by their death rate. The bar chart is our result.</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Although some kinds of diseases changed their Academic Name, they are still the same. </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We have the same disease in the Top 10, the difference only shows on the rank. </a:t>
            </a:r>
            <a:r>
              <a:rPr lang="en" sz="1500">
                <a:solidFill>
                  <a:schemeClr val="dk1"/>
                </a:solidFill>
              </a:rPr>
              <a:t>So we can see the arrows here, Up means the disease became more serious.</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Overall, we can say as the article did</a:t>
            </a:r>
            <a:r>
              <a:rPr lang="en" sz="1700">
                <a:solidFill>
                  <a:schemeClr val="dk1"/>
                </a:solidFill>
              </a:rPr>
              <a:t>，</a:t>
            </a:r>
            <a:r>
              <a:rPr lang="en" sz="1500">
                <a:solidFill>
                  <a:srgbClr val="231F20"/>
                </a:solidFill>
              </a:rPr>
              <a:t>Cardiovascular diseases are the leading cause of death in the world, then the Infectious disease, and then the cancer.</a:t>
            </a:r>
            <a:endParaRPr sz="1700">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1.Heart disease,</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2.cerebrovascular,脑血管疾病</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3.lower respiratory,下呼吸道感染</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4.chronic obstructive pulmonary disease慢性肺,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5.diarrhoeal diseases.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6.AIDS</a:t>
            </a:r>
            <a:r>
              <a:rPr lang="en" sz="1350">
                <a:solidFill>
                  <a:srgbClr val="70757A"/>
                </a:solidFill>
                <a:highlight>
                  <a:srgbClr val="FFFFFF"/>
                </a:highlight>
                <a:latin typeface="Roboto"/>
                <a:ea typeface="Roboto"/>
                <a:cs typeface="Roboto"/>
                <a:sym typeface="Roboto"/>
              </a:rPr>
              <a:t> </a:t>
            </a:r>
            <a:r>
              <a:rPr lang="en" sz="1350">
                <a:solidFill>
                  <a:srgbClr val="4D5156"/>
                </a:solidFill>
                <a:highlight>
                  <a:srgbClr val="FFFFFF"/>
                </a:highlight>
                <a:latin typeface="Roboto"/>
                <a:ea typeface="Roboto"/>
                <a:cs typeface="Roboto"/>
                <a:sym typeface="Roboto"/>
              </a:rPr>
              <a:t>获得性免疫缺陷综合征hiv</a:t>
            </a:r>
            <a:endParaRPr>
              <a:solidFill>
                <a:schemeClr val="dk1"/>
              </a:solidFill>
            </a:endParaRPr>
          </a:p>
          <a:p>
            <a:pPr indent="0" lvl="0" marL="0" rtl="0" algn="l">
              <a:lnSpc>
                <a:spcPct val="115000"/>
              </a:lnSpc>
              <a:spcBef>
                <a:spcPts val="0"/>
              </a:spcBef>
              <a:spcAft>
                <a:spcPts val="0"/>
              </a:spcAft>
              <a:buNone/>
            </a:pPr>
            <a:r>
              <a:t/>
            </a:r>
            <a:endParaRPr sz="2100">
              <a:solidFill>
                <a:srgbClr val="595959"/>
              </a:solidFill>
            </a:endParaRPr>
          </a:p>
          <a:p>
            <a:pPr indent="0" lvl="0" marL="0" rtl="0" algn="l">
              <a:spcBef>
                <a:spcPts val="1200"/>
              </a:spcBef>
              <a:spcAft>
                <a:spcPts val="0"/>
              </a:spcAft>
              <a:buNone/>
            </a:pPr>
            <a:r>
              <a:rPr lang="en" sz="1200">
                <a:solidFill>
                  <a:schemeClr val="dk1"/>
                </a:solidFill>
              </a:rPr>
              <a:t> 1</a:t>
            </a:r>
            <a:r>
              <a:rPr lang="en" sz="1200">
                <a:solidFill>
                  <a:schemeClr val="dk1"/>
                </a:solidFill>
                <a:highlight>
                  <a:srgbClr val="F9CB9C"/>
                </a:highlight>
              </a:rPr>
              <a:t>.Ischaemic heart disease </a:t>
            </a:r>
            <a:endParaRPr sz="1200">
              <a:solidFill>
                <a:schemeClr val="dk1"/>
              </a:solidFill>
              <a:highlight>
                <a:srgbClr val="F9CB9C"/>
              </a:highlight>
            </a:endParaRPr>
          </a:p>
          <a:p>
            <a:pPr indent="0" lvl="0" marL="0" rtl="0" algn="l">
              <a:spcBef>
                <a:spcPts val="1200"/>
              </a:spcBef>
              <a:spcAft>
                <a:spcPts val="0"/>
              </a:spcAft>
              <a:buNone/>
            </a:pPr>
            <a:r>
              <a:rPr lang="en" sz="1200">
                <a:solidFill>
                  <a:schemeClr val="dk1"/>
                </a:solidFill>
              </a:rPr>
              <a:t>2.Stroke中风</a:t>
            </a:r>
            <a:endParaRPr sz="1200">
              <a:solidFill>
                <a:schemeClr val="dk1"/>
              </a:solidFill>
            </a:endParaRPr>
          </a:p>
          <a:p>
            <a:pPr indent="0" lvl="0" marL="0" rtl="0" algn="l">
              <a:spcBef>
                <a:spcPts val="1200"/>
              </a:spcBef>
              <a:spcAft>
                <a:spcPts val="0"/>
              </a:spcAft>
              <a:buNone/>
            </a:pPr>
            <a:r>
              <a:rPr lang="en" sz="1200">
                <a:solidFill>
                  <a:schemeClr val="dk1"/>
                </a:solidFill>
              </a:rPr>
              <a:t>3.</a:t>
            </a:r>
            <a:r>
              <a:rPr lang="en" sz="1200">
                <a:solidFill>
                  <a:schemeClr val="dk1"/>
                </a:solidFill>
                <a:highlight>
                  <a:srgbClr val="F6B26B"/>
                </a:highlight>
              </a:rPr>
              <a:t>Chronic obstructive pulmonary disease</a:t>
            </a:r>
            <a:r>
              <a:rPr lang="en" sz="1200">
                <a:solidFill>
                  <a:schemeClr val="dk1"/>
                </a:solidFill>
              </a:rPr>
              <a:t>慢性肺</a:t>
            </a:r>
            <a:endParaRPr sz="1200">
              <a:solidFill>
                <a:schemeClr val="dk1"/>
              </a:solidFill>
              <a:highlight>
                <a:srgbClr val="F6B26B"/>
              </a:highlight>
            </a:endParaRPr>
          </a:p>
          <a:p>
            <a:pPr indent="0" lvl="0" marL="0" rtl="0" algn="l">
              <a:spcBef>
                <a:spcPts val="1200"/>
              </a:spcBef>
              <a:spcAft>
                <a:spcPts val="0"/>
              </a:spcAft>
              <a:buNone/>
            </a:pPr>
            <a:r>
              <a:rPr lang="en" sz="1200">
                <a:solidFill>
                  <a:schemeClr val="dk1"/>
                </a:solidFill>
              </a:rPr>
              <a:t>4. Neonatal conditions新生儿疾病</a:t>
            </a:r>
            <a:endParaRPr sz="1200">
              <a:solidFill>
                <a:schemeClr val="dk1"/>
              </a:solidFill>
            </a:endParaRPr>
          </a:p>
          <a:p>
            <a:pPr indent="0" lvl="0" marL="0" rtl="0" algn="l">
              <a:spcBef>
                <a:spcPts val="1200"/>
              </a:spcBef>
              <a:spcAft>
                <a:spcPts val="0"/>
              </a:spcAft>
              <a:buNone/>
            </a:pPr>
            <a:r>
              <a:rPr lang="en" sz="1200">
                <a:solidFill>
                  <a:schemeClr val="dk1"/>
                </a:solidFill>
              </a:rPr>
              <a:t>5</a:t>
            </a:r>
            <a:r>
              <a:rPr lang="en" sz="1200">
                <a:solidFill>
                  <a:schemeClr val="dk1"/>
                </a:solidFill>
                <a:highlight>
                  <a:srgbClr val="F6B26B"/>
                </a:highlight>
              </a:rPr>
              <a:t>.Lower respiratory infections</a:t>
            </a:r>
            <a:r>
              <a:rPr lang="en" sz="1200">
                <a:solidFill>
                  <a:schemeClr val="dk1"/>
                </a:solidFill>
              </a:rPr>
              <a:t>下呼吸道感染</a:t>
            </a:r>
            <a:endParaRPr sz="1200">
              <a:solidFill>
                <a:schemeClr val="dk1"/>
              </a:solidFill>
              <a:highlight>
                <a:srgbClr val="F6B26B"/>
              </a:highlight>
            </a:endParaRPr>
          </a:p>
          <a:p>
            <a:pPr indent="0" lvl="0" marL="0" rtl="0" algn="l">
              <a:spcBef>
                <a:spcPts val="1200"/>
              </a:spcBef>
              <a:spcAft>
                <a:spcPts val="0"/>
              </a:spcAft>
              <a:buNone/>
            </a:pPr>
            <a:r>
              <a:rPr lang="en" sz="1200">
                <a:solidFill>
                  <a:schemeClr val="dk1"/>
                </a:solidFill>
              </a:rPr>
              <a:t>6.</a:t>
            </a:r>
            <a:r>
              <a:rPr lang="en" sz="1200">
                <a:solidFill>
                  <a:schemeClr val="dk1"/>
                </a:solidFill>
                <a:highlight>
                  <a:srgbClr val="F6B26B"/>
                </a:highlight>
              </a:rPr>
              <a:t>Diarrhoeal diseases腹泻病</a:t>
            </a:r>
            <a:endParaRPr sz="1200">
              <a:solidFill>
                <a:schemeClr val="dk1"/>
              </a:solidFill>
              <a:highlight>
                <a:srgbClr val="F6B26B"/>
              </a:highlight>
            </a:endParaRPr>
          </a:p>
          <a:p>
            <a:pPr indent="0" lvl="0" marL="0" rtl="0" algn="l">
              <a:lnSpc>
                <a:spcPct val="115000"/>
              </a:lnSpc>
              <a:spcBef>
                <a:spcPts val="0"/>
              </a:spcBef>
              <a:spcAft>
                <a:spcPts val="0"/>
              </a:spcAft>
              <a:buClr>
                <a:schemeClr val="dk1"/>
              </a:buClr>
              <a:buSzPts val="1100"/>
              <a:buFont typeface="Arial"/>
              <a:buNone/>
            </a:pPr>
            <a:r>
              <a:t/>
            </a:r>
            <a:endParaRPr sz="3000">
              <a:solidFill>
                <a:srgbClr val="595959"/>
              </a:solidFill>
            </a:endParaRPr>
          </a:p>
          <a:p>
            <a:pPr indent="0" lvl="0" marL="0" rtl="0" algn="l">
              <a:spcBef>
                <a:spcPts val="1200"/>
              </a:spcBef>
              <a:spcAft>
                <a:spcPts val="0"/>
              </a:spcAft>
              <a:buNone/>
            </a:pPr>
            <a:r>
              <a:t/>
            </a:r>
            <a:endParaRPr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623c9f21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623c9f21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We also tried to</a:t>
            </a:r>
            <a:r>
              <a:rPr lang="en" sz="1600">
                <a:solidFill>
                  <a:schemeClr val="dk1"/>
                </a:solidFill>
              </a:rPr>
              <a:t> analyze the leading causes of death in each income group.</a:t>
            </a:r>
            <a:endParaRPr sz="1600">
              <a:solidFill>
                <a:srgbClr val="231F20"/>
              </a:solidFill>
            </a:endParaRPr>
          </a:p>
          <a:p>
            <a:pPr indent="0" lvl="0" marL="0" rtl="0" algn="l">
              <a:spcBef>
                <a:spcPts val="0"/>
              </a:spcBef>
              <a:spcAft>
                <a:spcPts val="0"/>
              </a:spcAft>
              <a:buNone/>
            </a:pPr>
            <a:r>
              <a:rPr lang="en" sz="1600">
                <a:solidFill>
                  <a:srgbClr val="231F20"/>
                </a:solidFill>
              </a:rPr>
              <a:t>Lets compare between </a:t>
            </a:r>
            <a:r>
              <a:rPr lang="en" sz="1600">
                <a:solidFill>
                  <a:srgbClr val="231F20"/>
                </a:solidFill>
              </a:rPr>
              <a:t>high and low income countries</a:t>
            </a:r>
            <a:endParaRPr sz="1600">
              <a:solidFill>
                <a:srgbClr val="231F20"/>
              </a:solidFill>
            </a:endParaRPr>
          </a:p>
          <a:p>
            <a:pPr indent="0" lvl="0" marL="0" rtl="0" algn="l">
              <a:spcBef>
                <a:spcPts val="0"/>
              </a:spcBef>
              <a:spcAft>
                <a:spcPts val="0"/>
              </a:spcAft>
              <a:buNone/>
            </a:pPr>
            <a:r>
              <a:rPr lang="en" sz="1600">
                <a:solidFill>
                  <a:srgbClr val="231F20"/>
                </a:solidFill>
              </a:rPr>
              <a:t>IHD and stroke were the leading causes of death in high-income countries, and also in the top five causes in low-income countries. </a:t>
            </a:r>
            <a:endParaRPr sz="1600">
              <a:solidFill>
                <a:srgbClr val="231F20"/>
              </a:solidFill>
            </a:endParaRPr>
          </a:p>
          <a:p>
            <a:pPr indent="0" lvl="0" marL="0" rtl="0" algn="l">
              <a:spcBef>
                <a:spcPts val="0"/>
              </a:spcBef>
              <a:spcAft>
                <a:spcPts val="0"/>
              </a:spcAft>
              <a:buNone/>
            </a:pPr>
            <a:r>
              <a:rPr lang="en" sz="1600">
                <a:solidFill>
                  <a:srgbClr val="231F20"/>
                </a:solidFill>
              </a:rPr>
              <a:t>In low-income countries, the main causes are neonatal and infectious disease</a:t>
            </a:r>
            <a:endParaRPr sz="1600">
              <a:solidFill>
                <a:srgbClr val="231F20"/>
              </a:solidFill>
            </a:endParaRPr>
          </a:p>
          <a:p>
            <a:pPr indent="0" lvl="0" marL="0" rtl="0" algn="l">
              <a:spcBef>
                <a:spcPts val="0"/>
              </a:spcBef>
              <a:spcAft>
                <a:spcPts val="0"/>
              </a:spcAft>
              <a:buNone/>
            </a:pPr>
            <a:r>
              <a:rPr lang="en" sz="1600">
                <a:solidFill>
                  <a:srgbClr val="231F20"/>
                </a:solidFill>
              </a:rPr>
              <a:t>So</a:t>
            </a:r>
            <a:r>
              <a:rPr lang="en" sz="1700">
                <a:solidFill>
                  <a:srgbClr val="231F20"/>
                </a:solidFill>
              </a:rPr>
              <a:t> there are major differences in the ranking of causes between high- and low-income countries</a:t>
            </a:r>
            <a:endParaRPr sz="1700">
              <a:solidFill>
                <a:srgbClr val="231F20"/>
              </a:solidFill>
            </a:endParaRPr>
          </a:p>
          <a:p>
            <a:pPr indent="0" lvl="0" marL="0" rtl="0" algn="l">
              <a:spcBef>
                <a:spcPts val="0"/>
              </a:spcBef>
              <a:spcAft>
                <a:spcPts val="0"/>
              </a:spcAft>
              <a:buClr>
                <a:schemeClr val="dk1"/>
              </a:buClr>
              <a:buSzPts val="1100"/>
              <a:buFont typeface="Arial"/>
              <a:buNone/>
            </a:pPr>
            <a:r>
              <a:t/>
            </a:r>
            <a:endParaRPr sz="1400">
              <a:solidFill>
                <a:srgbClr val="231F2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5b1fb05f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5b1fb05f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Now we try to recap the findings few minutes ago, There is a  surge </a:t>
            </a:r>
            <a:r>
              <a:rPr lang="en" sz="1500">
                <a:solidFill>
                  <a:schemeClr val="dk1"/>
                </a:solidFill>
              </a:rPr>
              <a:t> of non communicable disease </a:t>
            </a:r>
            <a:r>
              <a:rPr lang="en" sz="1500"/>
              <a:t>in upper middle countries. So we used the Top 10 leading disease then see their trend..</a:t>
            </a:r>
            <a:endParaRPr sz="1500"/>
          </a:p>
          <a:p>
            <a:pPr indent="0" lvl="0" marL="0" rtl="0" algn="l">
              <a:spcBef>
                <a:spcPts val="0"/>
              </a:spcBef>
              <a:spcAft>
                <a:spcPts val="0"/>
              </a:spcAft>
              <a:buNone/>
            </a:pPr>
            <a:r>
              <a:rPr lang="en" sz="1500"/>
              <a:t>It is easy to know the surge caused by increasing IHD and Stroke. I don’t know </a:t>
            </a:r>
            <a:r>
              <a:rPr lang="en" sz="1500"/>
              <a:t>what</a:t>
            </a:r>
            <a:r>
              <a:rPr lang="en" sz="1500"/>
              <a:t> happened in 2004 around those upper middle income countries, but there is a huge increasing number of people killed by these two kinds of disease.</a:t>
            </a:r>
            <a:endParaRPr sz="1500"/>
          </a:p>
          <a:p>
            <a:pPr indent="0" lvl="0" marL="0" rtl="0" algn="l">
              <a:spcBef>
                <a:spcPts val="0"/>
              </a:spcBef>
              <a:spcAft>
                <a:spcPts val="0"/>
              </a:spcAft>
              <a:buNone/>
            </a:pPr>
            <a:r>
              <a:t/>
            </a:r>
            <a:endParaRPr sz="15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5b1fb05f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5b1fb05f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Also </a:t>
            </a:r>
            <a:r>
              <a:rPr lang="en" sz="1600"/>
              <a:t>there</a:t>
            </a:r>
            <a:r>
              <a:rPr lang="en" sz="1600"/>
              <a:t> are two peaks in the low income group, we did the same job, and the results shows that the first surge mainly </a:t>
            </a:r>
            <a:r>
              <a:rPr lang="en" sz="1600"/>
              <a:t>mainly</a:t>
            </a:r>
            <a:r>
              <a:rPr lang="en" sz="1600"/>
              <a:t> caused by the increasing  HIV.</a:t>
            </a:r>
            <a:endParaRPr sz="1600"/>
          </a:p>
          <a:p>
            <a:pPr indent="0" lvl="0" marL="0" rtl="0" algn="l">
              <a:spcBef>
                <a:spcPts val="0"/>
              </a:spcBef>
              <a:spcAft>
                <a:spcPts val="0"/>
              </a:spcAft>
              <a:buNone/>
            </a:pPr>
            <a:r>
              <a:rPr lang="en" sz="1600"/>
              <a:t>And for the second peak, the increasing of </a:t>
            </a:r>
            <a:r>
              <a:rPr lang="en" sz="1600">
                <a:solidFill>
                  <a:schemeClr val="dk1"/>
                </a:solidFill>
              </a:rPr>
              <a:t>Neonatal conditions, lower respiratory infections, diarrhoeal disease and the Measles contributed to this peak together.</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6445fc5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6445fc5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265ca7b5a_1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265ca7b5a_1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a:solidFill>
                  <a:schemeClr val="dk1"/>
                </a:solidFill>
              </a:rPr>
              <a:t>Why do we want to study this topic?</a:t>
            </a:r>
            <a:endParaRPr>
              <a:solidFill>
                <a:schemeClr val="dk1"/>
              </a:solidFill>
            </a:endParaRPr>
          </a:p>
          <a:p>
            <a:pPr indent="0" lvl="0" marL="0" rtl="0" algn="l">
              <a:lnSpc>
                <a:spcPct val="100000"/>
              </a:lnSpc>
              <a:spcBef>
                <a:spcPts val="1200"/>
              </a:spcBef>
              <a:spcAft>
                <a:spcPts val="0"/>
              </a:spcAft>
              <a:buNone/>
            </a:pPr>
            <a:r>
              <a:rPr lang="en">
                <a:solidFill>
                  <a:schemeClr val="dk1"/>
                </a:solidFill>
              </a:rPr>
              <a:t>Public health is important. Here I directly quote a sentence online ”It is important to know why people die to improve how people live.“ </a:t>
            </a:r>
            <a:endParaRPr>
              <a:solidFill>
                <a:schemeClr val="dk1"/>
              </a:solidFill>
            </a:endParaRPr>
          </a:p>
          <a:p>
            <a:pPr indent="0" lvl="0" marL="0" rtl="0" algn="l">
              <a:lnSpc>
                <a:spcPct val="100000"/>
              </a:lnSpc>
              <a:spcBef>
                <a:spcPts val="1200"/>
              </a:spcBef>
              <a:spcAft>
                <a:spcPts val="0"/>
              </a:spcAft>
              <a:buNone/>
            </a:pPr>
            <a:r>
              <a:rPr lang="en">
                <a:solidFill>
                  <a:schemeClr val="dk1"/>
                </a:solidFill>
              </a:rPr>
              <a:t>In this project, we</a:t>
            </a:r>
            <a:endParaRPr>
              <a:solidFill>
                <a:schemeClr val="dk1"/>
              </a:solidFill>
            </a:endParaRPr>
          </a:p>
          <a:p>
            <a:pPr indent="0" lvl="0" marL="0" rtl="0" algn="l">
              <a:lnSpc>
                <a:spcPct val="100000"/>
              </a:lnSpc>
              <a:spcBef>
                <a:spcPts val="1200"/>
              </a:spcBef>
              <a:spcAft>
                <a:spcPts val="0"/>
              </a:spcAft>
              <a:buNone/>
            </a:pPr>
            <a:r>
              <a:rPr lang="en">
                <a:solidFill>
                  <a:schemeClr val="dk1"/>
                </a:solidFill>
              </a:rPr>
              <a:t>Pointed out the most common health issues</a:t>
            </a:r>
            <a:endParaRPr>
              <a:solidFill>
                <a:schemeClr val="dk1"/>
              </a:solidFill>
            </a:endParaRPr>
          </a:p>
          <a:p>
            <a:pPr indent="0" lvl="0" marL="0" rtl="0" algn="l">
              <a:lnSpc>
                <a:spcPct val="100000"/>
              </a:lnSpc>
              <a:spcBef>
                <a:spcPts val="1200"/>
              </a:spcBef>
              <a:spcAft>
                <a:spcPts val="0"/>
              </a:spcAft>
              <a:buNone/>
            </a:pPr>
            <a:r>
              <a:rPr lang="en">
                <a:solidFill>
                  <a:schemeClr val="dk1"/>
                </a:solidFill>
              </a:rPr>
              <a:t>Discover the patterns like cause of death and health outcomes in each region/country. How it has been changed over the years.</a:t>
            </a:r>
            <a:endParaRPr>
              <a:solidFill>
                <a:schemeClr val="dk1"/>
              </a:solidFill>
            </a:endParaRPr>
          </a:p>
          <a:p>
            <a:pPr indent="0" lvl="0" marL="0" rtl="0" algn="l">
              <a:lnSpc>
                <a:spcPct val="100000"/>
              </a:lnSpc>
              <a:spcBef>
                <a:spcPts val="1200"/>
              </a:spcBef>
              <a:spcAft>
                <a:spcPts val="0"/>
              </a:spcAft>
              <a:buNone/>
            </a:pPr>
            <a:r>
              <a:rPr lang="en">
                <a:solidFill>
                  <a:schemeClr val="dk1"/>
                </a:solidFill>
              </a:rPr>
              <a:t>Those assessments of people’s health conditions help to allocate government resources based on needs.</a:t>
            </a:r>
            <a:endParaRPr>
              <a:solidFill>
                <a:schemeClr val="dk1"/>
              </a:solidFill>
            </a:endParaRPr>
          </a:p>
          <a:p>
            <a:pPr indent="0" lvl="0" marL="0" rtl="0" algn="l">
              <a:lnSpc>
                <a:spcPct val="100000"/>
              </a:lnSpc>
              <a:spcBef>
                <a:spcPts val="1200"/>
              </a:spcBef>
              <a:spcAft>
                <a:spcPts val="1200"/>
              </a:spcAft>
              <a:buNone/>
            </a:pPr>
            <a:r>
              <a:rPr lang="en">
                <a:solidFill>
                  <a:schemeClr val="dk1"/>
                </a:solidFill>
              </a:rPr>
              <a:t>We got our data mainly from the WHO official website, which contains detailed information on death statistics, cause of death, across countries and years.</a:t>
            </a:r>
            <a:endParaRPr sz="1200">
              <a:solidFill>
                <a:srgbClr val="3C4245"/>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623c9f21d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623c9f21d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To sum up, the hypothesis is mostly right except the trend of mortality.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Besides, there are many findings related to the difference among the income group, the </a:t>
            </a:r>
            <a:r>
              <a:rPr lang="en" sz="1600"/>
              <a:t>pandemic</a:t>
            </a:r>
            <a:r>
              <a:rPr lang="en" sz="1600"/>
              <a:t> </a:t>
            </a:r>
            <a:r>
              <a:rPr lang="en" sz="1600"/>
              <a:t>occurred</a:t>
            </a:r>
            <a:r>
              <a:rPr lang="en" sz="1600"/>
              <a:t> in the </a:t>
            </a:r>
            <a:r>
              <a:rPr lang="en" sz="1600"/>
              <a:t>early</a:t>
            </a:r>
            <a:r>
              <a:rPr lang="en" sz="1600"/>
              <a:t> year. </a:t>
            </a:r>
            <a:endParaRPr sz="1600"/>
          </a:p>
          <a:p>
            <a:pPr indent="0" lvl="0" marL="0" rtl="0" algn="l">
              <a:spcBef>
                <a:spcPts val="0"/>
              </a:spcBef>
              <a:spcAft>
                <a:spcPts val="0"/>
              </a:spcAft>
              <a:buNone/>
            </a:pPr>
            <a:r>
              <a:rPr lang="en" sz="1600"/>
              <a:t>So the question is , for a country, what they do can </a:t>
            </a:r>
            <a:r>
              <a:rPr lang="en" sz="1600"/>
              <a:t>lower the death rate, that lead us to turn to the next paper</a:t>
            </a:r>
            <a:endParaRPr sz="16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623c9f21d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623c9f21d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little bit recap on this hypothesis.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Previous work concluded that in sub-saharan africa, the three selected health outcomes improved with more government investments before 2015.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did the same analysis to see if our results aligned with their conclusion.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5ea2f775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5ea2f775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big picture of how those three outcomes changed over years.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Noted that life expectancy data only updated every five years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we can still see the </a:t>
            </a:r>
            <a:r>
              <a:rPr lang="en"/>
              <a:t>positive</a:t>
            </a:r>
            <a:r>
              <a:rPr lang="en"/>
              <a:t> trend in all three factors: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Except for the region AMR - a </a:t>
            </a:r>
            <a:r>
              <a:rPr lang="en"/>
              <a:t>peak</a:t>
            </a:r>
            <a:r>
              <a:rPr lang="en"/>
              <a:t> point in 2010 in the </a:t>
            </a:r>
            <a:r>
              <a:rPr lang="en"/>
              <a:t>case of “under 5 mortality” rate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Zoomed into the next level of guaualiry on the country basis, we found that Haidi, experienced the most severe earthquake in 2010.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3f19eef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3f19eef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In another line of research, we see great discrepancies exist across years, income groups, and regions in regards to health expenditure.</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further investigated the extent to which dimension of categorization can be mirrored on the health expenditure?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did an ANOVA test: which factor is correlated with health expenditure? - all are related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3f19eef1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3f19eef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A box plot shows how the health expenditure is distributed over the world. </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y-axis is the percentage of gdp which is an indication of how resources were allocated to health compared to other sectors.</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point represents a country in that region. Outliers in east asia &amp; pacific. Health expenditure accounts for more than 20% of GDP. on average is between 5 to 10 percent</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Number of countries were different in each region, Canada is the only country in North America</a:t>
            </a:r>
            <a:endParaRPr>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f3f19eef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f3f19eef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findings in previous work conducted in Sub-saharan Africa can be generalised into other regions.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With some exceptions (east asia</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Health expenditure can exert a positive influence on health outcomes.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623c9f21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623c9f21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623c9f21d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623c9f21d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623c9f21d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623c9f21d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Also we can analyze the leading causes of death in each income group.</a:t>
            </a:r>
            <a:endParaRPr sz="1500"/>
          </a:p>
          <a:p>
            <a:pPr indent="0" lvl="0" marL="0" rtl="0" algn="l">
              <a:spcBef>
                <a:spcPts val="0"/>
              </a:spcBef>
              <a:spcAft>
                <a:spcPts val="0"/>
              </a:spcAft>
              <a:buNone/>
            </a:pPr>
            <a:r>
              <a:rPr lang="en" sz="1500"/>
              <a:t>The author mentioned the data limitations  like the newborn data, so this might be the reason why these two results look so different.</a:t>
            </a:r>
            <a:endParaRPr sz="15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3f19eef1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3f19eef1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rPr lang="en" sz="1300"/>
              <a:t>2.</a:t>
            </a:r>
            <a:r>
              <a:rPr lang="en" sz="1300"/>
              <a:t>Because</a:t>
            </a:r>
            <a:r>
              <a:rPr lang="en" sz="1300"/>
              <a:t> some countries didn’t provide the death</a:t>
            </a:r>
            <a:r>
              <a:rPr lang="en" sz="1800"/>
              <a:t> </a:t>
            </a:r>
            <a:r>
              <a:rPr lang="en" sz="1400">
                <a:solidFill>
                  <a:srgbClr val="231F20"/>
                </a:solidFill>
              </a:rPr>
              <a:t>registration</a:t>
            </a:r>
            <a:r>
              <a:rPr lang="en" sz="900">
                <a:solidFill>
                  <a:srgbClr val="231F20"/>
                </a:solidFill>
              </a:rPr>
              <a:t> </a:t>
            </a:r>
            <a:r>
              <a:rPr lang="en" sz="1300"/>
              <a:t>data to WHO, we need to have a better way to solve the </a:t>
            </a:r>
            <a:r>
              <a:rPr lang="en" sz="1300"/>
              <a:t>empty record and null value</a:t>
            </a:r>
            <a:r>
              <a:rPr lang="en" sz="1300"/>
              <a:t>.</a:t>
            </a:r>
            <a:endParaRPr sz="1300"/>
          </a:p>
          <a:p>
            <a:pPr indent="0" lvl="0" marL="0" rtl="0" algn="l">
              <a:lnSpc>
                <a:spcPct val="115000"/>
              </a:lnSpc>
              <a:spcBef>
                <a:spcPts val="0"/>
              </a:spcBef>
              <a:spcAft>
                <a:spcPts val="0"/>
              </a:spcAft>
              <a:buNone/>
            </a:pPr>
            <a:r>
              <a:rPr lang="en" sz="1800">
                <a:solidFill>
                  <a:srgbClr val="595959"/>
                </a:solidFill>
              </a:rPr>
              <a:t>2. Come up with a better way to solve the Null value or empty record.</a:t>
            </a:r>
            <a:endParaRPr sz="1300"/>
          </a:p>
          <a:p>
            <a:pPr indent="0" lvl="0" marL="0" rtl="0" algn="l">
              <a:spcBef>
                <a:spcPts val="1200"/>
              </a:spcBef>
              <a:spcAft>
                <a:spcPts val="0"/>
              </a:spcAft>
              <a:buNone/>
            </a:pPr>
            <a:r>
              <a:rPr lang="en" sz="1300"/>
              <a:t>1.Optimize program code to have a better usability and efficiency.</a:t>
            </a:r>
            <a:endParaRPr sz="1300"/>
          </a:p>
          <a:p>
            <a:pPr indent="0" lvl="0" marL="0" rtl="0" algn="l">
              <a:spcBef>
                <a:spcPts val="0"/>
              </a:spcBef>
              <a:spcAft>
                <a:spcPts val="0"/>
              </a:spcAft>
              <a:buNone/>
            </a:pPr>
            <a:r>
              <a:t/>
            </a:r>
            <a:endParaRPr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5b1fb05f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5b1fb05f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We relied on two papers to conduct our analysis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first is about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mortality rate due to various reasons across countries.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They disaggregated data from the perspective of income group, year, to find out dominant diseases and estimations afterwards.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The second focused on the measurement of crucial three health outcomes in one particular region sub-saharan africa and how that changes over years related to health expenditure.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623c9f21d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2623c9f21d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leading disease are quite similar in the high income countries, The Big difference is we had a Kidney disease at 8 th, so maybe this is another data limitation that  the article mentioned.</a:t>
            </a:r>
            <a:endParaRPr sz="15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5ea2f775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5ea2f77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Those two papers have more or less limitations: data is outdated. No clear data pre-processing explanations,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one of our purpose is to replicate the analysis in the paper to see whether we reach an agreement on their conclusions;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also whether the finding for one region, that patterns can be generalised to other regions as well</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265ca7b5a_1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265ca7b5a_1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a:t>
            </a:r>
            <a:r>
              <a:rPr lang="en"/>
              <a:t>mentioned</a:t>
            </a:r>
            <a:r>
              <a:rPr lang="en"/>
              <a:t> before, two main data streams are WHO API and world bank </a:t>
            </a:r>
            <a:r>
              <a:rPr lang="en"/>
              <a:t>database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requested JSON format data from their API. and filtered the </a:t>
            </a:r>
            <a:r>
              <a:rPr lang="en"/>
              <a:t>columns we need based on their documentation.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3f19eef1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3f19eef1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3C4245"/>
                </a:solidFill>
              </a:rPr>
              <a:t>Just a little overview of the data, and </a:t>
            </a:r>
            <a:r>
              <a:rPr b="1" lang="en" sz="1200">
                <a:solidFill>
                  <a:srgbClr val="3C4245"/>
                </a:solidFill>
              </a:rPr>
              <a:t>dimensions</a:t>
            </a:r>
            <a:r>
              <a:rPr b="1" lang="en" sz="1200">
                <a:solidFill>
                  <a:srgbClr val="3C4245"/>
                </a:solidFill>
              </a:rPr>
              <a:t> </a:t>
            </a:r>
            <a:endParaRPr b="1" sz="1200">
              <a:solidFill>
                <a:srgbClr val="3C4245"/>
              </a:solidFill>
            </a:endParaRPr>
          </a:p>
          <a:p>
            <a:pPr indent="0" lvl="0" marL="0" rtl="0" algn="l">
              <a:spcBef>
                <a:spcPts val="0"/>
              </a:spcBef>
              <a:spcAft>
                <a:spcPts val="0"/>
              </a:spcAft>
              <a:buNone/>
            </a:pPr>
            <a:r>
              <a:t/>
            </a:r>
            <a:endParaRPr b="1" sz="1200">
              <a:solidFill>
                <a:srgbClr val="3C4245"/>
              </a:solidFill>
            </a:endParaRPr>
          </a:p>
          <a:p>
            <a:pPr indent="0" lvl="0" marL="0" rtl="0" algn="l">
              <a:spcBef>
                <a:spcPts val="0"/>
              </a:spcBef>
              <a:spcAft>
                <a:spcPts val="0"/>
              </a:spcAft>
              <a:buNone/>
            </a:pPr>
            <a:r>
              <a:rPr b="1" lang="en" sz="1200">
                <a:solidFill>
                  <a:srgbClr val="3C4245"/>
                </a:solidFill>
              </a:rPr>
              <a:t>Note that </a:t>
            </a:r>
            <a:r>
              <a:rPr b="1" lang="en" sz="1200">
                <a:solidFill>
                  <a:srgbClr val="3C4245"/>
                </a:solidFill>
              </a:rPr>
              <a:t>income</a:t>
            </a:r>
            <a:r>
              <a:rPr b="1" lang="en" sz="1200">
                <a:solidFill>
                  <a:srgbClr val="3C4245"/>
                </a:solidFill>
              </a:rPr>
              <a:t> group can be changed over time as the </a:t>
            </a:r>
            <a:r>
              <a:rPr b="1" lang="en" sz="1200">
                <a:solidFill>
                  <a:srgbClr val="3C4245"/>
                </a:solidFill>
              </a:rPr>
              <a:t>country</a:t>
            </a:r>
            <a:r>
              <a:rPr b="1" lang="en" sz="1200">
                <a:solidFill>
                  <a:srgbClr val="3C4245"/>
                </a:solidFill>
              </a:rPr>
              <a:t> developed. And we also take that into account.</a:t>
            </a:r>
            <a:endParaRPr b="1" sz="1200">
              <a:solidFill>
                <a:srgbClr val="3C4245"/>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623c9f21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623c9f21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Our idea is to </a:t>
            </a:r>
            <a:r>
              <a:rPr lang="en" sz="1700"/>
              <a:t>go deeper into the issues step by step. From the Global perspective, then go down to the income group, then Mortality type  and finally  in the Specific disease perspective.</a:t>
            </a:r>
            <a:endParaRPr sz="1700"/>
          </a:p>
          <a:p>
            <a:pPr indent="0" lvl="0" marL="0" rtl="0" algn="l">
              <a:spcBef>
                <a:spcPts val="0"/>
              </a:spcBef>
              <a:spcAft>
                <a:spcPts val="0"/>
              </a:spcAft>
              <a:buNone/>
            </a:pPr>
            <a:r>
              <a:t/>
            </a:r>
            <a:endParaRPr sz="17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5b1fb05f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5b1fb05f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For the first paper, we made the first hypothesis: </a:t>
            </a:r>
            <a:r>
              <a:rPr lang="en" sz="1700">
                <a:solidFill>
                  <a:schemeClr val="dk1"/>
                </a:solidFill>
              </a:rPr>
              <a:t>Do the Global </a:t>
            </a:r>
            <a:r>
              <a:rPr lang="en" sz="1700">
                <a:solidFill>
                  <a:srgbClr val="FF0000"/>
                </a:solidFill>
              </a:rPr>
              <a:t>patterns </a:t>
            </a:r>
            <a:r>
              <a:rPr lang="en" sz="1700">
                <a:solidFill>
                  <a:schemeClr val="dk1"/>
                </a:solidFill>
              </a:rPr>
              <a:t>of mortality by income group all over the world aligned with the previous work?</a:t>
            </a:r>
            <a:endParaRPr sz="1700">
              <a:solidFill>
                <a:schemeClr val="dk1"/>
              </a:solidFill>
            </a:endParaRPr>
          </a:p>
          <a:p>
            <a:pPr indent="0" lvl="0" marL="0" rtl="0" algn="l">
              <a:spcBef>
                <a:spcPts val="0"/>
              </a:spcBef>
              <a:spcAft>
                <a:spcPts val="0"/>
              </a:spcAft>
              <a:buNone/>
            </a:pPr>
            <a:r>
              <a:rPr lang="en" sz="1700">
                <a:solidFill>
                  <a:schemeClr val="dk1"/>
                </a:solidFill>
              </a:rPr>
              <a:t>The patterns here mean the trend pattern, the distribution pattern and Ranking pattern.</a:t>
            </a:r>
            <a:endParaRPr sz="1700">
              <a:solidFill>
                <a:schemeClr val="dk1"/>
              </a:solidFill>
            </a:endParaRPr>
          </a:p>
          <a:p>
            <a:pPr indent="0" lvl="0" marL="0" rtl="0" algn="l">
              <a:spcBef>
                <a:spcPts val="0"/>
              </a:spcBef>
              <a:spcAft>
                <a:spcPts val="0"/>
              </a:spcAft>
              <a:buNone/>
            </a:pPr>
            <a:r>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5b1fb05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5b1fb05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Now, lets look at the global death trend.</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We calculate the total number of death, then divided by population，</a:t>
            </a:r>
            <a:r>
              <a:rPr lang="en" sz="1600"/>
              <a:t>so for each year,  we use the number of death per 1000 people to represent </a:t>
            </a:r>
            <a:r>
              <a:rPr lang="en" sz="1600">
                <a:solidFill>
                  <a:schemeClr val="dk1"/>
                </a:solidFill>
              </a:rPr>
              <a:t>the death rate.</a:t>
            </a:r>
            <a:endParaRPr sz="1600">
              <a:solidFill>
                <a:schemeClr val="dk1"/>
              </a:solidFill>
            </a:endParaRPr>
          </a:p>
          <a:p>
            <a:pPr indent="0" lvl="0" marL="0" rtl="0" algn="l">
              <a:spcBef>
                <a:spcPts val="0"/>
              </a:spcBef>
              <a:spcAft>
                <a:spcPts val="0"/>
              </a:spcAft>
              <a:buNone/>
            </a:pPr>
            <a:r>
              <a:rPr lang="en" sz="1600">
                <a:solidFill>
                  <a:schemeClr val="dk1"/>
                </a:solidFill>
              </a:rPr>
              <a:t>We can clearly see the reduction of death rate within these years. From 7.5 people to 6.5 people. </a:t>
            </a:r>
            <a:endParaRPr sz="1600">
              <a:solidFill>
                <a:schemeClr val="dk1"/>
              </a:solidFill>
            </a:endParaRPr>
          </a:p>
          <a:p>
            <a:pPr indent="0" lvl="0" marL="0" rtl="0" algn="l">
              <a:spcBef>
                <a:spcPts val="0"/>
              </a:spcBef>
              <a:spcAft>
                <a:spcPts val="0"/>
              </a:spcAft>
              <a:buNone/>
            </a:pPr>
            <a:r>
              <a:rPr lang="en" sz="1600">
                <a:solidFill>
                  <a:schemeClr val="dk1"/>
                </a:solidFill>
              </a:rPr>
              <a:t>So the question is, what led to this reduction?</a:t>
            </a:r>
            <a:endParaRPr sz="16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10.png"/><Relationship Id="rId6"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10.png"/><Relationship Id="rId6"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33.png"/><Relationship Id="rId6" Type="http://schemas.openxmlformats.org/officeDocument/2006/relationships/image" Target="../media/image23.png"/><Relationship Id="rId7"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24.png"/><Relationship Id="rId5"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who.int/data/gho/info/gho-odata-api" TargetMode="External"/><Relationship Id="rId4" Type="http://schemas.openxmlformats.org/officeDocument/2006/relationships/hyperlink" Target="https://datahelpdesk.worldbank.org/knowledgebase/articles/906519-world-bank-country-and-lending-groups" TargetMode="External"/><Relationship Id="rId5" Type="http://schemas.openxmlformats.org/officeDocument/2006/relationships/hyperlink" Target="https://www.who.int/data/gho/data/themes/mortality-and-global-health-estimates/ghe-leading-causes-of-deat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430250" y="556350"/>
            <a:ext cx="6283500" cy="2015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150">
                <a:solidFill>
                  <a:srgbClr val="212529"/>
                </a:solidFill>
                <a:highlight>
                  <a:srgbClr val="FFFFFF"/>
                </a:highlight>
                <a:latin typeface="Roboto"/>
                <a:ea typeface="Roboto"/>
                <a:cs typeface="Roboto"/>
                <a:sym typeface="Roboto"/>
              </a:rPr>
              <a:t> </a:t>
            </a:r>
            <a:r>
              <a:rPr b="1" lang="en" sz="2650">
                <a:solidFill>
                  <a:srgbClr val="212529"/>
                </a:solidFill>
                <a:highlight>
                  <a:srgbClr val="FFFFFF"/>
                </a:highlight>
                <a:latin typeface="Roboto"/>
                <a:ea typeface="Roboto"/>
                <a:cs typeface="Roboto"/>
                <a:sym typeface="Roboto"/>
              </a:rPr>
              <a:t>Historical changes in health condition</a:t>
            </a:r>
            <a:endParaRPr b="1" sz="2650">
              <a:solidFill>
                <a:srgbClr val="212529"/>
              </a:solidFill>
              <a:highlight>
                <a:srgbClr val="FFFFFF"/>
              </a:highlight>
              <a:latin typeface="Roboto"/>
              <a:ea typeface="Roboto"/>
              <a:cs typeface="Roboto"/>
              <a:sym typeface="Roboto"/>
            </a:endParaRPr>
          </a:p>
          <a:p>
            <a:pPr indent="0" lvl="0" marL="0" rtl="0" algn="ctr">
              <a:spcBef>
                <a:spcPts val="0"/>
              </a:spcBef>
              <a:spcAft>
                <a:spcPts val="0"/>
              </a:spcAft>
              <a:buNone/>
            </a:pPr>
            <a:r>
              <a:rPr b="1" lang="en" sz="2650">
                <a:solidFill>
                  <a:srgbClr val="212529"/>
                </a:solidFill>
                <a:highlight>
                  <a:srgbClr val="FFFFFF"/>
                </a:highlight>
                <a:latin typeface="Roboto"/>
                <a:ea typeface="Roboto"/>
                <a:cs typeface="Roboto"/>
                <a:sym typeface="Roboto"/>
              </a:rPr>
              <a:t> and its relation to government expenditure</a:t>
            </a:r>
            <a:endParaRPr b="1" sz="6700"/>
          </a:p>
        </p:txBody>
      </p:sp>
      <p:sp>
        <p:nvSpPr>
          <p:cNvPr id="55" name="Google Shape;55;p13"/>
          <p:cNvSpPr txBox="1"/>
          <p:nvPr>
            <p:ph idx="1" type="subTitle"/>
          </p:nvPr>
        </p:nvSpPr>
        <p:spPr>
          <a:xfrm>
            <a:off x="1384650" y="3135825"/>
            <a:ext cx="6374700" cy="4365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358"/>
              <a:buNone/>
            </a:pPr>
            <a:r>
              <a:rPr lang="en" sz="1310"/>
              <a:t>Yanying Yu, Shufan Ming</a:t>
            </a:r>
            <a:endParaRPr sz="1310"/>
          </a:p>
          <a:p>
            <a:pPr indent="0" lvl="0" marL="0" rtl="0" algn="ctr">
              <a:lnSpc>
                <a:spcPct val="90000"/>
              </a:lnSpc>
              <a:spcBef>
                <a:spcPts val="0"/>
              </a:spcBef>
              <a:spcAft>
                <a:spcPts val="0"/>
              </a:spcAft>
              <a:buSzPts val="358"/>
              <a:buNone/>
            </a:pPr>
            <a:r>
              <a:rPr lang="en" sz="1310"/>
              <a:t>IS597 Final Project</a:t>
            </a:r>
            <a:endParaRPr sz="131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73125" y="0"/>
            <a:ext cx="8520600" cy="98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33"/>
              <a:t>Four income group</a:t>
            </a:r>
            <a:endParaRPr sz="3133"/>
          </a:p>
          <a:p>
            <a:pPr indent="0" lvl="0" marL="0" rtl="0" algn="l">
              <a:spcBef>
                <a:spcPts val="0"/>
              </a:spcBef>
              <a:spcAft>
                <a:spcPts val="0"/>
              </a:spcAft>
              <a:buNone/>
            </a:pPr>
            <a:r>
              <a:rPr lang="en" sz="2400"/>
              <a:t>1:High  2:Upper </a:t>
            </a:r>
            <a:r>
              <a:rPr lang="en" sz="2400"/>
              <a:t>middle 3:Lower middle 4:Low</a:t>
            </a:r>
            <a:r>
              <a:rPr lang="en"/>
              <a:t> </a:t>
            </a:r>
            <a:endParaRPr/>
          </a:p>
        </p:txBody>
      </p:sp>
      <p:sp>
        <p:nvSpPr>
          <p:cNvPr id="125" name="Google Shape;125;p22"/>
          <p:cNvSpPr txBox="1"/>
          <p:nvPr>
            <p:ph idx="1" type="body"/>
          </p:nvPr>
        </p:nvSpPr>
        <p:spPr>
          <a:xfrm>
            <a:off x="5021775" y="1588250"/>
            <a:ext cx="4338900" cy="27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1.Low income group declined significantly</a:t>
            </a:r>
            <a:endParaRPr sz="1700"/>
          </a:p>
          <a:p>
            <a:pPr indent="0" lvl="0" marL="0" rtl="0" algn="l">
              <a:spcBef>
                <a:spcPts val="1200"/>
              </a:spcBef>
              <a:spcAft>
                <a:spcPts val="0"/>
              </a:spcAft>
              <a:buNone/>
            </a:pPr>
            <a:r>
              <a:rPr lang="en" sz="1700"/>
              <a:t>2. Something happened in Upper-middle countries during 2004-2005</a:t>
            </a:r>
            <a:endParaRPr sz="1700"/>
          </a:p>
          <a:p>
            <a:pPr indent="0" lvl="0" marL="0" rtl="0" algn="l">
              <a:spcBef>
                <a:spcPts val="1200"/>
              </a:spcBef>
              <a:spcAft>
                <a:spcPts val="0"/>
              </a:spcAft>
              <a:buNone/>
            </a:pPr>
            <a:r>
              <a:rPr lang="en" sz="1700"/>
              <a:t>3.Two peaks in Low income group around </a:t>
            </a:r>
            <a:endParaRPr sz="1700"/>
          </a:p>
          <a:p>
            <a:pPr indent="0" lvl="0" marL="0" rtl="0" algn="l">
              <a:spcBef>
                <a:spcPts val="1200"/>
              </a:spcBef>
              <a:spcAft>
                <a:spcPts val="0"/>
              </a:spcAft>
              <a:buNone/>
            </a:pPr>
            <a:r>
              <a:rPr lang="en" sz="1700"/>
              <a:t>2007 and 2014</a:t>
            </a:r>
            <a:endParaRPr sz="1700"/>
          </a:p>
          <a:p>
            <a:pPr indent="0" lvl="0" marL="0" rtl="0" algn="l">
              <a:spcBef>
                <a:spcPts val="1200"/>
              </a:spcBef>
              <a:spcAft>
                <a:spcPts val="1200"/>
              </a:spcAft>
              <a:buClr>
                <a:schemeClr val="dk1"/>
              </a:buClr>
              <a:buSzPts val="1100"/>
              <a:buFont typeface="Arial"/>
              <a:buNone/>
            </a:pPr>
            <a:r>
              <a:t/>
            </a:r>
            <a:endParaRPr/>
          </a:p>
        </p:txBody>
      </p:sp>
      <p:pic>
        <p:nvPicPr>
          <p:cNvPr id="126" name="Google Shape;126;p22"/>
          <p:cNvPicPr preferRelativeResize="0"/>
          <p:nvPr/>
        </p:nvPicPr>
        <p:blipFill>
          <a:blip r:embed="rId3">
            <a:alphaModFix/>
          </a:blip>
          <a:stretch>
            <a:fillRect/>
          </a:stretch>
        </p:blipFill>
        <p:spPr>
          <a:xfrm>
            <a:off x="152400" y="1135200"/>
            <a:ext cx="4716973" cy="3143219"/>
          </a:xfrm>
          <a:prstGeom prst="rect">
            <a:avLst/>
          </a:prstGeom>
          <a:noFill/>
          <a:ln>
            <a:noFill/>
          </a:ln>
        </p:spPr>
      </p:pic>
      <p:sp>
        <p:nvSpPr>
          <p:cNvPr id="127" name="Google Shape;127;p22"/>
          <p:cNvSpPr txBox="1"/>
          <p:nvPr/>
        </p:nvSpPr>
        <p:spPr>
          <a:xfrm>
            <a:off x="5085825" y="1135200"/>
            <a:ext cx="3807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Findings:</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0"/>
            <a:ext cx="8520600" cy="104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Three mortality type:</a:t>
            </a:r>
            <a:endParaRPr/>
          </a:p>
          <a:p>
            <a:pPr indent="0" lvl="0" marL="0" rtl="0" algn="l">
              <a:spcBef>
                <a:spcPts val="0"/>
              </a:spcBef>
              <a:spcAft>
                <a:spcPts val="0"/>
              </a:spcAft>
              <a:buNone/>
            </a:pPr>
            <a:r>
              <a:rPr lang="en" sz="2400"/>
              <a:t>1. Communicable 2:Noncommunicable. 3. Injuries</a:t>
            </a:r>
            <a:endParaRPr sz="2400"/>
          </a:p>
        </p:txBody>
      </p:sp>
      <p:sp>
        <p:nvSpPr>
          <p:cNvPr id="133" name="Google Shape;133;p23"/>
          <p:cNvSpPr txBox="1"/>
          <p:nvPr/>
        </p:nvSpPr>
        <p:spPr>
          <a:xfrm>
            <a:off x="5478363" y="813500"/>
            <a:ext cx="3807300" cy="203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rgbClr val="FF0000"/>
                </a:solidFill>
              </a:rPr>
              <a:t>Test:</a:t>
            </a:r>
            <a:endParaRPr sz="2000">
              <a:solidFill>
                <a:srgbClr val="FF0000"/>
              </a:solidFill>
            </a:endParaRPr>
          </a:p>
          <a:p>
            <a:pPr indent="0" lvl="0" marL="0" rtl="0" algn="l">
              <a:lnSpc>
                <a:spcPct val="115000"/>
              </a:lnSpc>
              <a:spcBef>
                <a:spcPts val="1200"/>
              </a:spcBef>
              <a:spcAft>
                <a:spcPts val="0"/>
              </a:spcAft>
              <a:buNone/>
            </a:pPr>
            <a:r>
              <a:rPr lang="en" sz="1800"/>
              <a:t>1.</a:t>
            </a:r>
            <a:r>
              <a:rPr lang="en" sz="1800"/>
              <a:t>growing importance of noncommunicable diseases </a:t>
            </a:r>
            <a:endParaRPr sz="1800"/>
          </a:p>
          <a:p>
            <a:pPr indent="0" lvl="0" marL="0" rtl="0" algn="l">
              <a:lnSpc>
                <a:spcPct val="115000"/>
              </a:lnSpc>
              <a:spcBef>
                <a:spcPts val="1200"/>
              </a:spcBef>
              <a:spcAft>
                <a:spcPts val="0"/>
              </a:spcAft>
              <a:buNone/>
            </a:pPr>
            <a:r>
              <a:rPr lang="en" sz="1800"/>
              <a:t>2.</a:t>
            </a:r>
            <a:r>
              <a:rPr lang="en" sz="1800"/>
              <a:t>The contribution of three type cause-of-death in 2004 globally</a:t>
            </a:r>
            <a:endParaRPr sz="1800"/>
          </a:p>
        </p:txBody>
      </p:sp>
      <p:graphicFrame>
        <p:nvGraphicFramePr>
          <p:cNvPr id="134" name="Google Shape;134;p23"/>
          <p:cNvGraphicFramePr/>
          <p:nvPr/>
        </p:nvGraphicFramePr>
        <p:xfrm>
          <a:off x="5478375" y="2828750"/>
          <a:ext cx="3000000" cy="3000000"/>
        </p:xfrm>
        <a:graphic>
          <a:graphicData uri="http://schemas.openxmlformats.org/drawingml/2006/table">
            <a:tbl>
              <a:tblPr>
                <a:noFill/>
                <a:tableStyleId>{8BD33A5B-E201-4888-8D1C-B15754307A60}</a:tableStyleId>
              </a:tblPr>
              <a:tblGrid>
                <a:gridCol w="1755200"/>
                <a:gridCol w="864775"/>
                <a:gridCol w="904000"/>
              </a:tblGrid>
              <a:tr h="471225">
                <a:tc>
                  <a:txBody>
                    <a:bodyPr/>
                    <a:lstStyle/>
                    <a:p>
                      <a:pPr indent="0" lvl="0" marL="0" rtl="0" algn="l">
                        <a:spcBef>
                          <a:spcPts val="0"/>
                        </a:spcBef>
                        <a:spcAft>
                          <a:spcPts val="0"/>
                        </a:spcAft>
                        <a:buNone/>
                      </a:pPr>
                      <a:r>
                        <a:rPr lang="en"/>
                        <a:t>2004 globally</a:t>
                      </a:r>
                      <a:endParaRPr/>
                    </a:p>
                  </a:txBody>
                  <a:tcPr marT="91425" marB="91425" marR="91425" marL="91425"/>
                </a:tc>
                <a:tc>
                  <a:txBody>
                    <a:bodyPr/>
                    <a:lstStyle/>
                    <a:p>
                      <a:pPr indent="0" lvl="0" marL="0" rtl="0" algn="l">
                        <a:spcBef>
                          <a:spcPts val="0"/>
                        </a:spcBef>
                        <a:spcAft>
                          <a:spcPts val="0"/>
                        </a:spcAft>
                        <a:buNone/>
                      </a:pPr>
                      <a:r>
                        <a:rPr lang="en"/>
                        <a:t>Article</a:t>
                      </a:r>
                      <a:endParaRPr/>
                    </a:p>
                  </a:txBody>
                  <a:tcPr marT="91425" marB="91425" marR="91425" marL="91425"/>
                </a:tc>
                <a:tc>
                  <a:txBody>
                    <a:bodyPr/>
                    <a:lstStyle/>
                    <a:p>
                      <a:pPr indent="0" lvl="0" marL="0" rtl="0" algn="l">
                        <a:spcBef>
                          <a:spcPts val="0"/>
                        </a:spcBef>
                        <a:spcAft>
                          <a:spcPts val="0"/>
                        </a:spcAft>
                        <a:buNone/>
                      </a:pPr>
                      <a:r>
                        <a:rPr lang="en"/>
                        <a:t>Test</a:t>
                      </a:r>
                      <a:endParaRPr/>
                    </a:p>
                  </a:txBody>
                  <a:tcPr marT="91425" marB="91425" marR="91425" marL="91425"/>
                </a:tc>
              </a:tr>
              <a:tr h="471200">
                <a:tc>
                  <a:txBody>
                    <a:bodyPr/>
                    <a:lstStyle/>
                    <a:p>
                      <a:pPr indent="0" lvl="0" marL="0" rtl="0" algn="l">
                        <a:spcBef>
                          <a:spcPts val="0"/>
                        </a:spcBef>
                        <a:spcAft>
                          <a:spcPts val="0"/>
                        </a:spcAft>
                        <a:buNone/>
                      </a:pPr>
                      <a:r>
                        <a:rPr lang="en"/>
                        <a:t>Non-Communicable</a:t>
                      </a:r>
                      <a:endParaRPr/>
                    </a:p>
                  </a:txBody>
                  <a:tcPr marT="91425" marB="91425" marR="91425" marL="91425"/>
                </a:tc>
                <a:tc>
                  <a:txBody>
                    <a:bodyPr/>
                    <a:lstStyle/>
                    <a:p>
                      <a:pPr indent="0" lvl="0" marL="0" rtl="0" algn="l">
                        <a:spcBef>
                          <a:spcPts val="0"/>
                        </a:spcBef>
                        <a:spcAft>
                          <a:spcPts val="0"/>
                        </a:spcAft>
                        <a:buNone/>
                      </a:pPr>
                      <a:r>
                        <a:rPr lang="en"/>
                        <a:t>60%</a:t>
                      </a:r>
                      <a:endParaRPr/>
                    </a:p>
                  </a:txBody>
                  <a:tcPr marT="91425" marB="91425" marR="91425" marL="91425"/>
                </a:tc>
                <a:tc>
                  <a:txBody>
                    <a:bodyPr/>
                    <a:lstStyle/>
                    <a:p>
                      <a:pPr indent="0" lvl="0" marL="0" rtl="0" algn="l">
                        <a:spcBef>
                          <a:spcPts val="0"/>
                        </a:spcBef>
                        <a:spcAft>
                          <a:spcPts val="0"/>
                        </a:spcAft>
                        <a:buNone/>
                      </a:pPr>
                      <a:r>
                        <a:rPr lang="en"/>
                        <a:t>62.4%</a:t>
                      </a:r>
                      <a:endParaRPr/>
                    </a:p>
                  </a:txBody>
                  <a:tcPr marT="91425" marB="91425" marR="91425" marL="91425"/>
                </a:tc>
              </a:tr>
              <a:tr h="455850">
                <a:tc>
                  <a:txBody>
                    <a:bodyPr/>
                    <a:lstStyle/>
                    <a:p>
                      <a:pPr indent="0" lvl="0" marL="0" rtl="0" algn="l">
                        <a:spcBef>
                          <a:spcPts val="0"/>
                        </a:spcBef>
                        <a:spcAft>
                          <a:spcPts val="0"/>
                        </a:spcAft>
                        <a:buNone/>
                      </a:pPr>
                      <a:r>
                        <a:rPr lang="en"/>
                        <a:t>communicable</a:t>
                      </a:r>
                      <a:endParaRPr/>
                    </a:p>
                  </a:txBody>
                  <a:tcPr marT="91425" marB="91425" marR="91425" marL="91425"/>
                </a:tc>
                <a:tc>
                  <a:txBody>
                    <a:bodyPr/>
                    <a:lstStyle/>
                    <a:p>
                      <a:pPr indent="0" lvl="0" marL="0" rtl="0" algn="l">
                        <a:spcBef>
                          <a:spcPts val="0"/>
                        </a:spcBef>
                        <a:spcAft>
                          <a:spcPts val="0"/>
                        </a:spcAft>
                        <a:buNone/>
                      </a:pPr>
                      <a:r>
                        <a:rPr lang="en"/>
                        <a:t>30%</a:t>
                      </a:r>
                      <a:endParaRPr/>
                    </a:p>
                  </a:txBody>
                  <a:tcPr marT="91425" marB="91425" marR="91425" marL="91425"/>
                </a:tc>
                <a:tc>
                  <a:txBody>
                    <a:bodyPr/>
                    <a:lstStyle/>
                    <a:p>
                      <a:pPr indent="0" lvl="0" marL="0" rtl="0" algn="l">
                        <a:spcBef>
                          <a:spcPts val="1200"/>
                        </a:spcBef>
                        <a:spcAft>
                          <a:spcPts val="0"/>
                        </a:spcAft>
                        <a:buClr>
                          <a:schemeClr val="dk1"/>
                        </a:buClr>
                        <a:buSzPts val="1100"/>
                        <a:buFont typeface="Arial"/>
                        <a:buNone/>
                      </a:pPr>
                      <a:r>
                        <a:rPr lang="en"/>
                        <a:t>29.7%</a:t>
                      </a:r>
                      <a:endParaRPr/>
                    </a:p>
                  </a:txBody>
                  <a:tcPr marT="91425" marB="91425" marR="91425" marL="91425"/>
                </a:tc>
              </a:tr>
              <a:tr h="532625">
                <a:tc>
                  <a:txBody>
                    <a:bodyPr/>
                    <a:lstStyle/>
                    <a:p>
                      <a:pPr indent="0" lvl="0" marL="0" rtl="0" algn="l">
                        <a:spcBef>
                          <a:spcPts val="0"/>
                        </a:spcBef>
                        <a:spcAft>
                          <a:spcPts val="0"/>
                        </a:spcAft>
                        <a:buNone/>
                      </a:pPr>
                      <a:r>
                        <a:rPr lang="en"/>
                        <a:t>Injuries</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7.9%</a:t>
                      </a:r>
                      <a:endParaRPr/>
                    </a:p>
                  </a:txBody>
                  <a:tcPr marT="91425" marB="91425" marR="91425" marL="91425"/>
                </a:tc>
              </a:tr>
            </a:tbl>
          </a:graphicData>
        </a:graphic>
      </p:graphicFrame>
      <p:pic>
        <p:nvPicPr>
          <p:cNvPr id="135" name="Google Shape;135;p23"/>
          <p:cNvPicPr preferRelativeResize="0"/>
          <p:nvPr/>
        </p:nvPicPr>
        <p:blipFill>
          <a:blip r:embed="rId3">
            <a:alphaModFix/>
          </a:blip>
          <a:stretch>
            <a:fillRect/>
          </a:stretch>
        </p:blipFill>
        <p:spPr>
          <a:xfrm>
            <a:off x="152400" y="1196700"/>
            <a:ext cx="5173563" cy="36210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92125" y="184025"/>
            <a:ext cx="9872400" cy="118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Same </a:t>
            </a:r>
            <a:r>
              <a:rPr lang="en" sz="2500"/>
              <a:t>pattern of cause-of-death type in different income group? </a:t>
            </a:r>
            <a:endParaRPr sz="2500"/>
          </a:p>
        </p:txBody>
      </p:sp>
      <p:pic>
        <p:nvPicPr>
          <p:cNvPr id="141" name="Google Shape;141;p24"/>
          <p:cNvPicPr preferRelativeResize="0"/>
          <p:nvPr/>
        </p:nvPicPr>
        <p:blipFill>
          <a:blip r:embed="rId3">
            <a:alphaModFix/>
          </a:blip>
          <a:stretch>
            <a:fillRect/>
          </a:stretch>
        </p:blipFill>
        <p:spPr>
          <a:xfrm>
            <a:off x="0" y="1658200"/>
            <a:ext cx="4572001" cy="3485299"/>
          </a:xfrm>
          <a:prstGeom prst="rect">
            <a:avLst/>
          </a:prstGeom>
          <a:noFill/>
          <a:ln>
            <a:noFill/>
          </a:ln>
        </p:spPr>
      </p:pic>
      <p:sp>
        <p:nvSpPr>
          <p:cNvPr id="142" name="Google Shape;142;p24"/>
          <p:cNvSpPr txBox="1"/>
          <p:nvPr/>
        </p:nvSpPr>
        <p:spPr>
          <a:xfrm>
            <a:off x="0" y="1196150"/>
            <a:ext cx="575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distribution of Mortality type in different income group in 2004</a:t>
            </a:r>
            <a:endParaRPr/>
          </a:p>
        </p:txBody>
      </p:sp>
      <p:sp>
        <p:nvSpPr>
          <p:cNvPr id="143" name="Google Shape;143;p24"/>
          <p:cNvSpPr txBox="1"/>
          <p:nvPr/>
        </p:nvSpPr>
        <p:spPr>
          <a:xfrm>
            <a:off x="4475625" y="1743325"/>
            <a:ext cx="4809000" cy="1151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en" sz="1600">
                <a:solidFill>
                  <a:srgbClr val="FF0000"/>
                </a:solidFill>
              </a:rPr>
              <a:t>Test:</a:t>
            </a:r>
            <a:endParaRPr b="1" sz="1600">
              <a:solidFill>
                <a:srgbClr val="FF0000"/>
              </a:solidFill>
            </a:endParaRPr>
          </a:p>
          <a:p>
            <a:pPr indent="0" lvl="0" marL="0" rtl="0" algn="l">
              <a:lnSpc>
                <a:spcPct val="115000"/>
              </a:lnSpc>
              <a:spcBef>
                <a:spcPts val="1200"/>
              </a:spcBef>
              <a:spcAft>
                <a:spcPts val="0"/>
              </a:spcAft>
              <a:buNone/>
            </a:pPr>
            <a:r>
              <a:rPr lang="en" sz="1600">
                <a:solidFill>
                  <a:schemeClr val="accent2"/>
                </a:solidFill>
              </a:rPr>
              <a:t>communicable diseases remain an important cause of death in low income countries in 2004</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48500" y="221825"/>
            <a:ext cx="9559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8292"/>
              <a:buFont typeface="Arial"/>
              <a:buNone/>
            </a:pPr>
            <a:r>
              <a:rPr lang="en" sz="2277"/>
              <a:t>How the </a:t>
            </a:r>
            <a:r>
              <a:rPr lang="en" sz="2277"/>
              <a:t>cause-of-death type changed in </a:t>
            </a:r>
            <a:r>
              <a:rPr lang="en" sz="2277">
                <a:solidFill>
                  <a:srgbClr val="CC0000"/>
                </a:solidFill>
              </a:rPr>
              <a:t>low and low-middle</a:t>
            </a:r>
            <a:r>
              <a:rPr lang="en" sz="2277"/>
              <a:t> income group? </a:t>
            </a:r>
            <a:endParaRPr sz="2277"/>
          </a:p>
          <a:p>
            <a:pPr indent="0" lvl="0" marL="0" rtl="0" algn="l">
              <a:spcBef>
                <a:spcPts val="0"/>
              </a:spcBef>
              <a:spcAft>
                <a:spcPts val="0"/>
              </a:spcAft>
              <a:buNone/>
            </a:pPr>
            <a:r>
              <a:t/>
            </a:r>
            <a:endParaRPr/>
          </a:p>
        </p:txBody>
      </p:sp>
      <p:sp>
        <p:nvSpPr>
          <p:cNvPr id="149" name="Google Shape;149;p25"/>
          <p:cNvSpPr txBox="1"/>
          <p:nvPr/>
        </p:nvSpPr>
        <p:spPr>
          <a:xfrm>
            <a:off x="142138" y="3817425"/>
            <a:ext cx="4328400" cy="1452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lang="en" sz="1700">
                <a:solidFill>
                  <a:srgbClr val="FF0000"/>
                </a:solidFill>
              </a:rPr>
              <a:t>TEST:</a:t>
            </a:r>
            <a:endParaRPr sz="1700">
              <a:solidFill>
                <a:srgbClr val="FF0000"/>
              </a:solidFill>
            </a:endParaRPr>
          </a:p>
          <a:p>
            <a:pPr indent="0" lvl="0" marL="0" rtl="0" algn="l">
              <a:lnSpc>
                <a:spcPct val="115000"/>
              </a:lnSpc>
              <a:spcBef>
                <a:spcPts val="1200"/>
              </a:spcBef>
              <a:spcAft>
                <a:spcPts val="0"/>
              </a:spcAft>
              <a:buNone/>
            </a:pPr>
            <a:r>
              <a:rPr lang="en" sz="1600">
                <a:solidFill>
                  <a:schemeClr val="accent2"/>
                </a:solidFill>
              </a:rPr>
              <a:t>Estimation: </a:t>
            </a:r>
            <a:r>
              <a:rPr lang="en" sz="1600">
                <a:solidFill>
                  <a:schemeClr val="accent2"/>
                </a:solidFill>
              </a:rPr>
              <a:t>growing importance of noncommunicable diseases in most low- and middle-income countries since 2004</a:t>
            </a:r>
            <a:endParaRPr sz="2000"/>
          </a:p>
        </p:txBody>
      </p:sp>
      <p:sp>
        <p:nvSpPr>
          <p:cNvPr id="150" name="Google Shape;150;p25"/>
          <p:cNvSpPr txBox="1"/>
          <p:nvPr/>
        </p:nvSpPr>
        <p:spPr>
          <a:xfrm>
            <a:off x="4419325" y="4005800"/>
            <a:ext cx="5097000" cy="119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dk1"/>
                </a:solidFill>
              </a:rPr>
              <a:t>Low income group:True</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LM: During 2004-2010, non-communicable are getting less important(more communicable). But after 2010, the trend match the conclusion of the paper.</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800">
              <a:solidFill>
                <a:schemeClr val="dk1"/>
              </a:solidFill>
            </a:endParaRPr>
          </a:p>
        </p:txBody>
      </p:sp>
      <p:pic>
        <p:nvPicPr>
          <p:cNvPr id="151" name="Google Shape;151;p25"/>
          <p:cNvPicPr preferRelativeResize="0"/>
          <p:nvPr/>
        </p:nvPicPr>
        <p:blipFill>
          <a:blip r:embed="rId3">
            <a:alphaModFix/>
          </a:blip>
          <a:stretch>
            <a:fillRect/>
          </a:stretch>
        </p:blipFill>
        <p:spPr>
          <a:xfrm>
            <a:off x="48500" y="687776"/>
            <a:ext cx="4249647" cy="3255950"/>
          </a:xfrm>
          <a:prstGeom prst="rect">
            <a:avLst/>
          </a:prstGeom>
          <a:noFill/>
          <a:ln>
            <a:noFill/>
          </a:ln>
        </p:spPr>
      </p:pic>
      <p:pic>
        <p:nvPicPr>
          <p:cNvPr id="152" name="Google Shape;152;p25"/>
          <p:cNvPicPr preferRelativeResize="0"/>
          <p:nvPr/>
        </p:nvPicPr>
        <p:blipFill>
          <a:blip r:embed="rId4">
            <a:alphaModFix/>
          </a:blip>
          <a:stretch>
            <a:fillRect/>
          </a:stretch>
        </p:blipFill>
        <p:spPr>
          <a:xfrm>
            <a:off x="4470549" y="794515"/>
            <a:ext cx="4249650" cy="315250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150025" y="144175"/>
            <a:ext cx="951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50"/>
              <a:t>How the cause-of-death type changed in </a:t>
            </a:r>
            <a:r>
              <a:rPr lang="en" sz="1950">
                <a:solidFill>
                  <a:srgbClr val="CC0000"/>
                </a:solidFill>
              </a:rPr>
              <a:t>High and Upper-middle</a:t>
            </a:r>
            <a:r>
              <a:rPr lang="en" sz="1950"/>
              <a:t> income group? </a:t>
            </a:r>
            <a:endParaRPr sz="1950"/>
          </a:p>
          <a:p>
            <a:pPr indent="0" lvl="0" marL="0" rtl="0" algn="l">
              <a:spcBef>
                <a:spcPts val="0"/>
              </a:spcBef>
              <a:spcAft>
                <a:spcPts val="0"/>
              </a:spcAft>
              <a:buSzPts val="990"/>
              <a:buNone/>
            </a:pPr>
            <a:r>
              <a:t/>
            </a:r>
            <a:endParaRPr sz="2420"/>
          </a:p>
        </p:txBody>
      </p:sp>
      <p:sp>
        <p:nvSpPr>
          <p:cNvPr id="158" name="Google Shape;158;p26"/>
          <p:cNvSpPr txBox="1"/>
          <p:nvPr/>
        </p:nvSpPr>
        <p:spPr>
          <a:xfrm>
            <a:off x="150024" y="3691200"/>
            <a:ext cx="4060200" cy="1452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lang="en" sz="1700">
                <a:solidFill>
                  <a:srgbClr val="FF0000"/>
                </a:solidFill>
              </a:rPr>
              <a:t>TEST:</a:t>
            </a:r>
            <a:endParaRPr sz="1700">
              <a:solidFill>
                <a:srgbClr val="FF0000"/>
              </a:solidFill>
            </a:endParaRPr>
          </a:p>
          <a:p>
            <a:pPr indent="0" lvl="0" marL="0" rtl="0" algn="l">
              <a:lnSpc>
                <a:spcPct val="115000"/>
              </a:lnSpc>
              <a:spcBef>
                <a:spcPts val="1200"/>
              </a:spcBef>
              <a:spcAft>
                <a:spcPts val="0"/>
              </a:spcAft>
              <a:buNone/>
            </a:pPr>
            <a:r>
              <a:rPr lang="en" sz="1600">
                <a:solidFill>
                  <a:schemeClr val="accent2"/>
                </a:solidFill>
              </a:rPr>
              <a:t>Estimation: </a:t>
            </a:r>
            <a:r>
              <a:rPr lang="en" sz="1600">
                <a:solidFill>
                  <a:schemeClr val="accent2"/>
                </a:solidFill>
              </a:rPr>
              <a:t>growing importance of noncommunicable diseases in most low- and middle-income countries after 2004</a:t>
            </a:r>
            <a:endParaRPr sz="2000"/>
          </a:p>
        </p:txBody>
      </p:sp>
      <p:sp>
        <p:nvSpPr>
          <p:cNvPr id="159" name="Google Shape;159;p26"/>
          <p:cNvSpPr txBox="1"/>
          <p:nvPr/>
        </p:nvSpPr>
        <p:spPr>
          <a:xfrm>
            <a:off x="4210275" y="4186425"/>
            <a:ext cx="50970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600">
                <a:solidFill>
                  <a:schemeClr val="dk1"/>
                </a:solidFill>
              </a:rPr>
              <a:t>UM: 2004-2010, non-communicable are getting less, after that , the portion keep the same level.</a:t>
            </a:r>
            <a:endParaRPr sz="800">
              <a:solidFill>
                <a:schemeClr val="dk1"/>
              </a:solidFill>
            </a:endParaRPr>
          </a:p>
        </p:txBody>
      </p:sp>
      <p:pic>
        <p:nvPicPr>
          <p:cNvPr id="160" name="Google Shape;160;p26"/>
          <p:cNvPicPr preferRelativeResize="0"/>
          <p:nvPr/>
        </p:nvPicPr>
        <p:blipFill>
          <a:blip r:embed="rId3">
            <a:alphaModFix/>
          </a:blip>
          <a:stretch>
            <a:fillRect/>
          </a:stretch>
        </p:blipFill>
        <p:spPr>
          <a:xfrm>
            <a:off x="207000" y="716875"/>
            <a:ext cx="3977749" cy="2897375"/>
          </a:xfrm>
          <a:prstGeom prst="rect">
            <a:avLst/>
          </a:prstGeom>
          <a:noFill/>
          <a:ln>
            <a:noFill/>
          </a:ln>
        </p:spPr>
      </p:pic>
      <p:sp>
        <p:nvSpPr>
          <p:cNvPr id="161" name="Google Shape;161;p26"/>
          <p:cNvSpPr/>
          <p:nvPr/>
        </p:nvSpPr>
        <p:spPr>
          <a:xfrm rot="-9070060">
            <a:off x="1726890" y="1741207"/>
            <a:ext cx="1014001" cy="142460"/>
          </a:xfrm>
          <a:prstGeom prst="rightArrow">
            <a:avLst>
              <a:gd fmla="val 50000" name="adj1"/>
              <a:gd fmla="val 50000"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26"/>
          <p:cNvPicPr preferRelativeResize="0"/>
          <p:nvPr/>
        </p:nvPicPr>
        <p:blipFill>
          <a:blip r:embed="rId4">
            <a:alphaModFix/>
          </a:blip>
          <a:stretch>
            <a:fillRect/>
          </a:stretch>
        </p:blipFill>
        <p:spPr>
          <a:xfrm>
            <a:off x="4572000" y="644850"/>
            <a:ext cx="4297401" cy="3000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0" y="38700"/>
            <a:ext cx="6938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CC0000"/>
                </a:solidFill>
              </a:rPr>
              <a:t>Global</a:t>
            </a:r>
            <a:r>
              <a:rPr lang="en"/>
              <a:t> leading cause-of-death disease in 2004</a:t>
            </a:r>
            <a:endParaRPr/>
          </a:p>
        </p:txBody>
      </p:sp>
      <p:grpSp>
        <p:nvGrpSpPr>
          <p:cNvPr id="168" name="Google Shape;168;p27"/>
          <p:cNvGrpSpPr/>
          <p:nvPr/>
        </p:nvGrpSpPr>
        <p:grpSpPr>
          <a:xfrm>
            <a:off x="4935925" y="611400"/>
            <a:ext cx="3973850" cy="4499000"/>
            <a:chOff x="4884350" y="645925"/>
            <a:chExt cx="3973850" cy="4499000"/>
          </a:xfrm>
        </p:grpSpPr>
        <p:pic>
          <p:nvPicPr>
            <p:cNvPr id="169" name="Google Shape;169;p27"/>
            <p:cNvPicPr preferRelativeResize="0"/>
            <p:nvPr/>
          </p:nvPicPr>
          <p:blipFill>
            <a:blip r:embed="rId3">
              <a:alphaModFix/>
            </a:blip>
            <a:stretch>
              <a:fillRect/>
            </a:stretch>
          </p:blipFill>
          <p:spPr>
            <a:xfrm>
              <a:off x="4884350" y="645925"/>
              <a:ext cx="3973850" cy="4499000"/>
            </a:xfrm>
            <a:prstGeom prst="rect">
              <a:avLst/>
            </a:prstGeom>
            <a:noFill/>
            <a:ln>
              <a:noFill/>
            </a:ln>
          </p:spPr>
        </p:pic>
        <p:sp>
          <p:nvSpPr>
            <p:cNvPr id="170" name="Google Shape;170;p27"/>
            <p:cNvSpPr/>
            <p:nvPr/>
          </p:nvSpPr>
          <p:spPr>
            <a:xfrm>
              <a:off x="6156500" y="2874750"/>
              <a:ext cx="133500" cy="196200"/>
            </a:xfrm>
            <a:prstGeom prst="upArrow">
              <a:avLst>
                <a:gd fmla="val 50000" name="adj1"/>
                <a:gd fmla="val 5000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rot="-10792275">
              <a:off x="6806797" y="2874752"/>
              <a:ext cx="133500" cy="196200"/>
            </a:xfrm>
            <a:prstGeom prst="upArrow">
              <a:avLst>
                <a:gd fmla="val 50000" name="adj1"/>
                <a:gd fmla="val 5000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6481650" y="2874750"/>
              <a:ext cx="133500" cy="196200"/>
            </a:xfrm>
            <a:prstGeom prst="upArrow">
              <a:avLst>
                <a:gd fmla="val 50000" name="adj1"/>
                <a:gd fmla="val 5000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rot="-10792275">
              <a:off x="7783722" y="2874752"/>
              <a:ext cx="133500" cy="196200"/>
            </a:xfrm>
            <a:prstGeom prst="upArrow">
              <a:avLst>
                <a:gd fmla="val 50000" name="adj1"/>
                <a:gd fmla="val 5000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a:off x="7132688" y="2874750"/>
              <a:ext cx="133500" cy="196200"/>
            </a:xfrm>
            <a:prstGeom prst="upArrow">
              <a:avLst>
                <a:gd fmla="val 50000" name="adj1"/>
                <a:gd fmla="val 5000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rot="-10792275">
              <a:off x="8108897" y="2874752"/>
              <a:ext cx="133500" cy="196200"/>
            </a:xfrm>
            <a:prstGeom prst="upArrow">
              <a:avLst>
                <a:gd fmla="val 50000" name="adj1"/>
                <a:gd fmla="val 5000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rot="10800000">
              <a:off x="8434038" y="2874765"/>
              <a:ext cx="133500" cy="196200"/>
            </a:xfrm>
            <a:prstGeom prst="upArrow">
              <a:avLst>
                <a:gd fmla="val 50000" name="adj1"/>
                <a:gd fmla="val 5000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txBox="1"/>
            <p:nvPr/>
          </p:nvSpPr>
          <p:spPr>
            <a:xfrm>
              <a:off x="5435625" y="2772750"/>
              <a:ext cx="2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rPr>
                <a:t>-</a:t>
              </a:r>
              <a:endParaRPr>
                <a:solidFill>
                  <a:srgbClr val="FF9900"/>
                </a:solidFill>
              </a:endParaRPr>
            </a:p>
          </p:txBody>
        </p:sp>
        <p:sp>
          <p:nvSpPr>
            <p:cNvPr id="178" name="Google Shape;178;p27"/>
            <p:cNvSpPr txBox="1"/>
            <p:nvPr/>
          </p:nvSpPr>
          <p:spPr>
            <a:xfrm>
              <a:off x="5796050" y="2772750"/>
              <a:ext cx="2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rPr>
                <a:t>-</a:t>
              </a:r>
              <a:endParaRPr>
                <a:solidFill>
                  <a:srgbClr val="FF9900"/>
                </a:solidFill>
              </a:endParaRPr>
            </a:p>
          </p:txBody>
        </p:sp>
        <p:sp>
          <p:nvSpPr>
            <p:cNvPr id="179" name="Google Shape;179;p27"/>
            <p:cNvSpPr txBox="1"/>
            <p:nvPr/>
          </p:nvSpPr>
          <p:spPr>
            <a:xfrm>
              <a:off x="7407213" y="2772750"/>
              <a:ext cx="2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rPr>
                <a:t>-</a:t>
              </a:r>
              <a:endParaRPr>
                <a:solidFill>
                  <a:srgbClr val="FF9900"/>
                </a:solidFill>
              </a:endParaRPr>
            </a:p>
          </p:txBody>
        </p:sp>
      </p:grpSp>
      <p:sp>
        <p:nvSpPr>
          <p:cNvPr id="180" name="Google Shape;180;p27"/>
          <p:cNvSpPr txBox="1"/>
          <p:nvPr/>
        </p:nvSpPr>
        <p:spPr>
          <a:xfrm>
            <a:off x="31425" y="3525075"/>
            <a:ext cx="5363400" cy="190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rgbClr val="FF0000"/>
                </a:solidFill>
              </a:rPr>
              <a:t>Test:</a:t>
            </a:r>
            <a:endParaRPr b="1" sz="1500">
              <a:solidFill>
                <a:srgbClr val="FF0000"/>
              </a:solidFill>
            </a:endParaRPr>
          </a:p>
          <a:p>
            <a:pPr indent="0" lvl="0" marL="0" rtl="0" algn="l">
              <a:spcBef>
                <a:spcPts val="0"/>
              </a:spcBef>
              <a:spcAft>
                <a:spcPts val="0"/>
              </a:spcAft>
              <a:buNone/>
            </a:pPr>
            <a:r>
              <a:rPr lang="en" sz="1500">
                <a:solidFill>
                  <a:srgbClr val="231F20"/>
                </a:solidFill>
              </a:rPr>
              <a:t>Cardiovascular diseases are the leading cause of death</a:t>
            </a:r>
            <a:endParaRPr sz="1500">
              <a:solidFill>
                <a:srgbClr val="231F20"/>
              </a:solidFill>
            </a:endParaRPr>
          </a:p>
          <a:p>
            <a:pPr indent="0" lvl="0" marL="0" rtl="0" algn="l">
              <a:spcBef>
                <a:spcPts val="0"/>
              </a:spcBef>
              <a:spcAft>
                <a:spcPts val="0"/>
              </a:spcAft>
              <a:buNone/>
            </a:pPr>
            <a:r>
              <a:t/>
            </a:r>
            <a:endParaRPr sz="1500">
              <a:solidFill>
                <a:srgbClr val="231F20"/>
              </a:solidFill>
            </a:endParaRPr>
          </a:p>
          <a:p>
            <a:pPr indent="0" lvl="0" marL="0" rtl="0" algn="l">
              <a:spcBef>
                <a:spcPts val="0"/>
              </a:spcBef>
              <a:spcAft>
                <a:spcPts val="0"/>
              </a:spcAft>
              <a:buNone/>
            </a:pPr>
            <a:r>
              <a:rPr lang="en" sz="1500">
                <a:solidFill>
                  <a:srgbClr val="231F20"/>
                </a:solidFill>
              </a:rPr>
              <a:t>Infectious and parasitic diseases are the next leading cause, </a:t>
            </a:r>
            <a:endParaRPr sz="1500">
              <a:solidFill>
                <a:srgbClr val="231F20"/>
              </a:solidFill>
            </a:endParaRPr>
          </a:p>
          <a:p>
            <a:pPr indent="0" lvl="0" marL="0" rtl="0" algn="l">
              <a:spcBef>
                <a:spcPts val="0"/>
              </a:spcBef>
              <a:spcAft>
                <a:spcPts val="0"/>
              </a:spcAft>
              <a:buNone/>
            </a:pPr>
            <a:r>
              <a:t/>
            </a:r>
            <a:endParaRPr sz="1500">
              <a:solidFill>
                <a:srgbClr val="231F20"/>
              </a:solidFill>
            </a:endParaRPr>
          </a:p>
          <a:p>
            <a:pPr indent="0" lvl="0" marL="0" rtl="0" algn="l">
              <a:spcBef>
                <a:spcPts val="0"/>
              </a:spcBef>
              <a:spcAft>
                <a:spcPts val="0"/>
              </a:spcAft>
              <a:buNone/>
            </a:pPr>
            <a:r>
              <a:rPr lang="en" sz="1500">
                <a:solidFill>
                  <a:srgbClr val="231F20"/>
                </a:solidFill>
              </a:rPr>
              <a:t>followed by cancers</a:t>
            </a:r>
            <a:endParaRPr sz="1500">
              <a:solidFill>
                <a:srgbClr val="231F20"/>
              </a:solidFill>
            </a:endParaRPr>
          </a:p>
          <a:p>
            <a:pPr indent="0" lvl="0" marL="0" rtl="0" algn="l">
              <a:spcBef>
                <a:spcPts val="0"/>
              </a:spcBef>
              <a:spcAft>
                <a:spcPts val="0"/>
              </a:spcAft>
              <a:buNone/>
            </a:pPr>
            <a:r>
              <a:t/>
            </a:r>
            <a:endParaRPr sz="1100">
              <a:solidFill>
                <a:srgbClr val="231F20"/>
              </a:solidFill>
            </a:endParaRPr>
          </a:p>
          <a:p>
            <a:pPr indent="0" lvl="0" marL="0" rtl="0" algn="l">
              <a:spcBef>
                <a:spcPts val="0"/>
              </a:spcBef>
              <a:spcAft>
                <a:spcPts val="0"/>
              </a:spcAft>
              <a:buNone/>
            </a:pPr>
            <a:r>
              <a:t/>
            </a:r>
            <a:endParaRPr sz="1100">
              <a:solidFill>
                <a:srgbClr val="231F20"/>
              </a:solidFill>
            </a:endParaRPr>
          </a:p>
        </p:txBody>
      </p:sp>
      <p:pic>
        <p:nvPicPr>
          <p:cNvPr id="181" name="Google Shape;181;p27"/>
          <p:cNvPicPr preferRelativeResize="0"/>
          <p:nvPr/>
        </p:nvPicPr>
        <p:blipFill>
          <a:blip r:embed="rId4">
            <a:alphaModFix/>
          </a:blip>
          <a:stretch>
            <a:fillRect/>
          </a:stretch>
        </p:blipFill>
        <p:spPr>
          <a:xfrm>
            <a:off x="152400" y="798325"/>
            <a:ext cx="4579549" cy="2482626"/>
          </a:xfrm>
          <a:prstGeom prst="rect">
            <a:avLst/>
          </a:prstGeom>
          <a:noFill/>
          <a:ln>
            <a:noFill/>
          </a:ln>
        </p:spPr>
      </p:pic>
      <p:sp>
        <p:nvSpPr>
          <p:cNvPr id="182" name="Google Shape;182;p27"/>
          <p:cNvSpPr txBox="1"/>
          <p:nvPr/>
        </p:nvSpPr>
        <p:spPr>
          <a:xfrm>
            <a:off x="1487575" y="561950"/>
            <a:ext cx="22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Article’s conclusion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6425" y="171900"/>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Compare leading disease between High and Low income group in 2004 </a:t>
            </a:r>
            <a:endParaRPr sz="2120"/>
          </a:p>
        </p:txBody>
      </p:sp>
      <p:pic>
        <p:nvPicPr>
          <p:cNvPr id="188" name="Google Shape;188;p28"/>
          <p:cNvPicPr preferRelativeResize="0"/>
          <p:nvPr/>
        </p:nvPicPr>
        <p:blipFill>
          <a:blip r:embed="rId3">
            <a:alphaModFix/>
          </a:blip>
          <a:stretch>
            <a:fillRect/>
          </a:stretch>
        </p:blipFill>
        <p:spPr>
          <a:xfrm>
            <a:off x="36425" y="744600"/>
            <a:ext cx="4041951" cy="4377550"/>
          </a:xfrm>
          <a:prstGeom prst="rect">
            <a:avLst/>
          </a:prstGeom>
          <a:noFill/>
          <a:ln>
            <a:noFill/>
          </a:ln>
        </p:spPr>
      </p:pic>
      <p:pic>
        <p:nvPicPr>
          <p:cNvPr id="189" name="Google Shape;189;p28"/>
          <p:cNvPicPr preferRelativeResize="0"/>
          <p:nvPr/>
        </p:nvPicPr>
        <p:blipFill>
          <a:blip r:embed="rId4">
            <a:alphaModFix/>
          </a:blip>
          <a:stretch>
            <a:fillRect/>
          </a:stretch>
        </p:blipFill>
        <p:spPr>
          <a:xfrm>
            <a:off x="4078375" y="691150"/>
            <a:ext cx="4542650" cy="44844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9"/>
          <p:cNvPicPr preferRelativeResize="0"/>
          <p:nvPr/>
        </p:nvPicPr>
        <p:blipFill>
          <a:blip r:embed="rId3">
            <a:alphaModFix/>
          </a:blip>
          <a:stretch>
            <a:fillRect/>
          </a:stretch>
        </p:blipFill>
        <p:spPr>
          <a:xfrm>
            <a:off x="3461955" y="1413325"/>
            <a:ext cx="4720495" cy="3457200"/>
          </a:xfrm>
          <a:prstGeom prst="rect">
            <a:avLst/>
          </a:prstGeom>
          <a:noFill/>
          <a:ln>
            <a:noFill/>
          </a:ln>
        </p:spPr>
      </p:pic>
      <p:sp>
        <p:nvSpPr>
          <p:cNvPr id="195" name="Google Shape;195;p29"/>
          <p:cNvSpPr txBox="1"/>
          <p:nvPr>
            <p:ph type="title"/>
          </p:nvPr>
        </p:nvSpPr>
        <p:spPr>
          <a:xfrm>
            <a:off x="33500" y="-65000"/>
            <a:ext cx="91971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t>The trend of </a:t>
            </a:r>
            <a:r>
              <a:rPr lang="en" sz="2100"/>
              <a:t>Leading </a:t>
            </a:r>
            <a:r>
              <a:rPr lang="en" sz="2100"/>
              <a:t>non-communicable mortality diseases</a:t>
            </a:r>
            <a:r>
              <a:rPr lang="en" sz="2100"/>
              <a:t>(2005)</a:t>
            </a:r>
            <a:endParaRPr sz="2100"/>
          </a:p>
          <a:p>
            <a:pPr indent="457200" lvl="0" marL="457200" rtl="0" algn="l">
              <a:spcBef>
                <a:spcPts val="0"/>
              </a:spcBef>
              <a:spcAft>
                <a:spcPts val="0"/>
              </a:spcAft>
              <a:buSzPts val="990"/>
              <a:buNone/>
            </a:pPr>
            <a:r>
              <a:rPr lang="en" sz="2100"/>
              <a:t> in Upper-middle income countries</a:t>
            </a:r>
            <a:endParaRPr sz="2520"/>
          </a:p>
        </p:txBody>
      </p:sp>
      <p:sp>
        <p:nvSpPr>
          <p:cNvPr id="196" name="Google Shape;196;p29"/>
          <p:cNvSpPr txBox="1"/>
          <p:nvPr/>
        </p:nvSpPr>
        <p:spPr>
          <a:xfrm>
            <a:off x="1272200" y="621575"/>
            <a:ext cx="1041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solidFill>
                  <a:schemeClr val="dk2"/>
                </a:solidFill>
              </a:rPr>
              <a:t>Recap</a:t>
            </a:r>
            <a:endParaRPr>
              <a:solidFill>
                <a:schemeClr val="dk2"/>
              </a:solidFill>
            </a:endParaRPr>
          </a:p>
        </p:txBody>
      </p:sp>
      <p:sp>
        <p:nvSpPr>
          <p:cNvPr id="197" name="Google Shape;197;p29"/>
          <p:cNvSpPr txBox="1"/>
          <p:nvPr/>
        </p:nvSpPr>
        <p:spPr>
          <a:xfrm>
            <a:off x="3461950" y="886013"/>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solidFill>
                  <a:schemeClr val="dk2"/>
                </a:solidFill>
              </a:rPr>
              <a:t>What led to the peak?</a:t>
            </a:r>
            <a:endParaRPr/>
          </a:p>
        </p:txBody>
      </p:sp>
      <p:cxnSp>
        <p:nvCxnSpPr>
          <p:cNvPr id="198" name="Google Shape;198;p29"/>
          <p:cNvCxnSpPr/>
          <p:nvPr/>
        </p:nvCxnSpPr>
        <p:spPr>
          <a:xfrm>
            <a:off x="4952800" y="1413313"/>
            <a:ext cx="18300" cy="3457200"/>
          </a:xfrm>
          <a:prstGeom prst="straightConnector1">
            <a:avLst/>
          </a:prstGeom>
          <a:noFill/>
          <a:ln cap="flat" cmpd="sng" w="19050">
            <a:solidFill>
              <a:srgbClr val="CC0000"/>
            </a:solidFill>
            <a:prstDash val="dash"/>
            <a:round/>
            <a:headEnd len="med" w="med" type="none"/>
            <a:tailEnd len="med" w="med" type="none"/>
          </a:ln>
        </p:spPr>
      </p:cxnSp>
      <p:pic>
        <p:nvPicPr>
          <p:cNvPr id="199" name="Google Shape;199;p29"/>
          <p:cNvPicPr preferRelativeResize="0"/>
          <p:nvPr/>
        </p:nvPicPr>
        <p:blipFill>
          <a:blip r:embed="rId4">
            <a:alphaModFix/>
          </a:blip>
          <a:stretch>
            <a:fillRect/>
          </a:stretch>
        </p:blipFill>
        <p:spPr>
          <a:xfrm>
            <a:off x="7290250" y="1353750"/>
            <a:ext cx="1811300" cy="1094750"/>
          </a:xfrm>
          <a:prstGeom prst="rect">
            <a:avLst/>
          </a:prstGeom>
          <a:noFill/>
          <a:ln>
            <a:noFill/>
          </a:ln>
        </p:spPr>
      </p:pic>
      <p:grpSp>
        <p:nvGrpSpPr>
          <p:cNvPr id="200" name="Google Shape;200;p29"/>
          <p:cNvGrpSpPr/>
          <p:nvPr/>
        </p:nvGrpSpPr>
        <p:grpSpPr>
          <a:xfrm>
            <a:off x="135884" y="950646"/>
            <a:ext cx="2885762" cy="2069413"/>
            <a:chOff x="91938" y="3423400"/>
            <a:chExt cx="3391424" cy="2259925"/>
          </a:xfrm>
        </p:grpSpPr>
        <p:pic>
          <p:nvPicPr>
            <p:cNvPr id="201" name="Google Shape;201;p29"/>
            <p:cNvPicPr preferRelativeResize="0"/>
            <p:nvPr/>
          </p:nvPicPr>
          <p:blipFill>
            <a:blip r:embed="rId5">
              <a:alphaModFix/>
            </a:blip>
            <a:stretch>
              <a:fillRect/>
            </a:stretch>
          </p:blipFill>
          <p:spPr>
            <a:xfrm>
              <a:off x="91938" y="3423400"/>
              <a:ext cx="3391424" cy="2259925"/>
            </a:xfrm>
            <a:prstGeom prst="rect">
              <a:avLst/>
            </a:prstGeom>
            <a:noFill/>
            <a:ln>
              <a:noFill/>
            </a:ln>
          </p:spPr>
        </p:pic>
        <p:sp>
          <p:nvSpPr>
            <p:cNvPr id="202" name="Google Shape;202;p29"/>
            <p:cNvSpPr/>
            <p:nvPr/>
          </p:nvSpPr>
          <p:spPr>
            <a:xfrm>
              <a:off x="905444" y="3672719"/>
              <a:ext cx="613800" cy="597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3" name="Google Shape;203;p29"/>
          <p:cNvPicPr preferRelativeResize="0"/>
          <p:nvPr/>
        </p:nvPicPr>
        <p:blipFill>
          <a:blip r:embed="rId6">
            <a:alphaModFix/>
          </a:blip>
          <a:stretch>
            <a:fillRect/>
          </a:stretch>
        </p:blipFill>
        <p:spPr>
          <a:xfrm>
            <a:off x="158250" y="3020050"/>
            <a:ext cx="2841027" cy="2069400"/>
          </a:xfrm>
          <a:prstGeom prst="rect">
            <a:avLst/>
          </a:prstGeom>
          <a:noFill/>
          <a:ln>
            <a:noFill/>
          </a:ln>
        </p:spPr>
      </p:pic>
      <p:sp>
        <p:nvSpPr>
          <p:cNvPr id="204" name="Google Shape;204;p29"/>
          <p:cNvSpPr/>
          <p:nvPr/>
        </p:nvSpPr>
        <p:spPr>
          <a:xfrm>
            <a:off x="749896" y="3020047"/>
            <a:ext cx="522300" cy="5475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1325700" y="379325"/>
            <a:ext cx="831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solidFill>
                  <a:schemeClr val="dk2"/>
                </a:solidFill>
              </a:rPr>
              <a:t>Recap</a:t>
            </a:r>
            <a:endParaRPr>
              <a:solidFill>
                <a:schemeClr val="dk2"/>
              </a:solidFill>
            </a:endParaRPr>
          </a:p>
        </p:txBody>
      </p:sp>
      <p:sp>
        <p:nvSpPr>
          <p:cNvPr id="210" name="Google Shape;210;p30"/>
          <p:cNvSpPr txBox="1"/>
          <p:nvPr/>
        </p:nvSpPr>
        <p:spPr>
          <a:xfrm>
            <a:off x="4363050" y="713638"/>
            <a:ext cx="3375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1600">
              <a:solidFill>
                <a:schemeClr val="dk2"/>
              </a:solidFill>
            </a:endParaRPr>
          </a:p>
          <a:p>
            <a:pPr indent="0" lvl="0" marL="0" rtl="0" algn="l">
              <a:spcBef>
                <a:spcPts val="0"/>
              </a:spcBef>
              <a:spcAft>
                <a:spcPts val="0"/>
              </a:spcAft>
              <a:buNone/>
            </a:pPr>
            <a:r>
              <a:rPr i="1" lang="en" sz="1600">
                <a:solidFill>
                  <a:schemeClr val="dk2"/>
                </a:solidFill>
              </a:rPr>
              <a:t>What </a:t>
            </a:r>
            <a:r>
              <a:rPr i="1" lang="en" sz="1600">
                <a:solidFill>
                  <a:schemeClr val="dk2"/>
                </a:solidFill>
              </a:rPr>
              <a:t>led </a:t>
            </a:r>
            <a:r>
              <a:rPr i="1" lang="en" sz="1600">
                <a:solidFill>
                  <a:schemeClr val="dk2"/>
                </a:solidFill>
              </a:rPr>
              <a:t>to two peaks?</a:t>
            </a:r>
            <a:endParaRPr i="1" sz="1600">
              <a:solidFill>
                <a:schemeClr val="dk2"/>
              </a:solidFill>
            </a:endParaRPr>
          </a:p>
        </p:txBody>
      </p:sp>
      <p:grpSp>
        <p:nvGrpSpPr>
          <p:cNvPr id="211" name="Google Shape;211;p30"/>
          <p:cNvGrpSpPr/>
          <p:nvPr/>
        </p:nvGrpSpPr>
        <p:grpSpPr>
          <a:xfrm>
            <a:off x="3396075" y="1580850"/>
            <a:ext cx="5774875" cy="3257850"/>
            <a:chOff x="3396075" y="1580850"/>
            <a:chExt cx="5774875" cy="3257850"/>
          </a:xfrm>
        </p:grpSpPr>
        <p:pic>
          <p:nvPicPr>
            <p:cNvPr id="212" name="Google Shape;212;p30"/>
            <p:cNvPicPr preferRelativeResize="0"/>
            <p:nvPr/>
          </p:nvPicPr>
          <p:blipFill>
            <a:blip r:embed="rId3">
              <a:alphaModFix/>
            </a:blip>
            <a:stretch>
              <a:fillRect/>
            </a:stretch>
          </p:blipFill>
          <p:spPr>
            <a:xfrm>
              <a:off x="3396075" y="1580850"/>
              <a:ext cx="4386131" cy="3257850"/>
            </a:xfrm>
            <a:prstGeom prst="rect">
              <a:avLst/>
            </a:prstGeom>
            <a:noFill/>
            <a:ln>
              <a:noFill/>
            </a:ln>
          </p:spPr>
        </p:pic>
        <p:pic>
          <p:nvPicPr>
            <p:cNvPr id="213" name="Google Shape;213;p30"/>
            <p:cNvPicPr preferRelativeResize="0"/>
            <p:nvPr/>
          </p:nvPicPr>
          <p:blipFill>
            <a:blip r:embed="rId4">
              <a:alphaModFix/>
            </a:blip>
            <a:stretch>
              <a:fillRect/>
            </a:stretch>
          </p:blipFill>
          <p:spPr>
            <a:xfrm>
              <a:off x="7582025" y="1884563"/>
              <a:ext cx="1588925" cy="1374375"/>
            </a:xfrm>
            <a:prstGeom prst="rect">
              <a:avLst/>
            </a:prstGeom>
            <a:noFill/>
            <a:ln>
              <a:noFill/>
            </a:ln>
          </p:spPr>
        </p:pic>
      </p:grpSp>
      <p:grpSp>
        <p:nvGrpSpPr>
          <p:cNvPr id="214" name="Google Shape;214;p30"/>
          <p:cNvGrpSpPr/>
          <p:nvPr/>
        </p:nvGrpSpPr>
        <p:grpSpPr>
          <a:xfrm>
            <a:off x="45504" y="760134"/>
            <a:ext cx="3315795" cy="2169980"/>
            <a:chOff x="134388" y="3423400"/>
            <a:chExt cx="3391424" cy="2259925"/>
          </a:xfrm>
        </p:grpSpPr>
        <p:pic>
          <p:nvPicPr>
            <p:cNvPr id="215" name="Google Shape;215;p30"/>
            <p:cNvPicPr preferRelativeResize="0"/>
            <p:nvPr/>
          </p:nvPicPr>
          <p:blipFill>
            <a:blip r:embed="rId5">
              <a:alphaModFix/>
            </a:blip>
            <a:stretch>
              <a:fillRect/>
            </a:stretch>
          </p:blipFill>
          <p:spPr>
            <a:xfrm>
              <a:off x="134388" y="3423400"/>
              <a:ext cx="3391424" cy="2259925"/>
            </a:xfrm>
            <a:prstGeom prst="rect">
              <a:avLst/>
            </a:prstGeom>
            <a:noFill/>
            <a:ln>
              <a:noFill/>
            </a:ln>
          </p:spPr>
        </p:pic>
        <p:sp>
          <p:nvSpPr>
            <p:cNvPr id="216" name="Google Shape;216;p30"/>
            <p:cNvSpPr/>
            <p:nvPr/>
          </p:nvSpPr>
          <p:spPr>
            <a:xfrm>
              <a:off x="1366423" y="3794023"/>
              <a:ext cx="429000" cy="431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7" name="Google Shape;217;p30"/>
          <p:cNvCxnSpPr/>
          <p:nvPr/>
        </p:nvCxnSpPr>
        <p:spPr>
          <a:xfrm>
            <a:off x="5204150" y="1510325"/>
            <a:ext cx="18300" cy="3457200"/>
          </a:xfrm>
          <a:prstGeom prst="straightConnector1">
            <a:avLst/>
          </a:prstGeom>
          <a:noFill/>
          <a:ln cap="flat" cmpd="sng" w="19050">
            <a:solidFill>
              <a:srgbClr val="CC0000"/>
            </a:solidFill>
            <a:prstDash val="dash"/>
            <a:round/>
            <a:headEnd len="med" w="med" type="none"/>
            <a:tailEnd len="med" w="med" type="none"/>
          </a:ln>
        </p:spPr>
      </p:cxnSp>
      <p:sp>
        <p:nvSpPr>
          <p:cNvPr id="218" name="Google Shape;218;p30"/>
          <p:cNvSpPr/>
          <p:nvPr/>
        </p:nvSpPr>
        <p:spPr>
          <a:xfrm>
            <a:off x="2309573" y="1630473"/>
            <a:ext cx="429000" cy="431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30"/>
          <p:cNvCxnSpPr/>
          <p:nvPr/>
        </p:nvCxnSpPr>
        <p:spPr>
          <a:xfrm>
            <a:off x="6581775" y="1510325"/>
            <a:ext cx="18300" cy="3457200"/>
          </a:xfrm>
          <a:prstGeom prst="straightConnector1">
            <a:avLst/>
          </a:prstGeom>
          <a:noFill/>
          <a:ln cap="flat" cmpd="sng" w="19050">
            <a:solidFill>
              <a:srgbClr val="CC0000"/>
            </a:solidFill>
            <a:prstDash val="dash"/>
            <a:round/>
            <a:headEnd len="med" w="med" type="none"/>
            <a:tailEnd len="med" w="med" type="none"/>
          </a:ln>
        </p:spPr>
      </p:cxnSp>
      <p:pic>
        <p:nvPicPr>
          <p:cNvPr id="220" name="Google Shape;220;p30"/>
          <p:cNvPicPr preferRelativeResize="0"/>
          <p:nvPr/>
        </p:nvPicPr>
        <p:blipFill>
          <a:blip r:embed="rId6">
            <a:alphaModFix/>
          </a:blip>
          <a:stretch>
            <a:fillRect/>
          </a:stretch>
        </p:blipFill>
        <p:spPr>
          <a:xfrm>
            <a:off x="253475" y="2869350"/>
            <a:ext cx="3042600" cy="2331124"/>
          </a:xfrm>
          <a:prstGeom prst="rect">
            <a:avLst/>
          </a:prstGeom>
          <a:noFill/>
          <a:ln>
            <a:noFill/>
          </a:ln>
        </p:spPr>
      </p:pic>
      <p:sp>
        <p:nvSpPr>
          <p:cNvPr id="221" name="Google Shape;221;p30"/>
          <p:cNvSpPr txBox="1"/>
          <p:nvPr>
            <p:ph type="title"/>
          </p:nvPr>
        </p:nvSpPr>
        <p:spPr>
          <a:xfrm>
            <a:off x="37375" y="48950"/>
            <a:ext cx="9197100" cy="5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t>The trend of Leading communicable mortality diseases in Low income countries</a:t>
            </a:r>
            <a:endParaRPr sz="2420"/>
          </a:p>
        </p:txBody>
      </p:sp>
      <p:sp>
        <p:nvSpPr>
          <p:cNvPr id="222" name="Google Shape;222;p30"/>
          <p:cNvSpPr/>
          <p:nvPr/>
        </p:nvSpPr>
        <p:spPr>
          <a:xfrm>
            <a:off x="1378041" y="3096207"/>
            <a:ext cx="419400" cy="414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2262891" y="3240457"/>
            <a:ext cx="419400" cy="4140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9" name="Google Shape;22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0" y="1394850"/>
            <a:ext cx="9393900" cy="28623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611"/>
              <a:t>Finding patterns in changes:</a:t>
            </a:r>
            <a:endParaRPr sz="1611"/>
          </a:p>
          <a:p>
            <a:pPr indent="457200" lvl="0" marL="0" rtl="0" algn="l">
              <a:lnSpc>
                <a:spcPct val="150000"/>
              </a:lnSpc>
              <a:spcBef>
                <a:spcPts val="1200"/>
              </a:spcBef>
              <a:spcAft>
                <a:spcPts val="0"/>
              </a:spcAft>
              <a:buNone/>
            </a:pPr>
            <a:r>
              <a:rPr lang="en" sz="1611"/>
              <a:t>“It is important to know why people die to improve how people live.” </a:t>
            </a:r>
            <a:endParaRPr sz="1611"/>
          </a:p>
          <a:p>
            <a:pPr indent="457200" lvl="0" marL="0" rtl="0" algn="l">
              <a:lnSpc>
                <a:spcPct val="150000"/>
              </a:lnSpc>
              <a:spcBef>
                <a:spcPts val="1200"/>
              </a:spcBef>
              <a:spcAft>
                <a:spcPts val="0"/>
              </a:spcAft>
              <a:buNone/>
            </a:pPr>
            <a:r>
              <a:rPr lang="en" sz="1611"/>
              <a:t>“assess the effectiveness of our health systems help allocate resources based on needs”</a:t>
            </a:r>
            <a:endParaRPr sz="1611"/>
          </a:p>
          <a:p>
            <a:pPr indent="0" lvl="0" marL="0" rtl="0" algn="l">
              <a:lnSpc>
                <a:spcPct val="150000"/>
              </a:lnSpc>
              <a:spcBef>
                <a:spcPts val="1200"/>
              </a:spcBef>
              <a:spcAft>
                <a:spcPts val="0"/>
              </a:spcAft>
              <a:buNone/>
            </a:pPr>
            <a:r>
              <a:rPr lang="en" sz="1611"/>
              <a:t>Data curation: </a:t>
            </a:r>
            <a:endParaRPr sz="1611"/>
          </a:p>
          <a:p>
            <a:pPr indent="0" lvl="0" marL="0" rtl="0" algn="l">
              <a:lnSpc>
                <a:spcPct val="150000"/>
              </a:lnSpc>
              <a:spcBef>
                <a:spcPts val="1200"/>
              </a:spcBef>
              <a:spcAft>
                <a:spcPts val="1200"/>
              </a:spcAft>
              <a:buNone/>
            </a:pPr>
            <a:r>
              <a:rPr lang="en" sz="1611"/>
              <a:t>deaths and causes of death; data on disability, disaggregated by age, sex and geographic location</a:t>
            </a:r>
            <a:endParaRPr sz="1611"/>
          </a:p>
        </p:txBody>
      </p:sp>
      <p:sp>
        <p:nvSpPr>
          <p:cNvPr id="61" name="Google Shape;61;p14"/>
          <p:cNvSpPr txBox="1"/>
          <p:nvPr/>
        </p:nvSpPr>
        <p:spPr>
          <a:xfrm>
            <a:off x="464550" y="445875"/>
            <a:ext cx="76539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dk1"/>
                </a:solidFill>
              </a:rPr>
              <a:t>Project purposes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248250" y="200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a:t>
            </a:r>
            <a:endParaRPr/>
          </a:p>
        </p:txBody>
      </p:sp>
      <p:sp>
        <p:nvSpPr>
          <p:cNvPr id="235" name="Google Shape;235;p32"/>
          <p:cNvSpPr txBox="1"/>
          <p:nvPr>
            <p:ph idx="1" type="body"/>
          </p:nvPr>
        </p:nvSpPr>
        <p:spPr>
          <a:xfrm>
            <a:off x="121350" y="2571750"/>
            <a:ext cx="8647500" cy="288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1 Low income countries did a great job on communicable disease issue.</a:t>
            </a:r>
            <a:endParaRPr sz="1400"/>
          </a:p>
          <a:p>
            <a:pPr indent="0" lvl="0" marL="0" rtl="0" algn="l">
              <a:spcBef>
                <a:spcPts val="1200"/>
              </a:spcBef>
              <a:spcAft>
                <a:spcPts val="0"/>
              </a:spcAft>
              <a:buNone/>
            </a:pPr>
            <a:r>
              <a:rPr lang="en" sz="1600"/>
              <a:t>2. </a:t>
            </a:r>
            <a:r>
              <a:rPr lang="en" sz="1400">
                <a:solidFill>
                  <a:srgbClr val="231F20"/>
                </a:solidFill>
              </a:rPr>
              <a:t>T</a:t>
            </a:r>
            <a:r>
              <a:rPr lang="en" sz="1400">
                <a:solidFill>
                  <a:srgbClr val="231F20"/>
                </a:solidFill>
              </a:rPr>
              <a:t>here are major differences in the ranking of causes between high- and low-income countries</a:t>
            </a:r>
            <a:endParaRPr sz="1400">
              <a:solidFill>
                <a:srgbClr val="231F20"/>
              </a:solidFill>
            </a:endParaRPr>
          </a:p>
          <a:p>
            <a:pPr indent="0" lvl="0" marL="0" rtl="0" algn="l">
              <a:spcBef>
                <a:spcPts val="1200"/>
              </a:spcBef>
              <a:spcAft>
                <a:spcPts val="0"/>
              </a:spcAft>
              <a:buNone/>
            </a:pPr>
            <a:r>
              <a:rPr lang="en" sz="1400">
                <a:solidFill>
                  <a:srgbClr val="231F20"/>
                </a:solidFill>
              </a:rPr>
              <a:t>3. An HIV pandemic occurred in 2007 in low-income countries with 7 years to come back to the normal level.</a:t>
            </a:r>
            <a:endParaRPr sz="1400">
              <a:solidFill>
                <a:srgbClr val="231F20"/>
              </a:solidFill>
            </a:endParaRPr>
          </a:p>
          <a:p>
            <a:pPr indent="0" lvl="0" marL="0" rtl="0" algn="l">
              <a:spcBef>
                <a:spcPts val="1200"/>
              </a:spcBef>
              <a:spcAft>
                <a:spcPts val="1200"/>
              </a:spcAft>
              <a:buNone/>
            </a:pPr>
            <a:r>
              <a:rPr lang="en" sz="1400">
                <a:solidFill>
                  <a:srgbClr val="231F20"/>
                </a:solidFill>
              </a:rPr>
              <a:t>4. IHD and Stroke cases surged in 2004 in upper-middle countries, leading to a mortality spike in the whole Upper-middle income countries</a:t>
            </a:r>
            <a:endParaRPr sz="1600"/>
          </a:p>
        </p:txBody>
      </p:sp>
      <p:sp>
        <p:nvSpPr>
          <p:cNvPr id="236" name="Google Shape;236;p32"/>
          <p:cNvSpPr txBox="1"/>
          <p:nvPr/>
        </p:nvSpPr>
        <p:spPr>
          <a:xfrm>
            <a:off x="121350" y="1017700"/>
            <a:ext cx="82572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rPr>
              <a:t>Do the Global </a:t>
            </a:r>
            <a:r>
              <a:rPr lang="en" sz="1700">
                <a:solidFill>
                  <a:srgbClr val="FF0000"/>
                </a:solidFill>
              </a:rPr>
              <a:t>patterns </a:t>
            </a:r>
            <a:r>
              <a:rPr lang="en" sz="1700">
                <a:solidFill>
                  <a:schemeClr val="dk1"/>
                </a:solidFill>
              </a:rPr>
              <a:t>of mortality by income group all over the world aligned with the previous work?</a:t>
            </a:r>
            <a:endParaRPr sz="17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n" sz="1600">
                <a:solidFill>
                  <a:srgbClr val="FF0000"/>
                </a:solidFill>
              </a:rPr>
              <a:t>Patterns </a:t>
            </a:r>
            <a:r>
              <a:rPr lang="en" sz="1600">
                <a:solidFill>
                  <a:schemeClr val="dk1"/>
                </a:solidFill>
              </a:rPr>
              <a:t>: i.e.,     Trend of mortality   Cause Distribution	    leading cause of death</a:t>
            </a:r>
            <a:endParaRPr sz="1600">
              <a:solidFill>
                <a:schemeClr val="dk1"/>
              </a:solidFill>
            </a:endParaRPr>
          </a:p>
        </p:txBody>
      </p:sp>
      <p:pic>
        <p:nvPicPr>
          <p:cNvPr id="237" name="Google Shape;237;p32"/>
          <p:cNvPicPr preferRelativeResize="0"/>
          <p:nvPr/>
        </p:nvPicPr>
        <p:blipFill>
          <a:blip r:embed="rId3">
            <a:alphaModFix/>
          </a:blip>
          <a:stretch>
            <a:fillRect/>
          </a:stretch>
        </p:blipFill>
        <p:spPr>
          <a:xfrm>
            <a:off x="4162050" y="2177838"/>
            <a:ext cx="409950" cy="393925"/>
          </a:xfrm>
          <a:prstGeom prst="rect">
            <a:avLst/>
          </a:prstGeom>
          <a:noFill/>
          <a:ln>
            <a:noFill/>
          </a:ln>
        </p:spPr>
      </p:pic>
      <p:pic>
        <p:nvPicPr>
          <p:cNvPr id="238" name="Google Shape;238;p32"/>
          <p:cNvPicPr preferRelativeResize="0"/>
          <p:nvPr/>
        </p:nvPicPr>
        <p:blipFill>
          <a:blip r:embed="rId3">
            <a:alphaModFix/>
          </a:blip>
          <a:stretch>
            <a:fillRect/>
          </a:stretch>
        </p:blipFill>
        <p:spPr>
          <a:xfrm>
            <a:off x="6664075" y="2218288"/>
            <a:ext cx="409950" cy="393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2</a:t>
            </a:r>
            <a:endParaRPr/>
          </a:p>
        </p:txBody>
      </p:sp>
      <p:sp>
        <p:nvSpPr>
          <p:cNvPr id="244" name="Google Shape;244;p33"/>
          <p:cNvSpPr txBox="1"/>
          <p:nvPr/>
        </p:nvSpPr>
        <p:spPr>
          <a:xfrm>
            <a:off x="473100" y="1279800"/>
            <a:ext cx="82731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As in Sub-Saharan Africa, we expect health expenditure to exert a positive and significant impact on all three health outcomes (life expectancy, under-five mortality, and maternal mortality), for other regions globally. (1996-2015)</a:t>
            </a:r>
            <a:endParaRPr sz="1600"/>
          </a:p>
          <a:p>
            <a:pPr indent="0" lvl="0" marL="0" rtl="0" algn="l">
              <a:spcBef>
                <a:spcPts val="0"/>
              </a:spcBef>
              <a:spcAft>
                <a:spcPts val="0"/>
              </a:spcAft>
              <a:buNone/>
            </a:pPr>
            <a:r>
              <a:t/>
            </a:r>
            <a:endParaRPr sz="1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rPr lang="en" sz="1200">
                <a:solidFill>
                  <a:schemeClr val="dk1"/>
                </a:solidFill>
              </a:rPr>
              <a:t>Tested Correlation: health expenditure and under-five mortality, maternal mortality, life expectancy.</a:t>
            </a:r>
            <a:endParaRPr i="1" sz="1200">
              <a:solidFill>
                <a:schemeClr val="dk2"/>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sz="1600"/>
              <a:t>			   </a:t>
            </a:r>
            <a:endParaRPr sz="1600"/>
          </a:p>
          <a:p>
            <a:pPr indent="0" lvl="0" marL="0" rtl="0" algn="l">
              <a:spcBef>
                <a:spcPts val="0"/>
              </a:spcBef>
              <a:spcAft>
                <a:spcPts val="0"/>
              </a:spcAft>
              <a:buNone/>
            </a:pPr>
            <a:r>
              <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311713" y="3033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Overview of health outcome over the years</a:t>
            </a:r>
            <a:endParaRPr sz="2320"/>
          </a:p>
        </p:txBody>
      </p:sp>
      <p:pic>
        <p:nvPicPr>
          <p:cNvPr id="250" name="Google Shape;250;p34"/>
          <p:cNvPicPr preferRelativeResize="0"/>
          <p:nvPr/>
        </p:nvPicPr>
        <p:blipFill>
          <a:blip r:embed="rId3">
            <a:alphaModFix/>
          </a:blip>
          <a:stretch>
            <a:fillRect/>
          </a:stretch>
        </p:blipFill>
        <p:spPr>
          <a:xfrm>
            <a:off x="459100" y="756950"/>
            <a:ext cx="3097752" cy="2122174"/>
          </a:xfrm>
          <a:prstGeom prst="rect">
            <a:avLst/>
          </a:prstGeom>
          <a:noFill/>
          <a:ln>
            <a:noFill/>
          </a:ln>
        </p:spPr>
      </p:pic>
      <p:pic>
        <p:nvPicPr>
          <p:cNvPr id="251" name="Google Shape;251;p34"/>
          <p:cNvPicPr preferRelativeResize="0"/>
          <p:nvPr/>
        </p:nvPicPr>
        <p:blipFill>
          <a:blip r:embed="rId4">
            <a:alphaModFix/>
          </a:blip>
          <a:stretch>
            <a:fillRect/>
          </a:stretch>
        </p:blipFill>
        <p:spPr>
          <a:xfrm>
            <a:off x="4590338" y="829138"/>
            <a:ext cx="3995473" cy="2763100"/>
          </a:xfrm>
          <a:prstGeom prst="rect">
            <a:avLst/>
          </a:prstGeom>
          <a:noFill/>
          <a:ln>
            <a:noFill/>
          </a:ln>
        </p:spPr>
      </p:pic>
      <p:pic>
        <p:nvPicPr>
          <p:cNvPr id="252" name="Google Shape;252;p34"/>
          <p:cNvPicPr preferRelativeResize="0"/>
          <p:nvPr/>
        </p:nvPicPr>
        <p:blipFill>
          <a:blip r:embed="rId5">
            <a:alphaModFix/>
          </a:blip>
          <a:stretch>
            <a:fillRect/>
          </a:stretch>
        </p:blipFill>
        <p:spPr>
          <a:xfrm>
            <a:off x="311726" y="2879125"/>
            <a:ext cx="3245124" cy="2206001"/>
          </a:xfrm>
          <a:prstGeom prst="rect">
            <a:avLst/>
          </a:prstGeom>
          <a:noFill/>
          <a:ln>
            <a:noFill/>
          </a:ln>
        </p:spPr>
      </p:pic>
      <p:sp>
        <p:nvSpPr>
          <p:cNvPr id="253" name="Google Shape;253;p34"/>
          <p:cNvSpPr/>
          <p:nvPr/>
        </p:nvSpPr>
        <p:spPr>
          <a:xfrm>
            <a:off x="7081100" y="3065875"/>
            <a:ext cx="280200" cy="186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34"/>
          <p:cNvPicPr preferRelativeResize="0"/>
          <p:nvPr/>
        </p:nvPicPr>
        <p:blipFill>
          <a:blip r:embed="rId6">
            <a:alphaModFix/>
          </a:blip>
          <a:stretch>
            <a:fillRect/>
          </a:stretch>
        </p:blipFill>
        <p:spPr>
          <a:xfrm>
            <a:off x="3556843" y="4372025"/>
            <a:ext cx="5439084" cy="533825"/>
          </a:xfrm>
          <a:prstGeom prst="rect">
            <a:avLst/>
          </a:prstGeom>
          <a:noFill/>
          <a:ln>
            <a:noFill/>
          </a:ln>
        </p:spPr>
      </p:pic>
      <p:pic>
        <p:nvPicPr>
          <p:cNvPr id="255" name="Google Shape;255;p34"/>
          <p:cNvPicPr preferRelativeResize="0"/>
          <p:nvPr/>
        </p:nvPicPr>
        <p:blipFill rotWithShape="1">
          <a:blip r:embed="rId7">
            <a:alphaModFix/>
          </a:blip>
          <a:srcRect b="0" l="0" r="0" t="26573"/>
          <a:stretch/>
        </p:blipFill>
        <p:spPr>
          <a:xfrm>
            <a:off x="5519275" y="3672787"/>
            <a:ext cx="2137600" cy="618700"/>
          </a:xfrm>
          <a:prstGeom prst="rect">
            <a:avLst/>
          </a:prstGeom>
          <a:noFill/>
          <a:ln>
            <a:noFill/>
          </a:ln>
        </p:spPr>
      </p:pic>
      <p:sp>
        <p:nvSpPr>
          <p:cNvPr id="256" name="Google Shape;256;p34"/>
          <p:cNvSpPr txBox="1"/>
          <p:nvPr/>
        </p:nvSpPr>
        <p:spPr>
          <a:xfrm>
            <a:off x="2311075" y="2431650"/>
            <a:ext cx="1182900" cy="280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40"/>
              <a:buNone/>
            </a:pPr>
            <a:r>
              <a:rPr lang="en" sz="1060"/>
              <a:t>Life expectancy</a:t>
            </a:r>
            <a:endParaRPr sz="1060"/>
          </a:p>
        </p:txBody>
      </p:sp>
      <p:sp>
        <p:nvSpPr>
          <p:cNvPr id="257" name="Google Shape;257;p34"/>
          <p:cNvSpPr txBox="1"/>
          <p:nvPr/>
        </p:nvSpPr>
        <p:spPr>
          <a:xfrm>
            <a:off x="2311075" y="2989975"/>
            <a:ext cx="1423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Maternal mortality (per 100 000 live births)</a:t>
            </a:r>
            <a:endParaRPr sz="1000"/>
          </a:p>
        </p:txBody>
      </p:sp>
      <p:sp>
        <p:nvSpPr>
          <p:cNvPr id="258" name="Google Shape;258;p34"/>
          <p:cNvSpPr txBox="1"/>
          <p:nvPr/>
        </p:nvSpPr>
        <p:spPr>
          <a:xfrm>
            <a:off x="7009600" y="876025"/>
            <a:ext cx="1423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Under 5 </a:t>
            </a:r>
            <a:r>
              <a:rPr lang="en" sz="1100"/>
              <a:t>mortality (deaths per 1000 live births)</a:t>
            </a:r>
            <a:r>
              <a:rPr lang="en" sz="1100"/>
              <a:t> </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311700" y="417075"/>
            <a:ext cx="8520600" cy="40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t>Overview of health expenditure 2015 - 2019</a:t>
            </a:r>
            <a:endParaRPr sz="2100"/>
          </a:p>
        </p:txBody>
      </p:sp>
      <p:pic>
        <p:nvPicPr>
          <p:cNvPr id="264" name="Google Shape;264;p35"/>
          <p:cNvPicPr preferRelativeResize="0"/>
          <p:nvPr/>
        </p:nvPicPr>
        <p:blipFill>
          <a:blip r:embed="rId3">
            <a:alphaModFix/>
          </a:blip>
          <a:stretch>
            <a:fillRect/>
          </a:stretch>
        </p:blipFill>
        <p:spPr>
          <a:xfrm>
            <a:off x="311700" y="3212625"/>
            <a:ext cx="5730399" cy="1541925"/>
          </a:xfrm>
          <a:prstGeom prst="rect">
            <a:avLst/>
          </a:prstGeom>
          <a:noFill/>
          <a:ln>
            <a:noFill/>
          </a:ln>
        </p:spPr>
      </p:pic>
      <p:sp>
        <p:nvSpPr>
          <p:cNvPr id="265" name="Google Shape;265;p35"/>
          <p:cNvSpPr txBox="1"/>
          <p:nvPr/>
        </p:nvSpPr>
        <p:spPr>
          <a:xfrm>
            <a:off x="6591900" y="3346225"/>
            <a:ext cx="224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There are significant differences in health expenditure across Year, Income Group, Region.</a:t>
            </a:r>
            <a:endParaRPr/>
          </a:p>
        </p:txBody>
      </p:sp>
      <p:pic>
        <p:nvPicPr>
          <p:cNvPr id="266" name="Google Shape;266;p35"/>
          <p:cNvPicPr preferRelativeResize="0"/>
          <p:nvPr/>
        </p:nvPicPr>
        <p:blipFill>
          <a:blip r:embed="rId4">
            <a:alphaModFix/>
          </a:blip>
          <a:stretch>
            <a:fillRect/>
          </a:stretch>
        </p:blipFill>
        <p:spPr>
          <a:xfrm>
            <a:off x="311700" y="1125625"/>
            <a:ext cx="5730400" cy="1849085"/>
          </a:xfrm>
          <a:prstGeom prst="rect">
            <a:avLst/>
          </a:prstGeom>
          <a:noFill/>
          <a:ln>
            <a:noFill/>
          </a:ln>
        </p:spPr>
      </p:pic>
      <p:sp>
        <p:nvSpPr>
          <p:cNvPr id="267" name="Google Shape;267;p35"/>
          <p:cNvSpPr txBox="1"/>
          <p:nvPr/>
        </p:nvSpPr>
        <p:spPr>
          <a:xfrm>
            <a:off x="6679050" y="1777100"/>
            <a:ext cx="1810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Health expenditure per region per year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6"/>
          <p:cNvPicPr preferRelativeResize="0"/>
          <p:nvPr/>
        </p:nvPicPr>
        <p:blipFill>
          <a:blip r:embed="rId3">
            <a:alphaModFix/>
          </a:blip>
          <a:stretch>
            <a:fillRect/>
          </a:stretch>
        </p:blipFill>
        <p:spPr>
          <a:xfrm>
            <a:off x="1515675" y="260011"/>
            <a:ext cx="6112651" cy="4623487"/>
          </a:xfrm>
          <a:prstGeom prst="rect">
            <a:avLst/>
          </a:prstGeom>
          <a:noFill/>
          <a:ln>
            <a:noFill/>
          </a:ln>
        </p:spPr>
      </p:pic>
      <p:sp>
        <p:nvSpPr>
          <p:cNvPr id="273" name="Google Shape;273;p36"/>
          <p:cNvSpPr txBox="1"/>
          <p:nvPr>
            <p:ph idx="1" type="body"/>
          </p:nvPr>
        </p:nvSpPr>
        <p:spPr>
          <a:xfrm>
            <a:off x="2057400" y="424125"/>
            <a:ext cx="2514600" cy="701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Health</a:t>
            </a:r>
            <a:r>
              <a:rPr lang="en"/>
              <a:t> expenditure in 2019</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311700" y="445025"/>
            <a:ext cx="8520600" cy="5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Effect of Health Expenditure on Selected Health Outcomes</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a:p>
        </p:txBody>
      </p:sp>
      <p:sp>
        <p:nvSpPr>
          <p:cNvPr id="279" name="Google Shape;279;p37"/>
          <p:cNvSpPr txBox="1"/>
          <p:nvPr>
            <p:ph idx="1" type="body"/>
          </p:nvPr>
        </p:nvSpPr>
        <p:spPr>
          <a:xfrm>
            <a:off x="311700" y="945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i="1" sz="1200">
              <a:solidFill>
                <a:schemeClr val="dk1"/>
              </a:solidFill>
            </a:endParaRPr>
          </a:p>
          <a:p>
            <a:pPr indent="0" lvl="0" marL="457200" rtl="0" algn="l">
              <a:spcBef>
                <a:spcPts val="1200"/>
              </a:spcBef>
              <a:spcAft>
                <a:spcPts val="0"/>
              </a:spcAft>
              <a:buNone/>
            </a:pPr>
            <a:r>
              <a:t/>
            </a:r>
            <a:endParaRPr i="1" sz="1200">
              <a:solidFill>
                <a:schemeClr val="dk1"/>
              </a:solidFill>
            </a:endParaRPr>
          </a:p>
          <a:p>
            <a:pPr indent="0" lvl="0" marL="457200" rtl="0" algn="l">
              <a:spcBef>
                <a:spcPts val="1200"/>
              </a:spcBef>
              <a:spcAft>
                <a:spcPts val="0"/>
              </a:spcAft>
              <a:buNone/>
            </a:pPr>
            <a:r>
              <a:rPr i="1" lang="en" sz="1200">
                <a:solidFill>
                  <a:schemeClr val="dk1"/>
                </a:solidFill>
              </a:rPr>
              <a:t>Before 2015,</a:t>
            </a:r>
            <a:r>
              <a:rPr i="1" lang="en" sz="1200">
                <a:solidFill>
                  <a:schemeClr val="dk1"/>
                </a:solidFill>
              </a:rPr>
              <a:t> a 1% increase in health expenditure resulted in a 0.5 percent reduction in under-five mortality in sub-saharan Africa; 9% reduction in North America. this happens to all other regions except for East Asia &amp; Pacific </a:t>
            </a:r>
            <a:endParaRPr i="1" sz="1200">
              <a:solidFill>
                <a:schemeClr val="dk1"/>
              </a:solidFill>
            </a:endParaRPr>
          </a:p>
          <a:p>
            <a:pPr indent="0" lvl="0" marL="457200" rtl="0" algn="l">
              <a:spcBef>
                <a:spcPts val="1200"/>
              </a:spcBef>
              <a:spcAft>
                <a:spcPts val="0"/>
              </a:spcAft>
              <a:buNone/>
            </a:pPr>
            <a:r>
              <a:t/>
            </a:r>
            <a:endParaRPr i="1" sz="1200">
              <a:solidFill>
                <a:schemeClr val="dk1"/>
              </a:solidFill>
            </a:endParaRPr>
          </a:p>
          <a:p>
            <a:pPr indent="457200" lvl="0" marL="0" rtl="0" algn="l">
              <a:spcBef>
                <a:spcPts val="1200"/>
              </a:spcBef>
              <a:spcAft>
                <a:spcPts val="0"/>
              </a:spcAft>
              <a:buNone/>
            </a:pPr>
            <a:r>
              <a:rPr lang="en" sz="1200">
                <a:solidFill>
                  <a:schemeClr val="dk1"/>
                </a:solidFill>
              </a:rPr>
              <a:t>After 2015, the correlation between health expenditure and under-five mortality remains. </a:t>
            </a:r>
            <a:endParaRPr sz="1200">
              <a:solidFill>
                <a:schemeClr val="dk1"/>
              </a:solidFill>
            </a:endParaRPr>
          </a:p>
          <a:p>
            <a:pPr indent="457200" lvl="0" marL="0" rtl="0" algn="l">
              <a:spcBef>
                <a:spcPts val="1200"/>
              </a:spcBef>
              <a:spcAft>
                <a:spcPts val="1200"/>
              </a:spcAft>
              <a:buNone/>
            </a:pPr>
            <a:r>
              <a:rPr i="1" lang="en" sz="1200">
                <a:solidFill>
                  <a:schemeClr val="dk1"/>
                </a:solidFill>
              </a:rPr>
              <a:t>Except for South Asia, East Asia &amp; Pacific</a:t>
            </a:r>
            <a:endParaRPr i="1" sz="1200">
              <a:solidFill>
                <a:schemeClr val="dk1"/>
              </a:solidFill>
            </a:endParaRPr>
          </a:p>
        </p:txBody>
      </p:sp>
      <p:pic>
        <p:nvPicPr>
          <p:cNvPr id="280" name="Google Shape;280;p37"/>
          <p:cNvPicPr preferRelativeResize="0"/>
          <p:nvPr/>
        </p:nvPicPr>
        <p:blipFill>
          <a:blip r:embed="rId3">
            <a:alphaModFix/>
          </a:blip>
          <a:stretch>
            <a:fillRect/>
          </a:stretch>
        </p:blipFill>
        <p:spPr>
          <a:xfrm>
            <a:off x="383725" y="1761725"/>
            <a:ext cx="409950" cy="393925"/>
          </a:xfrm>
          <a:prstGeom prst="rect">
            <a:avLst/>
          </a:prstGeom>
          <a:noFill/>
          <a:ln>
            <a:noFill/>
          </a:ln>
        </p:spPr>
      </p:pic>
      <p:pic>
        <p:nvPicPr>
          <p:cNvPr id="281" name="Google Shape;281;p37"/>
          <p:cNvPicPr preferRelativeResize="0"/>
          <p:nvPr/>
        </p:nvPicPr>
        <p:blipFill>
          <a:blip r:embed="rId3">
            <a:alphaModFix/>
          </a:blip>
          <a:stretch>
            <a:fillRect/>
          </a:stretch>
        </p:blipFill>
        <p:spPr>
          <a:xfrm>
            <a:off x="383725" y="2571738"/>
            <a:ext cx="409950" cy="393925"/>
          </a:xfrm>
          <a:prstGeom prst="rect">
            <a:avLst/>
          </a:prstGeom>
          <a:noFill/>
          <a:ln>
            <a:noFill/>
          </a:ln>
        </p:spPr>
      </p:pic>
      <p:sp>
        <p:nvSpPr>
          <p:cNvPr id="282" name="Google Shape;282;p37"/>
          <p:cNvSpPr txBox="1"/>
          <p:nvPr/>
        </p:nvSpPr>
        <p:spPr>
          <a:xfrm>
            <a:off x="793675" y="3758325"/>
            <a:ext cx="774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rPr>
              <a:t>The results suggest that steady increases in health expenditures over time have the tendency to improve health outcomes in most regions/countries.</a:t>
            </a:r>
            <a:endParaRPr sz="1300">
              <a:solidFill>
                <a:schemeClr val="dk1"/>
              </a:solidFill>
            </a:endParaRPr>
          </a:p>
        </p:txBody>
      </p:sp>
      <p:pic>
        <p:nvPicPr>
          <p:cNvPr id="283" name="Google Shape;283;p37"/>
          <p:cNvPicPr preferRelativeResize="0"/>
          <p:nvPr/>
        </p:nvPicPr>
        <p:blipFill>
          <a:blip r:embed="rId3">
            <a:alphaModFix/>
          </a:blip>
          <a:stretch>
            <a:fillRect/>
          </a:stretch>
        </p:blipFill>
        <p:spPr>
          <a:xfrm>
            <a:off x="383725" y="3810713"/>
            <a:ext cx="409950" cy="393925"/>
          </a:xfrm>
          <a:prstGeom prst="rect">
            <a:avLst/>
          </a:prstGeom>
          <a:noFill/>
          <a:ln>
            <a:noFill/>
          </a:ln>
        </p:spPr>
      </p:pic>
      <p:sp>
        <p:nvSpPr>
          <p:cNvPr id="284" name="Google Shape;284;p37"/>
          <p:cNvSpPr txBox="1"/>
          <p:nvPr/>
        </p:nvSpPr>
        <p:spPr>
          <a:xfrm>
            <a:off x="793675" y="945425"/>
            <a:ext cx="72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Pearson </a:t>
            </a:r>
            <a:r>
              <a:rPr lang="en"/>
              <a:t>correlation</a:t>
            </a:r>
            <a:r>
              <a:rPr lang="en"/>
              <a:t> test: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290" name="Google Shape;29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355600" rtl="0" algn="l">
              <a:spcBef>
                <a:spcPts val="1200"/>
              </a:spcBef>
              <a:spcAft>
                <a:spcPts val="0"/>
              </a:spcAft>
              <a:buClr>
                <a:schemeClr val="dk1"/>
              </a:buClr>
              <a:buSzPts val="1100"/>
              <a:buFont typeface="Arial"/>
              <a:buNone/>
            </a:pPr>
            <a:r>
              <a:rPr lang="en" sz="1500">
                <a:solidFill>
                  <a:schemeClr val="dk1"/>
                </a:solidFill>
              </a:rPr>
              <a:t>Mathers, C. D., Boerma, T., &amp; Ma Fat, D. (2009, September 22). </a:t>
            </a:r>
            <a:r>
              <a:rPr i="1" lang="en" sz="1500">
                <a:solidFill>
                  <a:schemeClr val="dk1"/>
                </a:solidFill>
              </a:rPr>
              <a:t>Global and regional causes of death</a:t>
            </a:r>
            <a:r>
              <a:rPr lang="en" sz="1500">
                <a:solidFill>
                  <a:schemeClr val="dk1"/>
                </a:solidFill>
              </a:rPr>
              <a:t>. OUP Academic. Retrieved April 26, 2022, from https://academic.oup.com/bmb/article/92/1/7/332071?login=false </a:t>
            </a:r>
            <a:endParaRPr sz="1500">
              <a:solidFill>
                <a:schemeClr val="dk1"/>
              </a:solidFill>
            </a:endParaRPr>
          </a:p>
          <a:p>
            <a:pPr indent="0" lvl="0" marL="0" rtl="0" algn="l">
              <a:spcBef>
                <a:spcPts val="1200"/>
              </a:spcBef>
              <a:spcAft>
                <a:spcPts val="0"/>
              </a:spcAft>
              <a:buNone/>
            </a:pPr>
            <a:r>
              <a:t/>
            </a:r>
            <a:endParaRPr sz="2200"/>
          </a:p>
          <a:p>
            <a:pPr indent="0" lvl="0" marL="355600" rtl="0" algn="l">
              <a:spcBef>
                <a:spcPts val="1200"/>
              </a:spcBef>
              <a:spcAft>
                <a:spcPts val="0"/>
              </a:spcAft>
              <a:buClr>
                <a:schemeClr val="dk1"/>
              </a:buClr>
              <a:buSzPts val="1100"/>
              <a:buFont typeface="Arial"/>
              <a:buNone/>
            </a:pPr>
            <a:r>
              <a:rPr lang="en" sz="1500">
                <a:solidFill>
                  <a:schemeClr val="dk1"/>
                </a:solidFill>
              </a:rPr>
              <a:t>Amponsah, E. N. (2019). </a:t>
            </a:r>
            <a:r>
              <a:rPr i="1" lang="en" sz="1500">
                <a:solidFill>
                  <a:schemeClr val="dk1"/>
                </a:solidFill>
              </a:rPr>
              <a:t>The impact of health expenditures on Health Outcomes in ...</a:t>
            </a:r>
            <a:r>
              <a:rPr lang="en" sz="1500">
                <a:solidFill>
                  <a:schemeClr val="dk1"/>
                </a:solidFill>
              </a:rPr>
              <a:t> Retrieved April 27, 2022, from https://journals.sagepub.com/doi/full/10.1177/0169796X19826759 </a:t>
            </a:r>
            <a:endParaRPr sz="1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idx="1" type="body"/>
          </p:nvPr>
        </p:nvSpPr>
        <p:spPr>
          <a:xfrm>
            <a:off x="3514400" y="1968900"/>
            <a:ext cx="2313600" cy="120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500"/>
              <a:t>Thank you</a:t>
            </a:r>
            <a:endParaRPr b="1" sz="2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txBox="1"/>
          <p:nvPr>
            <p:ph type="title"/>
          </p:nvPr>
        </p:nvSpPr>
        <p:spPr>
          <a:xfrm>
            <a:off x="86375" y="259150"/>
            <a:ext cx="8745900" cy="7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320"/>
              <a:t>Leading cause-of-death disease in </a:t>
            </a:r>
            <a:r>
              <a:rPr lang="en" sz="2320">
                <a:solidFill>
                  <a:srgbClr val="CC0000"/>
                </a:solidFill>
              </a:rPr>
              <a:t>Low income group</a:t>
            </a:r>
            <a:r>
              <a:rPr lang="en" sz="2320"/>
              <a:t> in 2004</a:t>
            </a:r>
            <a:endParaRPr sz="2320"/>
          </a:p>
        </p:txBody>
      </p:sp>
      <p:pic>
        <p:nvPicPr>
          <p:cNvPr id="301" name="Google Shape;301;p40"/>
          <p:cNvPicPr preferRelativeResize="0"/>
          <p:nvPr/>
        </p:nvPicPr>
        <p:blipFill>
          <a:blip r:embed="rId3">
            <a:alphaModFix/>
          </a:blip>
          <a:stretch>
            <a:fillRect/>
          </a:stretch>
        </p:blipFill>
        <p:spPr>
          <a:xfrm>
            <a:off x="4952325" y="802375"/>
            <a:ext cx="4041951" cy="4377550"/>
          </a:xfrm>
          <a:prstGeom prst="rect">
            <a:avLst/>
          </a:prstGeom>
          <a:noFill/>
          <a:ln>
            <a:noFill/>
          </a:ln>
        </p:spPr>
      </p:pic>
      <p:pic>
        <p:nvPicPr>
          <p:cNvPr id="302" name="Google Shape;302;p40"/>
          <p:cNvPicPr preferRelativeResize="0"/>
          <p:nvPr/>
        </p:nvPicPr>
        <p:blipFill>
          <a:blip r:embed="rId4">
            <a:alphaModFix/>
          </a:blip>
          <a:stretch>
            <a:fillRect/>
          </a:stretch>
        </p:blipFill>
        <p:spPr>
          <a:xfrm>
            <a:off x="0" y="1111525"/>
            <a:ext cx="5006950" cy="2557200"/>
          </a:xfrm>
          <a:prstGeom prst="rect">
            <a:avLst/>
          </a:prstGeom>
          <a:noFill/>
          <a:ln>
            <a:noFill/>
          </a:ln>
        </p:spPr>
      </p:pic>
      <p:sp>
        <p:nvSpPr>
          <p:cNvPr id="303" name="Google Shape;303;p40"/>
          <p:cNvSpPr txBox="1"/>
          <p:nvPr/>
        </p:nvSpPr>
        <p:spPr>
          <a:xfrm>
            <a:off x="1157000" y="711325"/>
            <a:ext cx="22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Article’s conclusion</a:t>
            </a:r>
            <a:endParaRPr/>
          </a:p>
        </p:txBody>
      </p:sp>
      <p:sp>
        <p:nvSpPr>
          <p:cNvPr id="304" name="Google Shape;304;p40"/>
          <p:cNvSpPr/>
          <p:nvPr/>
        </p:nvSpPr>
        <p:spPr>
          <a:xfrm>
            <a:off x="5607225" y="2893050"/>
            <a:ext cx="133500" cy="196200"/>
          </a:xfrm>
          <a:prstGeom prst="upArrow">
            <a:avLst>
              <a:gd fmla="val 50000" name="adj1"/>
              <a:gd fmla="val 5000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0"/>
          <p:cNvSpPr/>
          <p:nvPr/>
        </p:nvSpPr>
        <p:spPr>
          <a:xfrm>
            <a:off x="5905275" y="2893050"/>
            <a:ext cx="133500" cy="196200"/>
          </a:xfrm>
          <a:prstGeom prst="upArrow">
            <a:avLst>
              <a:gd fmla="val 50000" name="adj1"/>
              <a:gd fmla="val 5000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0"/>
          <p:cNvSpPr/>
          <p:nvPr/>
        </p:nvSpPr>
        <p:spPr>
          <a:xfrm rot="10792275">
            <a:off x="6203321" y="2954530"/>
            <a:ext cx="133500" cy="196200"/>
          </a:xfrm>
          <a:prstGeom prst="upArrow">
            <a:avLst>
              <a:gd fmla="val 50000" name="adj1"/>
              <a:gd fmla="val 5000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0"/>
          <p:cNvSpPr/>
          <p:nvPr/>
        </p:nvSpPr>
        <p:spPr>
          <a:xfrm rot="10792275">
            <a:off x="6501371" y="2954530"/>
            <a:ext cx="133500" cy="196200"/>
          </a:xfrm>
          <a:prstGeom prst="upArrow">
            <a:avLst>
              <a:gd fmla="val 50000" name="adj1"/>
              <a:gd fmla="val 5000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0"/>
          <p:cNvSpPr txBox="1"/>
          <p:nvPr/>
        </p:nvSpPr>
        <p:spPr>
          <a:xfrm>
            <a:off x="6799425" y="2852525"/>
            <a:ext cx="2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rPr>
              <a:t>-</a:t>
            </a:r>
            <a:endParaRPr>
              <a:solidFill>
                <a:srgbClr val="FF9900"/>
              </a:solidFill>
            </a:endParaRPr>
          </a:p>
        </p:txBody>
      </p:sp>
      <p:sp>
        <p:nvSpPr>
          <p:cNvPr id="309" name="Google Shape;309;p40"/>
          <p:cNvSpPr/>
          <p:nvPr/>
        </p:nvSpPr>
        <p:spPr>
          <a:xfrm>
            <a:off x="7150100" y="2954525"/>
            <a:ext cx="133500" cy="196200"/>
          </a:xfrm>
          <a:prstGeom prst="upArrow">
            <a:avLst>
              <a:gd fmla="val 50000" name="adj1"/>
              <a:gd fmla="val 5000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0"/>
          <p:cNvSpPr/>
          <p:nvPr/>
        </p:nvSpPr>
        <p:spPr>
          <a:xfrm rot="10792275">
            <a:off x="7497521" y="2954530"/>
            <a:ext cx="133500" cy="196200"/>
          </a:xfrm>
          <a:prstGeom prst="upArrow">
            <a:avLst>
              <a:gd fmla="val 50000" name="adj1"/>
              <a:gd fmla="val 5000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0"/>
          <p:cNvSpPr/>
          <p:nvPr/>
        </p:nvSpPr>
        <p:spPr>
          <a:xfrm rot="10792275">
            <a:off x="7798821" y="2954530"/>
            <a:ext cx="133500" cy="196200"/>
          </a:xfrm>
          <a:prstGeom prst="upArrow">
            <a:avLst>
              <a:gd fmla="val 50000" name="adj1"/>
              <a:gd fmla="val 5000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0"/>
          <p:cNvSpPr txBox="1"/>
          <p:nvPr/>
        </p:nvSpPr>
        <p:spPr>
          <a:xfrm>
            <a:off x="8023350" y="2893050"/>
            <a:ext cx="23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9900"/>
                </a:solidFill>
              </a:rPr>
              <a:t>-</a:t>
            </a:r>
            <a:endParaRPr>
              <a:solidFill>
                <a:srgbClr val="FF9900"/>
              </a:solidFill>
            </a:endParaRPr>
          </a:p>
        </p:txBody>
      </p:sp>
      <p:sp>
        <p:nvSpPr>
          <p:cNvPr id="313" name="Google Shape;313;p40"/>
          <p:cNvSpPr txBox="1"/>
          <p:nvPr/>
        </p:nvSpPr>
        <p:spPr>
          <a:xfrm>
            <a:off x="482500" y="4005550"/>
            <a:ext cx="4433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rgbClr val="231F2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Limitations and Future work</a:t>
            </a:r>
            <a:endParaRPr sz="2320"/>
          </a:p>
        </p:txBody>
      </p:sp>
      <p:sp>
        <p:nvSpPr>
          <p:cNvPr id="319" name="Google Shape;319;p41"/>
          <p:cNvSpPr txBox="1"/>
          <p:nvPr>
            <p:ph idx="1" type="body"/>
          </p:nvPr>
        </p:nvSpPr>
        <p:spPr>
          <a:xfrm>
            <a:off x="311700" y="11809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Empty record &amp; NULL value</a:t>
            </a:r>
            <a:endParaRPr/>
          </a:p>
          <a:p>
            <a:pPr indent="-317500" lvl="1" marL="914400" rtl="0" algn="l">
              <a:spcBef>
                <a:spcPts val="0"/>
              </a:spcBef>
              <a:spcAft>
                <a:spcPts val="0"/>
              </a:spcAft>
              <a:buSzPts val="1400"/>
              <a:buChar char="-"/>
            </a:pPr>
            <a:r>
              <a:rPr lang="en"/>
              <a:t>Data inspection: correlation test: outlier data</a:t>
            </a:r>
            <a:endParaRPr/>
          </a:p>
          <a:p>
            <a:pPr indent="-342900" lvl="0" marL="457200" rtl="0" algn="l">
              <a:spcBef>
                <a:spcPts val="0"/>
              </a:spcBef>
              <a:spcAft>
                <a:spcPts val="0"/>
              </a:spcAft>
              <a:buSzPts val="1800"/>
              <a:buChar char="-"/>
            </a:pPr>
            <a:r>
              <a:rPr lang="en"/>
              <a:t>Unified income group categorization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subTitle"/>
          </p:nvPr>
        </p:nvSpPr>
        <p:spPr>
          <a:xfrm>
            <a:off x="421200" y="416975"/>
            <a:ext cx="8169300" cy="5688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 sz="2600">
                <a:solidFill>
                  <a:schemeClr val="dk1"/>
                </a:solidFill>
              </a:rPr>
              <a:t>Previous work</a:t>
            </a:r>
            <a:endParaRPr sz="2600">
              <a:solidFill>
                <a:schemeClr val="dk1"/>
              </a:solidFill>
            </a:endParaRPr>
          </a:p>
        </p:txBody>
      </p:sp>
      <p:sp>
        <p:nvSpPr>
          <p:cNvPr id="67" name="Google Shape;67;p15"/>
          <p:cNvSpPr txBox="1"/>
          <p:nvPr/>
        </p:nvSpPr>
        <p:spPr>
          <a:xfrm>
            <a:off x="385250" y="985775"/>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1100">
                <a:solidFill>
                  <a:schemeClr val="dk1"/>
                </a:solidFill>
              </a:rPr>
              <a:t> 1.Global and regional causes of death </a:t>
            </a:r>
            <a:endParaRPr/>
          </a:p>
        </p:txBody>
      </p:sp>
      <p:sp>
        <p:nvSpPr>
          <p:cNvPr id="68" name="Google Shape;68;p15"/>
          <p:cNvSpPr txBox="1"/>
          <p:nvPr/>
        </p:nvSpPr>
        <p:spPr>
          <a:xfrm>
            <a:off x="421200" y="3381900"/>
            <a:ext cx="5911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1100">
                <a:solidFill>
                  <a:srgbClr val="24292F"/>
                </a:solidFill>
              </a:rPr>
              <a:t>2. The Impact of Health Expenditures on Health Outcomes in Sub-Saharan Africa.    </a:t>
            </a:r>
            <a:endParaRPr/>
          </a:p>
        </p:txBody>
      </p:sp>
      <p:sp>
        <p:nvSpPr>
          <p:cNvPr id="69" name="Google Shape;69;p15"/>
          <p:cNvSpPr txBox="1"/>
          <p:nvPr/>
        </p:nvSpPr>
        <p:spPr>
          <a:xfrm>
            <a:off x="438000" y="1339775"/>
            <a:ext cx="81357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Dataset: </a:t>
            </a:r>
            <a:r>
              <a:rPr lang="en" sz="1100">
                <a:solidFill>
                  <a:schemeClr val="dk1"/>
                </a:solidFill>
              </a:rPr>
              <a:t>World Health Organization </a:t>
            </a:r>
            <a:endParaRPr sz="1100">
              <a:solidFill>
                <a:schemeClr val="dk1"/>
              </a:solidFill>
            </a:endParaRPr>
          </a:p>
          <a:p>
            <a:pPr indent="0" lvl="0" marL="0" rtl="0" algn="l">
              <a:spcBef>
                <a:spcPts val="1200"/>
              </a:spcBef>
              <a:spcAft>
                <a:spcPts val="0"/>
              </a:spcAft>
              <a:buNone/>
            </a:pPr>
            <a:r>
              <a:rPr lang="en" sz="1100">
                <a:solidFill>
                  <a:schemeClr val="dk1"/>
                </a:solidFill>
              </a:rPr>
              <a:t>Research topic: global-, regional- and country-level estimates of mortality for a comprehensive set of causes (communicable, non-communicable, injuries) in 2004 (Mathers et al., 2009).</a:t>
            </a:r>
            <a:endParaRPr sz="1100">
              <a:solidFill>
                <a:schemeClr val="dk1"/>
              </a:solidFill>
            </a:endParaRPr>
          </a:p>
          <a:p>
            <a:pPr indent="0" lvl="0" marL="0" rtl="0" algn="l">
              <a:spcBef>
                <a:spcPts val="1200"/>
              </a:spcBef>
              <a:spcAft>
                <a:spcPts val="0"/>
              </a:spcAft>
              <a:buNone/>
            </a:pPr>
            <a:r>
              <a:rPr lang="en" sz="1100">
                <a:solidFill>
                  <a:schemeClr val="dk1"/>
                </a:solidFill>
              </a:rPr>
              <a:t>Finding 1: The contribution patterns of three death categories non-communicable dominant the cause of death </a:t>
            </a:r>
            <a:endParaRPr sz="1100">
              <a:solidFill>
                <a:schemeClr val="dk1"/>
              </a:solidFill>
            </a:endParaRPr>
          </a:p>
          <a:p>
            <a:pPr indent="0" lvl="0" marL="0" rtl="0" algn="l">
              <a:spcBef>
                <a:spcPts val="1200"/>
              </a:spcBef>
              <a:spcAft>
                <a:spcPts val="0"/>
              </a:spcAft>
              <a:buNone/>
            </a:pPr>
            <a:r>
              <a:rPr lang="en" sz="1100">
                <a:solidFill>
                  <a:schemeClr val="dk1"/>
                </a:solidFill>
              </a:rPr>
              <a:t>Finding 2: There is a </a:t>
            </a:r>
            <a:r>
              <a:rPr i="1" lang="en" sz="1100">
                <a:solidFill>
                  <a:schemeClr val="dk1"/>
                </a:solidFill>
              </a:rPr>
              <a:t>growing importance of non-communicable diseases</a:t>
            </a:r>
            <a:r>
              <a:rPr lang="en" sz="1100">
                <a:solidFill>
                  <a:schemeClr val="dk1"/>
                </a:solidFill>
              </a:rPr>
              <a:t> in most low- and middle-income countries since 2004</a:t>
            </a:r>
            <a:endParaRPr sz="1100">
              <a:solidFill>
                <a:schemeClr val="dk1"/>
              </a:solidFill>
            </a:endParaRPr>
          </a:p>
          <a:p>
            <a:pPr indent="0" lvl="0" marL="0" rtl="0" algn="l">
              <a:spcBef>
                <a:spcPts val="1200"/>
              </a:spcBef>
              <a:spcAft>
                <a:spcPts val="1200"/>
              </a:spcAft>
              <a:buNone/>
            </a:pPr>
            <a:r>
              <a:rPr lang="en" sz="1100">
                <a:solidFill>
                  <a:schemeClr val="dk1"/>
                </a:solidFill>
              </a:rPr>
              <a:t>Finding 3: </a:t>
            </a:r>
            <a:r>
              <a:rPr lang="en" sz="1100">
                <a:solidFill>
                  <a:srgbClr val="231F20"/>
                </a:solidFill>
              </a:rPr>
              <a:t>Cardiovascular diseases are the most killer in the world, Infectious and parasitic diseases are the next leading cause, followed by cancers in 2004</a:t>
            </a:r>
            <a:endParaRPr sz="1100">
              <a:solidFill>
                <a:schemeClr val="dk1"/>
              </a:solidFill>
            </a:endParaRPr>
          </a:p>
        </p:txBody>
      </p:sp>
      <p:sp>
        <p:nvSpPr>
          <p:cNvPr id="70" name="Google Shape;70;p15"/>
          <p:cNvSpPr txBox="1"/>
          <p:nvPr/>
        </p:nvSpPr>
        <p:spPr>
          <a:xfrm>
            <a:off x="421200" y="3761975"/>
            <a:ext cx="8076000" cy="10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Dataset: annual data on 46 sub-Saharan African countries covering the period 2000–2015</a:t>
            </a:r>
            <a:endParaRPr sz="1100">
              <a:solidFill>
                <a:schemeClr val="dk1"/>
              </a:solidFill>
            </a:endParaRPr>
          </a:p>
          <a:p>
            <a:pPr indent="0" lvl="0" marL="0" rtl="0" algn="l">
              <a:spcBef>
                <a:spcPts val="1200"/>
              </a:spcBef>
              <a:spcAft>
                <a:spcPts val="0"/>
              </a:spcAft>
              <a:buNone/>
            </a:pPr>
            <a:r>
              <a:rPr lang="en" sz="1100">
                <a:solidFill>
                  <a:schemeClr val="dk1"/>
                </a:solidFill>
              </a:rPr>
              <a:t>Research</a:t>
            </a:r>
            <a:r>
              <a:rPr lang="en" sz="1100">
                <a:solidFill>
                  <a:schemeClr val="dk1"/>
                </a:solidFill>
              </a:rPr>
              <a:t> topic: </a:t>
            </a:r>
            <a:r>
              <a:rPr lang="en" sz="1100">
                <a:solidFill>
                  <a:schemeClr val="dk1"/>
                </a:solidFill>
              </a:rPr>
              <a:t>the effect of health expenditures on selected critical health outcomes in sub-Saharan Africa (Amponsah, 2019).</a:t>
            </a:r>
            <a:endParaRPr sz="1100">
              <a:solidFill>
                <a:schemeClr val="dk1"/>
              </a:solidFill>
            </a:endParaRPr>
          </a:p>
          <a:p>
            <a:pPr indent="0" lvl="0" marL="0" rtl="0" algn="l">
              <a:spcBef>
                <a:spcPts val="1200"/>
              </a:spcBef>
              <a:spcAft>
                <a:spcPts val="1200"/>
              </a:spcAft>
              <a:buClr>
                <a:schemeClr val="dk1"/>
              </a:buClr>
              <a:buSzPts val="1100"/>
              <a:buFont typeface="Arial"/>
              <a:buNone/>
            </a:pPr>
            <a:r>
              <a:rPr lang="en" sz="1100">
                <a:solidFill>
                  <a:schemeClr val="dk1"/>
                </a:solidFill>
              </a:rPr>
              <a:t>Main Finding: steady increases in health expenditures over time have the tendency to improve health outcomes in SSA</a:t>
            </a:r>
            <a:endParaRPr sz="11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225750" y="1210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lang="en" sz="2320"/>
              <a:t>Leading cause-of-death disease in </a:t>
            </a:r>
            <a:r>
              <a:rPr lang="en" sz="2320">
                <a:solidFill>
                  <a:srgbClr val="CC0000"/>
                </a:solidFill>
              </a:rPr>
              <a:t>High income group</a:t>
            </a:r>
            <a:r>
              <a:rPr lang="en" sz="2320"/>
              <a:t> in 2004</a:t>
            </a:r>
            <a:endParaRPr/>
          </a:p>
        </p:txBody>
      </p:sp>
      <p:pic>
        <p:nvPicPr>
          <p:cNvPr id="325" name="Google Shape;325;p42"/>
          <p:cNvPicPr preferRelativeResize="0"/>
          <p:nvPr/>
        </p:nvPicPr>
        <p:blipFill>
          <a:blip r:embed="rId3">
            <a:alphaModFix/>
          </a:blip>
          <a:stretch>
            <a:fillRect/>
          </a:stretch>
        </p:blipFill>
        <p:spPr>
          <a:xfrm>
            <a:off x="4330325" y="610550"/>
            <a:ext cx="4542650" cy="4484451"/>
          </a:xfrm>
          <a:prstGeom prst="rect">
            <a:avLst/>
          </a:prstGeom>
          <a:noFill/>
          <a:ln>
            <a:noFill/>
          </a:ln>
        </p:spPr>
      </p:pic>
      <p:grpSp>
        <p:nvGrpSpPr>
          <p:cNvPr id="326" name="Google Shape;326;p42"/>
          <p:cNvGrpSpPr/>
          <p:nvPr/>
        </p:nvGrpSpPr>
        <p:grpSpPr>
          <a:xfrm>
            <a:off x="-38510" y="1093974"/>
            <a:ext cx="4306559" cy="2670320"/>
            <a:chOff x="311700" y="1051750"/>
            <a:chExt cx="5626547" cy="3653469"/>
          </a:xfrm>
        </p:grpSpPr>
        <p:pic>
          <p:nvPicPr>
            <p:cNvPr id="327" name="Google Shape;327;p42"/>
            <p:cNvPicPr preferRelativeResize="0"/>
            <p:nvPr/>
          </p:nvPicPr>
          <p:blipFill>
            <a:blip r:embed="rId4">
              <a:alphaModFix/>
            </a:blip>
            <a:stretch>
              <a:fillRect/>
            </a:stretch>
          </p:blipFill>
          <p:spPr>
            <a:xfrm>
              <a:off x="445156" y="1590426"/>
              <a:ext cx="5493091" cy="3114793"/>
            </a:xfrm>
            <a:prstGeom prst="rect">
              <a:avLst/>
            </a:prstGeom>
            <a:noFill/>
            <a:ln>
              <a:noFill/>
            </a:ln>
          </p:spPr>
        </p:pic>
        <p:pic>
          <p:nvPicPr>
            <p:cNvPr id="328" name="Google Shape;328;p42"/>
            <p:cNvPicPr preferRelativeResize="0"/>
            <p:nvPr/>
          </p:nvPicPr>
          <p:blipFill>
            <a:blip r:embed="rId5">
              <a:alphaModFix/>
            </a:blip>
            <a:stretch>
              <a:fillRect/>
            </a:stretch>
          </p:blipFill>
          <p:spPr>
            <a:xfrm>
              <a:off x="311700" y="1051750"/>
              <a:ext cx="4839650" cy="538675"/>
            </a:xfrm>
            <a:prstGeom prst="rect">
              <a:avLst/>
            </a:prstGeom>
            <a:noFill/>
            <a:ln>
              <a:noFill/>
            </a:ln>
          </p:spPr>
        </p:pic>
      </p:grpSp>
      <p:sp>
        <p:nvSpPr>
          <p:cNvPr id="329" name="Google Shape;329;p42"/>
          <p:cNvSpPr txBox="1"/>
          <p:nvPr/>
        </p:nvSpPr>
        <p:spPr>
          <a:xfrm>
            <a:off x="412650" y="3913550"/>
            <a:ext cx="3855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solidFill>
                <a:srgbClr val="231F20"/>
              </a:solidFill>
            </a:endParaRPr>
          </a:p>
        </p:txBody>
      </p:sp>
      <p:sp>
        <p:nvSpPr>
          <p:cNvPr id="330" name="Google Shape;330;p42"/>
          <p:cNvSpPr txBox="1"/>
          <p:nvPr/>
        </p:nvSpPr>
        <p:spPr>
          <a:xfrm>
            <a:off x="1209900" y="693775"/>
            <a:ext cx="226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Article’s conclusion</a:t>
            </a:r>
            <a:endParaRPr/>
          </a:p>
        </p:txBody>
      </p:sp>
      <p:sp>
        <p:nvSpPr>
          <p:cNvPr id="331" name="Google Shape;331;p42"/>
          <p:cNvSpPr/>
          <p:nvPr/>
        </p:nvSpPr>
        <p:spPr>
          <a:xfrm>
            <a:off x="6216950" y="2810025"/>
            <a:ext cx="133500" cy="196200"/>
          </a:xfrm>
          <a:prstGeom prst="upArrow">
            <a:avLst>
              <a:gd fmla="val 50000" name="adj1"/>
              <a:gd fmla="val 5000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2"/>
          <p:cNvSpPr/>
          <p:nvPr/>
        </p:nvSpPr>
        <p:spPr>
          <a:xfrm rot="10800000">
            <a:off x="6580594" y="2810033"/>
            <a:ext cx="133500" cy="196200"/>
          </a:xfrm>
          <a:prstGeom prst="upArrow">
            <a:avLst>
              <a:gd fmla="val 50000" name="adj1"/>
              <a:gd fmla="val 5000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2"/>
          <p:cNvSpPr/>
          <p:nvPr/>
        </p:nvSpPr>
        <p:spPr>
          <a:xfrm rot="10800000">
            <a:off x="8024894" y="2810033"/>
            <a:ext cx="133500" cy="196200"/>
          </a:xfrm>
          <a:prstGeom prst="upArrow">
            <a:avLst>
              <a:gd fmla="val 50000" name="adj1"/>
              <a:gd fmla="val 5000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2"/>
          <p:cNvSpPr/>
          <p:nvPr/>
        </p:nvSpPr>
        <p:spPr>
          <a:xfrm rot="10800000">
            <a:off x="8406694" y="2810033"/>
            <a:ext cx="133500" cy="196200"/>
          </a:xfrm>
          <a:prstGeom prst="upArrow">
            <a:avLst>
              <a:gd fmla="val 50000" name="adj1"/>
              <a:gd fmla="val 5000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2"/>
          <p:cNvSpPr/>
          <p:nvPr/>
        </p:nvSpPr>
        <p:spPr>
          <a:xfrm>
            <a:off x="7643100" y="2810025"/>
            <a:ext cx="133500" cy="196200"/>
          </a:xfrm>
          <a:prstGeom prst="upArrow">
            <a:avLst>
              <a:gd fmla="val 50000" name="adj1"/>
              <a:gd fmla="val 50000" name="adj2"/>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2"/>
          <p:cNvSpPr/>
          <p:nvPr/>
        </p:nvSpPr>
        <p:spPr>
          <a:xfrm>
            <a:off x="6278450" y="2193600"/>
            <a:ext cx="404100" cy="354000"/>
          </a:xfrm>
          <a:prstGeom prst="curvedDown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2"/>
          <p:cNvSpPr/>
          <p:nvPr/>
        </p:nvSpPr>
        <p:spPr>
          <a:xfrm>
            <a:off x="7531575" y="3042425"/>
            <a:ext cx="429000" cy="10326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subTitle"/>
          </p:nvPr>
        </p:nvSpPr>
        <p:spPr>
          <a:xfrm>
            <a:off x="421200" y="462550"/>
            <a:ext cx="8169300" cy="5688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 sz="2600">
                <a:solidFill>
                  <a:schemeClr val="dk1"/>
                </a:solidFill>
              </a:rPr>
              <a:t>Our</a:t>
            </a:r>
            <a:r>
              <a:rPr lang="en" sz="2600">
                <a:solidFill>
                  <a:schemeClr val="dk1"/>
                </a:solidFill>
              </a:rPr>
              <a:t> work</a:t>
            </a:r>
            <a:endParaRPr sz="2600">
              <a:solidFill>
                <a:schemeClr val="dk1"/>
              </a:solidFill>
            </a:endParaRPr>
          </a:p>
        </p:txBody>
      </p:sp>
      <p:sp>
        <p:nvSpPr>
          <p:cNvPr id="76" name="Google Shape;76;p16"/>
          <p:cNvSpPr txBox="1"/>
          <p:nvPr/>
        </p:nvSpPr>
        <p:spPr>
          <a:xfrm>
            <a:off x="440400" y="1297775"/>
            <a:ext cx="82632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Paper 1:</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D</a:t>
            </a:r>
            <a:r>
              <a:rPr lang="en" sz="1600">
                <a:solidFill>
                  <a:schemeClr val="dk1"/>
                </a:solidFill>
              </a:rPr>
              <a:t>ata outdated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No program code and not mention data preprocessing steps</a:t>
            </a:r>
            <a:endParaRPr sz="1600">
              <a:solidFill>
                <a:schemeClr val="dk1"/>
              </a:solidFill>
            </a:endParaRPr>
          </a:p>
          <a:p>
            <a:pPr indent="457200" lvl="0" marL="0" rtl="0" algn="l">
              <a:spcBef>
                <a:spcPts val="1200"/>
              </a:spcBef>
              <a:spcAft>
                <a:spcPts val="0"/>
              </a:spcAft>
              <a:buNone/>
            </a:pPr>
            <a:r>
              <a:rPr lang="en" sz="1600">
                <a:solidFill>
                  <a:schemeClr val="dk1"/>
                </a:solidFill>
              </a:rPr>
              <a:t>-&gt; potentially biased picture of the patterns of global mortality.</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rPr lang="en" sz="1600">
                <a:solidFill>
                  <a:schemeClr val="dk1"/>
                </a:solidFill>
              </a:rPr>
              <a:t>Paper 2:</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sub-Saharan Africa only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No program code and not mention data preprocessing steps</a:t>
            </a:r>
            <a:endParaRPr sz="1600">
              <a:solidFill>
                <a:schemeClr val="dk1"/>
              </a:solidFill>
            </a:endParaRPr>
          </a:p>
          <a:p>
            <a:pPr indent="0" lvl="0" marL="457200" rtl="0" algn="l">
              <a:spcBef>
                <a:spcPts val="1200"/>
              </a:spcBef>
              <a:spcAft>
                <a:spcPts val="0"/>
              </a:spcAft>
              <a:buNone/>
            </a:pPr>
            <a:r>
              <a:rPr lang="en" sz="1600">
                <a:solidFill>
                  <a:schemeClr val="dk1"/>
                </a:solidFill>
              </a:rPr>
              <a:t>-&gt; would the conclusions hold for other countries. </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219225" y="337650"/>
            <a:ext cx="47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Data collection and cleaning </a:t>
            </a:r>
            <a:endParaRPr/>
          </a:p>
        </p:txBody>
      </p:sp>
      <p:sp>
        <p:nvSpPr>
          <p:cNvPr id="82" name="Google Shape;82;p17"/>
          <p:cNvSpPr txBox="1"/>
          <p:nvPr>
            <p:ph idx="1" type="body"/>
          </p:nvPr>
        </p:nvSpPr>
        <p:spPr>
          <a:xfrm>
            <a:off x="268950" y="2166900"/>
            <a:ext cx="8409300" cy="1086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b="1" lang="en" sz="1000"/>
              <a:t>2. Health expenditure:</a:t>
            </a:r>
            <a:r>
              <a:rPr b="1" lang="en" sz="1000">
                <a:solidFill>
                  <a:srgbClr val="434343"/>
                </a:solidFill>
              </a:rPr>
              <a:t> </a:t>
            </a:r>
            <a:endParaRPr b="1" sz="1000">
              <a:solidFill>
                <a:srgbClr val="434343"/>
              </a:solidFill>
            </a:endParaRPr>
          </a:p>
          <a:p>
            <a:pPr indent="0" lvl="0" marL="0" rtl="0" algn="l">
              <a:lnSpc>
                <a:spcPct val="95000"/>
              </a:lnSpc>
              <a:spcBef>
                <a:spcPts val="1200"/>
              </a:spcBef>
              <a:spcAft>
                <a:spcPts val="0"/>
              </a:spcAft>
              <a:buSzPts val="440"/>
              <a:buNone/>
            </a:pPr>
            <a:r>
              <a:rPr lang="en" sz="1000" u="sng">
                <a:solidFill>
                  <a:schemeClr val="hlink"/>
                </a:solidFill>
              </a:rPr>
              <a:t>API:</a:t>
            </a:r>
            <a:r>
              <a:rPr lang="en" sz="1000" u="sng">
                <a:solidFill>
                  <a:schemeClr val="hlink"/>
                </a:solidFill>
                <a:hlinkClick r:id="rId3"/>
              </a:rPr>
              <a:t>GHO OData API</a:t>
            </a:r>
            <a:r>
              <a:rPr lang="en" sz="1000" u="sng">
                <a:solidFill>
                  <a:schemeClr val="hlink"/>
                </a:solidFill>
              </a:rPr>
              <a:t> </a:t>
            </a:r>
            <a:endParaRPr sz="1000" u="sng">
              <a:solidFill>
                <a:schemeClr val="hlink"/>
              </a:solidFill>
            </a:endParaRPr>
          </a:p>
          <a:p>
            <a:pPr indent="0" lvl="0" marL="0" rtl="0" algn="l">
              <a:lnSpc>
                <a:spcPct val="95000"/>
              </a:lnSpc>
              <a:spcBef>
                <a:spcPts val="1200"/>
              </a:spcBef>
              <a:spcAft>
                <a:spcPts val="1200"/>
              </a:spcAft>
              <a:buSzPts val="440"/>
              <a:buNone/>
            </a:pPr>
            <a:r>
              <a:rPr lang="en" sz="1000">
                <a:solidFill>
                  <a:schemeClr val="dk1"/>
                </a:solidFill>
              </a:rPr>
              <a:t>Columns: Life </a:t>
            </a:r>
            <a:r>
              <a:rPr lang="en" sz="1000">
                <a:solidFill>
                  <a:schemeClr val="dk1"/>
                </a:solidFill>
              </a:rPr>
              <a:t>expectancy</a:t>
            </a:r>
            <a:r>
              <a:rPr lang="en" sz="1000">
                <a:solidFill>
                  <a:schemeClr val="dk1"/>
                </a:solidFill>
              </a:rPr>
              <a:t> Maternal Mortality Ratio; Current health expenditure; </a:t>
            </a:r>
            <a:endParaRPr sz="1000">
              <a:solidFill>
                <a:schemeClr val="dk1"/>
              </a:solidFill>
            </a:endParaRPr>
          </a:p>
        </p:txBody>
      </p:sp>
      <p:sp>
        <p:nvSpPr>
          <p:cNvPr id="83" name="Google Shape;83;p17"/>
          <p:cNvSpPr txBox="1"/>
          <p:nvPr/>
        </p:nvSpPr>
        <p:spPr>
          <a:xfrm>
            <a:off x="268950" y="1248725"/>
            <a:ext cx="8691600" cy="100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chemeClr val="dk2"/>
                </a:solidFill>
              </a:rPr>
              <a:t>1. </a:t>
            </a:r>
            <a:r>
              <a:rPr b="1" lang="en" sz="1000">
                <a:solidFill>
                  <a:schemeClr val="dk2"/>
                </a:solidFill>
              </a:rPr>
              <a:t>Global cause of death </a:t>
            </a:r>
            <a:endParaRPr b="1" sz="1000">
              <a:solidFill>
                <a:schemeClr val="dk2"/>
              </a:solidFill>
            </a:endParaRPr>
          </a:p>
          <a:p>
            <a:pPr indent="0" lvl="0" marL="0" rtl="0" algn="l">
              <a:lnSpc>
                <a:spcPct val="115000"/>
              </a:lnSpc>
              <a:spcBef>
                <a:spcPts val="1200"/>
              </a:spcBef>
              <a:spcAft>
                <a:spcPts val="0"/>
              </a:spcAft>
              <a:buNone/>
            </a:pPr>
            <a:r>
              <a:rPr lang="en" sz="1000">
                <a:solidFill>
                  <a:schemeClr val="dk2"/>
                </a:solidFill>
              </a:rPr>
              <a:t>API: </a:t>
            </a:r>
            <a:r>
              <a:rPr lang="en" sz="1000" u="sng">
                <a:solidFill>
                  <a:schemeClr val="hlink"/>
                </a:solidFill>
              </a:rPr>
              <a:t>https://www.who.int/data/gho/data/themes/mortality-and-global-health-estimates/ghe-leading-causes-of-death</a:t>
            </a:r>
            <a:r>
              <a:rPr lang="en" sz="1000">
                <a:solidFill>
                  <a:schemeClr val="dk2"/>
                </a:solidFill>
              </a:rPr>
              <a:t>   </a:t>
            </a:r>
            <a:endParaRPr sz="1000">
              <a:solidFill>
                <a:schemeClr val="dk2"/>
              </a:solidFill>
            </a:endParaRPr>
          </a:p>
          <a:p>
            <a:pPr indent="0" lvl="0" marL="0" rtl="0" algn="l">
              <a:lnSpc>
                <a:spcPct val="115000"/>
              </a:lnSpc>
              <a:spcBef>
                <a:spcPts val="1200"/>
              </a:spcBef>
              <a:spcAft>
                <a:spcPts val="1200"/>
              </a:spcAft>
              <a:buNone/>
            </a:pPr>
            <a:r>
              <a:rPr lang="en" sz="1000">
                <a:solidFill>
                  <a:schemeClr val="dk2"/>
                </a:solidFill>
              </a:rPr>
              <a:t>Columns: country, Year, Population, Age_group (all age), Sex(Both_sex), Cause_code, Cause_title, Death_rateper100K, Death_number, etc.</a:t>
            </a:r>
            <a:endParaRPr sz="1000">
              <a:solidFill>
                <a:schemeClr val="dk2"/>
              </a:solidFill>
            </a:endParaRPr>
          </a:p>
        </p:txBody>
      </p:sp>
      <p:sp>
        <p:nvSpPr>
          <p:cNvPr id="84" name="Google Shape;84;p17"/>
          <p:cNvSpPr txBox="1"/>
          <p:nvPr/>
        </p:nvSpPr>
        <p:spPr>
          <a:xfrm>
            <a:off x="268950" y="3168275"/>
            <a:ext cx="86061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2"/>
                </a:solidFill>
              </a:rPr>
              <a:t>3.</a:t>
            </a:r>
            <a:r>
              <a:rPr b="1" lang="en" sz="1000">
                <a:solidFill>
                  <a:schemeClr val="dk2"/>
                </a:solidFill>
              </a:rPr>
              <a:t>Country income group, Country Region, Mortality categories,</a:t>
            </a:r>
            <a:endParaRPr sz="1000" u="sng">
              <a:solidFill>
                <a:schemeClr val="hlink"/>
              </a:solidFill>
            </a:endParaRPr>
          </a:p>
          <a:p>
            <a:pPr indent="0" lvl="0" marL="0" rtl="0" algn="l">
              <a:spcBef>
                <a:spcPts val="1200"/>
              </a:spcBef>
              <a:spcAft>
                <a:spcPts val="0"/>
              </a:spcAft>
              <a:buNone/>
            </a:pPr>
            <a:r>
              <a:rPr lang="en" sz="1000" u="sng">
                <a:solidFill>
                  <a:schemeClr val="hlink"/>
                </a:solidFill>
                <a:hlinkClick r:id="rId4"/>
              </a:rPr>
              <a:t>World Bank Country and Lending Groups</a:t>
            </a:r>
            <a:endParaRPr sz="1000" u="sng">
              <a:solidFill>
                <a:schemeClr val="hlink"/>
              </a:solidFill>
            </a:endParaRPr>
          </a:p>
          <a:p>
            <a:pPr indent="0" lvl="0" marL="0" rtl="0" algn="l">
              <a:spcBef>
                <a:spcPts val="1200"/>
              </a:spcBef>
              <a:spcAft>
                <a:spcPts val="0"/>
              </a:spcAft>
              <a:buNone/>
            </a:pPr>
            <a:r>
              <a:rPr lang="en" sz="1000" u="sng">
                <a:solidFill>
                  <a:schemeClr val="hlink"/>
                </a:solidFill>
                <a:hlinkClick r:id="rId5"/>
              </a:rPr>
              <a:t>Global health estimates: Leading causes of death</a:t>
            </a:r>
            <a:endParaRPr sz="1000" u="sng">
              <a:solidFill>
                <a:schemeClr val="hlink"/>
              </a:solidFill>
            </a:endParaRPr>
          </a:p>
          <a:p>
            <a:pPr indent="0" lvl="0" marL="0" rtl="0" algn="l">
              <a:spcBef>
                <a:spcPts val="1200"/>
              </a:spcBef>
              <a:spcAft>
                <a:spcPts val="0"/>
              </a:spcAft>
              <a:buNone/>
            </a:pPr>
            <a:r>
              <a:rPr lang="en" sz="1000" u="sng">
                <a:solidFill>
                  <a:schemeClr val="hlink"/>
                </a:solidFill>
              </a:rPr>
              <a:t>https://datatopics.worldbank.org/world-development-indicators/the-world-by-income-and-region.html</a:t>
            </a:r>
            <a:endParaRPr sz="1000" u="sng">
              <a:solidFill>
                <a:schemeClr val="hlink"/>
              </a:solidFill>
            </a:endParaRPr>
          </a:p>
          <a:p>
            <a:pPr indent="0" lvl="0" marL="0" rtl="0" algn="l">
              <a:spcBef>
                <a:spcPts val="1200"/>
              </a:spcBef>
              <a:spcAft>
                <a:spcPts val="1200"/>
              </a:spcAft>
              <a:buNone/>
            </a:pPr>
            <a:r>
              <a:rPr lang="en" sz="1000">
                <a:solidFill>
                  <a:schemeClr val="dk2"/>
                </a:solidFill>
              </a:rPr>
              <a:t>Useful columns:  country_code, country_name, Income group data for calendar year, country_region, disease_code, disease_categories, disease_name</a:t>
            </a:r>
            <a:endParaRPr sz="10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451775" y="308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 explanation</a:t>
            </a:r>
            <a:endParaRPr/>
          </a:p>
          <a:p>
            <a:pPr indent="0" lvl="0" marL="0" rtl="0" algn="l">
              <a:spcBef>
                <a:spcPts val="0"/>
              </a:spcBef>
              <a:spcAft>
                <a:spcPts val="0"/>
              </a:spcAft>
              <a:buNone/>
            </a:pPr>
            <a:r>
              <a:t/>
            </a:r>
            <a:endParaRPr/>
          </a:p>
        </p:txBody>
      </p:sp>
      <p:sp>
        <p:nvSpPr>
          <p:cNvPr id="90" name="Google Shape;90;p18"/>
          <p:cNvSpPr txBox="1"/>
          <p:nvPr/>
        </p:nvSpPr>
        <p:spPr>
          <a:xfrm>
            <a:off x="420200" y="1066050"/>
            <a:ext cx="83538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How many countries?</a:t>
            </a:r>
            <a:r>
              <a:rPr lang="en"/>
              <a:t>  164</a:t>
            </a:r>
            <a:r>
              <a:rPr lang="en"/>
              <a:t> countries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Time span?</a:t>
            </a:r>
            <a:r>
              <a:rPr lang="en"/>
              <a:t>  2000 - 2019</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Seven</a:t>
            </a:r>
            <a:r>
              <a:rPr b="1" lang="en">
                <a:solidFill>
                  <a:schemeClr val="dk1"/>
                </a:solidFill>
              </a:rPr>
              <a:t> regions </a:t>
            </a:r>
            <a:r>
              <a:rPr lang="en">
                <a:solidFill>
                  <a:schemeClr val="dk1"/>
                </a:solidFill>
              </a:rPr>
              <a:t> — Provided by The World Bank</a:t>
            </a:r>
            <a:endParaRPr>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East Asia &amp; Pacific; Europe &amp; Central Asia; Latin America &amp; Caribbean; Middle East &amp; North Africa; Middle East &amp; North Africa; South Asia; Sub-Saharan Africa</a:t>
            </a:r>
            <a:endParaRPr sz="1100">
              <a:solidFill>
                <a:schemeClr val="dk1"/>
              </a:solidFill>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b="1" lang="en"/>
              <a:t>Four income group</a:t>
            </a:r>
            <a:r>
              <a:rPr lang="en"/>
              <a:t> — Provided by The World Bank</a:t>
            </a:r>
            <a:endParaRPr/>
          </a:p>
          <a:p>
            <a:pPr indent="0" lvl="0" marL="0" rtl="0" algn="l">
              <a:spcBef>
                <a:spcPts val="0"/>
              </a:spcBef>
              <a:spcAft>
                <a:spcPts val="0"/>
              </a:spcAft>
              <a:buNone/>
            </a:pPr>
            <a:r>
              <a:rPr lang="en" sz="1200"/>
              <a:t>1.High  2.Upper-middle  3.Lower-middle  4.Low</a:t>
            </a:r>
            <a:endParaRPr sz="1200"/>
          </a:p>
          <a:p>
            <a:pPr indent="0" lvl="0" marL="0" rtl="0" algn="l">
              <a:spcBef>
                <a:spcPts val="0"/>
              </a:spcBef>
              <a:spcAft>
                <a:spcPts val="0"/>
              </a:spcAft>
              <a:buNone/>
            </a:pPr>
            <a:r>
              <a:rPr lang="en"/>
              <a:t>	</a:t>
            </a:r>
            <a:endParaRPr/>
          </a:p>
          <a:p>
            <a:pPr indent="0" lvl="0" marL="0" rtl="0" algn="l">
              <a:spcBef>
                <a:spcPts val="0"/>
              </a:spcBef>
              <a:spcAft>
                <a:spcPts val="0"/>
              </a:spcAft>
              <a:buNone/>
            </a:pPr>
            <a:r>
              <a:rPr b="1" lang="en"/>
              <a:t>Three types of Mortality</a:t>
            </a:r>
            <a:r>
              <a:rPr lang="en"/>
              <a:t>  — Provided by World Health Organization (WHO)</a:t>
            </a:r>
            <a:endParaRPr/>
          </a:p>
          <a:p>
            <a:pPr indent="0" lvl="0" marL="0" rtl="0" algn="l">
              <a:spcBef>
                <a:spcPts val="0"/>
              </a:spcBef>
              <a:spcAft>
                <a:spcPts val="0"/>
              </a:spcAft>
              <a:buNone/>
            </a:pPr>
            <a:r>
              <a:rPr lang="en"/>
              <a:t>1.communicable 2.noncommunicable 3.injuries.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b="1" lang="en"/>
              <a:t>Nearly 91 causes-of-death diseases</a:t>
            </a:r>
            <a:r>
              <a:rPr lang="en"/>
              <a:t> —provided by WHO Global Health Estimates (GHE)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3 selected critical Health outcomes </a:t>
            </a:r>
            <a:r>
              <a:rPr lang="en"/>
              <a:t>- under 5 mortality, maternal mortality, life </a:t>
            </a:r>
            <a:r>
              <a:rPr lang="en"/>
              <a:t>expectancy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177225" y="262000"/>
            <a:ext cx="3588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I</a:t>
            </a:r>
            <a:r>
              <a:rPr lang="en"/>
              <a:t>dea of analysis</a:t>
            </a:r>
            <a:endParaRPr/>
          </a:p>
        </p:txBody>
      </p:sp>
      <p:pic>
        <p:nvPicPr>
          <p:cNvPr id="96" name="Google Shape;96;p19"/>
          <p:cNvPicPr preferRelativeResize="0"/>
          <p:nvPr/>
        </p:nvPicPr>
        <p:blipFill rotWithShape="1">
          <a:blip r:embed="rId3">
            <a:alphaModFix/>
          </a:blip>
          <a:srcRect b="19852" l="0" r="0" t="0"/>
          <a:stretch/>
        </p:blipFill>
        <p:spPr>
          <a:xfrm>
            <a:off x="499150" y="1256825"/>
            <a:ext cx="4441100" cy="3062325"/>
          </a:xfrm>
          <a:prstGeom prst="rect">
            <a:avLst/>
          </a:prstGeom>
          <a:noFill/>
          <a:ln>
            <a:noFill/>
          </a:ln>
        </p:spPr>
      </p:pic>
      <p:pic>
        <p:nvPicPr>
          <p:cNvPr id="97" name="Google Shape;97;p19"/>
          <p:cNvPicPr preferRelativeResize="0"/>
          <p:nvPr/>
        </p:nvPicPr>
        <p:blipFill>
          <a:blip r:embed="rId4">
            <a:alphaModFix/>
          </a:blip>
          <a:stretch>
            <a:fillRect/>
          </a:stretch>
        </p:blipFill>
        <p:spPr>
          <a:xfrm>
            <a:off x="5492575" y="1017725"/>
            <a:ext cx="723725" cy="723725"/>
          </a:xfrm>
          <a:prstGeom prst="rect">
            <a:avLst/>
          </a:prstGeom>
          <a:noFill/>
          <a:ln>
            <a:noFill/>
          </a:ln>
        </p:spPr>
      </p:pic>
      <p:sp>
        <p:nvSpPr>
          <p:cNvPr id="98" name="Google Shape;98;p19"/>
          <p:cNvSpPr txBox="1"/>
          <p:nvPr/>
        </p:nvSpPr>
        <p:spPr>
          <a:xfrm>
            <a:off x="6376425" y="1204000"/>
            <a:ext cx="144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Worldwide</a:t>
            </a:r>
            <a:endParaRPr sz="1800"/>
          </a:p>
        </p:txBody>
      </p:sp>
      <p:pic>
        <p:nvPicPr>
          <p:cNvPr id="99" name="Google Shape;99;p19"/>
          <p:cNvPicPr preferRelativeResize="0"/>
          <p:nvPr/>
        </p:nvPicPr>
        <p:blipFill>
          <a:blip r:embed="rId5">
            <a:alphaModFix/>
          </a:blip>
          <a:stretch>
            <a:fillRect/>
          </a:stretch>
        </p:blipFill>
        <p:spPr>
          <a:xfrm>
            <a:off x="5512414" y="2671163"/>
            <a:ext cx="684050" cy="684050"/>
          </a:xfrm>
          <a:prstGeom prst="rect">
            <a:avLst/>
          </a:prstGeom>
          <a:noFill/>
          <a:ln>
            <a:noFill/>
          </a:ln>
        </p:spPr>
      </p:pic>
      <p:pic>
        <p:nvPicPr>
          <p:cNvPr id="100" name="Google Shape;100;p19"/>
          <p:cNvPicPr preferRelativeResize="0"/>
          <p:nvPr/>
        </p:nvPicPr>
        <p:blipFill>
          <a:blip r:embed="rId6">
            <a:alphaModFix/>
          </a:blip>
          <a:stretch>
            <a:fillRect/>
          </a:stretch>
        </p:blipFill>
        <p:spPr>
          <a:xfrm>
            <a:off x="5512412" y="1827545"/>
            <a:ext cx="684050" cy="757543"/>
          </a:xfrm>
          <a:prstGeom prst="rect">
            <a:avLst/>
          </a:prstGeom>
          <a:noFill/>
          <a:ln>
            <a:noFill/>
          </a:ln>
        </p:spPr>
      </p:pic>
      <p:sp>
        <p:nvSpPr>
          <p:cNvPr id="101" name="Google Shape;101;p19"/>
          <p:cNvSpPr txBox="1"/>
          <p:nvPr/>
        </p:nvSpPr>
        <p:spPr>
          <a:xfrm>
            <a:off x="6376425" y="1975475"/>
            <a:ext cx="31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Income group/ Region</a:t>
            </a:r>
            <a:endParaRPr sz="1800"/>
          </a:p>
        </p:txBody>
      </p:sp>
      <p:sp>
        <p:nvSpPr>
          <p:cNvPr id="102" name="Google Shape;102;p19"/>
          <p:cNvSpPr txBox="1"/>
          <p:nvPr/>
        </p:nvSpPr>
        <p:spPr>
          <a:xfrm>
            <a:off x="6316925" y="2746950"/>
            <a:ext cx="307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Mortality type /Age/ Sex</a:t>
            </a:r>
            <a:endParaRPr sz="1800"/>
          </a:p>
        </p:txBody>
      </p:sp>
      <p:pic>
        <p:nvPicPr>
          <p:cNvPr id="103" name="Google Shape;103;p19"/>
          <p:cNvPicPr preferRelativeResize="0"/>
          <p:nvPr/>
        </p:nvPicPr>
        <p:blipFill>
          <a:blip r:embed="rId7">
            <a:alphaModFix/>
          </a:blip>
          <a:stretch>
            <a:fillRect/>
          </a:stretch>
        </p:blipFill>
        <p:spPr>
          <a:xfrm>
            <a:off x="5512425" y="3480975"/>
            <a:ext cx="684050" cy="684050"/>
          </a:xfrm>
          <a:prstGeom prst="rect">
            <a:avLst/>
          </a:prstGeom>
          <a:noFill/>
          <a:ln>
            <a:noFill/>
          </a:ln>
        </p:spPr>
      </p:pic>
      <p:sp>
        <p:nvSpPr>
          <p:cNvPr id="104" name="Google Shape;104;p19"/>
          <p:cNvSpPr txBox="1"/>
          <p:nvPr/>
        </p:nvSpPr>
        <p:spPr>
          <a:xfrm>
            <a:off x="6376425" y="3518425"/>
            <a:ext cx="232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Specific disease </a:t>
            </a:r>
            <a:endParaRPr sz="1800"/>
          </a:p>
        </p:txBody>
      </p:sp>
      <p:sp>
        <p:nvSpPr>
          <p:cNvPr id="105" name="Google Shape;105;p19"/>
          <p:cNvSpPr/>
          <p:nvPr/>
        </p:nvSpPr>
        <p:spPr>
          <a:xfrm>
            <a:off x="177225" y="1256825"/>
            <a:ext cx="316200" cy="2845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1</a:t>
            </a:r>
            <a:endParaRPr/>
          </a:p>
        </p:txBody>
      </p:sp>
      <p:sp>
        <p:nvSpPr>
          <p:cNvPr id="111" name="Google Shape;111;p20"/>
          <p:cNvSpPr txBox="1"/>
          <p:nvPr/>
        </p:nvSpPr>
        <p:spPr>
          <a:xfrm>
            <a:off x="473100" y="1279800"/>
            <a:ext cx="79275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Do t</a:t>
            </a:r>
            <a:r>
              <a:rPr lang="en" sz="1700"/>
              <a:t>he Global </a:t>
            </a:r>
            <a:r>
              <a:rPr lang="en" sz="1700">
                <a:solidFill>
                  <a:srgbClr val="FF0000"/>
                </a:solidFill>
              </a:rPr>
              <a:t>patterns </a:t>
            </a:r>
            <a:r>
              <a:rPr lang="en" sz="1700"/>
              <a:t>of mortality </a:t>
            </a:r>
            <a:r>
              <a:rPr lang="en" sz="1700"/>
              <a:t>by income group all over the world aligned with the previous work?</a:t>
            </a:r>
            <a:endParaRPr sz="1700"/>
          </a:p>
          <a:p>
            <a:pPr indent="0" lvl="0" marL="0" rtl="0" algn="l">
              <a:spcBef>
                <a:spcPts val="0"/>
              </a:spcBef>
              <a:spcAft>
                <a:spcPts val="0"/>
              </a:spcAft>
              <a:buNone/>
            </a:pPr>
            <a:r>
              <a:t/>
            </a:r>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FF0000"/>
                </a:solidFill>
              </a:rPr>
              <a:t>Patterns </a:t>
            </a:r>
            <a:r>
              <a:rPr lang="en" sz="1600"/>
              <a:t>: i.e.,     Trend of mortality</a:t>
            </a:r>
            <a:endParaRPr sz="1600"/>
          </a:p>
          <a:p>
            <a:pPr indent="0" lvl="0" marL="0" rtl="0" algn="l">
              <a:spcBef>
                <a:spcPts val="0"/>
              </a:spcBef>
              <a:spcAft>
                <a:spcPts val="0"/>
              </a:spcAft>
              <a:buNone/>
            </a:pPr>
            <a:r>
              <a:t/>
            </a:r>
            <a:endParaRPr sz="1600"/>
          </a:p>
          <a:p>
            <a:pPr indent="0" lvl="0" marL="1371600" rtl="0" algn="l">
              <a:spcBef>
                <a:spcPts val="0"/>
              </a:spcBef>
              <a:spcAft>
                <a:spcPts val="0"/>
              </a:spcAft>
              <a:buClr>
                <a:schemeClr val="dk1"/>
              </a:buClr>
              <a:buSzPts val="1100"/>
              <a:buFont typeface="Arial"/>
              <a:buNone/>
            </a:pPr>
            <a:r>
              <a:rPr lang="en" sz="1600">
                <a:solidFill>
                  <a:schemeClr val="dk1"/>
                </a:solidFill>
              </a:rPr>
              <a:t>   Cause Distribution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                            leading cause of death</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			   </a:t>
            </a:r>
            <a:endParaRPr sz="1600"/>
          </a:p>
          <a:p>
            <a:pPr indent="0" lvl="0" marL="0" rtl="0" algn="l">
              <a:spcBef>
                <a:spcPts val="0"/>
              </a:spcBef>
              <a:spcAft>
                <a:spcPts val="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18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Globally death rate trend during 2000-2019</a:t>
            </a:r>
            <a:endParaRPr/>
          </a:p>
        </p:txBody>
      </p:sp>
      <p:pic>
        <p:nvPicPr>
          <p:cNvPr id="117" name="Google Shape;117;p21"/>
          <p:cNvPicPr preferRelativeResize="0"/>
          <p:nvPr/>
        </p:nvPicPr>
        <p:blipFill>
          <a:blip r:embed="rId3">
            <a:alphaModFix/>
          </a:blip>
          <a:stretch>
            <a:fillRect/>
          </a:stretch>
        </p:blipFill>
        <p:spPr>
          <a:xfrm>
            <a:off x="423550" y="756725"/>
            <a:ext cx="8050025" cy="4243275"/>
          </a:xfrm>
          <a:prstGeom prst="rect">
            <a:avLst/>
          </a:prstGeom>
          <a:noFill/>
          <a:ln>
            <a:noFill/>
          </a:ln>
        </p:spPr>
      </p:pic>
      <p:sp>
        <p:nvSpPr>
          <p:cNvPr id="118" name="Google Shape;118;p21"/>
          <p:cNvSpPr txBox="1"/>
          <p:nvPr/>
        </p:nvSpPr>
        <p:spPr>
          <a:xfrm>
            <a:off x="5174200" y="1473950"/>
            <a:ext cx="3019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What led to this reduction?</a:t>
            </a:r>
            <a:endParaRPr b="1" sz="1600"/>
          </a:p>
        </p:txBody>
      </p:sp>
      <p:sp>
        <p:nvSpPr>
          <p:cNvPr id="119" name="Google Shape;119;p21"/>
          <p:cNvSpPr/>
          <p:nvPr/>
        </p:nvSpPr>
        <p:spPr>
          <a:xfrm rot="809664">
            <a:off x="3745805" y="2444900"/>
            <a:ext cx="3500746" cy="184166"/>
          </a:xfrm>
          <a:prstGeom prst="rightArrow">
            <a:avLst>
              <a:gd fmla="val 50000" name="adj1"/>
              <a:gd fmla="val 50000" name="adj2"/>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