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4" r:id="rId9"/>
    <p:sldId id="263"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8/12/2024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6611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6951491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42505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2436936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72983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8/12/2024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8518490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8/12/2024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0485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8/12/2024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6473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8/12/2024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8306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8/12/2024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76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8/12/2024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6438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8/12/2024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5183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8/12/2024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3686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8/12/2024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9486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8/12/2024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0315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8/12/2024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7135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7E9B64-DC09-41C8-9DE3-DA74AF8D2F97}" type="datetime1">
              <a:rPr lang="en-US" smtClean="0"/>
              <a:t>8/12/2024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9304146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1BA16B3F-E078-E7DA-AA60-E1243DA31CF1}"/>
              </a:ext>
            </a:extLst>
          </p:cNvPr>
          <p:cNvPicPr>
            <a:picLocks noChangeAspect="1"/>
          </p:cNvPicPr>
          <p:nvPr/>
        </p:nvPicPr>
        <p:blipFill>
          <a:blip r:embed="rId2"/>
          <a:srcRect l="17203" r="8559" b="372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65C0EF8-D497-9ACF-3A0E-00034D90A048}"/>
              </a:ext>
            </a:extLst>
          </p:cNvPr>
          <p:cNvSpPr>
            <a:spLocks noGrp="1"/>
          </p:cNvSpPr>
          <p:nvPr>
            <p:ph type="ctrTitle"/>
          </p:nvPr>
        </p:nvSpPr>
        <p:spPr>
          <a:xfrm>
            <a:off x="668867" y="1678666"/>
            <a:ext cx="4088190" cy="2369093"/>
          </a:xfrm>
        </p:spPr>
        <p:txBody>
          <a:bodyPr>
            <a:normAutofit/>
          </a:bodyPr>
          <a:lstStyle/>
          <a:p>
            <a:r>
              <a:rPr lang="en-US" sz="4800" dirty="0"/>
              <a:t>Wing Drag and Stability Optimization</a:t>
            </a:r>
          </a:p>
        </p:txBody>
      </p:sp>
      <p:sp>
        <p:nvSpPr>
          <p:cNvPr id="3" name="Subtitle 2">
            <a:extLst>
              <a:ext uri="{FF2B5EF4-FFF2-40B4-BE49-F238E27FC236}">
                <a16:creationId xmlns:a16="http://schemas.microsoft.com/office/drawing/2014/main" id="{3BE62C28-759C-E6AE-F741-65F9B5B13D03}"/>
              </a:ext>
            </a:extLst>
          </p:cNvPr>
          <p:cNvSpPr>
            <a:spLocks noGrp="1"/>
          </p:cNvSpPr>
          <p:nvPr>
            <p:ph type="subTitle" idx="1"/>
          </p:nvPr>
        </p:nvSpPr>
        <p:spPr>
          <a:xfrm>
            <a:off x="677335" y="4050831"/>
            <a:ext cx="4079721" cy="1096901"/>
          </a:xfrm>
        </p:spPr>
        <p:txBody>
          <a:bodyPr>
            <a:normAutofit/>
          </a:bodyPr>
          <a:lstStyle/>
          <a:p>
            <a:r>
              <a:rPr lang="en-US" sz="1600"/>
              <a:t>By Ayden Bennett</a:t>
            </a:r>
          </a:p>
        </p:txBody>
      </p:sp>
      <p:cxnSp>
        <p:nvCxnSpPr>
          <p:cNvPr id="6" name="Straight Connector 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4614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269A-AFE6-2BD2-C68F-FD628F56F3C8}"/>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3378CDA4-A8B5-CCCF-5C81-98A6C56C4166}"/>
              </a:ext>
            </a:extLst>
          </p:cNvPr>
          <p:cNvSpPr>
            <a:spLocks noGrp="1"/>
          </p:cNvSpPr>
          <p:nvPr>
            <p:ph idx="1"/>
          </p:nvPr>
        </p:nvSpPr>
        <p:spPr/>
        <p:txBody>
          <a:bodyPr/>
          <a:lstStyle/>
          <a:p>
            <a:r>
              <a:rPr lang="en-US" dirty="0"/>
              <a:t>Improved Wing Analysis</a:t>
            </a:r>
          </a:p>
          <a:p>
            <a:pPr lvl="1"/>
            <a:r>
              <a:rPr lang="en-US" dirty="0"/>
              <a:t>The idea is that I will get a better lift and drag coefficient by using VLM to get the induced angle of attack for small sections of the wing. These angles of attack will then be referenced to the airfoil polars with the induced angle of attack to figure out lift and drag coefficients.</a:t>
            </a:r>
          </a:p>
          <a:p>
            <a:pPr lvl="1"/>
            <a:r>
              <a:rPr lang="en-US" dirty="0"/>
              <a:t>Issue is that I’m having trouble getting an accurate angle of attack for each wing section. Once that is resolved I can combine this with the Lift </a:t>
            </a:r>
            <a:r>
              <a:rPr lang="en-US" dirty="0" err="1"/>
              <a:t>Stabilizer’er</a:t>
            </a:r>
            <a:r>
              <a:rPr lang="en-US"/>
              <a:t>.</a:t>
            </a:r>
            <a:endParaRPr lang="en-US" dirty="0"/>
          </a:p>
        </p:txBody>
      </p:sp>
      <p:sp>
        <p:nvSpPr>
          <p:cNvPr id="4" name="Date Placeholder 3">
            <a:extLst>
              <a:ext uri="{FF2B5EF4-FFF2-40B4-BE49-F238E27FC236}">
                <a16:creationId xmlns:a16="http://schemas.microsoft.com/office/drawing/2014/main" id="{8D66101C-D13B-CB74-13E4-8B1B737250EA}"/>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B6DE823E-4A8B-ABA9-EE54-D17A1994AEEF}"/>
              </a:ext>
            </a:extLst>
          </p:cNvPr>
          <p:cNvSpPr>
            <a:spLocks noGrp="1"/>
          </p:cNvSpPr>
          <p:nvPr>
            <p:ph type="sldNum" sz="quarter" idx="12"/>
          </p:nvPr>
        </p:nvSpPr>
        <p:spPr/>
        <p:txBody>
          <a:bodyPr/>
          <a:lstStyle/>
          <a:p>
            <a:fld id="{6E91CC32-6A6B-4E2E-BBA1-6864F305DA26}" type="slidenum">
              <a:rPr lang="en-US" smtClean="0"/>
              <a:t>10</a:t>
            </a:fld>
            <a:endParaRPr lang="en-US"/>
          </a:p>
        </p:txBody>
      </p:sp>
    </p:spTree>
    <p:extLst>
      <p:ext uri="{BB962C8B-B14F-4D97-AF65-F5344CB8AC3E}">
        <p14:creationId xmlns:p14="http://schemas.microsoft.com/office/powerpoint/2010/main" val="218248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7F2CE86-9781-4C61-AD1F-F4710BC91F34}"/>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E5FA4E5E-207A-A7EB-4853-A3A5D8D2EB4C}"/>
              </a:ext>
            </a:extLst>
          </p:cNvPr>
          <p:cNvSpPr>
            <a:spLocks noGrp="1"/>
          </p:cNvSpPr>
          <p:nvPr>
            <p:ph type="sldNum" sz="quarter" idx="12"/>
          </p:nvPr>
        </p:nvSpPr>
        <p:spPr/>
        <p:txBody>
          <a:bodyPr/>
          <a:lstStyle/>
          <a:p>
            <a:fld id="{6E91CC32-6A6B-4E2E-BBA1-6864F305DA26}" type="slidenum">
              <a:rPr lang="en-US" smtClean="0"/>
              <a:t>11</a:t>
            </a:fld>
            <a:endParaRPr lang="en-US"/>
          </a:p>
        </p:txBody>
      </p:sp>
      <p:pic>
        <p:nvPicPr>
          <p:cNvPr id="8" name="Picture 7">
            <a:extLst>
              <a:ext uri="{FF2B5EF4-FFF2-40B4-BE49-F238E27FC236}">
                <a16:creationId xmlns:a16="http://schemas.microsoft.com/office/drawing/2014/main" id="{EE7A1678-8F32-66E7-8AC6-992C1E00E4ED}"/>
              </a:ext>
            </a:extLst>
          </p:cNvPr>
          <p:cNvPicPr>
            <a:picLocks noChangeAspect="1"/>
          </p:cNvPicPr>
          <p:nvPr/>
        </p:nvPicPr>
        <p:blipFill>
          <a:blip r:embed="rId2"/>
          <a:stretch>
            <a:fillRect/>
          </a:stretch>
        </p:blipFill>
        <p:spPr>
          <a:xfrm>
            <a:off x="1329043" y="1648542"/>
            <a:ext cx="7944959" cy="3305636"/>
          </a:xfrm>
          <a:prstGeom prst="rect">
            <a:avLst/>
          </a:prstGeom>
        </p:spPr>
      </p:pic>
    </p:spTree>
    <p:extLst>
      <p:ext uri="{BB962C8B-B14F-4D97-AF65-F5344CB8AC3E}">
        <p14:creationId xmlns:p14="http://schemas.microsoft.com/office/powerpoint/2010/main" val="88635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3F6D-882F-36E5-D8BD-9539F88C48B6}"/>
              </a:ext>
            </a:extLst>
          </p:cNvPr>
          <p:cNvSpPr>
            <a:spLocks noGrp="1"/>
          </p:cNvSpPr>
          <p:nvPr>
            <p:ph type="title"/>
          </p:nvPr>
        </p:nvSpPr>
        <p:spPr/>
        <p:txBody>
          <a:bodyPr/>
          <a:lstStyle/>
          <a:p>
            <a:r>
              <a:rPr lang="en-US" dirty="0"/>
              <a:t>Drag Reduction Problem Statement</a:t>
            </a:r>
          </a:p>
        </p:txBody>
      </p:sp>
      <p:sp>
        <p:nvSpPr>
          <p:cNvPr id="3" name="Content Placeholder 2">
            <a:extLst>
              <a:ext uri="{FF2B5EF4-FFF2-40B4-BE49-F238E27FC236}">
                <a16:creationId xmlns:a16="http://schemas.microsoft.com/office/drawing/2014/main" id="{21C0D8C4-2DA0-CA62-2AAA-43B4E94C8EF9}"/>
              </a:ext>
            </a:extLst>
          </p:cNvPr>
          <p:cNvSpPr>
            <a:spLocks noGrp="1"/>
          </p:cNvSpPr>
          <p:nvPr>
            <p:ph idx="1"/>
          </p:nvPr>
        </p:nvSpPr>
        <p:spPr/>
        <p:txBody>
          <a:bodyPr/>
          <a:lstStyle/>
          <a:p>
            <a:r>
              <a:rPr lang="en-US" dirty="0"/>
              <a:t>Create a wing capable of the following features: 8.0 meter wingspan, angle of attack of 5 degrees, 1.7 Newtons of lift at 1 m/s.</a:t>
            </a:r>
          </a:p>
          <a:p>
            <a:r>
              <a:rPr lang="en-US" dirty="0"/>
              <a:t>Minimize drag as much as possible and accomplish constraints by modifying chord lengths.</a:t>
            </a:r>
          </a:p>
          <a:p>
            <a:r>
              <a:rPr lang="en-US" dirty="0"/>
              <a:t>Constraints: Chords must be aligned at the quarter length and they must decrease in length moving towards the wingtip.</a:t>
            </a:r>
          </a:p>
        </p:txBody>
      </p:sp>
      <p:sp>
        <p:nvSpPr>
          <p:cNvPr id="4" name="Date Placeholder 3">
            <a:extLst>
              <a:ext uri="{FF2B5EF4-FFF2-40B4-BE49-F238E27FC236}">
                <a16:creationId xmlns:a16="http://schemas.microsoft.com/office/drawing/2014/main" id="{BA35BC03-8E2E-9DE8-F92A-74E982DB4C41}"/>
              </a:ext>
            </a:extLst>
          </p:cNvPr>
          <p:cNvSpPr>
            <a:spLocks noGrp="1"/>
          </p:cNvSpPr>
          <p:nvPr>
            <p:ph type="dt" sz="half" idx="10"/>
          </p:nvPr>
        </p:nvSpPr>
        <p:spPr/>
        <p:txBody>
          <a:bodyPr/>
          <a:lstStyle/>
          <a:p>
            <a:fld id="{0F996519-E62D-4F8C-AE1E-36928EC7D15C}" type="datetime1">
              <a:rPr lang="en-US" smtClean="0"/>
              <a:t>8/12/2024</a:t>
            </a:fld>
            <a:endParaRPr lang="en-US" dirty="0"/>
          </a:p>
        </p:txBody>
      </p:sp>
      <p:sp>
        <p:nvSpPr>
          <p:cNvPr id="6" name="Slide Number Placeholder 5">
            <a:extLst>
              <a:ext uri="{FF2B5EF4-FFF2-40B4-BE49-F238E27FC236}">
                <a16:creationId xmlns:a16="http://schemas.microsoft.com/office/drawing/2014/main" id="{B2496ED1-66B8-BBAC-4C76-349139700F55}"/>
              </a:ext>
            </a:extLst>
          </p:cNvPr>
          <p:cNvSpPr>
            <a:spLocks noGrp="1"/>
          </p:cNvSpPr>
          <p:nvPr>
            <p:ph type="sldNum" sz="quarter" idx="12"/>
          </p:nvPr>
        </p:nvSpPr>
        <p:spPr/>
        <p:txBody>
          <a:bodyPr/>
          <a:lstStyle/>
          <a:p>
            <a:fld id="{6E91CC32-6A6B-4E2E-BBA1-6864F305DA26}" type="slidenum">
              <a:rPr lang="en-US" smtClean="0"/>
              <a:t>2</a:t>
            </a:fld>
            <a:endParaRPr lang="en-US"/>
          </a:p>
        </p:txBody>
      </p:sp>
      <p:pic>
        <p:nvPicPr>
          <p:cNvPr id="8" name="Picture 7">
            <a:extLst>
              <a:ext uri="{FF2B5EF4-FFF2-40B4-BE49-F238E27FC236}">
                <a16:creationId xmlns:a16="http://schemas.microsoft.com/office/drawing/2014/main" id="{2352B119-2214-AFEB-2BF2-897C3E5BE4F7}"/>
              </a:ext>
            </a:extLst>
          </p:cNvPr>
          <p:cNvPicPr>
            <a:picLocks noChangeAspect="1"/>
          </p:cNvPicPr>
          <p:nvPr/>
        </p:nvPicPr>
        <p:blipFill>
          <a:blip r:embed="rId2"/>
          <a:stretch>
            <a:fillRect/>
          </a:stretch>
        </p:blipFill>
        <p:spPr>
          <a:xfrm>
            <a:off x="2917998" y="4203653"/>
            <a:ext cx="3867690" cy="1400370"/>
          </a:xfrm>
          <a:prstGeom prst="rect">
            <a:avLst/>
          </a:prstGeom>
        </p:spPr>
      </p:pic>
    </p:spTree>
    <p:extLst>
      <p:ext uri="{BB962C8B-B14F-4D97-AF65-F5344CB8AC3E}">
        <p14:creationId xmlns:p14="http://schemas.microsoft.com/office/powerpoint/2010/main" val="97363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0EE9-A84D-7B9C-7A7B-DE02B4F875F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4932798-78A4-92E0-91D0-5703A167091C}"/>
              </a:ext>
            </a:extLst>
          </p:cNvPr>
          <p:cNvSpPr>
            <a:spLocks noGrp="1"/>
          </p:cNvSpPr>
          <p:nvPr>
            <p:ph idx="1"/>
          </p:nvPr>
        </p:nvSpPr>
        <p:spPr/>
        <p:txBody>
          <a:bodyPr/>
          <a:lstStyle/>
          <a:p>
            <a:r>
              <a:rPr lang="en-US" dirty="0"/>
              <a:t>Use </a:t>
            </a:r>
            <a:r>
              <a:rPr lang="en-US" dirty="0" err="1"/>
              <a:t>SNOW.jl</a:t>
            </a:r>
            <a:r>
              <a:rPr lang="en-US" dirty="0"/>
              <a:t> in Julia to modify chord lengths and satisfy constraints using a general non-linear solver.</a:t>
            </a:r>
          </a:p>
          <a:p>
            <a:r>
              <a:rPr lang="en-US" dirty="0"/>
              <a:t>Output a vector of chord lengths and smooth using a second order regression fit.</a:t>
            </a:r>
          </a:p>
        </p:txBody>
      </p:sp>
      <p:sp>
        <p:nvSpPr>
          <p:cNvPr id="4" name="Date Placeholder 3">
            <a:extLst>
              <a:ext uri="{FF2B5EF4-FFF2-40B4-BE49-F238E27FC236}">
                <a16:creationId xmlns:a16="http://schemas.microsoft.com/office/drawing/2014/main" id="{3C7E2D5F-F3F6-EA08-882D-19FFAF8B8272}"/>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A0440962-09F7-E5BC-D528-10E251F141DD}"/>
              </a:ext>
            </a:extLst>
          </p:cNvPr>
          <p:cNvSpPr>
            <a:spLocks noGrp="1"/>
          </p:cNvSpPr>
          <p:nvPr>
            <p:ph type="sldNum" sz="quarter" idx="12"/>
          </p:nvPr>
        </p:nvSpPr>
        <p:spPr/>
        <p:txBody>
          <a:bodyPr/>
          <a:lstStyle/>
          <a:p>
            <a:r>
              <a:rPr lang="en-US" dirty="0"/>
              <a:t>8/10/24</a:t>
            </a:r>
          </a:p>
        </p:txBody>
      </p:sp>
      <p:pic>
        <p:nvPicPr>
          <p:cNvPr id="8" name="Picture 7">
            <a:extLst>
              <a:ext uri="{FF2B5EF4-FFF2-40B4-BE49-F238E27FC236}">
                <a16:creationId xmlns:a16="http://schemas.microsoft.com/office/drawing/2014/main" id="{DFDC4FCB-F9BB-6880-ECBD-9F1B9EB5C87E}"/>
              </a:ext>
            </a:extLst>
          </p:cNvPr>
          <p:cNvPicPr>
            <a:picLocks noChangeAspect="1"/>
          </p:cNvPicPr>
          <p:nvPr/>
        </p:nvPicPr>
        <p:blipFill>
          <a:blip r:embed="rId2"/>
          <a:stretch>
            <a:fillRect/>
          </a:stretch>
        </p:blipFill>
        <p:spPr>
          <a:xfrm>
            <a:off x="760900" y="3661337"/>
            <a:ext cx="3486636" cy="2610214"/>
          </a:xfrm>
          <a:prstGeom prst="rect">
            <a:avLst/>
          </a:prstGeom>
        </p:spPr>
      </p:pic>
      <p:pic>
        <p:nvPicPr>
          <p:cNvPr id="10" name="Picture 9">
            <a:extLst>
              <a:ext uri="{FF2B5EF4-FFF2-40B4-BE49-F238E27FC236}">
                <a16:creationId xmlns:a16="http://schemas.microsoft.com/office/drawing/2014/main" id="{B66CB37E-EFEE-1C33-3E59-EFFD6D053617}"/>
              </a:ext>
            </a:extLst>
          </p:cNvPr>
          <p:cNvPicPr>
            <a:picLocks noChangeAspect="1"/>
          </p:cNvPicPr>
          <p:nvPr/>
        </p:nvPicPr>
        <p:blipFill>
          <a:blip r:embed="rId3"/>
          <a:stretch>
            <a:fillRect/>
          </a:stretch>
        </p:blipFill>
        <p:spPr>
          <a:xfrm>
            <a:off x="4514572" y="3543880"/>
            <a:ext cx="3602500" cy="2845128"/>
          </a:xfrm>
          <a:prstGeom prst="rect">
            <a:avLst/>
          </a:prstGeom>
        </p:spPr>
      </p:pic>
    </p:spTree>
    <p:extLst>
      <p:ext uri="{BB962C8B-B14F-4D97-AF65-F5344CB8AC3E}">
        <p14:creationId xmlns:p14="http://schemas.microsoft.com/office/powerpoint/2010/main" val="133171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EC36-784C-5C75-FB76-1D23B2BA07B8}"/>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6939EF91-12D2-CE30-18EB-6F3D89C61431}"/>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897952E5-8D0C-B7AE-EA1E-ADEA333C7B88}"/>
              </a:ext>
            </a:extLst>
          </p:cNvPr>
          <p:cNvSpPr>
            <a:spLocks noGrp="1"/>
          </p:cNvSpPr>
          <p:nvPr>
            <p:ph type="sldNum" sz="quarter" idx="12"/>
          </p:nvPr>
        </p:nvSpPr>
        <p:spPr/>
        <p:txBody>
          <a:bodyPr/>
          <a:lstStyle/>
          <a:p>
            <a:fld id="{6E91CC32-6A6B-4E2E-BBA1-6864F305DA26}" type="slidenum">
              <a:rPr lang="en-US" smtClean="0"/>
              <a:t>4</a:t>
            </a:fld>
            <a:endParaRPr lang="en-US"/>
          </a:p>
        </p:txBody>
      </p:sp>
      <p:pic>
        <p:nvPicPr>
          <p:cNvPr id="8" name="Picture 7">
            <a:extLst>
              <a:ext uri="{FF2B5EF4-FFF2-40B4-BE49-F238E27FC236}">
                <a16:creationId xmlns:a16="http://schemas.microsoft.com/office/drawing/2014/main" id="{9C0A05ED-7776-CAE0-CB19-2051A6E173F8}"/>
              </a:ext>
            </a:extLst>
          </p:cNvPr>
          <p:cNvPicPr>
            <a:picLocks noChangeAspect="1"/>
          </p:cNvPicPr>
          <p:nvPr/>
        </p:nvPicPr>
        <p:blipFill>
          <a:blip r:embed="rId2"/>
          <a:stretch>
            <a:fillRect/>
          </a:stretch>
        </p:blipFill>
        <p:spPr>
          <a:xfrm>
            <a:off x="189447" y="1334673"/>
            <a:ext cx="5034676" cy="3592928"/>
          </a:xfrm>
          <a:prstGeom prst="rect">
            <a:avLst/>
          </a:prstGeom>
        </p:spPr>
      </p:pic>
      <p:pic>
        <p:nvPicPr>
          <p:cNvPr id="10" name="Picture 9">
            <a:extLst>
              <a:ext uri="{FF2B5EF4-FFF2-40B4-BE49-F238E27FC236}">
                <a16:creationId xmlns:a16="http://schemas.microsoft.com/office/drawing/2014/main" id="{18BF40C1-1552-4C04-C881-8175B649FCAA}"/>
              </a:ext>
            </a:extLst>
          </p:cNvPr>
          <p:cNvPicPr>
            <a:picLocks noChangeAspect="1"/>
          </p:cNvPicPr>
          <p:nvPr/>
        </p:nvPicPr>
        <p:blipFill>
          <a:blip r:embed="rId3"/>
          <a:stretch>
            <a:fillRect/>
          </a:stretch>
        </p:blipFill>
        <p:spPr>
          <a:xfrm>
            <a:off x="5437476" y="1446105"/>
            <a:ext cx="4447251" cy="2988398"/>
          </a:xfrm>
          <a:prstGeom prst="rect">
            <a:avLst/>
          </a:prstGeom>
        </p:spPr>
      </p:pic>
      <p:sp>
        <p:nvSpPr>
          <p:cNvPr id="11" name="Content Placeholder 2">
            <a:extLst>
              <a:ext uri="{FF2B5EF4-FFF2-40B4-BE49-F238E27FC236}">
                <a16:creationId xmlns:a16="http://schemas.microsoft.com/office/drawing/2014/main" id="{6C525774-EB10-5A9A-1A82-56C08318612D}"/>
              </a:ext>
            </a:extLst>
          </p:cNvPr>
          <p:cNvSpPr>
            <a:spLocks noGrp="1"/>
          </p:cNvSpPr>
          <p:nvPr>
            <p:ph idx="1"/>
          </p:nvPr>
        </p:nvSpPr>
        <p:spPr>
          <a:xfrm>
            <a:off x="1185879" y="5031064"/>
            <a:ext cx="5527912" cy="1243220"/>
          </a:xfrm>
        </p:spPr>
        <p:txBody>
          <a:bodyPr/>
          <a:lstStyle/>
          <a:p>
            <a:r>
              <a:rPr lang="en-US" dirty="0" err="1"/>
              <a:t>Cdrag</a:t>
            </a:r>
            <a:r>
              <a:rPr lang="en-US" dirty="0"/>
              <a:t> starting = 0.0104</a:t>
            </a:r>
          </a:p>
          <a:p>
            <a:r>
              <a:rPr lang="en-US" dirty="0" err="1"/>
              <a:t>Cdrag</a:t>
            </a:r>
            <a:r>
              <a:rPr lang="en-US" dirty="0"/>
              <a:t> ending (after smoothing) = 0.00785</a:t>
            </a:r>
          </a:p>
        </p:txBody>
      </p:sp>
    </p:spTree>
    <p:extLst>
      <p:ext uri="{BB962C8B-B14F-4D97-AF65-F5344CB8AC3E}">
        <p14:creationId xmlns:p14="http://schemas.microsoft.com/office/powerpoint/2010/main" val="30222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DDE4-548F-4188-E5C2-1F7937DD88E7}"/>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8B52A45C-2D2A-4D65-07A5-5EF8F2247A6E}"/>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D0FEC17A-A4B0-B172-69C8-773D92BF925C}"/>
              </a:ext>
            </a:extLst>
          </p:cNvPr>
          <p:cNvSpPr>
            <a:spLocks noGrp="1"/>
          </p:cNvSpPr>
          <p:nvPr>
            <p:ph type="sldNum" sz="quarter" idx="12"/>
          </p:nvPr>
        </p:nvSpPr>
        <p:spPr/>
        <p:txBody>
          <a:bodyPr/>
          <a:lstStyle/>
          <a:p>
            <a:fld id="{6E91CC32-6A6B-4E2E-BBA1-6864F305DA26}" type="slidenum">
              <a:rPr lang="en-US" smtClean="0"/>
              <a:t>5</a:t>
            </a:fld>
            <a:endParaRPr lang="en-US"/>
          </a:p>
        </p:txBody>
      </p:sp>
      <p:pic>
        <p:nvPicPr>
          <p:cNvPr id="8" name="Picture 7">
            <a:extLst>
              <a:ext uri="{FF2B5EF4-FFF2-40B4-BE49-F238E27FC236}">
                <a16:creationId xmlns:a16="http://schemas.microsoft.com/office/drawing/2014/main" id="{A6139598-A270-E9E2-B3EC-4627C9F4C67A}"/>
              </a:ext>
            </a:extLst>
          </p:cNvPr>
          <p:cNvPicPr>
            <a:picLocks noChangeAspect="1"/>
          </p:cNvPicPr>
          <p:nvPr/>
        </p:nvPicPr>
        <p:blipFill>
          <a:blip r:embed="rId2"/>
          <a:stretch>
            <a:fillRect/>
          </a:stretch>
        </p:blipFill>
        <p:spPr>
          <a:xfrm>
            <a:off x="1376052" y="1270000"/>
            <a:ext cx="7404154" cy="4192233"/>
          </a:xfrm>
          <a:prstGeom prst="rect">
            <a:avLst/>
          </a:prstGeom>
        </p:spPr>
      </p:pic>
    </p:spTree>
    <p:extLst>
      <p:ext uri="{BB962C8B-B14F-4D97-AF65-F5344CB8AC3E}">
        <p14:creationId xmlns:p14="http://schemas.microsoft.com/office/powerpoint/2010/main" val="319544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D5CB-0FB0-938F-EC44-187BDF29B564}"/>
              </a:ext>
            </a:extLst>
          </p:cNvPr>
          <p:cNvSpPr>
            <a:spLocks noGrp="1"/>
          </p:cNvSpPr>
          <p:nvPr>
            <p:ph type="title"/>
          </p:nvPr>
        </p:nvSpPr>
        <p:spPr/>
        <p:txBody>
          <a:bodyPr/>
          <a:lstStyle/>
          <a:p>
            <a:r>
              <a:rPr lang="en-US" dirty="0"/>
              <a:t>Uh oh</a:t>
            </a:r>
          </a:p>
        </p:txBody>
      </p:sp>
      <p:sp>
        <p:nvSpPr>
          <p:cNvPr id="4" name="Date Placeholder 3">
            <a:extLst>
              <a:ext uri="{FF2B5EF4-FFF2-40B4-BE49-F238E27FC236}">
                <a16:creationId xmlns:a16="http://schemas.microsoft.com/office/drawing/2014/main" id="{1E281390-56FA-E0F1-6DD3-E5BC12F85EDE}"/>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5E858855-E413-E5A3-B640-D4FC2AD4DFC4}"/>
              </a:ext>
            </a:extLst>
          </p:cNvPr>
          <p:cNvSpPr>
            <a:spLocks noGrp="1"/>
          </p:cNvSpPr>
          <p:nvPr>
            <p:ph type="sldNum" sz="quarter" idx="12"/>
          </p:nvPr>
        </p:nvSpPr>
        <p:spPr/>
        <p:txBody>
          <a:bodyPr/>
          <a:lstStyle/>
          <a:p>
            <a:fld id="{6E91CC32-6A6B-4E2E-BBA1-6864F305DA26}" type="slidenum">
              <a:rPr lang="en-US" smtClean="0"/>
              <a:t>6</a:t>
            </a:fld>
            <a:endParaRPr lang="en-US"/>
          </a:p>
        </p:txBody>
      </p:sp>
      <p:sp>
        <p:nvSpPr>
          <p:cNvPr id="7" name="AutoShape 2" descr="Image preview">
            <a:extLst>
              <a:ext uri="{FF2B5EF4-FFF2-40B4-BE49-F238E27FC236}">
                <a16:creationId xmlns:a16="http://schemas.microsoft.com/office/drawing/2014/main" id="{959874BE-4D85-B4A4-E777-D8BFFB418EF4}"/>
              </a:ext>
            </a:extLst>
          </p:cNvPr>
          <p:cNvSpPr>
            <a:spLocks noChangeAspect="1" noChangeArrowheads="1"/>
          </p:cNvSpPr>
          <p:nvPr/>
        </p:nvSpPr>
        <p:spPr bwMode="auto">
          <a:xfrm>
            <a:off x="4198374" y="1531374"/>
            <a:ext cx="2050026" cy="2050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preview">
            <a:extLst>
              <a:ext uri="{FF2B5EF4-FFF2-40B4-BE49-F238E27FC236}">
                <a16:creationId xmlns:a16="http://schemas.microsoft.com/office/drawing/2014/main" id="{5B9EE92A-287D-EB5B-A624-AC2995E314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BDA49944-A3BF-F750-EFF7-0C65877C52E4}"/>
              </a:ext>
            </a:extLst>
          </p:cNvPr>
          <p:cNvPicPr>
            <a:picLocks noChangeAspect="1"/>
          </p:cNvPicPr>
          <p:nvPr/>
        </p:nvPicPr>
        <p:blipFill rotWithShape="1">
          <a:blip r:embed="rId2"/>
          <a:srcRect l="1289" t="22939" r="-1" b="19140"/>
          <a:stretch/>
        </p:blipFill>
        <p:spPr>
          <a:xfrm>
            <a:off x="4198374" y="451513"/>
            <a:ext cx="4783394" cy="6074109"/>
          </a:xfrm>
          <a:prstGeom prst="rect">
            <a:avLst/>
          </a:prstGeom>
        </p:spPr>
      </p:pic>
    </p:spTree>
    <p:extLst>
      <p:ext uri="{BB962C8B-B14F-4D97-AF65-F5344CB8AC3E}">
        <p14:creationId xmlns:p14="http://schemas.microsoft.com/office/powerpoint/2010/main" val="345789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37A0-5176-4C20-F17B-5CD172E68A85}"/>
              </a:ext>
            </a:extLst>
          </p:cNvPr>
          <p:cNvSpPr>
            <a:spLocks noGrp="1"/>
          </p:cNvSpPr>
          <p:nvPr>
            <p:ph type="title"/>
          </p:nvPr>
        </p:nvSpPr>
        <p:spPr/>
        <p:txBody>
          <a:bodyPr/>
          <a:lstStyle/>
          <a:p>
            <a:r>
              <a:rPr lang="en-US" dirty="0"/>
              <a:t>Introducing the </a:t>
            </a:r>
            <a:r>
              <a:rPr lang="en-US" dirty="0" err="1"/>
              <a:t>Stabilizer’er</a:t>
            </a:r>
            <a:r>
              <a:rPr lang="en-US" dirty="0"/>
              <a:t>!!!</a:t>
            </a:r>
          </a:p>
        </p:txBody>
      </p:sp>
      <p:sp>
        <p:nvSpPr>
          <p:cNvPr id="3" name="Content Placeholder 2">
            <a:extLst>
              <a:ext uri="{FF2B5EF4-FFF2-40B4-BE49-F238E27FC236}">
                <a16:creationId xmlns:a16="http://schemas.microsoft.com/office/drawing/2014/main" id="{CD85A700-B693-A201-53D6-79C00F7D779F}"/>
              </a:ext>
            </a:extLst>
          </p:cNvPr>
          <p:cNvSpPr>
            <a:spLocks noGrp="1"/>
          </p:cNvSpPr>
          <p:nvPr>
            <p:ph idx="1"/>
          </p:nvPr>
        </p:nvSpPr>
        <p:spPr/>
        <p:txBody>
          <a:bodyPr/>
          <a:lstStyle/>
          <a:p>
            <a:r>
              <a:rPr lang="en-US" dirty="0"/>
              <a:t>This program allows you to input an initial aircraft design with all sorts of variables and it will output a new stabilized wing!</a:t>
            </a:r>
          </a:p>
          <a:p>
            <a:r>
              <a:rPr lang="en-US" dirty="0"/>
              <a:t>The idea is that it predicts and optimizes pitch stability in two forms: static stability and trim stability. It will output a feasible wing even if the initial design is not within the feasible region!</a:t>
            </a:r>
          </a:p>
        </p:txBody>
      </p:sp>
      <p:sp>
        <p:nvSpPr>
          <p:cNvPr id="4" name="Date Placeholder 3">
            <a:extLst>
              <a:ext uri="{FF2B5EF4-FFF2-40B4-BE49-F238E27FC236}">
                <a16:creationId xmlns:a16="http://schemas.microsoft.com/office/drawing/2014/main" id="{95BB651E-1FF5-A7B7-1E07-FA9867A82D73}"/>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B76AB75B-EF55-A8D2-3EEF-9525F245285D}"/>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62920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CA27-1C2F-B584-EE86-2B671C03C1DE}"/>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8D164810-10C8-04D4-5F47-E5143EBC526D}"/>
              </a:ext>
            </a:extLst>
          </p:cNvPr>
          <p:cNvSpPr>
            <a:spLocks noGrp="1"/>
          </p:cNvSpPr>
          <p:nvPr>
            <p:ph idx="1"/>
          </p:nvPr>
        </p:nvSpPr>
        <p:spPr>
          <a:xfrm>
            <a:off x="677334" y="1580486"/>
            <a:ext cx="8596668" cy="4460876"/>
          </a:xfrm>
        </p:spPr>
        <p:txBody>
          <a:bodyPr>
            <a:normAutofit lnSpcReduction="10000"/>
          </a:bodyPr>
          <a:lstStyle/>
          <a:p>
            <a:r>
              <a:rPr lang="en-US" dirty="0"/>
              <a:t>Uses </a:t>
            </a:r>
            <a:r>
              <a:rPr lang="en-US" dirty="0" err="1"/>
              <a:t>SNOW.jl</a:t>
            </a:r>
            <a:r>
              <a:rPr lang="en-US" dirty="0"/>
              <a:t> and </a:t>
            </a:r>
            <a:r>
              <a:rPr lang="en-US" dirty="0" err="1"/>
              <a:t>VortexLattice.jl</a:t>
            </a:r>
            <a:r>
              <a:rPr lang="en-US" dirty="0"/>
              <a:t> in conjunction to create the ideal wing through 600+ lines of code in Julia compartmentalized into functions.</a:t>
            </a:r>
          </a:p>
          <a:p>
            <a:r>
              <a:rPr lang="en-US" dirty="0"/>
              <a:t>Variables that the optimizer changes:</a:t>
            </a:r>
          </a:p>
          <a:p>
            <a:pPr lvl="1"/>
            <a:r>
              <a:rPr lang="en-US" dirty="0"/>
              <a:t>Leading Edge Distribution, Chord Distribution, Wing/Tail Distance from CG, Twist Distribution, and wingspan/tail-span. </a:t>
            </a:r>
          </a:p>
          <a:p>
            <a:r>
              <a:rPr lang="en-US" dirty="0"/>
              <a:t>Constants (user specified):</a:t>
            </a:r>
          </a:p>
          <a:p>
            <a:pPr lvl="1"/>
            <a:r>
              <a:rPr lang="en-US" dirty="0"/>
              <a:t>Air/wing/tail density, airspeed, fuselage CG.</a:t>
            </a:r>
          </a:p>
          <a:p>
            <a:r>
              <a:rPr lang="en-US" dirty="0"/>
              <a:t>Constraints:</a:t>
            </a:r>
          </a:p>
          <a:p>
            <a:pPr lvl="1"/>
            <a:r>
              <a:rPr lang="en-US" dirty="0"/>
              <a:t>Lift constraint as well as tail/wing placement (avoids placing them on top of each other)</a:t>
            </a:r>
          </a:p>
          <a:p>
            <a:r>
              <a:rPr lang="en-US" dirty="0"/>
              <a:t>Computes new CG, mean aerodynamic chord, </a:t>
            </a:r>
            <a:r>
              <a:rPr lang="en-US" dirty="0" err="1"/>
              <a:t>etc</a:t>
            </a:r>
            <a:r>
              <a:rPr lang="en-US" dirty="0"/>
              <a:t> then throws everything into a VLM analysis to get the coefficient of moment about CG to determine trim stability! Also computes static stability from the stability derivatives to make things safe!</a:t>
            </a:r>
          </a:p>
        </p:txBody>
      </p:sp>
      <p:sp>
        <p:nvSpPr>
          <p:cNvPr id="4" name="Date Placeholder 3">
            <a:extLst>
              <a:ext uri="{FF2B5EF4-FFF2-40B4-BE49-F238E27FC236}">
                <a16:creationId xmlns:a16="http://schemas.microsoft.com/office/drawing/2014/main" id="{BB9240E5-692D-8C9B-6CB0-C96CDE0EA2E3}"/>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DC64380F-5B6E-9B87-8D2C-1341E39C1D5C}"/>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1866703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F154-4776-9797-6F32-F5D27F634071}"/>
              </a:ext>
            </a:extLst>
          </p:cNvPr>
          <p:cNvSpPr>
            <a:spLocks noGrp="1"/>
          </p:cNvSpPr>
          <p:nvPr>
            <p:ph type="title"/>
          </p:nvPr>
        </p:nvSpPr>
        <p:spPr/>
        <p:txBody>
          <a:bodyPr/>
          <a:lstStyle/>
          <a:p>
            <a:r>
              <a:rPr lang="en-US" dirty="0"/>
              <a:t>Results</a:t>
            </a:r>
          </a:p>
        </p:txBody>
      </p:sp>
      <p:sp>
        <p:nvSpPr>
          <p:cNvPr id="4" name="Date Placeholder 3">
            <a:extLst>
              <a:ext uri="{FF2B5EF4-FFF2-40B4-BE49-F238E27FC236}">
                <a16:creationId xmlns:a16="http://schemas.microsoft.com/office/drawing/2014/main" id="{35EF6AC3-5C4B-5C29-AB39-70D6D2F6CCC2}"/>
              </a:ext>
            </a:extLst>
          </p:cNvPr>
          <p:cNvSpPr>
            <a:spLocks noGrp="1"/>
          </p:cNvSpPr>
          <p:nvPr>
            <p:ph type="dt" sz="half" idx="10"/>
          </p:nvPr>
        </p:nvSpPr>
        <p:spPr/>
        <p:txBody>
          <a:bodyPr/>
          <a:lstStyle/>
          <a:p>
            <a:fld id="{0F996519-E62D-4F8C-AE1E-36928EC7D15C}" type="datetime1">
              <a:rPr lang="en-US" smtClean="0"/>
              <a:t>8/12/2024</a:t>
            </a:fld>
            <a:endParaRPr lang="en-US"/>
          </a:p>
        </p:txBody>
      </p:sp>
      <p:sp>
        <p:nvSpPr>
          <p:cNvPr id="6" name="Slide Number Placeholder 5">
            <a:extLst>
              <a:ext uri="{FF2B5EF4-FFF2-40B4-BE49-F238E27FC236}">
                <a16:creationId xmlns:a16="http://schemas.microsoft.com/office/drawing/2014/main" id="{5A349B0F-4E76-5229-C9F0-0B91AB5C42CB}"/>
              </a:ext>
            </a:extLst>
          </p:cNvPr>
          <p:cNvSpPr>
            <a:spLocks noGrp="1"/>
          </p:cNvSpPr>
          <p:nvPr>
            <p:ph type="sldNum" sz="quarter" idx="12"/>
          </p:nvPr>
        </p:nvSpPr>
        <p:spPr/>
        <p:txBody>
          <a:bodyPr/>
          <a:lstStyle/>
          <a:p>
            <a:fld id="{6E91CC32-6A6B-4E2E-BBA1-6864F305DA26}" type="slidenum">
              <a:rPr lang="en-US" smtClean="0"/>
              <a:t>9</a:t>
            </a:fld>
            <a:endParaRPr lang="en-US"/>
          </a:p>
        </p:txBody>
      </p:sp>
      <p:pic>
        <p:nvPicPr>
          <p:cNvPr id="8" name="Picture 7">
            <a:extLst>
              <a:ext uri="{FF2B5EF4-FFF2-40B4-BE49-F238E27FC236}">
                <a16:creationId xmlns:a16="http://schemas.microsoft.com/office/drawing/2014/main" id="{FAAD931B-2353-37F6-3601-5561867340C6}"/>
              </a:ext>
            </a:extLst>
          </p:cNvPr>
          <p:cNvPicPr>
            <a:picLocks noChangeAspect="1"/>
          </p:cNvPicPr>
          <p:nvPr/>
        </p:nvPicPr>
        <p:blipFill>
          <a:blip r:embed="rId2"/>
          <a:stretch>
            <a:fillRect/>
          </a:stretch>
        </p:blipFill>
        <p:spPr>
          <a:xfrm>
            <a:off x="1136557" y="2158896"/>
            <a:ext cx="7678222" cy="2953162"/>
          </a:xfrm>
          <a:prstGeom prst="rect">
            <a:avLst/>
          </a:prstGeom>
        </p:spPr>
      </p:pic>
      <p:sp>
        <p:nvSpPr>
          <p:cNvPr id="9" name="Content Placeholder 2">
            <a:extLst>
              <a:ext uri="{FF2B5EF4-FFF2-40B4-BE49-F238E27FC236}">
                <a16:creationId xmlns:a16="http://schemas.microsoft.com/office/drawing/2014/main" id="{1CC3D505-9957-0E9E-BB9D-2CFC8B30BC46}"/>
              </a:ext>
            </a:extLst>
          </p:cNvPr>
          <p:cNvSpPr>
            <a:spLocks noGrp="1"/>
          </p:cNvSpPr>
          <p:nvPr>
            <p:ph idx="1"/>
          </p:nvPr>
        </p:nvSpPr>
        <p:spPr>
          <a:xfrm>
            <a:off x="4787217" y="5292726"/>
            <a:ext cx="4309534" cy="1113761"/>
          </a:xfrm>
        </p:spPr>
        <p:txBody>
          <a:bodyPr>
            <a:normAutofit/>
          </a:bodyPr>
          <a:lstStyle/>
          <a:p>
            <a:r>
              <a:rPr lang="en-US" dirty="0"/>
              <a:t>7 Orders of Magnitude Better!</a:t>
            </a:r>
          </a:p>
        </p:txBody>
      </p:sp>
    </p:spTree>
    <p:extLst>
      <p:ext uri="{BB962C8B-B14F-4D97-AF65-F5344CB8AC3E}">
        <p14:creationId xmlns:p14="http://schemas.microsoft.com/office/powerpoint/2010/main" val="16583598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231</TotalTime>
  <Words>452</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Wing Drag and Stability Optimization</vt:lpstr>
      <vt:lpstr>Drag Reduction Problem Statement</vt:lpstr>
      <vt:lpstr>Methods</vt:lpstr>
      <vt:lpstr>Results</vt:lpstr>
      <vt:lpstr>Results</vt:lpstr>
      <vt:lpstr>Uh oh</vt:lpstr>
      <vt:lpstr>Introducing the Stabilizer’er!!!</vt:lpstr>
      <vt:lpstr>How does it work?</vt:lpstr>
      <vt:lpstr>Results</vt:lpstr>
      <vt:lpstr>Future Research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Ayden Bennett</dc:creator>
  <cp:lastModifiedBy>Ayden Bennett</cp:lastModifiedBy>
  <cp:revision>16</cp:revision>
  <dcterms:created xsi:type="dcterms:W3CDTF">2024-08-10T22:12:36Z</dcterms:created>
  <dcterms:modified xsi:type="dcterms:W3CDTF">2024-08-12T18:36:23Z</dcterms:modified>
</cp:coreProperties>
</file>