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3.png" ContentType="image/png"/>
  <Override PartName="/ppt/media/image9.png" ContentType="image/png"/>
  <Override PartName="/ppt/media/image18.png" ContentType="image/png"/>
  <Override PartName="/ppt/media/image12.png" ContentType="image/png"/>
  <Override PartName="/ppt/media/image8.png" ContentType="image/png"/>
  <Override PartName="/ppt/media/image17.png" ContentType="image/png"/>
  <Override PartName="/ppt/media/image19.png" ContentType="image/png"/>
  <Override PartName="/ppt/media/image14.png" ContentType="image/png"/>
  <Override PartName="/ppt/media/image1.jpeg" ContentType="image/jpeg"/>
  <Override PartName="/ppt/media/image10.png" ContentType="image/png"/>
  <Override PartName="/ppt/media/image2.jpeg" ContentType="image/jpeg"/>
  <Override PartName="/ppt/media/image3.jpeg" ContentType="image/jpeg"/>
  <Override PartName="/ppt/media/image6.png" ContentType="image/png"/>
  <Override PartName="/ppt/media/image15.png" ContentType="image/png"/>
  <Override PartName="/ppt/media/image5.jpeg" ContentType="image/jpeg"/>
  <Override PartName="/ppt/media/image4.jpeg" ContentType="image/jpeg"/>
  <Override PartName="/ppt/media/image16.png" ContentType="image/png"/>
  <Override PartName="/ppt/media/image7.png" ContentType="image/png"/>
  <Override PartName="/ppt/media/image11.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reshes">
    <p:spTree>
      <p:nvGrpSpPr>
        <p:cNvPr id="1" name=""/>
        <p:cNvGrpSpPr/>
        <p:nvPr/>
      </p:nvGrpSpPr>
      <p:grpSpPr>
        <a:xfrm>
          <a:off x="0" y="0"/>
          <a:ext cx="0" cy="0"/>
          <a:chOff x="0" y="0"/>
          <a:chExt cx="0" cy="0"/>
        </a:xfrm>
      </p:grpSpPr>
      <p:sp>
        <p:nvSpPr>
          <p:cNvPr id="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White/Blue Char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A75BE762-1997-41E3-9DA3-CC96AF7E69D4}" type="slidenum">
              <a:t>&lt;#&gt;</a:t>
            </a:fld>
          </a:p>
        </p:txBody>
      </p:sp>
      <p:sp>
        <p:nvSpPr>
          <p:cNvPr id="5" name="PlaceHolder 4"/>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Right Bar">
    <p:spTree>
      <p:nvGrpSpPr>
        <p:cNvPr id="1" name=""/>
        <p:cNvGrpSpPr/>
        <p:nvPr/>
      </p:nvGrpSpPr>
      <p:grpSpPr>
        <a:xfrm>
          <a:off x="0" y="0"/>
          <a:ext cx="0" cy="0"/>
          <a:chOff x="0" y="0"/>
          <a:chExt cx="0" cy="0"/>
        </a:xfrm>
      </p:grpSpPr>
      <p:sp>
        <p:nvSpPr>
          <p:cNvPr id="66"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EE17281-308C-4F63-A8F6-D4F38004E419}"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gram">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EBCF577F-36D1-4A0A-8323-7B35F0358E45}" type="slidenum">
              <a:t>&lt;#&gt;</a:t>
            </a:fld>
          </a:p>
        </p:txBody>
      </p:sp>
      <p:sp>
        <p:nvSpPr>
          <p:cNvPr id="5" name="PlaceHolder 4"/>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Left Bar">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F5977B9B-14AF-409F-A7E4-100AAC2265D1}" type="slidenum">
              <a:t>&lt;#&gt;</a:t>
            </a:fld>
          </a:p>
        </p:txBody>
      </p:sp>
      <p:sp>
        <p:nvSpPr>
          <p:cNvPr id="5" name="PlaceHolder 4"/>
          <p:cNvSpPr>
            <a:spLocks noGrp="1"/>
          </p:cNvSpPr>
          <p:nvPr>
            <p:ph type="dt" idx="28"/>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Freshes">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3640" y="1326240"/>
            <a:ext cx="9068760" cy="328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ne Bullet">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02668F5-71E3-4AE8-B74A-71C8D9C519F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ne Bulle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3640" y="1326240"/>
            <a:ext cx="9068760" cy="32878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1A6FFCB-1DCD-4B13-BD73-22791C211DE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wo Bullets">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CB2755-6C1F-48AD-8ECD-A7C3B779BEE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hree Bullets">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B3C0C70-8713-4F22-93CB-96E5FA09737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Four Bullets">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C4A7E0B-1EE4-4EE1-A636-F7A3D39332FC}"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ue/White Chart">
    <p:spTree>
      <p:nvGrpSpPr>
        <p:cNvPr id="1" name=""/>
        <p:cNvGrpSpPr/>
        <p:nvPr/>
      </p:nvGrpSpPr>
      <p:grpSpPr>
        <a:xfrm>
          <a:off x="0" y="0"/>
          <a:ext cx="0" cy="0"/>
          <a:chOff x="0" y="0"/>
          <a:chExt cx="0" cy="0"/>
        </a:xfrm>
      </p:grpSpPr>
      <p:sp>
        <p:nvSpPr>
          <p:cNvPr id="44"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8BC45FE5-87C8-4D0F-9A88-F248B71572FF}"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9845974E-4622-4F28-8AB7-2F0F9497C0B6}" type="slidenum">
              <a:t>&lt;#&gt;</a:t>
            </a:fld>
          </a:p>
        </p:txBody>
      </p:sp>
      <p:sp>
        <p:nvSpPr>
          <p:cNvPr id="5" name="PlaceHolder 4"/>
          <p:cNvSpPr>
            <a:spLocks noGrp="1"/>
          </p:cNvSpPr>
          <p:nvPr>
            <p:ph type="dt" idx="1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2.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3.xml"/><Relationship Id="rId4" Type="http://schemas.openxmlformats.org/officeDocument/2006/relationships/slideLayout" Target="../slideLayouts/slideLayout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jpeg"/><Relationship Id="rId3"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0.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5670000"/>
          </a:xfrm>
          <a:prstGeom prst="rect">
            <a:avLst/>
          </a:prstGeom>
          <a:ln w="0">
            <a:noFill/>
          </a:ln>
        </p:spPr>
      </p:pic>
      <p:sp>
        <p:nvSpPr>
          <p:cNvPr id="1"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p:nvPr/>
        </p:nvSpPr>
        <p:spPr>
          <a:xfrm>
            <a:off x="7608240" y="0"/>
            <a:ext cx="2468880" cy="5669280"/>
          </a:xfrm>
          <a:custGeom>
            <a:avLst/>
            <a:gdLst/>
            <a:ahLst/>
            <a:rect l="0" t="0" r="r" b="b"/>
            <a:pathLst>
              <a:path w="6858" h="15748">
                <a:moveTo>
                  <a:pt x="6858" y="0"/>
                </a:moveTo>
                <a:cubicBezTo>
                  <a:pt x="6858" y="5249"/>
                  <a:pt x="6858" y="10499"/>
                  <a:pt x="6858" y="15748"/>
                </a:cubicBezTo>
                <a:cubicBezTo>
                  <a:pt x="6181" y="15748"/>
                  <a:pt x="2286" y="15748"/>
                  <a:pt x="0" y="15748"/>
                </a:cubicBezTo>
                <a:cubicBezTo>
                  <a:pt x="2253" y="10499"/>
                  <a:pt x="4505" y="5249"/>
                  <a:pt x="6758" y="0"/>
                </a:cubicBezTo>
                <a:cubicBezTo>
                  <a:pt x="6791" y="0"/>
                  <a:pt x="6181" y="0"/>
                  <a:pt x="6858" y="0"/>
                </a:cubicBezTo>
                <a:close/>
              </a:path>
            </a:pathLst>
          </a:custGeom>
          <a:solidFill>
            <a:srgbClr val="0d84a1"/>
          </a:solidFill>
          <a:ln w="0">
            <a:noFill/>
          </a:ln>
        </p:spPr>
        <p:txBody>
          <a:bodyPr lIns="90000" rIns="90000" tIns="45000" bIns="45000" anchor="ctr">
            <a:noAutofit/>
          </a:bodyPr>
          <a:p>
            <a:endParaRPr b="0" lang="en-US" sz="1800" spc="-1" strike="noStrike">
              <a:solidFill>
                <a:srgbClr val="ffffff"/>
              </a:solidFill>
              <a:latin typeface="Nimbus Sans"/>
            </a:endParaRPr>
          </a:p>
        </p:txBody>
      </p:sp>
      <p:sp>
        <p:nvSpPr>
          <p:cNvPr id="68" name=""/>
          <p:cNvSpPr/>
          <p:nvPr/>
        </p:nvSpPr>
        <p:spPr>
          <a:xfrm>
            <a:off x="-35640" y="0"/>
            <a:ext cx="2468880" cy="5669280"/>
          </a:xfrm>
          <a:custGeom>
            <a:avLst/>
            <a:gdLst/>
            <a:ahLst/>
            <a:rect l="0" t="0" r="r" b="b"/>
            <a:pathLst>
              <a:path w="6858" h="15748">
                <a:moveTo>
                  <a:pt x="0" y="15748"/>
                </a:moveTo>
                <a:cubicBezTo>
                  <a:pt x="0" y="10499"/>
                  <a:pt x="0" y="5249"/>
                  <a:pt x="0" y="0"/>
                </a:cubicBezTo>
                <a:cubicBezTo>
                  <a:pt x="677" y="0"/>
                  <a:pt x="4572" y="0"/>
                  <a:pt x="6858" y="0"/>
                </a:cubicBezTo>
                <a:cubicBezTo>
                  <a:pt x="4605" y="5249"/>
                  <a:pt x="2353" y="10499"/>
                  <a:pt x="100" y="15748"/>
                </a:cubicBezTo>
                <a:cubicBezTo>
                  <a:pt x="67" y="15748"/>
                  <a:pt x="677" y="15748"/>
                  <a:pt x="0" y="15748"/>
                </a:cubicBezTo>
                <a:close/>
              </a:path>
            </a:pathLst>
          </a:custGeom>
          <a:solidFill>
            <a:srgbClr val="0d84a1"/>
          </a:solidFill>
          <a:ln w="0">
            <a:noFill/>
          </a:ln>
        </p:spPr>
        <p:txBody>
          <a:bodyPr lIns="90000" rIns="90000" tIns="45000" bIns="45000" anchor="ctr">
            <a:noAutofit/>
          </a:bodyPr>
          <a:p>
            <a:endParaRPr b="0" lang="en-US" sz="1800" spc="-1" strike="noStrike">
              <a:solidFill>
                <a:srgbClr val="ffffff"/>
              </a:solidFill>
              <a:latin typeface="Noto Sans"/>
            </a:endParaRPr>
          </a:p>
        </p:txBody>
      </p:sp>
      <p:sp>
        <p:nvSpPr>
          <p:cNvPr id="6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0"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71" name="PlaceHolder 3"/>
          <p:cNvSpPr>
            <a:spLocks noGrp="1"/>
          </p:cNvSpPr>
          <p:nvPr>
            <p:ph type="dt" idx="25"/>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72" name="PlaceHolder 4"/>
          <p:cNvSpPr>
            <a:spLocks noGrp="1"/>
          </p:cNvSpPr>
          <p:nvPr>
            <p:ph type="ftr" idx="26"/>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73" name="PlaceHolder 5"/>
          <p:cNvSpPr>
            <a:spLocks noGrp="1"/>
          </p:cNvSpPr>
          <p:nvPr>
            <p:ph type="sldNum" idx="27"/>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3A7B6CF0-22C9-4918-8102-915C8C3E7918}"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6"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77"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78" name="PlaceHolder 3"/>
          <p:cNvSpPr>
            <a:spLocks noGrp="1"/>
          </p:cNvSpPr>
          <p:nvPr>
            <p:ph type="dt" idx="28"/>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79" name="PlaceHolder 4"/>
          <p:cNvSpPr>
            <a:spLocks noGrp="1"/>
          </p:cNvSpPr>
          <p:nvPr>
            <p:ph type="ftr" idx="29"/>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80" name="PlaceHolder 5"/>
          <p:cNvSpPr>
            <a:spLocks noGrp="1"/>
          </p:cNvSpPr>
          <p:nvPr>
            <p:ph type="sldNum" idx="30"/>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DD56C1B2-6B44-4776-95CD-AA5D9333B2CA}"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
          <p:cNvSpPr/>
          <p:nvPr/>
        </p:nvSpPr>
        <p:spPr>
          <a:xfrm>
            <a:off x="0" y="0"/>
            <a:ext cx="10076760" cy="5669280"/>
          </a:xfrm>
          <a:prstGeom prst="rect">
            <a:avLst/>
          </a:prstGeom>
          <a:solidFill>
            <a:srgbClr val="0d84a1">
              <a:alpha val="45000"/>
            </a:srgbClr>
          </a:solidFill>
          <a:ln w="0">
            <a:solidFill>
              <a:srgbClr val="3465a4"/>
            </a:solidFill>
          </a:ln>
        </p:spPr>
        <p:style>
          <a:lnRef idx="0"/>
          <a:fillRef idx="0"/>
          <a:effectRef idx="0"/>
          <a:fontRef idx="minor"/>
        </p:style>
        <p:txBody>
          <a:bodyPr wrap="none" lIns="0" rIns="0" tIns="0" bIns="0" anchor="ctr">
            <a:noAutofit/>
          </a:bodyPr>
          <a:p>
            <a:endParaRPr b="0" lang="en-US" sz="2400" spc="-1" strike="noStrike">
              <a:solidFill>
                <a:srgbClr val="ffffff"/>
              </a:solidFill>
              <a:latin typeface="Noto Sans"/>
            </a:endParaRPr>
          </a:p>
        </p:txBody>
      </p:sp>
      <p:sp>
        <p:nvSpPr>
          <p:cNvPr id="8"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9"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0" name="PlaceHolder 3"/>
          <p:cNvSpPr>
            <a:spLocks noGrp="1"/>
          </p:cNvSpPr>
          <p:nvPr>
            <p:ph type="dt" idx="1"/>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1"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2" name="PlaceHolder 5"/>
          <p:cNvSpPr>
            <a:spLocks noGrp="1"/>
          </p:cNvSpPr>
          <p:nvPr>
            <p:ph type="sldNum" idx="3"/>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5F2ADFF4-78BB-4726-91EC-03C52DEF6EFE}"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2" r:id="rId3"/>
    <p:sldLayoutId id="2147483653"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 name="" descr=""/>
          <p:cNvPicPr/>
          <p:nvPr/>
        </p:nvPicPr>
        <p:blipFill>
          <a:blip r:embed="rId2"/>
          <a:stretch/>
        </p:blipFill>
        <p:spPr>
          <a:xfrm>
            <a:off x="360" y="360"/>
            <a:ext cx="2467800" cy="5668920"/>
          </a:xfrm>
          <a:prstGeom prst="rect">
            <a:avLst/>
          </a:prstGeom>
          <a:ln w="0">
            <a:noFill/>
          </a:ln>
        </p:spPr>
      </p:pic>
      <p:sp>
        <p:nvSpPr>
          <p:cNvPr id="1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18"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9" name="PlaceHolder 3"/>
          <p:cNvSpPr>
            <a:spLocks noGrp="1"/>
          </p:cNvSpPr>
          <p:nvPr>
            <p:ph type="dt" idx="4"/>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0" name="PlaceHolder 4"/>
          <p:cNvSpPr>
            <a:spLocks noGrp="1"/>
          </p:cNvSpPr>
          <p:nvPr>
            <p:ph type="ftr" idx="5"/>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1" name="PlaceHolder 5"/>
          <p:cNvSpPr>
            <a:spLocks noGrp="1"/>
          </p:cNvSpPr>
          <p:nvPr>
            <p:ph type="sldNum" idx="6"/>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C31F1F73-FB2C-4771-AD7B-4EEFB615DC76}"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 name="" descr=""/>
          <p:cNvPicPr/>
          <p:nvPr/>
        </p:nvPicPr>
        <p:blipFill>
          <a:blip r:embed="rId2"/>
          <a:stretch/>
        </p:blipFill>
        <p:spPr>
          <a:xfrm flipH="1" rot="16200000">
            <a:off x="3804480" y="-3804120"/>
            <a:ext cx="2468160" cy="10076760"/>
          </a:xfrm>
          <a:prstGeom prst="rect">
            <a:avLst/>
          </a:prstGeom>
          <a:ln w="0">
            <a:noFill/>
          </a:ln>
        </p:spPr>
      </p:pic>
      <p:sp>
        <p:nvSpPr>
          <p:cNvPr id="24"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25"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26" name="PlaceHolder 3"/>
          <p:cNvSpPr>
            <a:spLocks noGrp="1"/>
          </p:cNvSpPr>
          <p:nvPr>
            <p:ph type="dt" idx="7"/>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7" name="PlaceHolder 4"/>
          <p:cNvSpPr>
            <a:spLocks noGrp="1"/>
          </p:cNvSpPr>
          <p:nvPr>
            <p:ph type="ftr" idx="8"/>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8" name="PlaceHolder 5"/>
          <p:cNvSpPr>
            <a:spLocks noGrp="1"/>
          </p:cNvSpPr>
          <p:nvPr>
            <p:ph type="sldNum" idx="9"/>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018AE16C-5BFB-4FBA-A434-E1AF45FF4C1E}"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 descr=""/>
          <p:cNvPicPr/>
          <p:nvPr/>
        </p:nvPicPr>
        <p:blipFill>
          <a:blip r:embed="rId2"/>
          <a:stretch/>
        </p:blipFill>
        <p:spPr>
          <a:xfrm>
            <a:off x="5943600" y="3475440"/>
            <a:ext cx="4111200" cy="2193840"/>
          </a:xfrm>
          <a:prstGeom prst="rect">
            <a:avLst/>
          </a:prstGeom>
          <a:ln w="0">
            <a:noFill/>
          </a:ln>
        </p:spPr>
      </p:pic>
      <p:pic>
        <p:nvPicPr>
          <p:cNvPr id="31" name="" descr=""/>
          <p:cNvPicPr/>
          <p:nvPr/>
        </p:nvPicPr>
        <p:blipFill>
          <a:blip r:embed="rId3"/>
          <a:stretch/>
        </p:blipFill>
        <p:spPr>
          <a:xfrm>
            <a:off x="5852160" y="360"/>
            <a:ext cx="2742840" cy="2011320"/>
          </a:xfrm>
          <a:prstGeom prst="rect">
            <a:avLst/>
          </a:prstGeom>
          <a:ln w="0">
            <a:noFill/>
          </a:ln>
        </p:spPr>
      </p:pic>
      <p:sp>
        <p:nvSpPr>
          <p:cNvPr id="32"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33"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34" name="PlaceHolder 3"/>
          <p:cNvSpPr>
            <a:spLocks noGrp="1"/>
          </p:cNvSpPr>
          <p:nvPr>
            <p:ph type="dt" idx="10"/>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35" name="PlaceHolder 4"/>
          <p:cNvSpPr>
            <a:spLocks noGrp="1"/>
          </p:cNvSpPr>
          <p:nvPr>
            <p:ph type="ftr" idx="11"/>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36" name="PlaceHolder 5"/>
          <p:cNvSpPr>
            <a:spLocks noGrp="1"/>
          </p:cNvSpPr>
          <p:nvPr>
            <p:ph type="sldNum" idx="12"/>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C3F9414D-0E9A-44CA-AB33-3058180F8731}"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f9bbc"/>
        </a:solidFill>
      </p:bgPr>
    </p:bg>
    <p:spTree>
      <p:nvGrpSpPr>
        <p:cNvPr id="1" name=""/>
        <p:cNvGrpSpPr/>
        <p:nvPr/>
      </p:nvGrpSpPr>
      <p:grpSpPr>
        <a:xfrm>
          <a:off x="0" y="0"/>
          <a:ext cx="0" cy="0"/>
          <a:chOff x="0" y="0"/>
          <a:chExt cx="0" cy="0"/>
        </a:xfrm>
      </p:grpSpPr>
      <p:sp>
        <p:nvSpPr>
          <p:cNvPr id="38" name=""/>
          <p:cNvSpPr/>
          <p:nvPr/>
        </p:nvSpPr>
        <p:spPr>
          <a:xfrm>
            <a:off x="0" y="365760"/>
            <a:ext cx="3383280" cy="57960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9"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Noto Sans"/>
              </a:rPr>
              <a:t>Click to edit the title text format</a:t>
            </a:r>
            <a:endParaRPr b="0" lang="en-US" sz="4400" spc="-1" strike="noStrike">
              <a:solidFill>
                <a:srgbClr val="ffffff"/>
              </a:solidFill>
              <a:latin typeface="Noto Sans"/>
            </a:endParaRPr>
          </a:p>
        </p:txBody>
      </p:sp>
      <p:sp>
        <p:nvSpPr>
          <p:cNvPr id="40"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200" spc="-1" strike="noStrike">
                <a:solidFill>
                  <a:srgbClr val="ffffff"/>
                </a:solidFill>
                <a:latin typeface="Noto Sans"/>
              </a:rPr>
              <a:t>Click to edit the outline text format</a:t>
            </a:r>
            <a:endParaRPr b="0" lang="en-US" sz="3200" spc="-1" strike="noStrike">
              <a:solidFill>
                <a:srgbClr val="ffffff"/>
              </a:solidFill>
              <a:latin typeface="Noto Sans"/>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Noto Sans"/>
              </a:rPr>
              <a:t>Second Outline Level</a:t>
            </a:r>
            <a:endParaRPr b="0" lang="en-US" sz="2800" spc="-1" strike="noStrike">
              <a:solidFill>
                <a:srgbClr val="ffffff"/>
              </a:solidFill>
              <a:latin typeface="Noto Sans"/>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Noto Sans"/>
              </a:rPr>
              <a:t>Third Outline Level</a:t>
            </a:r>
            <a:endParaRPr b="0" lang="en-US" sz="2400" spc="-1" strike="noStrike">
              <a:solidFill>
                <a:srgbClr val="ffffff"/>
              </a:solidFill>
              <a:latin typeface="Noto Sans"/>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Noto Sans"/>
              </a:rPr>
              <a:t>Fourth Outline Level</a:t>
            </a:r>
            <a:endParaRPr b="0" lang="en-US" sz="2000" spc="-1" strike="noStrike">
              <a:solidFill>
                <a:srgbClr val="ffffff"/>
              </a:solidFill>
              <a:latin typeface="Noto Sans"/>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Noto Sans"/>
              </a:rPr>
              <a:t>Fifth Outline Level</a:t>
            </a:r>
            <a:endParaRPr b="0" lang="en-US" sz="2000" spc="-1" strike="noStrike">
              <a:solidFill>
                <a:srgbClr val="ffffff"/>
              </a:solidFill>
              <a:latin typeface="Noto Sans"/>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Noto Sans"/>
              </a:rPr>
              <a:t>Sixth Outline Level</a:t>
            </a:r>
            <a:endParaRPr b="0" lang="en-US" sz="2000" spc="-1" strike="noStrike">
              <a:solidFill>
                <a:srgbClr val="ffffff"/>
              </a:solidFill>
              <a:latin typeface="Noto Sans"/>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Noto Sans"/>
              </a:rPr>
              <a:t>Seventh Outline Level</a:t>
            </a:r>
            <a:endParaRPr b="0" lang="en-US" sz="2000" spc="-1" strike="noStrike">
              <a:solidFill>
                <a:srgbClr val="ffffff"/>
              </a:solidFill>
              <a:latin typeface="Noto Sans"/>
            </a:endParaRPr>
          </a:p>
        </p:txBody>
      </p:sp>
      <p:sp>
        <p:nvSpPr>
          <p:cNvPr id="41" name="PlaceHolder 3"/>
          <p:cNvSpPr>
            <a:spLocks noGrp="1"/>
          </p:cNvSpPr>
          <p:nvPr>
            <p:ph type="dt" idx="13"/>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ffffff"/>
                </a:solidFill>
                <a:latin typeface="Noto Sans"/>
              </a:defRPr>
            </a:lvl1pPr>
          </a:lstStyle>
          <a:p>
            <a:pPr indent="0">
              <a:buNone/>
            </a:pPr>
            <a:r>
              <a:rPr b="0" lang="en-US" sz="1400" spc="-1" strike="noStrike">
                <a:solidFill>
                  <a:srgbClr val="ffffff"/>
                </a:solidFill>
                <a:latin typeface="Noto Sans"/>
              </a:rPr>
              <a:t>&lt;date/time&gt;</a:t>
            </a:r>
            <a:endParaRPr b="0" lang="en-US" sz="1400" spc="-1" strike="noStrike">
              <a:solidFill>
                <a:srgbClr val="ffffff"/>
              </a:solidFill>
              <a:latin typeface="Noto Sans"/>
            </a:endParaRPr>
          </a:p>
        </p:txBody>
      </p:sp>
      <p:sp>
        <p:nvSpPr>
          <p:cNvPr id="42" name="PlaceHolder 4"/>
          <p:cNvSpPr>
            <a:spLocks noGrp="1"/>
          </p:cNvSpPr>
          <p:nvPr>
            <p:ph type="ftr" idx="14"/>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ffffff"/>
                </a:solidFill>
                <a:latin typeface="Noto Sans"/>
              </a:defRPr>
            </a:lvl1pPr>
          </a:lstStyle>
          <a:p>
            <a:pPr indent="0" algn="ctr">
              <a:buNone/>
            </a:pPr>
            <a:r>
              <a:rPr b="0" lang="en-US" sz="1400" spc="-1" strike="noStrike">
                <a:solidFill>
                  <a:srgbClr val="ffffff"/>
                </a:solidFill>
                <a:latin typeface="Noto Sans"/>
              </a:rPr>
              <a:t>&lt;footer&gt;</a:t>
            </a:r>
            <a:endParaRPr b="0" lang="en-US" sz="1400" spc="-1" strike="noStrike">
              <a:solidFill>
                <a:srgbClr val="ffffff"/>
              </a:solidFill>
              <a:latin typeface="Noto Sans"/>
            </a:endParaRPr>
          </a:p>
        </p:txBody>
      </p:sp>
      <p:sp>
        <p:nvSpPr>
          <p:cNvPr id="43" name="PlaceHolder 5"/>
          <p:cNvSpPr>
            <a:spLocks noGrp="1"/>
          </p:cNvSpPr>
          <p:nvPr>
            <p:ph type="sldNum" idx="15"/>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ffffff"/>
                </a:solidFill>
                <a:latin typeface="Noto Sans"/>
              </a:defRPr>
            </a:lvl1pPr>
          </a:lstStyle>
          <a:p>
            <a:pPr indent="0" algn="r">
              <a:buNone/>
            </a:pPr>
            <a:fld id="{213ED956-A599-46AB-A73D-527F5AB7CAC5}" type="slidenum">
              <a:rPr b="0" lang="en-US" sz="1400" spc="-1" strike="noStrike">
                <a:solidFill>
                  <a:srgbClr val="ffffff"/>
                </a:solidFill>
                <a:latin typeface="Noto Sans"/>
              </a:rPr>
              <a:t>&lt;number&gt;</a:t>
            </a:fld>
            <a:endParaRPr b="0" lang="en-US" sz="1400" spc="-1" strike="noStrike">
              <a:solidFill>
                <a:srgbClr val="ffffff"/>
              </a:solidFill>
              <a:latin typeface="Noto Sans"/>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4115160" y="4846320"/>
            <a:ext cx="5961960" cy="822960"/>
          </a:xfrm>
          <a:custGeom>
            <a:avLst/>
            <a:gdLst/>
            <a:ahLst/>
            <a:rect l="0" t="0" r="r" b="b"/>
            <a:pathLst>
              <a:path w="16561" h="2286">
                <a:moveTo>
                  <a:pt x="0" y="2286"/>
                </a:moveTo>
                <a:lnTo>
                  <a:pt x="16561" y="2286"/>
                </a:lnTo>
                <a:cubicBezTo>
                  <a:pt x="16561" y="2286"/>
                  <a:pt x="16561" y="762"/>
                  <a:pt x="16561" y="0"/>
                </a:cubicBezTo>
                <a:cubicBezTo>
                  <a:pt x="11041" y="729"/>
                  <a:pt x="5520" y="1457"/>
                  <a:pt x="0" y="2186"/>
                </a:cubicBezTo>
                <a:cubicBezTo>
                  <a:pt x="0" y="2219"/>
                  <a:pt x="0" y="2286"/>
                  <a:pt x="0" y="2286"/>
                </a:cubicBezTo>
                <a:close/>
              </a:path>
            </a:pathLst>
          </a:custGeom>
          <a:solidFill>
            <a:srgbClr val="0d84a1"/>
          </a:solidFill>
          <a:ln w="0">
            <a:noFill/>
          </a:ln>
        </p:spPr>
        <p:txBody>
          <a:bodyPr lIns="90000" rIns="90000" tIns="45000" bIns="45000" anchor="ctr">
            <a:noAutofit/>
          </a:bodyPr>
          <a:p>
            <a:endParaRPr b="0" lang="en-US" sz="1800" spc="-1" strike="noStrike">
              <a:solidFill>
                <a:srgbClr val="ffffff"/>
              </a:solidFill>
              <a:latin typeface="Noto Sans"/>
            </a:endParaRPr>
          </a:p>
        </p:txBody>
      </p:sp>
      <p:sp>
        <p:nvSpPr>
          <p:cNvPr id="46" name=""/>
          <p:cNvSpPr/>
          <p:nvPr/>
        </p:nvSpPr>
        <p:spPr>
          <a:xfrm>
            <a:off x="360" y="0"/>
            <a:ext cx="10076760" cy="1645920"/>
          </a:xfrm>
          <a:custGeom>
            <a:avLst/>
            <a:gdLst/>
            <a:ahLst/>
            <a:rect l="0" t="0" r="r" b="b"/>
            <a:pathLst>
              <a:path w="27991" h="4572">
                <a:moveTo>
                  <a:pt x="27991" y="0"/>
                </a:moveTo>
                <a:cubicBezTo>
                  <a:pt x="18661" y="0"/>
                  <a:pt x="0" y="0"/>
                  <a:pt x="0" y="0"/>
                </a:cubicBezTo>
                <a:cubicBezTo>
                  <a:pt x="0" y="0"/>
                  <a:pt x="0" y="3048"/>
                  <a:pt x="0" y="4572"/>
                </a:cubicBezTo>
                <a:cubicBezTo>
                  <a:pt x="9330" y="3081"/>
                  <a:pt x="18661" y="1591"/>
                  <a:pt x="27991" y="100"/>
                </a:cubicBezTo>
                <a:cubicBezTo>
                  <a:pt x="27991" y="164"/>
                  <a:pt x="27991" y="227"/>
                  <a:pt x="27991" y="291"/>
                </a:cubicBezTo>
                <a:cubicBezTo>
                  <a:pt x="27991" y="301"/>
                  <a:pt x="27991" y="310"/>
                  <a:pt x="27991" y="320"/>
                </a:cubicBezTo>
                <a:lnTo>
                  <a:pt x="27991" y="321"/>
                </a:lnTo>
                <a:lnTo>
                  <a:pt x="27991" y="320"/>
                </a:lnTo>
                <a:cubicBezTo>
                  <a:pt x="27991" y="319"/>
                  <a:pt x="27991" y="318"/>
                  <a:pt x="27991" y="317"/>
                </a:cubicBezTo>
                <a:cubicBezTo>
                  <a:pt x="27991" y="310"/>
                  <a:pt x="27991" y="304"/>
                  <a:pt x="27991" y="297"/>
                </a:cubicBezTo>
                <a:cubicBezTo>
                  <a:pt x="27991" y="198"/>
                  <a:pt x="27991" y="99"/>
                  <a:pt x="27991" y="0"/>
                </a:cubicBezTo>
                <a:close/>
              </a:path>
            </a:pathLst>
          </a:custGeom>
          <a:solidFill>
            <a:srgbClr val="0d84a1"/>
          </a:solidFill>
          <a:ln w="0">
            <a:noFill/>
          </a:ln>
        </p:spPr>
        <p:txBody>
          <a:bodyPr lIns="90000" rIns="90000" tIns="45000" bIns="45000" anchor="ctr">
            <a:noAutofit/>
          </a:bodyPr>
          <a:p>
            <a:endParaRPr b="0" lang="en-US" sz="1800" spc="-1" strike="noStrike">
              <a:solidFill>
                <a:srgbClr val="ffffff"/>
              </a:solidFill>
              <a:latin typeface="Noto Sans"/>
            </a:endParaRPr>
          </a:p>
        </p:txBody>
      </p:sp>
      <p:sp>
        <p:nvSpPr>
          <p:cNvPr id="4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48"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49" name="PlaceHolder 3"/>
          <p:cNvSpPr>
            <a:spLocks noGrp="1"/>
          </p:cNvSpPr>
          <p:nvPr>
            <p:ph type="dt" idx="16"/>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50" name="PlaceHolder 4"/>
          <p:cNvSpPr>
            <a:spLocks noGrp="1"/>
          </p:cNvSpPr>
          <p:nvPr>
            <p:ph type="ftr" idx="17"/>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51" name="PlaceHolder 5"/>
          <p:cNvSpPr>
            <a:spLocks noGrp="1"/>
          </p:cNvSpPr>
          <p:nvPr>
            <p:ph type="sldNum" idx="18"/>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22352FDE-D711-4C70-A687-6A5B471AF281}"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365760"/>
            <a:ext cx="3240000" cy="57960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54"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55"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56" name="PlaceHolder 3"/>
          <p:cNvSpPr>
            <a:spLocks noGrp="1"/>
          </p:cNvSpPr>
          <p:nvPr>
            <p:ph type="dt" idx="19"/>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57" name="PlaceHolder 4"/>
          <p:cNvSpPr>
            <a:spLocks noGrp="1"/>
          </p:cNvSpPr>
          <p:nvPr>
            <p:ph type="ftr" idx="20"/>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58" name="PlaceHolder 5"/>
          <p:cNvSpPr>
            <a:spLocks noGrp="1"/>
          </p:cNvSpPr>
          <p:nvPr>
            <p:ph type="sldNum" idx="21"/>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EAC35C57-C4EA-4AA9-B547-76ADE30F4018}"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
          <p:cNvSpPr/>
          <p:nvPr/>
        </p:nvSpPr>
        <p:spPr>
          <a:xfrm>
            <a:off x="8522280" y="0"/>
            <a:ext cx="1554480" cy="5669280"/>
          </a:xfrm>
          <a:prstGeom prst="rect">
            <a:avLst/>
          </a:prstGeom>
          <a:solidFill>
            <a:srgbClr val="2499be"/>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6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Click to edit the title text format</a:t>
            </a:r>
            <a:endParaRPr b="0" lang="en-US" sz="4400" spc="-1" strike="noStrike">
              <a:solidFill>
                <a:srgbClr val="000000"/>
              </a:solidFill>
              <a:latin typeface="Noto Sans"/>
            </a:endParaRPr>
          </a:p>
        </p:txBody>
      </p:sp>
      <p:sp>
        <p:nvSpPr>
          <p:cNvPr id="62" name="PlaceHolder 2"/>
          <p:cNvSpPr>
            <a:spLocks noGrp="1"/>
          </p:cNvSpPr>
          <p:nvPr>
            <p:ph type="body"/>
          </p:nvPr>
        </p:nvSpPr>
        <p:spPr>
          <a:xfrm>
            <a:off x="503640" y="1326600"/>
            <a:ext cx="9068400" cy="328752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63" name="PlaceHolder 3"/>
          <p:cNvSpPr>
            <a:spLocks noGrp="1"/>
          </p:cNvSpPr>
          <p:nvPr>
            <p:ph type="dt" idx="22"/>
          </p:nvPr>
        </p:nvSpPr>
        <p:spPr>
          <a:xfrm>
            <a:off x="503640" y="5164560"/>
            <a:ext cx="234720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64" name="PlaceHolder 4"/>
          <p:cNvSpPr>
            <a:spLocks noGrp="1"/>
          </p:cNvSpPr>
          <p:nvPr>
            <p:ph type="ftr" idx="23"/>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65" name="PlaceHolder 5"/>
          <p:cNvSpPr>
            <a:spLocks noGrp="1"/>
          </p:cNvSpPr>
          <p:nvPr>
            <p:ph type="sldNum" idx="24"/>
          </p:nvPr>
        </p:nvSpPr>
        <p:spPr>
          <a:xfrm>
            <a:off x="7224840" y="5164560"/>
            <a:ext cx="234720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fld id="{48D2D892-570D-4B21-B6C5-2014870D3998}"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1600200" y="3488040"/>
            <a:ext cx="6947280" cy="1541160"/>
          </a:xfrm>
          <a:prstGeom prst="rect">
            <a:avLst/>
          </a:prstGeom>
          <a:noFill/>
          <a:ln w="0">
            <a:noFill/>
          </a:ln>
        </p:spPr>
        <p:txBody>
          <a:bodyPr lIns="0" rIns="0" tIns="0" bIns="0" anchor="ctr">
            <a:noAutofit/>
          </a:bodyPr>
          <a:p>
            <a:pPr algn="ctr">
              <a:lnSpc>
                <a:spcPct val="115000"/>
              </a:lnSpc>
            </a:pPr>
            <a:r>
              <a:rPr b="0" lang="en-US" sz="1500" spc="-1" strike="noStrike">
                <a:solidFill>
                  <a:srgbClr val="ffffff"/>
                </a:solidFill>
                <a:latin typeface="Noto Sans"/>
              </a:rPr>
              <a:t>By </a:t>
            </a:r>
            <a:endParaRPr b="0" lang="en-US" sz="1500" spc="-1" strike="noStrike">
              <a:solidFill>
                <a:srgbClr val="000000"/>
              </a:solidFill>
              <a:latin typeface="Arial"/>
            </a:endParaRPr>
          </a:p>
          <a:p>
            <a:pPr algn="ctr">
              <a:lnSpc>
                <a:spcPct val="115000"/>
              </a:lnSpc>
            </a:pPr>
            <a:r>
              <a:rPr b="0" lang="en-US" sz="1500" spc="-1" strike="noStrike">
                <a:solidFill>
                  <a:srgbClr val="ffffff"/>
                </a:solidFill>
                <a:latin typeface="Noto Sans"/>
              </a:rPr>
              <a:t>Anna-Belle Filion</a:t>
            </a:r>
            <a:endParaRPr b="0" lang="en-US" sz="1500" spc="-1" strike="noStrike">
              <a:solidFill>
                <a:srgbClr val="000000"/>
              </a:solidFill>
              <a:latin typeface="Arial"/>
            </a:endParaRPr>
          </a:p>
        </p:txBody>
      </p:sp>
      <p:sp>
        <p:nvSpPr>
          <p:cNvPr id="83" name=""/>
          <p:cNvSpPr/>
          <p:nvPr/>
        </p:nvSpPr>
        <p:spPr>
          <a:xfrm>
            <a:off x="1828800" y="3200400"/>
            <a:ext cx="6492240" cy="0"/>
          </a:xfrm>
          <a:prstGeom prst="line">
            <a:avLst/>
          </a:prstGeom>
          <a:ln w="38160">
            <a:solidFill>
              <a:srgbClr val="ffffff"/>
            </a:solidFill>
            <a:round/>
          </a:ln>
        </p:spPr>
        <p:style>
          <a:lnRef idx="0"/>
          <a:fillRef idx="0"/>
          <a:effectRef idx="0"/>
          <a:fontRef idx="minor"/>
        </p:style>
        <p:txBody>
          <a:bodyPr lIns="109080" rIns="109080" tIns="-64080" bIns="-64080" anchor="ctr">
            <a:noAutofit/>
          </a:bodyPr>
          <a:p>
            <a:endParaRPr b="0" lang="en-US" sz="1800" spc="-1" strike="noStrike">
              <a:solidFill>
                <a:srgbClr val="000000"/>
              </a:solidFill>
              <a:latin typeface="Noto Sans"/>
            </a:endParaRPr>
          </a:p>
        </p:txBody>
      </p:sp>
      <p:sp>
        <p:nvSpPr>
          <p:cNvPr id="84" name="PlaceHolder 2"/>
          <p:cNvSpPr>
            <a:spLocks noGrp="1"/>
          </p:cNvSpPr>
          <p:nvPr>
            <p:ph type="title"/>
          </p:nvPr>
        </p:nvSpPr>
        <p:spPr>
          <a:xfrm>
            <a:off x="863640" y="578160"/>
            <a:ext cx="8939880" cy="2490840"/>
          </a:xfrm>
          <a:prstGeom prst="rect">
            <a:avLst/>
          </a:prstGeom>
          <a:noFill/>
          <a:ln w="0">
            <a:noFill/>
          </a:ln>
        </p:spPr>
        <p:txBody>
          <a:bodyPr lIns="0" rIns="0" tIns="0" bIns="0" anchor="ctr">
            <a:noAutofit/>
          </a:bodyPr>
          <a:p>
            <a:pPr indent="0" algn="ctr">
              <a:spcBef>
                <a:spcPts val="1191"/>
              </a:spcBef>
              <a:spcAft>
                <a:spcPts val="992"/>
              </a:spcAft>
              <a:buNone/>
            </a:pPr>
            <a:r>
              <a:rPr b="1" lang="en-US" sz="2200" spc="-1" strike="noStrike">
                <a:solidFill>
                  <a:srgbClr val="ffffff"/>
                </a:solidFill>
                <a:latin typeface="Noto Sans"/>
                <a:ea typeface="Noto Sans CJK SC"/>
              </a:rPr>
              <a:t>Climate App </a:t>
            </a:r>
            <a:r>
              <a:rPr b="1" lang="en-US" sz="2200" spc="-1" strike="noStrike">
                <a:solidFill>
                  <a:srgbClr val="ffffff"/>
                </a:solidFill>
                <a:latin typeface="Noto Sans"/>
              </a:rPr>
              <a:t>Explorer</a:t>
            </a:r>
            <a:br>
              <a:rPr sz="2200"/>
            </a:br>
            <a:r>
              <a:rPr b="1" lang="en-US" sz="2200" spc="-1" strike="noStrike">
                <a:solidFill>
                  <a:srgbClr val="ffffff"/>
                </a:solidFill>
                <a:latin typeface="Noto Sans"/>
              </a:rPr>
              <a:t>and </a:t>
            </a:r>
            <a:br>
              <a:rPr sz="2200"/>
            </a:br>
            <a:r>
              <a:rPr b="1" lang="en-US" sz="2200" spc="-1" strike="noStrike">
                <a:solidFill>
                  <a:srgbClr val="ffffff"/>
                </a:solidFill>
                <a:latin typeface="Noto Sans"/>
              </a:rPr>
              <a:t>Climate Forecast for Downtown Montreal</a:t>
            </a:r>
            <a:br>
              <a:rPr sz="2200"/>
            </a:br>
            <a:endParaRPr b="1" lang="en-US" sz="2200" spc="-1" strike="noStrike">
              <a:solidFill>
                <a:srgbClr val="000000"/>
              </a:solidFill>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259640" y="226080"/>
            <a:ext cx="9068400" cy="94608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Noto Sans"/>
              </a:rPr>
              <a:t>Recurrent Neural Network model</a:t>
            </a:r>
            <a:endParaRPr b="0" lang="en-US" sz="3200" spc="-1" strike="noStrike">
              <a:solidFill>
                <a:srgbClr val="000000"/>
              </a:solidFill>
              <a:latin typeface="Noto Sans"/>
            </a:endParaRPr>
          </a:p>
        </p:txBody>
      </p:sp>
      <p:sp>
        <p:nvSpPr>
          <p:cNvPr id="102" name=""/>
          <p:cNvSpPr txBox="1"/>
          <p:nvPr/>
        </p:nvSpPr>
        <p:spPr>
          <a:xfrm>
            <a:off x="2743200" y="1172160"/>
            <a:ext cx="6638040" cy="228600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The goal was to build an RNN model that would forecast the daily, seasonal and annual variability of maximum/minimum temperatures and its variation caused by climate change for Downtown Montreal.</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My RNN model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Simple 1 layer Long-Short Term Memory (LSTM) RNN model</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- 31 days window from TimeseriesGenerator</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trained with the daily data from 1892 to 2020</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endParaRPr b="0" lang="en-US" sz="1000" spc="-1" strike="noStrike">
              <a:solidFill>
                <a:srgbClr val="000000"/>
              </a:solidFill>
              <a:latin typeface="Nimbus Sans"/>
            </a:endParaRPr>
          </a:p>
        </p:txBody>
      </p:sp>
      <p:pic>
        <p:nvPicPr>
          <p:cNvPr id="103" name="" descr=""/>
          <p:cNvPicPr/>
          <p:nvPr/>
        </p:nvPicPr>
        <p:blipFill>
          <a:blip r:embed="rId1"/>
          <a:stretch/>
        </p:blipFill>
        <p:spPr>
          <a:xfrm>
            <a:off x="2743200" y="3048480"/>
            <a:ext cx="7181640" cy="2209320"/>
          </a:xfrm>
          <a:prstGeom prst="rect">
            <a:avLst/>
          </a:prstGeom>
          <a:ln w="0">
            <a:noFill/>
          </a:ln>
        </p:spPr>
      </p:pic>
      <p:pic>
        <p:nvPicPr>
          <p:cNvPr id="104" name="" descr=""/>
          <p:cNvPicPr/>
          <p:nvPr/>
        </p:nvPicPr>
        <p:blipFill>
          <a:blip r:embed="rId2"/>
          <a:stretch/>
        </p:blipFill>
        <p:spPr>
          <a:xfrm>
            <a:off x="108000" y="3657600"/>
            <a:ext cx="2286000" cy="924480"/>
          </a:xfrm>
          <a:prstGeom prst="rect">
            <a:avLst/>
          </a:prstGeom>
          <a:ln w="0">
            <a:noFill/>
          </a:ln>
        </p:spPr>
      </p:pic>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6080"/>
            <a:ext cx="9068400" cy="94608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Noto Sans"/>
              </a:rPr>
              <a:t>RNN model</a:t>
            </a:r>
            <a:endParaRPr b="0" lang="en-US" sz="3200" spc="-1" strike="noStrike">
              <a:solidFill>
                <a:srgbClr val="000000"/>
              </a:solidFill>
              <a:latin typeface="Noto Sans"/>
            </a:endParaRPr>
          </a:p>
        </p:txBody>
      </p:sp>
      <p:pic>
        <p:nvPicPr>
          <p:cNvPr id="106" name="" descr=""/>
          <p:cNvPicPr/>
          <p:nvPr/>
        </p:nvPicPr>
        <p:blipFill>
          <a:blip r:embed="rId1"/>
          <a:stretch/>
        </p:blipFill>
        <p:spPr>
          <a:xfrm>
            <a:off x="2549520" y="1143000"/>
            <a:ext cx="7542360" cy="4105080"/>
          </a:xfrm>
          <a:prstGeom prst="rect">
            <a:avLst/>
          </a:prstGeom>
          <a:ln w="0">
            <a:noFill/>
          </a:ln>
        </p:spPr>
      </p:pic>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3600" spc="-1" strike="noStrike">
                <a:solidFill>
                  <a:srgbClr val="000000"/>
                </a:solidFill>
                <a:latin typeface="Noto Sans"/>
              </a:rPr>
              <a:t>RNN model validation</a:t>
            </a:r>
            <a:endParaRPr b="0" lang="en-US" sz="3600" spc="-1" strike="noStrike">
              <a:solidFill>
                <a:srgbClr val="000000"/>
              </a:solidFill>
              <a:latin typeface="Noto Sans"/>
            </a:endParaRPr>
          </a:p>
        </p:txBody>
      </p:sp>
      <p:sp>
        <p:nvSpPr>
          <p:cNvPr id="108" name=""/>
          <p:cNvSpPr txBox="1"/>
          <p:nvPr/>
        </p:nvSpPr>
        <p:spPr>
          <a:xfrm>
            <a:off x="2743200" y="1220400"/>
            <a:ext cx="7087320" cy="426600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Train/test/validation split method was used</a:t>
            </a:r>
            <a:endParaRPr b="0" lang="en-US" sz="1000" spc="-1" strike="noStrike">
              <a:solidFill>
                <a:srgbClr val="000000"/>
              </a:solidFill>
              <a:latin typeface="Nimbus Sans"/>
            </a:endParaRPr>
          </a:p>
          <a:p>
            <a:r>
              <a:rPr b="0" lang="en-US" sz="1000" spc="-1" strike="noStrike">
                <a:solidFill>
                  <a:srgbClr val="000000"/>
                </a:solidFill>
                <a:latin typeface="Nimbus Sans"/>
              </a:rPr>
              <a:t>Metric : Mean Squared Error (MSE)</a:t>
            </a:r>
            <a:endParaRPr b="0" lang="en-US" sz="1000" spc="-1" strike="noStrike">
              <a:solidFill>
                <a:srgbClr val="000000"/>
              </a:solidFill>
              <a:latin typeface="Nimbus Sans"/>
            </a:endParaRPr>
          </a:p>
          <a:p>
            <a:r>
              <a:rPr b="0" lang="en-US" sz="1000" spc="-1" strike="noStrike">
                <a:solidFill>
                  <a:srgbClr val="000000"/>
                </a:solidFill>
                <a:latin typeface="Nimbus Sans"/>
              </a:rPr>
              <a:t>A moving window approach was used:</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800" spc="-1" strike="noStrike">
                <a:solidFill>
                  <a:srgbClr val="000000"/>
                </a:solidFill>
                <a:latin typeface="Nimbus Sans"/>
              </a:rPr>
              <a:t>1 - A fixed-size window of 31 days of input feature is used.</a:t>
            </a:r>
            <a:endParaRPr b="0" lang="en-US" sz="800" spc="-1" strike="noStrike">
              <a:solidFill>
                <a:srgbClr val="000000"/>
              </a:solidFill>
              <a:latin typeface="Nimbus Sans"/>
            </a:endParaRPr>
          </a:p>
          <a:p>
            <a:r>
              <a:rPr b="0" lang="en-US" sz="800" spc="-1" strike="noStrike">
                <a:solidFill>
                  <a:srgbClr val="000000"/>
                </a:solidFill>
                <a:latin typeface="Nimbus Sans"/>
              </a:rPr>
              <a:t>	</a:t>
            </a:r>
            <a:r>
              <a:rPr b="0" lang="en-US" sz="800" spc="-1" strike="noStrike">
                <a:solidFill>
                  <a:srgbClr val="000000"/>
                </a:solidFill>
                <a:latin typeface="Nimbus Sans"/>
              </a:rPr>
              <a:t>2 - The model is used to predict Tmax and Tmin.</a:t>
            </a:r>
            <a:endParaRPr b="0" lang="en-US" sz="800" spc="-1" strike="noStrike">
              <a:solidFill>
                <a:srgbClr val="000000"/>
              </a:solidFill>
              <a:latin typeface="Nimbus Sans"/>
            </a:endParaRPr>
          </a:p>
          <a:p>
            <a:r>
              <a:rPr b="0" lang="en-US" sz="800" spc="-1" strike="noStrike">
                <a:solidFill>
                  <a:srgbClr val="000000"/>
                </a:solidFill>
                <a:latin typeface="Nimbus Sans"/>
              </a:rPr>
              <a:t>	</a:t>
            </a:r>
            <a:r>
              <a:rPr b="0" lang="en-US" sz="800" spc="-1" strike="noStrike">
                <a:solidFill>
                  <a:srgbClr val="000000"/>
                </a:solidFill>
                <a:latin typeface="Nimbus Sans"/>
              </a:rPr>
              <a:t>3 - This window then slides forward by one day.</a:t>
            </a:r>
            <a:endParaRPr b="0" lang="en-US" sz="800" spc="-1" strike="noStrike">
              <a:solidFill>
                <a:srgbClr val="000000"/>
              </a:solidFill>
              <a:latin typeface="Nimbus Sans"/>
            </a:endParaRPr>
          </a:p>
          <a:p>
            <a:r>
              <a:rPr b="0" lang="en-US" sz="800" spc="-1" strike="noStrike">
                <a:solidFill>
                  <a:srgbClr val="000000"/>
                </a:solidFill>
                <a:latin typeface="Nimbus Sans"/>
              </a:rPr>
              <a:t>	</a:t>
            </a:r>
            <a:r>
              <a:rPr b="0" lang="en-US" sz="800" spc="-1" strike="noStrike">
                <a:solidFill>
                  <a:srgbClr val="000000"/>
                </a:solidFill>
                <a:latin typeface="Nimbus Sans"/>
              </a:rPr>
              <a:t>4 - The forecasted Tmax and Tmin is used to replace the last entry of the Previous day's maximum/minimum temperature.</a:t>
            </a:r>
            <a:endParaRPr b="0" lang="en-US" sz="800" spc="-1" strike="noStrike">
              <a:solidFill>
                <a:srgbClr val="000000"/>
              </a:solidFill>
              <a:latin typeface="Nimbus Sans"/>
            </a:endParaRPr>
          </a:p>
          <a:p>
            <a:r>
              <a:rPr b="0" lang="en-US" sz="800" spc="-1" strike="noStrike">
                <a:solidFill>
                  <a:srgbClr val="000000"/>
                </a:solidFill>
                <a:latin typeface="Nimbus Sans"/>
              </a:rPr>
              <a:t>	</a:t>
            </a:r>
            <a:r>
              <a:rPr b="0" lang="en-US" sz="800" spc="-1" strike="noStrike">
                <a:solidFill>
                  <a:srgbClr val="000000"/>
                </a:solidFill>
                <a:latin typeface="Nimbus Sans"/>
              </a:rPr>
              <a:t>5 - The model is used to predict Tmax and Tmin.</a:t>
            </a:r>
            <a:endParaRPr b="0" lang="en-US" sz="800" spc="-1" strike="noStrike">
              <a:solidFill>
                <a:srgbClr val="000000"/>
              </a:solidFill>
              <a:latin typeface="Nimbus Sans"/>
            </a:endParaRPr>
          </a:p>
          <a:p>
            <a:r>
              <a:rPr b="0" lang="en-US" sz="800" spc="-1" strike="noStrike">
                <a:solidFill>
                  <a:srgbClr val="000000"/>
                </a:solidFill>
                <a:latin typeface="Nimbus Sans"/>
              </a:rPr>
              <a:t>	</a:t>
            </a:r>
            <a:r>
              <a:rPr b="0" lang="en-US" sz="800" spc="-1" strike="noStrike">
                <a:solidFill>
                  <a:srgbClr val="000000"/>
                </a:solidFill>
                <a:latin typeface="Nimbus Sans"/>
              </a:rPr>
              <a:t>6 - Repeat steps 4 and 5 until the entire forecasty period is covered.</a:t>
            </a:r>
            <a:endParaRPr b="0" lang="en-US" sz="800" spc="-1" strike="noStrike">
              <a:solidFill>
                <a:srgbClr val="000000"/>
              </a:solidFill>
              <a:latin typeface="Nimbus Sans"/>
            </a:endParaRPr>
          </a:p>
          <a:p>
            <a:endParaRPr b="0" lang="en-US" sz="8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a:t>
            </a:r>
            <a:r>
              <a:rPr b="0" lang="en-US" sz="1000" spc="-1" strike="noStrike">
                <a:solidFill>
                  <a:srgbClr val="000000"/>
                </a:solidFill>
                <a:latin typeface="Nimbus Sans"/>
              </a:rPr>
              <a:t>	</a:t>
            </a:r>
            <a:r>
              <a:rPr b="0" lang="en-US" sz="1000" spc="-1" strike="noStrike">
                <a:solidFill>
                  <a:srgbClr val="000000"/>
                </a:solidFill>
                <a:latin typeface="Nimbus Sans"/>
              </a:rPr>
              <a:t>Testing dataset comprised daily data from 2021 to 2022</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a:t>
            </a:r>
            <a:r>
              <a:rPr b="0" lang="en-US" sz="1000" spc="-1" strike="noStrike">
                <a:solidFill>
                  <a:srgbClr val="000000"/>
                </a:solidFill>
                <a:latin typeface="Nimbus Sans"/>
              </a:rPr>
              <a:t>Validation dataset constituted of daily data from 2023 to 2024</a:t>
            </a:r>
            <a:endParaRPr b="0" lang="en-US" sz="1000" spc="-1" strike="noStrike">
              <a:solidFill>
                <a:srgbClr val="000000"/>
              </a:solidFill>
              <a:latin typeface="Nimbus Sans"/>
            </a:endParaRPr>
          </a:p>
          <a:p>
            <a:endParaRPr b="0" lang="en-US" sz="800" spc="-1" strike="noStrike">
              <a:solidFill>
                <a:srgbClr val="000000"/>
              </a:solidFill>
              <a:latin typeface="Nimbus Sans"/>
            </a:endParaRPr>
          </a:p>
          <a:p>
            <a:endParaRPr b="0" lang="en-US" sz="1000" spc="-1" strike="noStrike">
              <a:solidFill>
                <a:srgbClr val="000000"/>
              </a:solidFill>
              <a:latin typeface="Nimbus Sans"/>
            </a:endParaRPr>
          </a:p>
        </p:txBody>
      </p:sp>
      <p:pic>
        <p:nvPicPr>
          <p:cNvPr id="109" name="" descr=""/>
          <p:cNvPicPr/>
          <p:nvPr/>
        </p:nvPicPr>
        <p:blipFill>
          <a:blip r:embed="rId1"/>
          <a:stretch/>
        </p:blipFill>
        <p:spPr>
          <a:xfrm>
            <a:off x="7315200" y="3519360"/>
            <a:ext cx="1856880" cy="980640"/>
          </a:xfrm>
          <a:prstGeom prst="rect">
            <a:avLst/>
          </a:prstGeom>
          <a:ln w="0">
            <a:noFill/>
          </a:ln>
        </p:spPr>
      </p:pic>
      <p:pic>
        <p:nvPicPr>
          <p:cNvPr id="110" name="" descr=""/>
          <p:cNvPicPr/>
          <p:nvPr/>
        </p:nvPicPr>
        <p:blipFill>
          <a:blip r:embed="rId2"/>
          <a:stretch/>
        </p:blipFill>
        <p:spPr>
          <a:xfrm>
            <a:off x="7315200" y="4572000"/>
            <a:ext cx="1819080" cy="999720"/>
          </a:xfrm>
          <a:prstGeom prst="rect">
            <a:avLst/>
          </a:prstGeom>
          <a:ln w="0">
            <a:noFill/>
          </a:ln>
        </p:spPr>
      </p:pic>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3600" spc="-1" strike="noStrike">
                <a:solidFill>
                  <a:srgbClr val="000000"/>
                </a:solidFill>
                <a:latin typeface="Noto Sans"/>
              </a:rPr>
              <a:t>RNN model validation</a:t>
            </a:r>
            <a:endParaRPr b="0" lang="en-US" sz="3600" spc="-1" strike="noStrike">
              <a:solidFill>
                <a:srgbClr val="000000"/>
              </a:solidFill>
              <a:latin typeface="Noto Sans"/>
            </a:endParaRPr>
          </a:p>
        </p:txBody>
      </p:sp>
      <p:pic>
        <p:nvPicPr>
          <p:cNvPr id="112" name="" descr=""/>
          <p:cNvPicPr/>
          <p:nvPr/>
        </p:nvPicPr>
        <p:blipFill>
          <a:blip r:embed="rId1"/>
          <a:stretch/>
        </p:blipFill>
        <p:spPr>
          <a:xfrm>
            <a:off x="2702160" y="1828800"/>
            <a:ext cx="6899040" cy="3605400"/>
          </a:xfrm>
          <a:prstGeom prst="rect">
            <a:avLst/>
          </a:prstGeom>
          <a:ln w="0">
            <a:noFill/>
          </a:ln>
        </p:spPr>
      </p:pic>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Noto Sans"/>
              </a:rPr>
              <a:t>RNN model results</a:t>
            </a:r>
            <a:endParaRPr b="0" lang="en-US" sz="4000" spc="-1" strike="noStrike">
              <a:solidFill>
                <a:srgbClr val="000000"/>
              </a:solidFill>
              <a:latin typeface="Noto Sans"/>
            </a:endParaRPr>
          </a:p>
        </p:txBody>
      </p:sp>
      <p:pic>
        <p:nvPicPr>
          <p:cNvPr id="114" name="" descr=""/>
          <p:cNvPicPr/>
          <p:nvPr/>
        </p:nvPicPr>
        <p:blipFill>
          <a:blip r:embed="rId1"/>
          <a:stretch/>
        </p:blipFill>
        <p:spPr>
          <a:xfrm>
            <a:off x="3029040" y="1611720"/>
            <a:ext cx="6572160" cy="3200400"/>
          </a:xfrm>
          <a:prstGeom prst="rect">
            <a:avLst/>
          </a:prstGeom>
          <a:ln w="0">
            <a:noFill/>
          </a:ln>
        </p:spPr>
      </p:pic>
      <p:sp>
        <p:nvSpPr>
          <p:cNvPr id="115" name=""/>
          <p:cNvSpPr txBox="1"/>
          <p:nvPr/>
        </p:nvSpPr>
        <p:spPr>
          <a:xfrm>
            <a:off x="2594520" y="1281240"/>
            <a:ext cx="4949280" cy="318960"/>
          </a:xfrm>
          <a:prstGeom prst="rect">
            <a:avLst/>
          </a:prstGeom>
          <a:noFill/>
          <a:ln w="0">
            <a:noFill/>
          </a:ln>
        </p:spPr>
        <p:txBody>
          <a:bodyPr lIns="90000" rIns="90000" tIns="45000" bIns="45000" anchor="t">
            <a:noAutofit/>
          </a:bodyPr>
          <a:p>
            <a:r>
              <a:rPr b="0" lang="en-US" sz="1300" spc="-1" strike="noStrike">
                <a:solidFill>
                  <a:srgbClr val="000000"/>
                </a:solidFill>
                <a:latin typeface="Nimbus Sans"/>
              </a:rPr>
              <a:t>A prediction was made from 2025 up to 2050</a:t>
            </a:r>
            <a:endParaRPr b="0" lang="en-US" sz="1300" spc="-1" strike="noStrike">
              <a:solidFill>
                <a:srgbClr val="000000"/>
              </a:solidFill>
              <a:latin typeface="Nimbus Sans"/>
            </a:endParaRPr>
          </a:p>
        </p:txBody>
      </p:sp>
      <p:sp>
        <p:nvSpPr>
          <p:cNvPr id="116" name=""/>
          <p:cNvSpPr txBox="1"/>
          <p:nvPr/>
        </p:nvSpPr>
        <p:spPr>
          <a:xfrm>
            <a:off x="2743200" y="4812120"/>
            <a:ext cx="5486400" cy="445680"/>
          </a:xfrm>
          <a:prstGeom prst="rect">
            <a:avLst/>
          </a:prstGeom>
          <a:noFill/>
          <a:ln w="0">
            <a:noFill/>
          </a:ln>
        </p:spPr>
        <p:txBody>
          <a:bodyPr lIns="90000" rIns="90000" tIns="45000" bIns="45000" anchor="t">
            <a:noAutofit/>
          </a:bodyPr>
          <a:p>
            <a:r>
              <a:rPr b="0" lang="en-US" sz="1200" spc="-1" strike="noStrike">
                <a:solidFill>
                  <a:srgbClr val="000000"/>
                </a:solidFill>
                <a:latin typeface="Nimbus Sans"/>
              </a:rPr>
              <a:t>We can see that the model see clearly the annual cycle of temperatures.</a:t>
            </a:r>
            <a:endParaRPr b="0" lang="en-US" sz="1200" spc="-1" strike="noStrike">
              <a:solidFill>
                <a:srgbClr val="000000"/>
              </a:solidFill>
              <a:latin typeface="Nimbus Sans"/>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Noto Sans"/>
              </a:rPr>
              <a:t>RNN model results</a:t>
            </a:r>
            <a:endParaRPr b="0" lang="en-US" sz="4000" spc="-1" strike="noStrike">
              <a:solidFill>
                <a:srgbClr val="000000"/>
              </a:solidFill>
              <a:latin typeface="Noto Sans"/>
            </a:endParaRPr>
          </a:p>
        </p:txBody>
      </p:sp>
      <p:pic>
        <p:nvPicPr>
          <p:cNvPr id="118" name="" descr=""/>
          <p:cNvPicPr/>
          <p:nvPr/>
        </p:nvPicPr>
        <p:blipFill>
          <a:blip r:embed="rId1"/>
          <a:stretch/>
        </p:blipFill>
        <p:spPr>
          <a:xfrm>
            <a:off x="2743200" y="1720440"/>
            <a:ext cx="7263720" cy="3537360"/>
          </a:xfrm>
          <a:prstGeom prst="rect">
            <a:avLst/>
          </a:prstGeom>
          <a:ln w="0">
            <a:noFill/>
          </a:ln>
        </p:spPr>
      </p:pic>
      <p:sp>
        <p:nvSpPr>
          <p:cNvPr id="119" name=""/>
          <p:cNvSpPr txBox="1"/>
          <p:nvPr/>
        </p:nvSpPr>
        <p:spPr>
          <a:xfrm>
            <a:off x="2743200" y="1172160"/>
            <a:ext cx="6439320" cy="34308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Here are some graph that focus on the summer portion of the annual cycle to see the trend in summer maximum temperature to expect with climate change based on our RNN model.</a:t>
            </a:r>
            <a:endParaRPr b="0" lang="en-US" sz="1000" spc="-1" strike="noStrike">
              <a:solidFill>
                <a:srgbClr val="000000"/>
              </a:solidFill>
              <a:latin typeface="Nimbus Sans"/>
            </a:endParaRPr>
          </a:p>
        </p:txBody>
      </p:sp>
      <p:sp>
        <p:nvSpPr>
          <p:cNvPr id="120" name=""/>
          <p:cNvSpPr/>
          <p:nvPr/>
        </p:nvSpPr>
        <p:spPr>
          <a:xfrm flipH="1">
            <a:off x="6858000" y="2057400"/>
            <a:ext cx="228600" cy="457200"/>
          </a:xfrm>
          <a:prstGeom prst="line">
            <a:avLst/>
          </a:prstGeom>
          <a:ln w="0">
            <a:no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Nimbus Sans"/>
            </a:endParaRPr>
          </a:p>
        </p:txBody>
      </p:sp>
      <p:sp>
        <p:nvSpPr>
          <p:cNvPr id="121" name=""/>
          <p:cNvSpPr/>
          <p:nvPr/>
        </p:nvSpPr>
        <p:spPr>
          <a:xfrm flipH="1">
            <a:off x="7086600" y="1828800"/>
            <a:ext cx="228600" cy="457200"/>
          </a:xfrm>
          <a:prstGeom prst="line">
            <a:avLst/>
          </a:prstGeom>
          <a:ln w="0">
            <a:no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Nimbus Sans"/>
            </a:endParaRPr>
          </a:p>
        </p:txBody>
      </p:sp>
      <p:sp>
        <p:nvSpPr>
          <p:cNvPr id="122" name=""/>
          <p:cNvSpPr/>
          <p:nvPr/>
        </p:nvSpPr>
        <p:spPr>
          <a:xfrm>
            <a:off x="6400800" y="2286000"/>
            <a:ext cx="1143000" cy="685800"/>
          </a:xfrm>
          <a:prstGeom prst="ellipse">
            <a:avLst/>
          </a:prstGeom>
          <a:noFill/>
          <a:ln w="0">
            <a:solidFill>
              <a:srgbClr val="666666"/>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imbus Sans"/>
            </a:endParaRPr>
          </a:p>
        </p:txBody>
      </p:sp>
      <p:sp>
        <p:nvSpPr>
          <p:cNvPr id="123" name=""/>
          <p:cNvSpPr/>
          <p:nvPr/>
        </p:nvSpPr>
        <p:spPr>
          <a:xfrm>
            <a:off x="5486400" y="2615760"/>
            <a:ext cx="1072080" cy="685800"/>
          </a:xfrm>
          <a:prstGeom prst="ellipse">
            <a:avLst/>
          </a:prstGeom>
          <a:noFill/>
          <a:ln w="0">
            <a:solidFill>
              <a:srgbClr val="666666"/>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imbus Sans"/>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Noto Sans"/>
              </a:rPr>
              <a:t>RNN model results</a:t>
            </a:r>
            <a:endParaRPr b="0" lang="en-US" sz="4000" spc="-1" strike="noStrike">
              <a:solidFill>
                <a:srgbClr val="000000"/>
              </a:solidFill>
              <a:latin typeface="Noto Sans"/>
            </a:endParaRPr>
          </a:p>
        </p:txBody>
      </p:sp>
      <p:pic>
        <p:nvPicPr>
          <p:cNvPr id="125" name="" descr=""/>
          <p:cNvPicPr/>
          <p:nvPr/>
        </p:nvPicPr>
        <p:blipFill>
          <a:blip r:embed="rId1"/>
          <a:stretch/>
        </p:blipFill>
        <p:spPr>
          <a:xfrm>
            <a:off x="2584440" y="1729440"/>
            <a:ext cx="7245360" cy="3528360"/>
          </a:xfrm>
          <a:prstGeom prst="rect">
            <a:avLst/>
          </a:prstGeom>
          <a:ln w="0">
            <a:noFill/>
          </a:ln>
        </p:spPr>
      </p:pic>
      <p:sp>
        <p:nvSpPr>
          <p:cNvPr id="126" name=""/>
          <p:cNvSpPr txBox="1"/>
          <p:nvPr/>
        </p:nvSpPr>
        <p:spPr>
          <a:xfrm>
            <a:off x="2743200" y="1172160"/>
            <a:ext cx="6726240" cy="67392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000" spc="-1" strike="noStrike">
                <a:solidFill>
                  <a:srgbClr val="000000"/>
                </a:solidFill>
                <a:latin typeface="Nimbus Sans"/>
              </a:rPr>
              <a:t>Here are some graph that focus on the winter portion of the annual cycle to see the trend in winter maximum temperature to expect with climate change based on our RNN model.</a:t>
            </a:r>
            <a:endParaRPr b="0" lang="en-US" sz="1000" spc="-1" strike="noStrike">
              <a:solidFill>
                <a:srgbClr val="000000"/>
              </a:solidFill>
              <a:latin typeface="Nimbus Sans"/>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rot="3000">
            <a:off x="3008520" y="-69120"/>
            <a:ext cx="5941440" cy="2892960"/>
          </a:xfrm>
          <a:prstGeom prst="rect">
            <a:avLst/>
          </a:prstGeom>
          <a:ln w="0">
            <a:noFill/>
          </a:ln>
        </p:spPr>
      </p:pic>
      <p:pic>
        <p:nvPicPr>
          <p:cNvPr id="128" name="" descr=""/>
          <p:cNvPicPr/>
          <p:nvPr/>
        </p:nvPicPr>
        <p:blipFill>
          <a:blip r:embed="rId2"/>
          <a:stretch/>
        </p:blipFill>
        <p:spPr>
          <a:xfrm>
            <a:off x="2972160" y="2828520"/>
            <a:ext cx="5943240" cy="2894040"/>
          </a:xfrm>
          <a:prstGeom prst="rect">
            <a:avLst/>
          </a:prstGeom>
          <a:ln w="0">
            <a:noFill/>
          </a:ln>
        </p:spPr>
      </p:pic>
      <p:sp>
        <p:nvSpPr>
          <p:cNvPr id="129" name=""/>
          <p:cNvSpPr/>
          <p:nvPr/>
        </p:nvSpPr>
        <p:spPr>
          <a:xfrm>
            <a:off x="7086600" y="685800"/>
            <a:ext cx="457200" cy="228600"/>
          </a:xfrm>
          <a:prstGeom prst="ellipse">
            <a:avLst/>
          </a:prstGeom>
          <a:noFill/>
          <a:ln w="0">
            <a:solidFill>
              <a:srgbClr val="666666"/>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imbus Sans"/>
            </a:endParaRPr>
          </a:p>
        </p:txBody>
      </p:sp>
      <p:sp>
        <p:nvSpPr>
          <p:cNvPr id="130" name=""/>
          <p:cNvSpPr/>
          <p:nvPr/>
        </p:nvSpPr>
        <p:spPr>
          <a:xfrm>
            <a:off x="6629400" y="4114800"/>
            <a:ext cx="457200" cy="360"/>
          </a:xfrm>
          <a:prstGeom prst="ellipse">
            <a:avLst/>
          </a:prstGeom>
          <a:gradFill rotWithShape="0">
            <a:gsLst>
              <a:gs pos="0">
                <a:srgbClr val="2499be">
                  <a:alpha val="80000"/>
                </a:srgbClr>
              </a:gs>
              <a:gs pos="100000">
                <a:srgbClr val="2499be"/>
              </a:gs>
            </a:gsLst>
            <a:lin ang="5400000"/>
          </a:gradFill>
          <a:ln w="0">
            <a:noFill/>
          </a:ln>
        </p:spPr>
        <p:style>
          <a:lnRef idx="0"/>
          <a:fillRef idx="0"/>
          <a:effectRef idx="0"/>
          <a:fontRef idx="minor"/>
        </p:style>
        <p:txBody>
          <a:bodyPr wrap="none" lIns="90000" rIns="90000" tIns="-44640" bIns="-44640" anchor="ctr">
            <a:noAutofit/>
          </a:bodyPr>
          <a:p>
            <a:endParaRPr b="0" lang="en-US" sz="1800" spc="-1" strike="noStrike">
              <a:solidFill>
                <a:srgbClr val="ffffff"/>
              </a:solidFill>
              <a:latin typeface="Nimbus Sans"/>
            </a:endParaRPr>
          </a:p>
        </p:txBody>
      </p:sp>
      <p:sp>
        <p:nvSpPr>
          <p:cNvPr id="131" name=""/>
          <p:cNvSpPr/>
          <p:nvPr/>
        </p:nvSpPr>
        <p:spPr>
          <a:xfrm>
            <a:off x="6858000" y="4114800"/>
            <a:ext cx="228600" cy="360"/>
          </a:xfrm>
          <a:prstGeom prst="ellipse">
            <a:avLst/>
          </a:prstGeom>
          <a:gradFill rotWithShape="0">
            <a:gsLst>
              <a:gs pos="0">
                <a:srgbClr val="2499be">
                  <a:alpha val="80000"/>
                </a:srgbClr>
              </a:gs>
              <a:gs pos="100000">
                <a:srgbClr val="2499be"/>
              </a:gs>
            </a:gsLst>
            <a:lin ang="5400000"/>
          </a:gradFill>
          <a:ln w="0">
            <a:noFill/>
          </a:ln>
        </p:spPr>
        <p:style>
          <a:lnRef idx="0"/>
          <a:fillRef idx="0"/>
          <a:effectRef idx="0"/>
          <a:fontRef idx="minor"/>
        </p:style>
        <p:txBody>
          <a:bodyPr wrap="none" lIns="90000" rIns="90000" tIns="-44640" bIns="-44640" anchor="ctr">
            <a:noAutofit/>
          </a:bodyPr>
          <a:p>
            <a:endParaRPr b="0" lang="en-US" sz="1800" spc="-1" strike="noStrike">
              <a:solidFill>
                <a:srgbClr val="ffffff"/>
              </a:solidFill>
              <a:latin typeface="Nimbus Sans"/>
            </a:endParaRPr>
          </a:p>
        </p:txBody>
      </p:sp>
      <p:sp>
        <p:nvSpPr>
          <p:cNvPr id="132" name=""/>
          <p:cNvSpPr/>
          <p:nvPr/>
        </p:nvSpPr>
        <p:spPr>
          <a:xfrm>
            <a:off x="6665400" y="3970800"/>
            <a:ext cx="457200" cy="228600"/>
          </a:xfrm>
          <a:prstGeom prst="ellipse">
            <a:avLst/>
          </a:prstGeom>
          <a:noFill/>
          <a:ln w="0">
            <a:solidFill>
              <a:srgbClr val="666666"/>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imbus Sans"/>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000" spc="-1" strike="noStrike">
                <a:solidFill>
                  <a:srgbClr val="000000"/>
                </a:solidFill>
                <a:latin typeface="Noto Sans"/>
              </a:rPr>
              <a:t>RNN model results</a:t>
            </a:r>
            <a:endParaRPr b="0" lang="en-US" sz="4000" spc="-1" strike="noStrike">
              <a:solidFill>
                <a:srgbClr val="000000"/>
              </a:solidFill>
              <a:latin typeface="Noto Sans"/>
            </a:endParaRPr>
          </a:p>
        </p:txBody>
      </p:sp>
      <p:sp>
        <p:nvSpPr>
          <p:cNvPr id="134" name=""/>
          <p:cNvSpPr txBox="1"/>
          <p:nvPr/>
        </p:nvSpPr>
        <p:spPr>
          <a:xfrm>
            <a:off x="2743200" y="2057400"/>
            <a:ext cx="7086600" cy="274320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We see some unexpected drops in temperature with global warming scenario that should results in an increased trend.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For example, there is a sharp drop at 2040 in the SSP2-45 scenario.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Seems to be related to the drop in methane emissions.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For the significant drop in the SSP5-80,</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Seems to be related to a weak inflection point in the population at 2036.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This leads me to believe that there is some instabilities in my model that are triggered, propagated and amplified with time when there is an inflection point in the input features.</a:t>
            </a:r>
            <a:endParaRPr b="0" lang="en-US" sz="1000" spc="-1" strike="noStrike">
              <a:solidFill>
                <a:srgbClr val="000000"/>
              </a:solidFill>
              <a:latin typeface="Nimbus Sans"/>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Climate App</a:t>
            </a:r>
            <a:endParaRPr b="0" lang="en-US" sz="4400" spc="-1" strike="noStrike">
              <a:solidFill>
                <a:srgbClr val="000000"/>
              </a:solidFill>
              <a:latin typeface="Noto Sans"/>
            </a:endParaRPr>
          </a:p>
        </p:txBody>
      </p:sp>
      <p:sp>
        <p:nvSpPr>
          <p:cNvPr id="136" name=""/>
          <p:cNvSpPr txBox="1"/>
          <p:nvPr/>
        </p:nvSpPr>
        <p:spPr>
          <a:xfrm>
            <a:off x="2743200" y="1371600"/>
            <a:ext cx="7315200" cy="368784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Our Climate Application was developed to visualize the weather's evolution over the last century for Montreal (McTavish/McGill).</a:t>
            </a:r>
            <a:endParaRPr b="0" lang="en-US" sz="1000" spc="-1" strike="noStrike">
              <a:solidFill>
                <a:srgbClr val="000000"/>
              </a:solidFill>
              <a:latin typeface="Nimbus Sans"/>
            </a:endParaRPr>
          </a:p>
          <a:p>
            <a:r>
              <a:rPr b="0" lang="en-US" sz="1000" spc="-1" strike="noStrike">
                <a:solidFill>
                  <a:srgbClr val="000000"/>
                </a:solidFill>
                <a:latin typeface="Nimbus Sans"/>
              </a:rPr>
              <a:t>Easy navigation through historic data for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maximum temperature</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minimum temperature</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precipitation.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Allows visualization of frequency of severe events trough time.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 of days per year with daily precipitation greater than 75 mm.</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Climate forecast visualizer for different global warming scenarios produced from our RNN model.</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2100" spc="-1" strike="noStrike">
                <a:solidFill>
                  <a:srgbClr val="000000"/>
                </a:solidFill>
                <a:latin typeface="Nimbus Sans"/>
              </a:rPr>
              <a:t>Demo coming shortly after  the presentation</a:t>
            </a:r>
            <a:endParaRPr b="0" lang="en-US" sz="2100" spc="-1" strike="noStrike">
              <a:solidFill>
                <a:srgbClr val="000000"/>
              </a:solidFill>
              <a:latin typeface="Nimbus Sans"/>
            </a:endParaRPr>
          </a:p>
          <a:p>
            <a:endParaRPr b="0" lang="en-US" sz="1000" spc="-1" strike="noStrike">
              <a:solidFill>
                <a:srgbClr val="000000"/>
              </a:solidFill>
              <a:latin typeface="Nimbus Sans"/>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2973960" y="685800"/>
            <a:ext cx="3884040" cy="692280"/>
          </a:xfrm>
          <a:prstGeom prst="rect">
            <a:avLst/>
          </a:prstGeom>
          <a:noFill/>
          <a:ln w="0">
            <a:noFill/>
          </a:ln>
        </p:spPr>
        <p:txBody>
          <a:bodyPr lIns="0" rIns="0" tIns="0" bIns="0" anchor="ctr">
            <a:noAutofit/>
          </a:bodyPr>
          <a:p>
            <a:pPr indent="0" algn="ctr">
              <a:buNone/>
            </a:pPr>
            <a:r>
              <a:rPr b="1" lang="en-US" sz="4000" spc="-1" strike="noStrike">
                <a:solidFill>
                  <a:srgbClr val="ffffff"/>
                </a:solidFill>
                <a:latin typeface="Noto Sans"/>
              </a:rPr>
              <a:t>Project steps</a:t>
            </a:r>
            <a:endParaRPr b="0" lang="en-US" sz="4000" spc="-1" strike="noStrike">
              <a:solidFill>
                <a:srgbClr val="000000"/>
              </a:solidFill>
              <a:latin typeface="Noto Sans"/>
            </a:endParaRPr>
          </a:p>
        </p:txBody>
      </p:sp>
      <p:sp>
        <p:nvSpPr>
          <p:cNvPr id="86" name=""/>
          <p:cNvSpPr txBox="1"/>
          <p:nvPr/>
        </p:nvSpPr>
        <p:spPr>
          <a:xfrm>
            <a:off x="2340000" y="1828800"/>
            <a:ext cx="6118200" cy="3378600"/>
          </a:xfrm>
          <a:prstGeom prst="rect">
            <a:avLst/>
          </a:prstGeom>
          <a:noFill/>
          <a:ln w="0">
            <a:noFill/>
          </a:ln>
        </p:spPr>
        <p:txBody>
          <a:bodyPr lIns="90000" rIns="90000" tIns="45000" bIns="45000" anchor="t">
            <a:noAutofit/>
          </a:bodyPr>
          <a:p>
            <a:pPr>
              <a:lnSpc>
                <a:spcPct val="115000"/>
              </a:lnSpc>
            </a:pPr>
            <a:r>
              <a:rPr b="0" lang="en-US" sz="1600" spc="-1" strike="noStrike">
                <a:solidFill>
                  <a:srgbClr val="ffffff"/>
                </a:solidFill>
                <a:latin typeface="Noto Sans"/>
              </a:rPr>
              <a:t>1- Data collection</a:t>
            </a:r>
            <a:endParaRPr b="0" lang="en-US" sz="1600" spc="-1" strike="noStrike">
              <a:solidFill>
                <a:srgbClr val="000000"/>
              </a:solidFill>
              <a:latin typeface="Nimbus Sans"/>
            </a:endParaRPr>
          </a:p>
          <a:p>
            <a:pPr>
              <a:lnSpc>
                <a:spcPct val="115000"/>
              </a:lnSpc>
            </a:pPr>
            <a:r>
              <a:rPr b="0" lang="en-US" sz="1600" spc="-1" strike="noStrike">
                <a:solidFill>
                  <a:srgbClr val="ffffff"/>
                </a:solidFill>
                <a:latin typeface="Noto Sans"/>
              </a:rPr>
              <a:t>2- Data Pre-processing</a:t>
            </a:r>
            <a:endParaRPr b="0" lang="en-US" sz="1600" spc="-1" strike="noStrike">
              <a:solidFill>
                <a:srgbClr val="000000"/>
              </a:solidFill>
              <a:latin typeface="Nimbus Sans"/>
            </a:endParaRPr>
          </a:p>
          <a:p>
            <a:pPr>
              <a:lnSpc>
                <a:spcPct val="115000"/>
              </a:lnSpc>
            </a:pPr>
            <a:r>
              <a:rPr b="0" lang="en-US" sz="1600" spc="-1" strike="noStrike">
                <a:solidFill>
                  <a:srgbClr val="ffffff"/>
                </a:solidFill>
                <a:latin typeface="Noto Sans"/>
              </a:rPr>
              <a:t>3- Data Analysis</a:t>
            </a:r>
            <a:endParaRPr b="0" lang="en-US" sz="1600" spc="-1" strike="noStrike">
              <a:solidFill>
                <a:srgbClr val="000000"/>
              </a:solidFill>
              <a:latin typeface="Nimbus Sans"/>
            </a:endParaRPr>
          </a:p>
          <a:p>
            <a:pPr>
              <a:lnSpc>
                <a:spcPct val="115000"/>
              </a:lnSpc>
            </a:pPr>
            <a:r>
              <a:rPr b="0" lang="en-US" sz="1600" spc="-1" strike="noStrike">
                <a:solidFill>
                  <a:srgbClr val="ffffff"/>
                </a:solidFill>
                <a:latin typeface="Noto Sans"/>
              </a:rPr>
              <a:t>4- Model building (training + validation + deployment)</a:t>
            </a:r>
            <a:endParaRPr b="0" lang="en-US" sz="1600" spc="-1" strike="noStrike">
              <a:solidFill>
                <a:srgbClr val="000000"/>
              </a:solidFill>
              <a:latin typeface="Nimbus Sans"/>
            </a:endParaRPr>
          </a:p>
          <a:p>
            <a:pPr>
              <a:lnSpc>
                <a:spcPct val="115000"/>
              </a:lnSpc>
            </a:pPr>
            <a:r>
              <a:rPr b="0" lang="en-US" sz="1600" spc="-1" strike="noStrike">
                <a:solidFill>
                  <a:srgbClr val="ffffff"/>
                </a:solidFill>
                <a:latin typeface="Noto Sans"/>
              </a:rPr>
              <a:t>5. App creation </a:t>
            </a:r>
            <a:endParaRPr b="0" lang="en-US" sz="1600" spc="-1" strike="noStrike">
              <a:solidFill>
                <a:srgbClr val="000000"/>
              </a:solidFill>
              <a:latin typeface="Nimbus Sans"/>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Conclusion</a:t>
            </a:r>
            <a:endParaRPr b="0" lang="en-US" sz="4400" spc="-1" strike="noStrike">
              <a:solidFill>
                <a:srgbClr val="000000"/>
              </a:solidFill>
              <a:latin typeface="Noto Sans"/>
            </a:endParaRPr>
          </a:p>
        </p:txBody>
      </p:sp>
      <p:sp>
        <p:nvSpPr>
          <p:cNvPr id="138" name=""/>
          <p:cNvSpPr txBox="1"/>
          <p:nvPr/>
        </p:nvSpPr>
        <p:spPr>
          <a:xfrm>
            <a:off x="2779200" y="1600200"/>
            <a:ext cx="7086600" cy="4119480"/>
          </a:xfrm>
          <a:prstGeom prst="rect">
            <a:avLst/>
          </a:prstGeom>
          <a:noFill/>
          <a:ln w="0">
            <a:noFill/>
          </a:ln>
        </p:spPr>
        <p:txBody>
          <a:bodyPr lIns="90000" rIns="90000" tIns="45000" bIns="45000" anchor="t">
            <a:noAutofit/>
          </a:bodyPr>
          <a:p>
            <a:r>
              <a:rPr b="0" lang="en-US" sz="1600" spc="-1" strike="noStrike">
                <a:solidFill>
                  <a:srgbClr val="000000"/>
                </a:solidFill>
                <a:latin typeface="Nimbus Sans"/>
              </a:rPr>
              <a:t>Our Climate App</a:t>
            </a:r>
            <a:endParaRPr b="0" lang="en-US" sz="1600" spc="-1" strike="noStrike">
              <a:solidFill>
                <a:srgbClr val="000000"/>
              </a:solidFill>
              <a:latin typeface="Nimbus Sans"/>
            </a:endParaRPr>
          </a:p>
          <a:p>
            <a:endParaRPr b="0" lang="en-US" sz="1600" spc="-1" strike="noStrike">
              <a:solidFill>
                <a:srgbClr val="000000"/>
              </a:solidFill>
              <a:latin typeface="Nimbus Sans"/>
            </a:endParaRPr>
          </a:p>
          <a:p>
            <a:r>
              <a:rPr b="0" lang="en-US" sz="1600" spc="-1" strike="noStrike">
                <a:solidFill>
                  <a:srgbClr val="000000"/>
                </a:solidFill>
                <a:latin typeface="Nimbus Sans"/>
              </a:rPr>
              <a:t>	</a:t>
            </a:r>
            <a:r>
              <a:rPr b="0" lang="en-US" sz="1600" spc="-1" strike="noStrike">
                <a:solidFill>
                  <a:srgbClr val="000000"/>
                </a:solidFill>
                <a:latin typeface="Nimbus Sans"/>
              </a:rPr>
              <a:t>- Will be launched shortly.</a:t>
            </a:r>
            <a:endParaRPr b="0" lang="en-US" sz="1600" spc="-1" strike="noStrike">
              <a:solidFill>
                <a:srgbClr val="000000"/>
              </a:solidFill>
              <a:latin typeface="Nimbus Sans"/>
            </a:endParaRPr>
          </a:p>
          <a:p>
            <a:endParaRPr b="0" lang="en-US" sz="1600" spc="-1" strike="noStrike">
              <a:solidFill>
                <a:srgbClr val="000000"/>
              </a:solidFill>
              <a:latin typeface="Nimbus Sans"/>
            </a:endParaRPr>
          </a:p>
          <a:p>
            <a:endParaRPr b="0" lang="en-US" sz="1800" spc="-1" strike="noStrike">
              <a:solidFill>
                <a:srgbClr val="000000"/>
              </a:solidFill>
              <a:latin typeface="Nimbus Sans"/>
            </a:endParaRPr>
          </a:p>
          <a:p>
            <a:r>
              <a:rPr b="0" lang="en-US" sz="1600" spc="-1" strike="noStrike">
                <a:solidFill>
                  <a:srgbClr val="000000"/>
                </a:solidFill>
                <a:latin typeface="Nimbus Sans"/>
              </a:rPr>
              <a:t>Our RNN model </a:t>
            </a:r>
            <a:endParaRPr b="0" lang="en-US" sz="1600" spc="-1" strike="noStrike">
              <a:solidFill>
                <a:srgbClr val="000000"/>
              </a:solidFill>
              <a:latin typeface="Nimbus Sans"/>
            </a:endParaRPr>
          </a:p>
          <a:p>
            <a:endParaRPr b="0" lang="en-US" sz="1600" spc="-1" strike="noStrike">
              <a:solidFill>
                <a:srgbClr val="000000"/>
              </a:solidFill>
              <a:latin typeface="Nimbus Sans"/>
            </a:endParaRPr>
          </a:p>
          <a:p>
            <a:r>
              <a:rPr b="0" lang="en-US" sz="1600" spc="-1" strike="noStrike">
                <a:solidFill>
                  <a:srgbClr val="000000"/>
                </a:solidFill>
                <a:latin typeface="Nimbus Sans"/>
              </a:rPr>
              <a:t>	</a:t>
            </a:r>
            <a:r>
              <a:rPr b="0" lang="en-US" sz="1600" spc="-1" strike="noStrike">
                <a:solidFill>
                  <a:srgbClr val="000000"/>
                </a:solidFill>
                <a:latin typeface="Nimbus Sans"/>
              </a:rPr>
              <a:t>- Needs more work to resolve the instability issue.</a:t>
            </a:r>
            <a:endParaRPr b="0" lang="en-US" sz="1600" spc="-1" strike="noStrike">
              <a:solidFill>
                <a:srgbClr val="000000"/>
              </a:solidFill>
              <a:latin typeface="Nimbus Sans"/>
            </a:endParaRPr>
          </a:p>
          <a:p>
            <a:endParaRPr b="0" lang="en-US" sz="1600" spc="-1" strike="noStrike">
              <a:solidFill>
                <a:srgbClr val="000000"/>
              </a:solidFill>
              <a:latin typeface="Nimbus Sans"/>
            </a:endParaRPr>
          </a:p>
          <a:p>
            <a:r>
              <a:rPr b="0" lang="en-US" sz="1600" spc="-1" strike="noStrike">
                <a:solidFill>
                  <a:srgbClr val="000000"/>
                </a:solidFill>
                <a:latin typeface="Nimbus Sans"/>
              </a:rPr>
              <a:t>	</a:t>
            </a:r>
            <a:r>
              <a:rPr b="0" lang="en-US" sz="1600" spc="-1" strike="noStrike">
                <a:solidFill>
                  <a:srgbClr val="000000"/>
                </a:solidFill>
                <a:latin typeface="Nimbus Sans"/>
              </a:rPr>
              <a:t>- Needs adjustments to capture daily cycles (daily sin curve).</a:t>
            </a:r>
            <a:endParaRPr b="0" lang="en-US" sz="1600" spc="-1" strike="noStrike">
              <a:solidFill>
                <a:srgbClr val="000000"/>
              </a:solidFill>
              <a:latin typeface="Nimbus Sans"/>
            </a:endParaRPr>
          </a:p>
          <a:p>
            <a:endParaRPr b="0" lang="en-US" sz="1600" spc="-1" strike="noStrike">
              <a:solidFill>
                <a:srgbClr val="000000"/>
              </a:solidFill>
              <a:latin typeface="Nimbus Sans"/>
            </a:endParaRPr>
          </a:p>
          <a:p>
            <a:r>
              <a:rPr b="0" lang="en-US" sz="1600" spc="-1" strike="noStrike">
                <a:solidFill>
                  <a:srgbClr val="000000"/>
                </a:solidFill>
                <a:latin typeface="Nimbus Sans"/>
              </a:rPr>
              <a:t>	</a:t>
            </a:r>
            <a:r>
              <a:rPr b="0" lang="en-US" sz="1600" spc="-1" strike="noStrike">
                <a:solidFill>
                  <a:srgbClr val="000000"/>
                </a:solidFill>
                <a:latin typeface="Nimbus Sans"/>
              </a:rPr>
              <a:t>- Artificially add weights to GHG </a:t>
            </a:r>
            <a:endParaRPr b="0" lang="en-US" sz="1600" spc="-1" strike="noStrike">
              <a:solidFill>
                <a:srgbClr val="000000"/>
              </a:solidFill>
              <a:latin typeface="Nimbus Sans"/>
            </a:endParaRPr>
          </a:p>
          <a:p>
            <a:r>
              <a:rPr b="0" lang="en-US" sz="1600" spc="-1" strike="noStrike">
                <a:solidFill>
                  <a:srgbClr val="000000"/>
                </a:solidFill>
                <a:latin typeface="Nimbus Sans"/>
              </a:rPr>
              <a:t>	</a:t>
            </a:r>
            <a:r>
              <a:rPr b="0" lang="en-US" sz="1600" spc="-1" strike="noStrike">
                <a:solidFill>
                  <a:srgbClr val="000000"/>
                </a:solidFill>
                <a:latin typeface="Nimbus Sans"/>
              </a:rPr>
              <a:t> </a:t>
            </a:r>
            <a:r>
              <a:rPr b="0" lang="en-US" sz="1300" spc="-1" strike="noStrike">
                <a:solidFill>
                  <a:srgbClr val="000000"/>
                </a:solidFill>
                <a:latin typeface="Nimbus Sans"/>
              </a:rPr>
              <a:t> </a:t>
            </a:r>
            <a:r>
              <a:rPr b="0" lang="en-US" sz="1300" spc="-1" strike="noStrike">
                <a:solidFill>
                  <a:srgbClr val="000000"/>
                </a:solidFill>
                <a:latin typeface="Nimbus Sans"/>
              </a:rPr>
              <a:t>(Methane contribute 30 times more to climate change than Carbon Dioxide)</a:t>
            </a:r>
            <a:endParaRPr b="0" lang="en-US" sz="1300" spc="-1" strike="noStrike">
              <a:solidFill>
                <a:srgbClr val="000000"/>
              </a:solidFill>
              <a:latin typeface="Nimbus Sans"/>
            </a:endParaRPr>
          </a:p>
          <a:p>
            <a:endParaRPr b="0" lang="en-US" sz="1300" spc="-1" strike="noStrike">
              <a:solidFill>
                <a:srgbClr val="000000"/>
              </a:solidFill>
              <a:latin typeface="Nimbus Sans"/>
            </a:endParaRPr>
          </a:p>
          <a:p>
            <a:r>
              <a:rPr b="0" lang="en-US" sz="1300" spc="-1" strike="noStrike">
                <a:solidFill>
                  <a:srgbClr val="000000"/>
                </a:solidFill>
                <a:latin typeface="Nimbus Sans"/>
              </a:rPr>
              <a:t>	</a:t>
            </a:r>
            <a:r>
              <a:rPr b="0" lang="en-US" sz="1300" spc="-1" strike="noStrike">
                <a:solidFill>
                  <a:srgbClr val="000000"/>
                </a:solidFill>
                <a:latin typeface="Nimbus Sans"/>
              </a:rPr>
              <a:t>- </a:t>
            </a:r>
            <a:r>
              <a:rPr b="0" lang="en-US" sz="1500" spc="-1" strike="noStrike">
                <a:solidFill>
                  <a:srgbClr val="000000"/>
                </a:solidFill>
                <a:latin typeface="Nimbus Sans"/>
              </a:rPr>
              <a:t>Tests without the population in the input features</a:t>
            </a:r>
            <a:endParaRPr b="0" lang="en-US" sz="1500" spc="-1" strike="noStrike">
              <a:solidFill>
                <a:srgbClr val="000000"/>
              </a:solidFill>
              <a:latin typeface="Nimbus Sans"/>
            </a:endParaRPr>
          </a:p>
          <a:p>
            <a:endParaRPr b="0" lang="en-US" sz="1600" spc="-1" strike="noStrike">
              <a:solidFill>
                <a:srgbClr val="000000"/>
              </a:solidFill>
              <a:latin typeface="Nimbus Sans"/>
            </a:endParaRPr>
          </a:p>
          <a:p>
            <a:endParaRPr b="0" lang="en-US" sz="1600" spc="-1" strike="noStrike">
              <a:solidFill>
                <a:srgbClr val="000000"/>
              </a:solidFill>
              <a:latin typeface="Nimbus Sans"/>
            </a:endParaRPr>
          </a:p>
          <a:p>
            <a:endParaRPr b="0" lang="en-US" sz="1600" spc="-1" strike="noStrike">
              <a:solidFill>
                <a:srgbClr val="000000"/>
              </a:solidFill>
              <a:latin typeface="Nimbus Sans"/>
            </a:endParaRPr>
          </a:p>
          <a:p>
            <a:endParaRPr b="0" lang="en-US" sz="1600" spc="-1" strike="noStrike">
              <a:solidFill>
                <a:srgbClr val="000000"/>
              </a:solidFill>
              <a:latin typeface="Nimbus Sans"/>
            </a:endParaRPr>
          </a:p>
          <a:p>
            <a:endParaRPr b="0" lang="en-US" sz="1600" spc="-1" strike="noStrike">
              <a:solidFill>
                <a:srgbClr val="000000"/>
              </a:solidFill>
              <a:latin typeface="Nimbus Sans"/>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004840"/>
            <a:ext cx="9068400" cy="1660320"/>
          </a:xfrm>
          <a:prstGeom prst="rect">
            <a:avLst/>
          </a:prstGeom>
          <a:noFill/>
          <a:ln w="0">
            <a:noFill/>
          </a:ln>
        </p:spPr>
        <p:txBody>
          <a:bodyPr lIns="0" rIns="0" tIns="0" bIns="0" anchor="ctr">
            <a:noAutofit/>
          </a:bodyPr>
          <a:p>
            <a:pPr indent="0" algn="ctr">
              <a:buNone/>
            </a:pPr>
            <a:r>
              <a:rPr b="1" lang="en-US" sz="9600" spc="999" strike="noStrike">
                <a:solidFill>
                  <a:srgbClr val="ffffff"/>
                </a:solidFill>
                <a:latin typeface="Noto Sans"/>
              </a:rPr>
              <a:t>Thank you</a:t>
            </a:r>
            <a:endParaRPr b="0" lang="en-US" sz="9600" spc="-1" strike="noStrike">
              <a:solidFill>
                <a:srgbClr val="000000"/>
              </a:solidFill>
              <a:latin typeface="Arial"/>
            </a:endParaRPr>
          </a:p>
        </p:txBody>
      </p:sp>
      <p:sp>
        <p:nvSpPr>
          <p:cNvPr id="140" name=""/>
          <p:cNvSpPr txBox="1"/>
          <p:nvPr/>
        </p:nvSpPr>
        <p:spPr>
          <a:xfrm>
            <a:off x="3429000" y="4572000"/>
            <a:ext cx="2645640" cy="401400"/>
          </a:xfrm>
          <a:prstGeom prst="rect">
            <a:avLst/>
          </a:prstGeom>
          <a:noFill/>
          <a:ln w="0">
            <a:noFill/>
          </a:ln>
        </p:spPr>
        <p:txBody>
          <a:bodyPr lIns="90000" rIns="90000" tIns="45000" bIns="45000" anchor="t">
            <a:noAutofit/>
          </a:bodyPr>
          <a:p>
            <a:r>
              <a:rPr b="0" lang="en-US" sz="1800" spc="-1" strike="noStrike">
                <a:solidFill>
                  <a:srgbClr val="eeeeee"/>
                </a:solidFill>
                <a:latin typeface="Noto Sans"/>
              </a:rPr>
              <a:t>By Anna-Belle Filion</a:t>
            </a:r>
            <a:endParaRPr b="0" lang="en-US" sz="1800" spc="-1" strike="noStrike">
              <a:solidFill>
                <a:srgbClr val="000000"/>
              </a:solidFill>
              <a:latin typeface="Nimbus Sans"/>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txBox="1"/>
          <p:nvPr/>
        </p:nvSpPr>
        <p:spPr>
          <a:xfrm>
            <a:off x="3200400" y="1600200"/>
            <a:ext cx="5685120" cy="3429000"/>
          </a:xfrm>
          <a:prstGeom prst="rect">
            <a:avLst/>
          </a:prstGeom>
          <a:noFill/>
          <a:ln w="0">
            <a:noFill/>
          </a:ln>
        </p:spPr>
        <p:txBody>
          <a:bodyPr lIns="90000" rIns="90000" tIns="45000" bIns="45000" anchor="t">
            <a:noAutofit/>
          </a:bodyPr>
          <a:p>
            <a:pPr>
              <a:lnSpc>
                <a:spcPct val="115000"/>
              </a:lnSpc>
            </a:pPr>
            <a:r>
              <a:rPr b="0" lang="en-US" sz="1600" spc="-1" strike="noStrike">
                <a:solidFill>
                  <a:srgbClr val="666666"/>
                </a:solidFill>
                <a:latin typeface="Noto Sans"/>
              </a:rPr>
              <a:t>- Daily climate data of Montreal (McTavish/McGill)</a:t>
            </a:r>
            <a:endParaRPr b="0" lang="en-US" sz="1600" spc="-1" strike="noStrike">
              <a:solidFill>
                <a:srgbClr val="000000"/>
              </a:solidFill>
              <a:latin typeface="Nimbus Sans"/>
            </a:endParaRPr>
          </a:p>
          <a:p>
            <a:pPr>
              <a:lnSpc>
                <a:spcPct val="115000"/>
              </a:lnSpc>
            </a:pPr>
            <a:endParaRPr b="0" lang="en-US" sz="1600" spc="-1" strike="noStrike">
              <a:solidFill>
                <a:srgbClr val="000000"/>
              </a:solidFill>
              <a:latin typeface="Nimbus Sans"/>
            </a:endParaRPr>
          </a:p>
          <a:p>
            <a:pPr>
              <a:lnSpc>
                <a:spcPct val="115000"/>
              </a:lnSpc>
            </a:pPr>
            <a:r>
              <a:rPr b="0" lang="en-US" sz="1600" spc="-1" strike="noStrike">
                <a:solidFill>
                  <a:srgbClr val="666666"/>
                </a:solidFill>
                <a:latin typeface="Noto Sans"/>
              </a:rPr>
              <a:t>- Carbon dioxide (CO2) mean global concentration yearly</a:t>
            </a:r>
            <a:endParaRPr b="0" lang="en-US" sz="1600" spc="-1" strike="noStrike">
              <a:solidFill>
                <a:srgbClr val="000000"/>
              </a:solidFill>
              <a:latin typeface="Nimbus Sans"/>
            </a:endParaRPr>
          </a:p>
          <a:p>
            <a:pPr>
              <a:lnSpc>
                <a:spcPct val="115000"/>
              </a:lnSpc>
            </a:pPr>
            <a:endParaRPr b="0" lang="en-US" sz="1600" spc="-1" strike="noStrike">
              <a:solidFill>
                <a:srgbClr val="000000"/>
              </a:solidFill>
              <a:latin typeface="Nimbus Sans"/>
            </a:endParaRPr>
          </a:p>
          <a:p>
            <a:pPr>
              <a:lnSpc>
                <a:spcPct val="115000"/>
              </a:lnSpc>
            </a:pPr>
            <a:r>
              <a:rPr b="0" lang="en-US" sz="1600" spc="-1" strike="noStrike">
                <a:solidFill>
                  <a:srgbClr val="666666"/>
                </a:solidFill>
                <a:latin typeface="Noto Sans"/>
                <a:ea typeface="Nimbus Sans"/>
              </a:rPr>
              <a:t>- Methane (CH4) </a:t>
            </a:r>
            <a:r>
              <a:rPr b="0" lang="en-US" sz="1600" spc="-1" strike="noStrike">
                <a:solidFill>
                  <a:srgbClr val="666666"/>
                </a:solidFill>
                <a:latin typeface="Noto Sans"/>
              </a:rPr>
              <a:t>mean global concentration yearly</a:t>
            </a:r>
            <a:endParaRPr b="0" lang="en-US" sz="1600" spc="-1" strike="noStrike">
              <a:solidFill>
                <a:srgbClr val="000000"/>
              </a:solidFill>
              <a:latin typeface="Nimbus Sans"/>
            </a:endParaRPr>
          </a:p>
          <a:p>
            <a:pPr>
              <a:lnSpc>
                <a:spcPct val="115000"/>
              </a:lnSpc>
            </a:pPr>
            <a:endParaRPr b="0" lang="en-US" sz="1600" spc="-1" strike="noStrike">
              <a:solidFill>
                <a:srgbClr val="000000"/>
              </a:solidFill>
              <a:latin typeface="Nimbus Sans"/>
            </a:endParaRPr>
          </a:p>
          <a:p>
            <a:pPr>
              <a:lnSpc>
                <a:spcPct val="115000"/>
              </a:lnSpc>
            </a:pPr>
            <a:r>
              <a:rPr b="0" lang="en-US" sz="1600" spc="-1" strike="noStrike">
                <a:solidFill>
                  <a:srgbClr val="666666"/>
                </a:solidFill>
                <a:latin typeface="Noto Sans"/>
              </a:rPr>
              <a:t>- Montreal’s population</a:t>
            </a:r>
            <a:endParaRPr b="0" lang="en-US" sz="1600" spc="-1" strike="noStrike">
              <a:solidFill>
                <a:srgbClr val="000000"/>
              </a:solidFill>
              <a:latin typeface="Nimbus Sans"/>
            </a:endParaRPr>
          </a:p>
        </p:txBody>
      </p:sp>
      <p:sp>
        <p:nvSpPr>
          <p:cNvPr id="88" name="PlaceHolder 1"/>
          <p:cNvSpPr>
            <a:spLocks noGrp="1"/>
          </p:cNvSpPr>
          <p:nvPr>
            <p:ph type="title"/>
          </p:nvPr>
        </p:nvSpPr>
        <p:spPr>
          <a:xfrm>
            <a:off x="3138120" y="565200"/>
            <a:ext cx="5091480" cy="8064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Data</a:t>
            </a:r>
            <a:endParaRPr b="0" lang="en-US" sz="4400" spc="-1" strike="noStrike">
              <a:solidFill>
                <a:srgbClr val="000000"/>
              </a:solidFill>
              <a:latin typeface="Noto Sans"/>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138120" y="206280"/>
            <a:ext cx="6234480" cy="1524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Noto Sans"/>
              </a:rPr>
              <a:t>Data – Climate data</a:t>
            </a:r>
            <a:endParaRPr b="0" lang="en-US" sz="4400" spc="-1" strike="noStrike">
              <a:solidFill>
                <a:srgbClr val="000000"/>
              </a:solidFill>
              <a:latin typeface="Noto Sans"/>
            </a:endParaRPr>
          </a:p>
        </p:txBody>
      </p:sp>
      <p:sp>
        <p:nvSpPr>
          <p:cNvPr id="90" name=""/>
          <p:cNvSpPr txBox="1"/>
          <p:nvPr/>
        </p:nvSpPr>
        <p:spPr>
          <a:xfrm>
            <a:off x="2743200" y="1600200"/>
            <a:ext cx="7086600" cy="3979440"/>
          </a:xfrm>
          <a:prstGeom prst="rect">
            <a:avLst/>
          </a:prstGeom>
          <a:noFill/>
          <a:ln w="0">
            <a:noFill/>
          </a:ln>
        </p:spPr>
        <p:txBody>
          <a:bodyPr lIns="90000" rIns="90000" tIns="45000" bIns="45000" anchor="t">
            <a:noAutofit/>
          </a:bodyPr>
          <a:p>
            <a:r>
              <a:rPr b="0" lang="en-US" sz="1100" spc="-1" strike="noStrike">
                <a:solidFill>
                  <a:srgbClr val="000000"/>
                </a:solidFill>
                <a:latin typeface="Nimbus Sans"/>
              </a:rPr>
              <a:t>The weather station McTavish/McGill provides data since 1871.</a:t>
            </a:r>
            <a:endParaRPr b="0" lang="en-US" sz="1100" spc="-1" strike="noStrike">
              <a:solidFill>
                <a:srgbClr val="000000"/>
              </a:solidFill>
              <a:latin typeface="Nimbus Sans"/>
            </a:endParaRPr>
          </a:p>
          <a:p>
            <a:endParaRPr b="0" lang="en-US" sz="1000" spc="-1" strike="noStrike">
              <a:solidFill>
                <a:srgbClr val="000000"/>
              </a:solidFill>
              <a:latin typeface="Nimbus Sans"/>
            </a:endParaRPr>
          </a:p>
          <a:p>
            <a:r>
              <a:rPr b="0" lang="en-US" sz="1100" spc="-1" strike="noStrike">
                <a:solidFill>
                  <a:srgbClr val="000000"/>
                </a:solidFill>
                <a:latin typeface="Nimbus Sans"/>
              </a:rPr>
              <a:t>For visualization - maximum temperature</a:t>
            </a:r>
            <a:endParaRPr b="0" lang="en-US" sz="1100" spc="-1" strike="noStrike">
              <a:solidFill>
                <a:srgbClr val="000000"/>
              </a:solidFill>
              <a:latin typeface="Nimbus Sans"/>
            </a:endParaRPr>
          </a:p>
          <a:p>
            <a:r>
              <a:rPr b="0" lang="en-US" sz="1100" spc="-1" strike="noStrike">
                <a:solidFill>
                  <a:srgbClr val="000000"/>
                </a:solidFill>
                <a:latin typeface="Nimbus Sans"/>
              </a:rPr>
              <a:t>                           </a:t>
            </a:r>
            <a:r>
              <a:rPr b="0" lang="en-US" sz="1100" spc="-1" strike="noStrike">
                <a:solidFill>
                  <a:srgbClr val="000000"/>
                </a:solidFill>
                <a:latin typeface="Nimbus Sans"/>
              </a:rPr>
              <a:t>- minimum temperature</a:t>
            </a:r>
            <a:endParaRPr b="0" lang="en-US" sz="1100" spc="-1" strike="noStrike">
              <a:solidFill>
                <a:srgbClr val="000000"/>
              </a:solidFill>
              <a:latin typeface="Nimbus Sans"/>
            </a:endParaRPr>
          </a:p>
          <a:p>
            <a:r>
              <a:rPr b="0" lang="en-US" sz="1100" spc="-1" strike="noStrike">
                <a:solidFill>
                  <a:srgbClr val="000000"/>
                </a:solidFill>
                <a:latin typeface="Nimbus Sans"/>
              </a:rPr>
              <a:t>                           </a:t>
            </a:r>
            <a:r>
              <a:rPr b="0" lang="en-US" sz="1100" spc="-1" strike="noStrike">
                <a:solidFill>
                  <a:srgbClr val="000000"/>
                </a:solidFill>
                <a:latin typeface="Nimbus Sans"/>
              </a:rPr>
              <a:t>- precipitation. </a:t>
            </a:r>
            <a:endParaRPr b="0" lang="en-US" sz="1100" spc="-1" strike="noStrike">
              <a:solidFill>
                <a:srgbClr val="000000"/>
              </a:solidFill>
              <a:latin typeface="Nimbus Sans"/>
            </a:endParaRPr>
          </a:p>
          <a:p>
            <a:endParaRPr b="0" lang="en-US" sz="10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ea typeface="Nimbus Sans"/>
              </a:rPr>
              <a:t>For model </a:t>
            </a:r>
            <a:r>
              <a:rPr b="0" lang="en-US" sz="1100" spc="-1" strike="noStrike">
                <a:solidFill>
                  <a:srgbClr val="000000"/>
                </a:solidFill>
                <a:latin typeface="Nimbus Sans"/>
              </a:rPr>
              <a:t>- maximum temperature</a:t>
            </a: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                  </a:t>
            </a:r>
            <a:r>
              <a:rPr b="0" lang="en-US" sz="1100" spc="-1" strike="noStrike">
                <a:solidFill>
                  <a:srgbClr val="000000"/>
                </a:solidFill>
                <a:latin typeface="Nimbus Sans"/>
              </a:rPr>
              <a:t>- minimum temperature</a:t>
            </a:r>
            <a:endParaRPr b="0" lang="en-US" sz="1100" spc="-1" strike="noStrike">
              <a:solidFill>
                <a:srgbClr val="000000"/>
              </a:solidFill>
              <a:latin typeface="Nimbus Sans"/>
            </a:endParaRPr>
          </a:p>
          <a:p>
            <a:pPr>
              <a:lnSpc>
                <a:spcPct val="100000"/>
              </a:lnSpc>
              <a:spcBef>
                <a:spcPts val="1191"/>
              </a:spcBef>
              <a:spcAft>
                <a:spcPts val="992"/>
              </a:spcAft>
            </a:pPr>
            <a:endParaRPr b="0" lang="en-US" sz="10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Pre-processing :</a:t>
            </a: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	</a:t>
            </a:r>
            <a:r>
              <a:rPr b="0" lang="en-US" sz="1100" spc="-1" strike="noStrike">
                <a:solidFill>
                  <a:srgbClr val="000000"/>
                </a:solidFill>
                <a:latin typeface="Nimbus Sans"/>
              </a:rPr>
              <a:t>- Weather stations over Montreal's Island were used to replace any missing daily weather reports</a:t>
            </a:r>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Results : </a:t>
            </a: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	</a:t>
            </a:r>
            <a:r>
              <a:rPr b="0" lang="en-US" sz="1100" spc="-1" strike="noStrike">
                <a:solidFill>
                  <a:srgbClr val="000000"/>
                </a:solidFill>
                <a:latin typeface="Nimbus Sans"/>
              </a:rPr>
              <a:t>- Consecutive daily weather reports from 1892 to 2024.</a:t>
            </a:r>
            <a:endParaRPr b="0" lang="en-US" sz="1100" spc="-1" strike="noStrike">
              <a:solidFill>
                <a:srgbClr val="000000"/>
              </a:solidFill>
              <a:latin typeface="Nimbus Sans"/>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6080"/>
            <a:ext cx="9068400" cy="94608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Noto Sans"/>
            </a:endParaRPr>
          </a:p>
        </p:txBody>
      </p:sp>
      <p:pic>
        <p:nvPicPr>
          <p:cNvPr id="92" name="" descr=""/>
          <p:cNvPicPr/>
          <p:nvPr/>
        </p:nvPicPr>
        <p:blipFill>
          <a:blip r:embed="rId1"/>
          <a:stretch/>
        </p:blipFill>
        <p:spPr>
          <a:xfrm>
            <a:off x="2743200" y="1314000"/>
            <a:ext cx="7159680" cy="3486600"/>
          </a:xfrm>
          <a:prstGeom prst="rect">
            <a:avLst/>
          </a:prstGeom>
          <a:ln w="0">
            <a:noFill/>
          </a:ln>
        </p:spPr>
      </p:pic>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38120" y="206280"/>
            <a:ext cx="6234480" cy="152460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Noto Sans"/>
              </a:rPr>
              <a:t>Data – Greenhouses Gases (GHG)</a:t>
            </a:r>
            <a:endParaRPr b="0" lang="en-US" sz="2800" spc="-1" strike="noStrike">
              <a:solidFill>
                <a:srgbClr val="000000"/>
              </a:solidFill>
              <a:latin typeface="Noto Sans"/>
            </a:endParaRPr>
          </a:p>
        </p:txBody>
      </p:sp>
      <p:sp>
        <p:nvSpPr>
          <p:cNvPr id="94" name=""/>
          <p:cNvSpPr txBox="1"/>
          <p:nvPr/>
        </p:nvSpPr>
        <p:spPr>
          <a:xfrm>
            <a:off x="2743200" y="1600200"/>
            <a:ext cx="7086600" cy="4242960"/>
          </a:xfrm>
          <a:prstGeom prst="rect">
            <a:avLst/>
          </a:prstGeom>
          <a:noFill/>
          <a:ln w="0">
            <a:noFill/>
          </a:ln>
        </p:spPr>
        <p:txBody>
          <a:bodyPr lIns="90000" rIns="90000" tIns="45000" bIns="45000" anchor="t">
            <a:noAutofit/>
          </a:bodyPr>
          <a:p>
            <a:r>
              <a:rPr b="0" lang="en-US" sz="1100" spc="-1" strike="noStrike">
                <a:solidFill>
                  <a:srgbClr val="000000"/>
                </a:solidFill>
                <a:latin typeface="Nimbus Sans"/>
              </a:rPr>
              <a:t>Various dataset covering different periods and the frequency of availability varied.</a:t>
            </a:r>
            <a:endParaRPr b="0" lang="en-US" sz="1100" spc="-1" strike="noStrike">
              <a:solidFill>
                <a:srgbClr val="000000"/>
              </a:solidFill>
              <a:latin typeface="Nimbus Sans"/>
            </a:endParaRPr>
          </a:p>
          <a:p>
            <a:endParaRPr b="0" lang="en-US" sz="1100" spc="-1" strike="noStrike">
              <a:solidFill>
                <a:srgbClr val="000000"/>
              </a:solidFill>
              <a:latin typeface="Nimbus Sans"/>
            </a:endParaRPr>
          </a:p>
          <a:p>
            <a:r>
              <a:rPr b="0" lang="en-US" sz="1000" spc="-1" strike="noStrike">
                <a:solidFill>
                  <a:srgbClr val="000000"/>
                </a:solidFill>
                <a:latin typeface="Nimbus Sans"/>
              </a:rPr>
              <a:t>The data were interpolated with a polynomial (second degree and third degree) method giving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Yearly data </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No discontinuities between the various dataset.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The observations and the prediction yearly for every Shared Socioeconomic Pathways (SSP) scenario from 1850 to 2099</a:t>
            </a:r>
            <a:endParaRPr b="0" lang="en-US" sz="1000" spc="-1" strike="noStrike">
              <a:solidFill>
                <a:srgbClr val="000000"/>
              </a:solidFill>
              <a:latin typeface="Nimbus Sans"/>
            </a:endParaRPr>
          </a:p>
          <a:p>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Goal with model:</a:t>
            </a:r>
            <a:endParaRPr b="0" lang="en-US" sz="1100" spc="-1" strike="noStrike">
              <a:solidFill>
                <a:srgbClr val="000000"/>
              </a:solidFill>
              <a:latin typeface="Nimbus Sans"/>
            </a:endParaRPr>
          </a:p>
          <a:p>
            <a:pPr>
              <a:lnSpc>
                <a:spcPct val="100000"/>
              </a:lnSpc>
              <a:spcBef>
                <a:spcPts val="1191"/>
              </a:spcBef>
              <a:spcAft>
                <a:spcPts val="992"/>
              </a:spcAft>
            </a:pPr>
            <a:r>
              <a:rPr b="0" lang="en-US" sz="1100" spc="-1" strike="noStrike">
                <a:solidFill>
                  <a:srgbClr val="000000"/>
                </a:solidFill>
                <a:latin typeface="Nimbus Sans"/>
              </a:rPr>
              <a:t>	</a:t>
            </a:r>
            <a:r>
              <a:rPr b="0" lang="en-US" sz="1100" spc="-1" strike="noStrike">
                <a:solidFill>
                  <a:srgbClr val="000000"/>
                </a:solidFill>
                <a:latin typeface="Nimbus Sans"/>
              </a:rPr>
              <a:t>- Esthablish connections between GHG and temperature increase due to climate change.</a:t>
            </a:r>
            <a:endParaRPr b="0" lang="en-US" sz="1100" spc="-1" strike="noStrike">
              <a:solidFill>
                <a:srgbClr val="000000"/>
              </a:solidFill>
              <a:latin typeface="Nimbus Sans"/>
            </a:endParaRPr>
          </a:p>
          <a:p>
            <a:pPr>
              <a:lnSpc>
                <a:spcPct val="100000"/>
              </a:lnSpc>
              <a:spcBef>
                <a:spcPts val="1191"/>
              </a:spcBef>
              <a:spcAft>
                <a:spcPts val="992"/>
              </a:spcAft>
            </a:pPr>
            <a:endParaRPr b="0" lang="en-US" sz="1100" spc="-1" strike="noStrike">
              <a:solidFill>
                <a:srgbClr val="000000"/>
              </a:solidFill>
              <a:latin typeface="Nimbus Sans"/>
            </a:endParaRPr>
          </a:p>
        </p:txBody>
      </p:sp>
      <p:pic>
        <p:nvPicPr>
          <p:cNvPr id="95" name="" descr=""/>
          <p:cNvPicPr/>
          <p:nvPr/>
        </p:nvPicPr>
        <p:blipFill>
          <a:blip r:embed="rId1"/>
          <a:stretch/>
        </p:blipFill>
        <p:spPr>
          <a:xfrm>
            <a:off x="3905640" y="3542760"/>
            <a:ext cx="4781160" cy="1486440"/>
          </a:xfrm>
          <a:prstGeom prst="rect">
            <a:avLst/>
          </a:prstGeom>
          <a:ln w="0">
            <a:noFill/>
          </a:ln>
        </p:spPr>
      </p:pic>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 descr=""/>
          <p:cNvPicPr/>
          <p:nvPr/>
        </p:nvPicPr>
        <p:blipFill>
          <a:blip r:embed="rId1"/>
          <a:stretch/>
        </p:blipFill>
        <p:spPr>
          <a:xfrm rot="21583200">
            <a:off x="2772720" y="-18720"/>
            <a:ext cx="6110640" cy="2975760"/>
          </a:xfrm>
          <a:prstGeom prst="rect">
            <a:avLst/>
          </a:prstGeom>
          <a:ln w="0">
            <a:noFill/>
          </a:ln>
        </p:spPr>
      </p:pic>
      <p:pic>
        <p:nvPicPr>
          <p:cNvPr id="97" name="" descr=""/>
          <p:cNvPicPr/>
          <p:nvPr/>
        </p:nvPicPr>
        <p:blipFill>
          <a:blip r:embed="rId2"/>
          <a:stretch/>
        </p:blipFill>
        <p:spPr>
          <a:xfrm>
            <a:off x="2827800" y="2828160"/>
            <a:ext cx="5943600" cy="2894400"/>
          </a:xfrm>
          <a:prstGeom prst="rect">
            <a:avLst/>
          </a:prstGeom>
          <a:ln w="0">
            <a:noFill/>
          </a:ln>
        </p:spPr>
      </p:pic>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138120" y="206280"/>
            <a:ext cx="6234480" cy="1524600"/>
          </a:xfrm>
          <a:prstGeom prst="rect">
            <a:avLst/>
          </a:prstGeom>
          <a:noFill/>
          <a:ln w="0">
            <a:noFill/>
          </a:ln>
        </p:spPr>
        <p:txBody>
          <a:bodyPr lIns="0" rIns="0" tIns="0" bIns="0" anchor="ctr">
            <a:noAutofit/>
          </a:bodyPr>
          <a:p>
            <a:pPr indent="0" algn="ctr">
              <a:buNone/>
            </a:pPr>
            <a:r>
              <a:rPr b="0" lang="en-US" sz="2800" spc="-1" strike="noStrike">
                <a:solidFill>
                  <a:srgbClr val="000000"/>
                </a:solidFill>
                <a:latin typeface="Noto Sans"/>
              </a:rPr>
              <a:t>Data – Population</a:t>
            </a:r>
            <a:endParaRPr b="0" lang="en-US" sz="2800" spc="-1" strike="noStrike">
              <a:solidFill>
                <a:srgbClr val="000000"/>
              </a:solidFill>
              <a:latin typeface="Noto Sans"/>
            </a:endParaRPr>
          </a:p>
        </p:txBody>
      </p:sp>
      <p:sp>
        <p:nvSpPr>
          <p:cNvPr id="99" name=""/>
          <p:cNvSpPr txBox="1"/>
          <p:nvPr/>
        </p:nvSpPr>
        <p:spPr>
          <a:xfrm>
            <a:off x="2743200" y="1600200"/>
            <a:ext cx="7086600" cy="4671720"/>
          </a:xfrm>
          <a:prstGeom prst="rect">
            <a:avLst/>
          </a:prstGeom>
          <a:noFill/>
          <a:ln w="0">
            <a:noFill/>
          </a:ln>
        </p:spPr>
        <p:txBody>
          <a:bodyPr lIns="90000" rIns="90000" tIns="45000" bIns="45000" anchor="t">
            <a:noAutofit/>
          </a:bodyPr>
          <a:p>
            <a:r>
              <a:rPr b="0" lang="en-US" sz="1000" spc="-1" strike="noStrike">
                <a:solidFill>
                  <a:srgbClr val="000000"/>
                </a:solidFill>
                <a:latin typeface="Nimbus Sans"/>
              </a:rPr>
              <a:t>Population density significantly impact the land surface of a city.</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Impacting:</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Heat storage capacity</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Albedo</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Ability of retain moisture</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Creating</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Urban Heat Island</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r>
              <a:rPr b="0" lang="en-US" sz="1000" spc="-1" strike="noStrike">
                <a:solidFill>
                  <a:srgbClr val="000000"/>
                </a:solidFill>
                <a:latin typeface="Nimbus Sans"/>
              </a:rPr>
              <a:t> </a:t>
            </a:r>
            <a:endParaRPr b="0" lang="en-US" sz="1000" spc="-1" strike="noStrike">
              <a:solidFill>
                <a:srgbClr val="000000"/>
              </a:solidFill>
              <a:latin typeface="Nimbus Sans"/>
            </a:endParaRPr>
          </a:p>
          <a:p>
            <a:r>
              <a:rPr b="0" lang="en-US" sz="1000" spc="-1" strike="noStrike">
                <a:solidFill>
                  <a:srgbClr val="000000"/>
                </a:solidFill>
                <a:latin typeface="Nimbus Sans"/>
              </a:rPr>
              <a:t>Goal with model:</a:t>
            </a:r>
            <a:endParaRPr b="0" lang="en-US" sz="1000" spc="-1" strike="noStrike">
              <a:solidFill>
                <a:srgbClr val="000000"/>
              </a:solidFill>
              <a:latin typeface="Nimbus Sans"/>
            </a:endParaRPr>
          </a:p>
          <a:p>
            <a:r>
              <a:rPr b="0" lang="en-US" sz="1000" spc="-1" strike="noStrike">
                <a:solidFill>
                  <a:srgbClr val="000000"/>
                </a:solidFill>
                <a:latin typeface="Nimbus Sans"/>
              </a:rPr>
              <a:t> </a:t>
            </a:r>
            <a:r>
              <a:rPr b="0" lang="en-US" sz="1000" spc="-1" strike="noStrike">
                <a:solidFill>
                  <a:srgbClr val="000000"/>
                </a:solidFill>
                <a:latin typeface="Nimbus Sans"/>
              </a:rPr>
              <a:t>	</a:t>
            </a:r>
            <a:r>
              <a:rPr b="0" lang="en-US" sz="1000" spc="-1" strike="noStrike">
                <a:solidFill>
                  <a:srgbClr val="000000"/>
                </a:solidFill>
                <a:latin typeface="Nimbus Sans"/>
              </a:rPr>
              <a:t>- To establish the connection between the population curve and the temperature (Urban Heat Island). </a:t>
            </a:r>
            <a:endParaRPr b="0" lang="en-US" sz="1000" spc="-1" strike="noStrike">
              <a:solidFill>
                <a:srgbClr val="000000"/>
              </a:solidFill>
              <a:latin typeface="Nimbus Sans"/>
            </a:endParaRPr>
          </a:p>
          <a:p>
            <a:endParaRPr b="0" lang="en-US" sz="1000" spc="-1" strike="noStrike">
              <a:solidFill>
                <a:srgbClr val="000000"/>
              </a:solidFill>
              <a:latin typeface="Nimbus Sans"/>
            </a:endParaRPr>
          </a:p>
          <a:p>
            <a:endParaRPr b="0" lang="en-US" sz="1000" spc="-1" strike="noStrike">
              <a:solidFill>
                <a:srgbClr val="000000"/>
              </a:solidFill>
              <a:latin typeface="Nimbus Sans"/>
            </a:endParaRPr>
          </a:p>
          <a:p>
            <a:endParaRPr b="0" lang="en-US" sz="1100" spc="-1" strike="noStrike">
              <a:solidFill>
                <a:srgbClr val="000000"/>
              </a:solidFill>
              <a:latin typeface="Nimbus Sans"/>
            </a:endParaRPr>
          </a:p>
          <a:p>
            <a:endParaRPr b="0" lang="en-US" sz="1000" spc="-1" strike="noStrike">
              <a:solidFill>
                <a:srgbClr val="000000"/>
              </a:solidFill>
              <a:latin typeface="Nimbus Sans"/>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2514600" y="1249200"/>
            <a:ext cx="7392600" cy="3600000"/>
          </a:xfrm>
          <a:prstGeom prst="rect">
            <a:avLst/>
          </a:prstGeom>
          <a:ln w="0">
            <a:noFill/>
          </a:ln>
        </p:spPr>
      </p:pic>
    </p:spTree>
  </p:cSld>
  <p:transition>
    <p:fade/>
  </p:transition>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87</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2025-04-10T08:34:30Z</dcterms:created>
  <dc:creator/>
  <dc:description/>
  <dc:language>en-US</dc:language>
  <cp:lastModifiedBy/>
  <dcterms:modified xsi:type="dcterms:W3CDTF">2025-04-10T10:14:00Z</dcterms:modified>
  <cp:revision>39</cp:revision>
  <dc:subject/>
  <dc:title>Freshes</dc:title>
</cp:coreProperties>
</file>