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7" r:id="rId5"/>
    <p:sldId id="273" r:id="rId6"/>
    <p:sldId id="274" r:id="rId7"/>
    <p:sldId id="275" r:id="rId8"/>
    <p:sldId id="276" r:id="rId9"/>
    <p:sldId id="278" r:id="rId10"/>
    <p:sldId id="272" r:id="rId11"/>
    <p:sldId id="271" r:id="rId12"/>
    <p:sldId id="258" r:id="rId13"/>
    <p:sldId id="259" r:id="rId14"/>
    <p:sldId id="260" r:id="rId15"/>
    <p:sldId id="267" r:id="rId16"/>
    <p:sldId id="263" r:id="rId17"/>
    <p:sldId id="268" r:id="rId18"/>
    <p:sldId id="26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DFE2F-D038-C448-97F8-B4949843A644}" v="1636" dt="2025-03-23T19:16:41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www.kaggle.com/datasets/umairshahpirzada/birds-20-species-image-classification/data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kaggle.com/datasets/umairshahpirzada/birds-20-species-image-classification/data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016649-D9B4-4BB8-917F-FC5D3A6B91C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67E7533-CE90-431A-986D-FCAB992114B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u="sng" dirty="0">
              <a:latin typeface="Book Antiqua"/>
              <a:cs typeface="Browallia New"/>
            </a:rPr>
            <a:t>Objective: </a:t>
          </a:r>
          <a:r>
            <a:rPr lang="en-US" dirty="0">
              <a:latin typeface="Book Antiqua"/>
              <a:cs typeface="Browallia New"/>
            </a:rPr>
            <a:t>Build an image classification model with at least 85% accuracy.</a:t>
          </a:r>
        </a:p>
      </dgm:t>
    </dgm:pt>
    <dgm:pt modelId="{5B63969A-29C0-48E8-B070-D93E029814B5}" type="parTrans" cxnId="{D4C7E02A-1A84-4D16-9EE9-5508238C7934}">
      <dgm:prSet/>
      <dgm:spPr/>
      <dgm:t>
        <a:bodyPr/>
        <a:lstStyle/>
        <a:p>
          <a:endParaRPr lang="en-US"/>
        </a:p>
      </dgm:t>
    </dgm:pt>
    <dgm:pt modelId="{4852B989-5B09-4482-B379-3A69C246E1AF}" type="sibTrans" cxnId="{D4C7E02A-1A84-4D16-9EE9-5508238C79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C698A2-BDDC-4EB7-9AA2-43B68796FE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>
              <a:latin typeface="Book Antiqua"/>
              <a:cs typeface="Browallia New"/>
            </a:rPr>
            <a:t>Dataset: </a:t>
          </a:r>
          <a:r>
            <a:rPr lang="en-CA" dirty="0">
              <a:latin typeface="Book Antiqua"/>
              <a:cs typeface="Browallia New"/>
            </a:rPr>
            <a:t>20 bird species, </a:t>
          </a:r>
          <a:r>
            <a:rPr lang="en-US" dirty="0">
              <a:latin typeface="Book Antiqua"/>
              <a:cs typeface="Browallia New"/>
            </a:rPr>
            <a:t>3208 training images, 100 test images(5 images per species), </a:t>
          </a:r>
          <a:r>
            <a:rPr lang="en-CA" dirty="0">
              <a:latin typeface="Book Antiqua"/>
              <a:cs typeface="Browallia New"/>
            </a:rPr>
            <a:t>100 validation images (5 images per species).</a:t>
          </a:r>
          <a:endParaRPr lang="en-US" dirty="0">
            <a:latin typeface="Book Antiqua"/>
            <a:cs typeface="Browallia New"/>
          </a:endParaRPr>
        </a:p>
      </dgm:t>
    </dgm:pt>
    <dgm:pt modelId="{EF7D377A-8AEC-4073-AE65-F50315042659}" type="parTrans" cxnId="{B54904F9-B6E1-4778-A579-C5C721D5D040}">
      <dgm:prSet/>
      <dgm:spPr/>
      <dgm:t>
        <a:bodyPr/>
        <a:lstStyle/>
        <a:p>
          <a:endParaRPr lang="en-US"/>
        </a:p>
      </dgm:t>
    </dgm:pt>
    <dgm:pt modelId="{178E8BE9-FA10-4D5E-B4D2-5894849AE80E}" type="sibTrans" cxnId="{B54904F9-B6E1-4778-A579-C5C721D5D0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826621-51C5-4A47-A975-E718404012F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dirty="0">
              <a:latin typeface="Book Antiqua"/>
              <a:cs typeface="Browallia New"/>
            </a:rPr>
            <a:t>Dataset link: </a:t>
          </a:r>
          <a:r>
            <a:rPr lang="en-CA" dirty="0">
              <a:latin typeface="Book Antiqua"/>
              <a:cs typeface="Browallia New"/>
              <a:hlinkClick xmlns:r="http://schemas.openxmlformats.org/officeDocument/2006/relationships" r:id="rId1"/>
            </a:rPr>
            <a:t>https://www.kaggle.com/datasets/umairshahpirzada/birds-20-species-image-classification/data</a:t>
          </a:r>
          <a:endParaRPr lang="en-US" dirty="0">
            <a:latin typeface="Book Antiqua"/>
            <a:cs typeface="Browallia New"/>
          </a:endParaRPr>
        </a:p>
      </dgm:t>
    </dgm:pt>
    <dgm:pt modelId="{6F135477-175D-4172-9CA9-E7525840BD29}" type="parTrans" cxnId="{287AE9F4-1272-443E-8AF8-097CA071A638}">
      <dgm:prSet/>
      <dgm:spPr/>
      <dgm:t>
        <a:bodyPr/>
        <a:lstStyle/>
        <a:p>
          <a:endParaRPr lang="en-US"/>
        </a:p>
      </dgm:t>
    </dgm:pt>
    <dgm:pt modelId="{BE89D33B-2F73-4094-B8D9-E87479B713A1}" type="sibTrans" cxnId="{287AE9F4-1272-443E-8AF8-097CA071A6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97991C-2D19-4393-BDE8-5881B077C9A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CA" b="1" u="sng" dirty="0">
              <a:latin typeface="Book Antiqua"/>
              <a:cs typeface="Browallia New"/>
            </a:rPr>
            <a:t>CNN model</a:t>
          </a:r>
          <a:r>
            <a:rPr lang="en-CA" b="0" dirty="0">
              <a:latin typeface="Book Antiqua"/>
              <a:cs typeface="Browallia New"/>
            </a:rPr>
            <a:t> : </a:t>
          </a:r>
          <a:r>
            <a:rPr lang="en-CA" dirty="0">
              <a:latin typeface="Book Antiqua"/>
              <a:cs typeface="Browallia New"/>
            </a:rPr>
            <a:t> pre-trained VGG16 model  and a simple CNN</a:t>
          </a:r>
          <a:endParaRPr lang="en-US" dirty="0">
            <a:latin typeface="Book Antiqua"/>
            <a:cs typeface="Browallia New"/>
          </a:endParaRPr>
        </a:p>
      </dgm:t>
    </dgm:pt>
    <dgm:pt modelId="{C3AAD1D8-5CAB-4012-B2D1-3318E894BA02}" type="parTrans" cxnId="{FE6BD314-9EED-4123-A220-94CBFD2E03EA}">
      <dgm:prSet/>
      <dgm:spPr/>
      <dgm:t>
        <a:bodyPr/>
        <a:lstStyle/>
        <a:p>
          <a:endParaRPr lang="en-US"/>
        </a:p>
      </dgm:t>
    </dgm:pt>
    <dgm:pt modelId="{191B3761-8B0F-430A-A07B-F8233C5B5A69}" type="sibTrans" cxnId="{FE6BD314-9EED-4123-A220-94CBFD2E03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CFA4DD-4E2B-484F-B077-6C437717237A}" type="pres">
      <dgm:prSet presAssocID="{06016649-D9B4-4BB8-917F-FC5D3A6B91C3}" presName="root" presStyleCnt="0">
        <dgm:presLayoutVars>
          <dgm:dir/>
          <dgm:resizeHandles val="exact"/>
        </dgm:presLayoutVars>
      </dgm:prSet>
      <dgm:spPr/>
    </dgm:pt>
    <dgm:pt modelId="{80DC2247-FC9D-4497-8C75-6656216C8AB7}" type="pres">
      <dgm:prSet presAssocID="{06016649-D9B4-4BB8-917F-FC5D3A6B91C3}" presName="container" presStyleCnt="0">
        <dgm:presLayoutVars>
          <dgm:dir/>
          <dgm:resizeHandles val="exact"/>
        </dgm:presLayoutVars>
      </dgm:prSet>
      <dgm:spPr/>
    </dgm:pt>
    <dgm:pt modelId="{488F1456-DB21-4F5B-AB4F-329F75D24D21}" type="pres">
      <dgm:prSet presAssocID="{767E7533-CE90-431A-986D-FCAB992114B4}" presName="compNode" presStyleCnt="0"/>
      <dgm:spPr/>
    </dgm:pt>
    <dgm:pt modelId="{6128806F-2539-41E2-92B1-0B83C9BDA843}" type="pres">
      <dgm:prSet presAssocID="{767E7533-CE90-431A-986D-FCAB992114B4}" presName="iconBgRect" presStyleLbl="bgShp" presStyleIdx="0" presStyleCnt="4"/>
      <dgm:spPr/>
    </dgm:pt>
    <dgm:pt modelId="{2B6A6714-0AA8-4B3F-B822-6ECB5AB014C5}" type="pres">
      <dgm:prSet presAssocID="{767E7533-CE90-431A-986D-FCAB992114B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1A171BD9-C8B7-41F7-8118-EA379ADDD0D2}" type="pres">
      <dgm:prSet presAssocID="{767E7533-CE90-431A-986D-FCAB992114B4}" presName="spaceRect" presStyleCnt="0"/>
      <dgm:spPr/>
    </dgm:pt>
    <dgm:pt modelId="{5EA5B7D4-EBD7-4EAF-B204-EAC907108E61}" type="pres">
      <dgm:prSet presAssocID="{767E7533-CE90-431A-986D-FCAB992114B4}" presName="textRect" presStyleLbl="revTx" presStyleIdx="0" presStyleCnt="4">
        <dgm:presLayoutVars>
          <dgm:chMax val="1"/>
          <dgm:chPref val="1"/>
        </dgm:presLayoutVars>
      </dgm:prSet>
      <dgm:spPr/>
    </dgm:pt>
    <dgm:pt modelId="{6E980683-5D47-4120-9479-075F76CD16E8}" type="pres">
      <dgm:prSet presAssocID="{4852B989-5B09-4482-B379-3A69C246E1AF}" presName="sibTrans" presStyleLbl="sibTrans2D1" presStyleIdx="0" presStyleCnt="0"/>
      <dgm:spPr/>
    </dgm:pt>
    <dgm:pt modelId="{992D5E1C-5F8C-4311-AFF8-39BB35EF3920}" type="pres">
      <dgm:prSet presAssocID="{34C698A2-BDDC-4EB7-9AA2-43B68796FE24}" presName="compNode" presStyleCnt="0"/>
      <dgm:spPr/>
    </dgm:pt>
    <dgm:pt modelId="{9DEB4AF6-634E-4046-BBA2-520D31772374}" type="pres">
      <dgm:prSet presAssocID="{34C698A2-BDDC-4EB7-9AA2-43B68796FE24}" presName="iconBgRect" presStyleLbl="bgShp" presStyleIdx="1" presStyleCnt="4"/>
      <dgm:spPr/>
    </dgm:pt>
    <dgm:pt modelId="{9ABF1112-F598-4F96-BAF5-7DC8144C586E}" type="pres">
      <dgm:prSet presAssocID="{34C698A2-BDDC-4EB7-9AA2-43B68796FE24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ineau"/>
        </a:ext>
      </dgm:extLst>
    </dgm:pt>
    <dgm:pt modelId="{74FA902F-65EF-41E4-BF25-E53DB7DCB7EB}" type="pres">
      <dgm:prSet presAssocID="{34C698A2-BDDC-4EB7-9AA2-43B68796FE24}" presName="spaceRect" presStyleCnt="0"/>
      <dgm:spPr/>
    </dgm:pt>
    <dgm:pt modelId="{1C89A545-57DD-44B2-86A3-D2E001790B9F}" type="pres">
      <dgm:prSet presAssocID="{34C698A2-BDDC-4EB7-9AA2-43B68796FE24}" presName="textRect" presStyleLbl="revTx" presStyleIdx="1" presStyleCnt="4">
        <dgm:presLayoutVars>
          <dgm:chMax val="1"/>
          <dgm:chPref val="1"/>
        </dgm:presLayoutVars>
      </dgm:prSet>
      <dgm:spPr/>
    </dgm:pt>
    <dgm:pt modelId="{AAAC714D-86B3-4297-9E6B-657F9E66FC2E}" type="pres">
      <dgm:prSet presAssocID="{178E8BE9-FA10-4D5E-B4D2-5894849AE80E}" presName="sibTrans" presStyleLbl="sibTrans2D1" presStyleIdx="0" presStyleCnt="0"/>
      <dgm:spPr/>
    </dgm:pt>
    <dgm:pt modelId="{07AF430C-D3D2-4384-9F1E-6A15520A1C23}" type="pres">
      <dgm:prSet presAssocID="{BB826621-51C5-4A47-A975-E718404012FD}" presName="compNode" presStyleCnt="0"/>
      <dgm:spPr/>
    </dgm:pt>
    <dgm:pt modelId="{C2AE976D-1C64-463F-8079-82870E3348A3}" type="pres">
      <dgm:prSet presAssocID="{BB826621-51C5-4A47-A975-E718404012FD}" presName="iconBgRect" presStyleLbl="bgShp" presStyleIdx="2" presStyleCnt="4"/>
      <dgm:spPr/>
    </dgm:pt>
    <dgm:pt modelId="{29935515-EF70-44F8-B4F7-C77680E8F1CA}" type="pres">
      <dgm:prSet presAssocID="{BB826621-51C5-4A47-A975-E718404012F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en"/>
        </a:ext>
      </dgm:extLst>
    </dgm:pt>
    <dgm:pt modelId="{EC31323D-241A-4E07-8CF0-6BC411C32DDB}" type="pres">
      <dgm:prSet presAssocID="{BB826621-51C5-4A47-A975-E718404012FD}" presName="spaceRect" presStyleCnt="0"/>
      <dgm:spPr/>
    </dgm:pt>
    <dgm:pt modelId="{EE88ABDF-FF37-4817-AB18-90476C67786F}" type="pres">
      <dgm:prSet presAssocID="{BB826621-51C5-4A47-A975-E718404012FD}" presName="textRect" presStyleLbl="revTx" presStyleIdx="2" presStyleCnt="4">
        <dgm:presLayoutVars>
          <dgm:chMax val="1"/>
          <dgm:chPref val="1"/>
        </dgm:presLayoutVars>
      </dgm:prSet>
      <dgm:spPr/>
    </dgm:pt>
    <dgm:pt modelId="{9DDC7B93-4648-4438-9D62-BB8FF6C736A3}" type="pres">
      <dgm:prSet presAssocID="{BE89D33B-2F73-4094-B8D9-E87479B713A1}" presName="sibTrans" presStyleLbl="sibTrans2D1" presStyleIdx="0" presStyleCnt="0"/>
      <dgm:spPr/>
    </dgm:pt>
    <dgm:pt modelId="{4D851DCE-DBEC-4E10-8432-BAC7ADA60D83}" type="pres">
      <dgm:prSet presAssocID="{5097991C-2D19-4393-BDE8-5881B077C9A4}" presName="compNode" presStyleCnt="0"/>
      <dgm:spPr/>
    </dgm:pt>
    <dgm:pt modelId="{C665B296-A042-4FFD-AC04-420DA5F67196}" type="pres">
      <dgm:prSet presAssocID="{5097991C-2D19-4393-BDE8-5881B077C9A4}" presName="iconBgRect" presStyleLbl="bgShp" presStyleIdx="3" presStyleCnt="4"/>
      <dgm:spPr/>
    </dgm:pt>
    <dgm:pt modelId="{A2D76F88-C322-424C-B423-9988456C041A}" type="pres">
      <dgm:prSet presAssocID="{5097991C-2D19-4393-BDE8-5881B077C9A4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A13958A3-D2DA-4F04-B823-997AB39F2026}" type="pres">
      <dgm:prSet presAssocID="{5097991C-2D19-4393-BDE8-5881B077C9A4}" presName="spaceRect" presStyleCnt="0"/>
      <dgm:spPr/>
    </dgm:pt>
    <dgm:pt modelId="{D5DD47FE-2E2D-4309-92AD-6FBD0C968CFF}" type="pres">
      <dgm:prSet presAssocID="{5097991C-2D19-4393-BDE8-5881B077C9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06D2507-C450-4A59-A33A-E10B17F4F7E8}" type="presOf" srcId="{4852B989-5B09-4482-B379-3A69C246E1AF}" destId="{6E980683-5D47-4120-9479-075F76CD16E8}" srcOrd="0" destOrd="0" presId="urn:microsoft.com/office/officeart/2018/2/layout/IconCircleList"/>
    <dgm:cxn modelId="{2DCF4813-91E9-40DD-AEC0-37C1D28A1F21}" type="presOf" srcId="{767E7533-CE90-431A-986D-FCAB992114B4}" destId="{5EA5B7D4-EBD7-4EAF-B204-EAC907108E61}" srcOrd="0" destOrd="0" presId="urn:microsoft.com/office/officeart/2018/2/layout/IconCircleList"/>
    <dgm:cxn modelId="{FE6BD314-9EED-4123-A220-94CBFD2E03EA}" srcId="{06016649-D9B4-4BB8-917F-FC5D3A6B91C3}" destId="{5097991C-2D19-4393-BDE8-5881B077C9A4}" srcOrd="3" destOrd="0" parTransId="{C3AAD1D8-5CAB-4012-B2D1-3318E894BA02}" sibTransId="{191B3761-8B0F-430A-A07B-F8233C5B5A69}"/>
    <dgm:cxn modelId="{D4C7E02A-1A84-4D16-9EE9-5508238C7934}" srcId="{06016649-D9B4-4BB8-917F-FC5D3A6B91C3}" destId="{767E7533-CE90-431A-986D-FCAB992114B4}" srcOrd="0" destOrd="0" parTransId="{5B63969A-29C0-48E8-B070-D93E029814B5}" sibTransId="{4852B989-5B09-4482-B379-3A69C246E1AF}"/>
    <dgm:cxn modelId="{06D98435-DB1A-47B9-9CFA-99F1E05C77B7}" type="presOf" srcId="{5097991C-2D19-4393-BDE8-5881B077C9A4}" destId="{D5DD47FE-2E2D-4309-92AD-6FBD0C968CFF}" srcOrd="0" destOrd="0" presId="urn:microsoft.com/office/officeart/2018/2/layout/IconCircleList"/>
    <dgm:cxn modelId="{57E2015C-6444-423B-BF71-C72D04B89AE1}" type="presOf" srcId="{BB826621-51C5-4A47-A975-E718404012FD}" destId="{EE88ABDF-FF37-4817-AB18-90476C67786F}" srcOrd="0" destOrd="0" presId="urn:microsoft.com/office/officeart/2018/2/layout/IconCircleList"/>
    <dgm:cxn modelId="{B7170F44-57E4-4956-B6B7-5C6F1B41F263}" type="presOf" srcId="{06016649-D9B4-4BB8-917F-FC5D3A6B91C3}" destId="{CECFA4DD-4E2B-484F-B077-6C437717237A}" srcOrd="0" destOrd="0" presId="urn:microsoft.com/office/officeart/2018/2/layout/IconCircleList"/>
    <dgm:cxn modelId="{74973373-B2CE-4948-8BE7-483CC37A7D77}" type="presOf" srcId="{34C698A2-BDDC-4EB7-9AA2-43B68796FE24}" destId="{1C89A545-57DD-44B2-86A3-D2E001790B9F}" srcOrd="0" destOrd="0" presId="urn:microsoft.com/office/officeart/2018/2/layout/IconCircleList"/>
    <dgm:cxn modelId="{5FABBCE2-6BDE-4775-9413-2A6E02D17EAE}" type="presOf" srcId="{178E8BE9-FA10-4D5E-B4D2-5894849AE80E}" destId="{AAAC714D-86B3-4297-9E6B-657F9E66FC2E}" srcOrd="0" destOrd="0" presId="urn:microsoft.com/office/officeart/2018/2/layout/IconCircleList"/>
    <dgm:cxn modelId="{287AE9F4-1272-443E-8AF8-097CA071A638}" srcId="{06016649-D9B4-4BB8-917F-FC5D3A6B91C3}" destId="{BB826621-51C5-4A47-A975-E718404012FD}" srcOrd="2" destOrd="0" parTransId="{6F135477-175D-4172-9CA9-E7525840BD29}" sibTransId="{BE89D33B-2F73-4094-B8D9-E87479B713A1}"/>
    <dgm:cxn modelId="{B54904F9-B6E1-4778-A579-C5C721D5D040}" srcId="{06016649-D9B4-4BB8-917F-FC5D3A6B91C3}" destId="{34C698A2-BDDC-4EB7-9AA2-43B68796FE24}" srcOrd="1" destOrd="0" parTransId="{EF7D377A-8AEC-4073-AE65-F50315042659}" sibTransId="{178E8BE9-FA10-4D5E-B4D2-5894849AE80E}"/>
    <dgm:cxn modelId="{32D036FA-6729-48C6-8D1E-49DE7B0861AD}" type="presOf" srcId="{BE89D33B-2F73-4094-B8D9-E87479B713A1}" destId="{9DDC7B93-4648-4438-9D62-BB8FF6C736A3}" srcOrd="0" destOrd="0" presId="urn:microsoft.com/office/officeart/2018/2/layout/IconCircleList"/>
    <dgm:cxn modelId="{F6C90D06-9340-4A18-8725-898906104451}" type="presParOf" srcId="{CECFA4DD-4E2B-484F-B077-6C437717237A}" destId="{80DC2247-FC9D-4497-8C75-6656216C8AB7}" srcOrd="0" destOrd="0" presId="urn:microsoft.com/office/officeart/2018/2/layout/IconCircleList"/>
    <dgm:cxn modelId="{9EFC242F-3556-479C-9BC0-535BADF99C3B}" type="presParOf" srcId="{80DC2247-FC9D-4497-8C75-6656216C8AB7}" destId="{488F1456-DB21-4F5B-AB4F-329F75D24D21}" srcOrd="0" destOrd="0" presId="urn:microsoft.com/office/officeart/2018/2/layout/IconCircleList"/>
    <dgm:cxn modelId="{975AA264-28A9-4665-A415-C5217E66728D}" type="presParOf" srcId="{488F1456-DB21-4F5B-AB4F-329F75D24D21}" destId="{6128806F-2539-41E2-92B1-0B83C9BDA843}" srcOrd="0" destOrd="0" presId="urn:microsoft.com/office/officeart/2018/2/layout/IconCircleList"/>
    <dgm:cxn modelId="{7D061057-53F2-4776-94B3-1345EC6B8E9F}" type="presParOf" srcId="{488F1456-DB21-4F5B-AB4F-329F75D24D21}" destId="{2B6A6714-0AA8-4B3F-B822-6ECB5AB014C5}" srcOrd="1" destOrd="0" presId="urn:microsoft.com/office/officeart/2018/2/layout/IconCircleList"/>
    <dgm:cxn modelId="{9057036E-7443-4E73-AB36-B4144A7437D9}" type="presParOf" srcId="{488F1456-DB21-4F5B-AB4F-329F75D24D21}" destId="{1A171BD9-C8B7-41F7-8118-EA379ADDD0D2}" srcOrd="2" destOrd="0" presId="urn:microsoft.com/office/officeart/2018/2/layout/IconCircleList"/>
    <dgm:cxn modelId="{0B1C13F3-DFD8-4977-9EF6-57A1F34C2AE2}" type="presParOf" srcId="{488F1456-DB21-4F5B-AB4F-329F75D24D21}" destId="{5EA5B7D4-EBD7-4EAF-B204-EAC907108E61}" srcOrd="3" destOrd="0" presId="urn:microsoft.com/office/officeart/2018/2/layout/IconCircleList"/>
    <dgm:cxn modelId="{0CE0DB02-2D61-420C-BD17-05B7D226C4C0}" type="presParOf" srcId="{80DC2247-FC9D-4497-8C75-6656216C8AB7}" destId="{6E980683-5D47-4120-9479-075F76CD16E8}" srcOrd="1" destOrd="0" presId="urn:microsoft.com/office/officeart/2018/2/layout/IconCircleList"/>
    <dgm:cxn modelId="{171C64D6-2F26-4EA4-A668-3F118F2EB78B}" type="presParOf" srcId="{80DC2247-FC9D-4497-8C75-6656216C8AB7}" destId="{992D5E1C-5F8C-4311-AFF8-39BB35EF3920}" srcOrd="2" destOrd="0" presId="urn:microsoft.com/office/officeart/2018/2/layout/IconCircleList"/>
    <dgm:cxn modelId="{B7DDA278-C81B-4522-BCC1-41152E83B776}" type="presParOf" srcId="{992D5E1C-5F8C-4311-AFF8-39BB35EF3920}" destId="{9DEB4AF6-634E-4046-BBA2-520D31772374}" srcOrd="0" destOrd="0" presId="urn:microsoft.com/office/officeart/2018/2/layout/IconCircleList"/>
    <dgm:cxn modelId="{F7E1CC30-DE01-4B16-B448-BA511631BC43}" type="presParOf" srcId="{992D5E1C-5F8C-4311-AFF8-39BB35EF3920}" destId="{9ABF1112-F598-4F96-BAF5-7DC8144C586E}" srcOrd="1" destOrd="0" presId="urn:microsoft.com/office/officeart/2018/2/layout/IconCircleList"/>
    <dgm:cxn modelId="{8A62DAD8-8296-4012-A668-3DF5A1896491}" type="presParOf" srcId="{992D5E1C-5F8C-4311-AFF8-39BB35EF3920}" destId="{74FA902F-65EF-41E4-BF25-E53DB7DCB7EB}" srcOrd="2" destOrd="0" presId="urn:microsoft.com/office/officeart/2018/2/layout/IconCircleList"/>
    <dgm:cxn modelId="{1BCB2729-19FD-47F8-B57E-891E1FB711B0}" type="presParOf" srcId="{992D5E1C-5F8C-4311-AFF8-39BB35EF3920}" destId="{1C89A545-57DD-44B2-86A3-D2E001790B9F}" srcOrd="3" destOrd="0" presId="urn:microsoft.com/office/officeart/2018/2/layout/IconCircleList"/>
    <dgm:cxn modelId="{00FC0BD4-1B7E-4CF8-BF2F-983854F99D6F}" type="presParOf" srcId="{80DC2247-FC9D-4497-8C75-6656216C8AB7}" destId="{AAAC714D-86B3-4297-9E6B-657F9E66FC2E}" srcOrd="3" destOrd="0" presId="urn:microsoft.com/office/officeart/2018/2/layout/IconCircleList"/>
    <dgm:cxn modelId="{B1906DB6-D46B-425C-B398-6DA23D6AD5C1}" type="presParOf" srcId="{80DC2247-FC9D-4497-8C75-6656216C8AB7}" destId="{07AF430C-D3D2-4384-9F1E-6A15520A1C23}" srcOrd="4" destOrd="0" presId="urn:microsoft.com/office/officeart/2018/2/layout/IconCircleList"/>
    <dgm:cxn modelId="{29F5FEE2-DBBE-471F-80A0-578B3C531241}" type="presParOf" srcId="{07AF430C-D3D2-4384-9F1E-6A15520A1C23}" destId="{C2AE976D-1C64-463F-8079-82870E3348A3}" srcOrd="0" destOrd="0" presId="urn:microsoft.com/office/officeart/2018/2/layout/IconCircleList"/>
    <dgm:cxn modelId="{15892780-0A24-4B20-A7BC-6586FF7D7818}" type="presParOf" srcId="{07AF430C-D3D2-4384-9F1E-6A15520A1C23}" destId="{29935515-EF70-44F8-B4F7-C77680E8F1CA}" srcOrd="1" destOrd="0" presId="urn:microsoft.com/office/officeart/2018/2/layout/IconCircleList"/>
    <dgm:cxn modelId="{41617A59-B9E9-4B80-B587-ABCC2702693D}" type="presParOf" srcId="{07AF430C-D3D2-4384-9F1E-6A15520A1C23}" destId="{EC31323D-241A-4E07-8CF0-6BC411C32DDB}" srcOrd="2" destOrd="0" presId="urn:microsoft.com/office/officeart/2018/2/layout/IconCircleList"/>
    <dgm:cxn modelId="{AB58D237-A262-41A6-AC61-41AE6C8FDD05}" type="presParOf" srcId="{07AF430C-D3D2-4384-9F1E-6A15520A1C23}" destId="{EE88ABDF-FF37-4817-AB18-90476C67786F}" srcOrd="3" destOrd="0" presId="urn:microsoft.com/office/officeart/2018/2/layout/IconCircleList"/>
    <dgm:cxn modelId="{4887EB6F-897A-4C58-8E74-FE27FEAEEC95}" type="presParOf" srcId="{80DC2247-FC9D-4497-8C75-6656216C8AB7}" destId="{9DDC7B93-4648-4438-9D62-BB8FF6C736A3}" srcOrd="5" destOrd="0" presId="urn:microsoft.com/office/officeart/2018/2/layout/IconCircleList"/>
    <dgm:cxn modelId="{89B36751-FA36-48EC-8E95-A8912EDDE7BD}" type="presParOf" srcId="{80DC2247-FC9D-4497-8C75-6656216C8AB7}" destId="{4D851DCE-DBEC-4E10-8432-BAC7ADA60D83}" srcOrd="6" destOrd="0" presId="urn:microsoft.com/office/officeart/2018/2/layout/IconCircleList"/>
    <dgm:cxn modelId="{40AE5F62-3744-464D-A8AD-53B561F82243}" type="presParOf" srcId="{4D851DCE-DBEC-4E10-8432-BAC7ADA60D83}" destId="{C665B296-A042-4FFD-AC04-420DA5F67196}" srcOrd="0" destOrd="0" presId="urn:microsoft.com/office/officeart/2018/2/layout/IconCircleList"/>
    <dgm:cxn modelId="{9B3C70BA-592C-4805-A441-A530D375094E}" type="presParOf" srcId="{4D851DCE-DBEC-4E10-8432-BAC7ADA60D83}" destId="{A2D76F88-C322-424C-B423-9988456C041A}" srcOrd="1" destOrd="0" presId="urn:microsoft.com/office/officeart/2018/2/layout/IconCircleList"/>
    <dgm:cxn modelId="{1F51496B-9F7C-4E61-B80B-0F4D4E664974}" type="presParOf" srcId="{4D851DCE-DBEC-4E10-8432-BAC7ADA60D83}" destId="{A13958A3-D2DA-4F04-B823-997AB39F2026}" srcOrd="2" destOrd="0" presId="urn:microsoft.com/office/officeart/2018/2/layout/IconCircleList"/>
    <dgm:cxn modelId="{EDF795B2-CABE-49C5-B697-7818CA2158F2}" type="presParOf" srcId="{4D851DCE-DBEC-4E10-8432-BAC7ADA60D83}" destId="{D5DD47FE-2E2D-4309-92AD-6FBD0C968C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8806F-2539-41E2-92B1-0B83C9BDA843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A6714-0AA8-4B3F-B822-6ECB5AB014C5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5B7D4-EBD7-4EAF-B204-EAC907108E61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>
              <a:latin typeface="Book Antiqua"/>
              <a:cs typeface="Browallia New"/>
            </a:rPr>
            <a:t>Objective: </a:t>
          </a:r>
          <a:r>
            <a:rPr lang="en-US" sz="1100" kern="1200" dirty="0">
              <a:latin typeface="Book Antiqua"/>
              <a:cs typeface="Browallia New"/>
            </a:rPr>
            <a:t>Build an image classification model with at least 85% accuracy.</a:t>
          </a:r>
        </a:p>
      </dsp:txBody>
      <dsp:txXfrm>
        <a:off x="1948202" y="368029"/>
        <a:ext cx="3233964" cy="1371985"/>
      </dsp:txXfrm>
    </dsp:sp>
    <dsp:sp modelId="{9DEB4AF6-634E-4046-BBA2-520D31772374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F1112-F598-4F96-BAF5-7DC8144C586E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9A545-57DD-44B2-86A3-D2E001790B9F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>
              <a:latin typeface="Book Antiqua"/>
              <a:cs typeface="Browallia New"/>
            </a:rPr>
            <a:t>Dataset: </a:t>
          </a:r>
          <a:r>
            <a:rPr lang="en-CA" sz="1100" kern="1200" dirty="0">
              <a:latin typeface="Book Antiqua"/>
              <a:cs typeface="Browallia New"/>
            </a:rPr>
            <a:t>20 bird species, </a:t>
          </a:r>
          <a:r>
            <a:rPr lang="en-US" sz="1100" kern="1200" dirty="0">
              <a:latin typeface="Book Antiqua"/>
              <a:cs typeface="Browallia New"/>
            </a:rPr>
            <a:t>3208 training images, 100 test images(5 images per species), </a:t>
          </a:r>
          <a:r>
            <a:rPr lang="en-CA" sz="1100" kern="1200" dirty="0">
              <a:latin typeface="Book Antiqua"/>
              <a:cs typeface="Browallia New"/>
            </a:rPr>
            <a:t>100 validation images (5 images per species).</a:t>
          </a:r>
          <a:endParaRPr lang="en-US" sz="1100" kern="1200" dirty="0">
            <a:latin typeface="Book Antiqua"/>
            <a:cs typeface="Browallia New"/>
          </a:endParaRPr>
        </a:p>
      </dsp:txBody>
      <dsp:txXfrm>
        <a:off x="7411643" y="368029"/>
        <a:ext cx="3233964" cy="1371985"/>
      </dsp:txXfrm>
    </dsp:sp>
    <dsp:sp modelId="{C2AE976D-1C64-463F-8079-82870E3348A3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35515-EF70-44F8-B4F7-C77680E8F1C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8ABDF-FF37-4817-AB18-90476C67786F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kern="1200" dirty="0">
              <a:latin typeface="Book Antiqua"/>
              <a:cs typeface="Browallia New"/>
            </a:rPr>
            <a:t>Dataset link: </a:t>
          </a:r>
          <a:r>
            <a:rPr lang="en-CA" sz="1100" kern="1200" dirty="0">
              <a:latin typeface="Book Antiqua"/>
              <a:cs typeface="Browallia New"/>
              <a:hlinkClick xmlns:r="http://schemas.openxmlformats.org/officeDocument/2006/relationships" r:id="rId7"/>
            </a:rPr>
            <a:t>https://www.kaggle.com/datasets/umairshahpirzada/birds-20-species-image-classification/data</a:t>
          </a:r>
          <a:endParaRPr lang="en-US" sz="1100" kern="1200" dirty="0">
            <a:latin typeface="Book Antiqua"/>
            <a:cs typeface="Browallia New"/>
          </a:endParaRPr>
        </a:p>
      </dsp:txBody>
      <dsp:txXfrm>
        <a:off x="1948202" y="2452790"/>
        <a:ext cx="3233964" cy="1371985"/>
      </dsp:txXfrm>
    </dsp:sp>
    <dsp:sp modelId="{C665B296-A042-4FFD-AC04-420DA5F67196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76F88-C322-424C-B423-9988456C041A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D47FE-2E2D-4309-92AD-6FBD0C968CFF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u="sng" kern="1200" dirty="0">
              <a:latin typeface="Book Antiqua"/>
              <a:cs typeface="Browallia New"/>
            </a:rPr>
            <a:t>CNN model</a:t>
          </a:r>
          <a:r>
            <a:rPr lang="en-CA" sz="1100" b="0" kern="1200" dirty="0">
              <a:latin typeface="Book Antiqua"/>
              <a:cs typeface="Browallia New"/>
            </a:rPr>
            <a:t> : </a:t>
          </a:r>
          <a:r>
            <a:rPr lang="en-CA" sz="1100" kern="1200" dirty="0">
              <a:latin typeface="Book Antiqua"/>
              <a:cs typeface="Browallia New"/>
            </a:rPr>
            <a:t> pre-trained VGG16 model  and a simple CNN</a:t>
          </a:r>
          <a:endParaRPr lang="en-US" sz="1100" kern="1200" dirty="0">
            <a:latin typeface="Book Antiqua"/>
            <a:cs typeface="Browallia New"/>
          </a:endParaRP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8FE6-127A-E8B1-FA72-EABA5966C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79A70-F8E9-71EC-2D35-AB8C431C7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C519-0CA3-1758-D321-C772BFB9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B1F3-DFEC-7021-F01A-193CC4E1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43DB-DB5F-8483-3F5C-65657629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42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2345-2375-2EC6-9207-1405EDE0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2F77C-0AF8-1B8B-CA75-45434A7AC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8486-55B9-04DC-09CA-AC212F65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A811-91CB-B6AE-E63E-F9D110FC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0101-1B1A-9FAD-9530-52365B47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74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8A75F-E7D6-A98A-944C-9591EBAC7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25A1D-7925-C1DE-1DBD-21FC3870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A208-916B-3B77-8BA8-B232FC26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F690-F280-138D-6721-A6899283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4B93-1065-A2F9-B083-0F9D5F1D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6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83C5-D7DA-EAC5-F767-D7618088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4EBD-13B8-D159-3AB5-B6A11F18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7B3BE-DE31-A1A3-0C32-4555D6B9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28F3-81BC-E941-5CBA-FD3BE6E3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99AD-0676-FFBB-685C-A2925C58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27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B83B-CEDF-7C82-CF1D-EF5D12D9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BC555-7F8A-7575-EE3A-8E61959F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948E1-3412-86BD-9F9A-0C039932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5D108-5DA7-D61F-6AD0-9E4FC865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0E42-0D13-2061-D00D-9715F4C0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46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A7FE-D6B8-82D9-4B76-FA65B7C1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F75B-E707-FC98-F59B-1ED592693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39576-23B1-572F-CB8D-E56C48E20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DC031-B012-6F69-B7E2-AC6FD504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D303E-11A1-F2F3-547F-D7F84B76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B356F-284A-5C5F-E1CE-4A47CC9F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24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D844-504C-711A-1F84-FE0B708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7EA28-2C60-77D4-67B3-C9BB5289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3BFC3-A663-DDBE-2CC8-876A64936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EBA25-B478-7686-F332-53810D143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B4552-8258-EB66-FCF5-32C9AF644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3466E-7E88-E08F-5495-5889907A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5A5B3-DAF2-0149-279B-9A134225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B2395-ED86-CD5E-F158-31F2DC12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0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505D-7A9F-3D9D-6BAC-C03172FC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82915-EC06-12EB-0026-18A8A083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31CCE-E671-3AD5-4C0F-7F242953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60EAD-AD52-5974-079F-2637F7E4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98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99389-A1BA-1862-922F-85DA0C6E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6128B-EC36-3ABB-B9AA-A0245012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096D-A963-7BD1-25B2-6C4276A0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97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BCDF-F201-37F9-0C77-81C92D03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5C6B-2700-374A-48A7-15734BEA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8493D-D4F7-0014-7951-EFB84ED1E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58E9B-5FFB-EF52-7240-2013D302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28410-4443-65BC-DE9E-BCE21C4A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CB7D5-0C49-7858-4EB3-98B1EA1F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454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4591-660E-48D7-4DA8-E793A080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5C3E6-53D0-AF89-9369-A6392274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E017E-4976-4BC3-E2BA-C89C79419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385C4-69DC-B548-6D8F-1CDB346C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B2C9A-2F80-EF9C-143A-20F391C5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ED018-10A7-EE42-1792-3B78E6F3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61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60B4E-B360-8C79-2F91-1C486139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D47AA-1D2A-1926-A8BE-A6F85EF8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385E7-71BD-FA4C-57AC-4F0F6A451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745B-743E-4147-A5DB-D79E07DEBFFF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F443-4814-CFBB-7498-601B4237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A2A7-0485-D8B0-F3EA-D6E368EC3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BAFE0-6AFF-4841-9944-DCDE2013A7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31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DE0CA-337C-9691-ABE9-8B9EA0EB4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Bird Classification with Neural Network Models</a:t>
            </a: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81E2-6D8A-2703-775D-064BAAD73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6287"/>
            <a:ext cx="9144000" cy="23477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CA" sz="1800" b="1" dirty="0">
              <a:ea typeface="Calibri"/>
              <a:cs typeface="Calibri"/>
            </a:endParaRPr>
          </a:p>
          <a:p>
            <a:r>
              <a:rPr lang="en-CA" sz="1800" dirty="0">
                <a:ea typeface="Calibri"/>
                <a:cs typeface="Calibri"/>
              </a:rPr>
              <a:t>By </a:t>
            </a:r>
          </a:p>
          <a:p>
            <a:r>
              <a:rPr lang="en-CA" dirty="0">
                <a:ea typeface="Calibri"/>
                <a:cs typeface="Calibri"/>
              </a:rPr>
              <a:t>Laurence Low</a:t>
            </a:r>
          </a:p>
          <a:p>
            <a:r>
              <a:rPr lang="en-CA" sz="1800" dirty="0">
                <a:ea typeface="Calibri"/>
                <a:cs typeface="Calibri"/>
              </a:rPr>
              <a:t> and </a:t>
            </a:r>
          </a:p>
          <a:p>
            <a:r>
              <a:rPr lang="en-CA" dirty="0">
                <a:ea typeface="Calibri"/>
                <a:cs typeface="Calibri"/>
              </a:rPr>
              <a:t>Anna-Belle Filion</a:t>
            </a:r>
          </a:p>
        </p:txBody>
      </p:sp>
    </p:spTree>
    <p:extLst>
      <p:ext uri="{BB962C8B-B14F-4D97-AF65-F5344CB8AC3E}">
        <p14:creationId xmlns:p14="http://schemas.microsoft.com/office/powerpoint/2010/main" val="197314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66114A-4DC0-7F77-ACB4-AD719BEBA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A41958E-AFDE-9F22-7A8F-438240AA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70C7B36-D35D-10A8-CDED-A18D3641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173502-1067-1932-0A95-DA64D8733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D50A05-1652-D858-60A8-D6777B6BD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D72FF0-732C-814D-B451-648475982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42C190E-CDB9-A218-88A7-D91DD32AA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55B6F7-B2CB-2884-4723-02B952AA9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27338-F73E-31F2-8685-9803D9ED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256178"/>
            <a:ext cx="3201366" cy="3088877"/>
          </a:xfrm>
        </p:spPr>
        <p:txBody>
          <a:bodyPr anchor="b">
            <a:normAutofit/>
          </a:bodyPr>
          <a:lstStyle/>
          <a:p>
            <a:pPr algn="r"/>
            <a:r>
              <a:rPr lang="en-CA" sz="4800" dirty="0">
                <a:solidFill>
                  <a:schemeClr val="bg1"/>
                </a:solidFill>
                <a:latin typeface="Candara"/>
                <a:ea typeface="Calibri"/>
                <a:cs typeface="Calibri"/>
              </a:rPr>
              <a:t>Pre-trained VGG16 model</a:t>
            </a:r>
            <a:r>
              <a:rPr lang="en-CA" sz="4000" dirty="0">
                <a:solidFill>
                  <a:schemeClr val="bg1"/>
                </a:solidFill>
                <a:latin typeface="Nunito"/>
                <a:ea typeface="Calibri"/>
                <a:cs typeface="Calibri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E81B-B492-1CAD-37D3-6C785E789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4400" dirty="0">
                <a:latin typeface="Candara"/>
                <a:ea typeface="Calibri"/>
                <a:cs typeface="Calibri"/>
              </a:rPr>
              <a:t>VGG16 CNN model was develop by the </a:t>
            </a:r>
            <a:r>
              <a:rPr lang="en-CA" sz="4000" dirty="0">
                <a:latin typeface="Nunito"/>
                <a:ea typeface="Calibri"/>
                <a:cs typeface="Calibri"/>
              </a:rPr>
              <a:t>Visual Geometry Group (Oxford University) </a:t>
            </a:r>
            <a:endParaRPr lang="en-CA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52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D8DEC-EB6F-DDBE-8894-46FCF2A1F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FB3ACF3-EBEE-9891-27B8-A9430EF32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437BF-CFD8-E38E-6E3C-D052765B4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73CDF-12A6-3FB8-24EC-3BE138F70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1001B6-1F61-617D-7A4B-32AA9863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CDEA41-FF27-292A-640B-02F18655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9D290-6471-57A6-D2DA-193A290B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Data Augmentation (Training data)</a:t>
            </a:r>
            <a:endParaRPr lang="en-CA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FFF6-6549-57D4-6538-950000EA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CA" sz="2000"/>
              <a:t>rescale=1/255</a:t>
            </a:r>
          </a:p>
          <a:p>
            <a:r>
              <a:rPr lang="en-CA" sz="2000"/>
              <a:t>rotation_range=20</a:t>
            </a:r>
          </a:p>
          <a:p>
            <a:r>
              <a:rPr lang="en-CA" sz="2000"/>
              <a:t>width_shift_range=0.2</a:t>
            </a:r>
          </a:p>
          <a:p>
            <a:r>
              <a:rPr lang="en-CA" sz="2000"/>
              <a:t>height_shift_range=0.2</a:t>
            </a:r>
          </a:p>
          <a:p>
            <a:r>
              <a:rPr lang="en-CA" sz="2000"/>
              <a:t>shear_range=0.2</a:t>
            </a:r>
          </a:p>
          <a:p>
            <a:r>
              <a:rPr lang="en-CA" sz="2000"/>
              <a:t>zoom_range=0.2</a:t>
            </a:r>
          </a:p>
          <a:p>
            <a:r>
              <a:rPr lang="en-CA" sz="2000"/>
              <a:t>horizontal_flip=True</a:t>
            </a:r>
          </a:p>
          <a:p>
            <a:r>
              <a:rPr lang="en-CA" sz="2000"/>
              <a:t>fill_mode='nearest'</a:t>
            </a:r>
          </a:p>
        </p:txBody>
      </p:sp>
    </p:spTree>
    <p:extLst>
      <p:ext uri="{BB962C8B-B14F-4D97-AF65-F5344CB8AC3E}">
        <p14:creationId xmlns:p14="http://schemas.microsoft.com/office/powerpoint/2010/main" val="424035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49425-42DD-94D0-188B-F92AFB5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Data generator specifications (Training, Validation and Test)</a:t>
            </a:r>
            <a:endParaRPr lang="en-CA" sz="34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FA8B-4441-733B-CAD0-9D90F8A0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target_size=(224, 224)   </a:t>
            </a:r>
          </a:p>
          <a:p>
            <a:r>
              <a:rPr lang="en-US" sz="2000"/>
              <a:t>batch_size=32,    </a:t>
            </a:r>
          </a:p>
          <a:p>
            <a:r>
              <a:rPr lang="en-US" sz="2000"/>
              <a:t>class_mode='categorical',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92592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618D4-6273-C985-1759-9093A3E9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Build on VGG16 Model</a:t>
            </a:r>
            <a:endParaRPr lang="en-CA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3055-9508-0E90-19E0-E5EC1AEB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CA" sz="2000"/>
              <a:t>weights='imagenet’</a:t>
            </a:r>
          </a:p>
          <a:p>
            <a:r>
              <a:rPr lang="en-CA" sz="2000"/>
              <a:t>include_top=False</a:t>
            </a:r>
          </a:p>
          <a:p>
            <a:r>
              <a:rPr lang="en-US" sz="2000"/>
              <a:t>input_shape=(224, 224, 3)</a:t>
            </a:r>
            <a:endParaRPr lang="en-CA" sz="2000"/>
          </a:p>
          <a:p>
            <a:endParaRPr lang="en-CA" sz="2000"/>
          </a:p>
          <a:p>
            <a:r>
              <a:rPr lang="en-CA" sz="2000"/>
              <a:t>layers.GlobalAveragePooling2D()    </a:t>
            </a:r>
          </a:p>
          <a:p>
            <a:r>
              <a:rPr lang="en-CA" sz="2000"/>
              <a:t>layers.Dense(512, activation='relu')    </a:t>
            </a:r>
          </a:p>
          <a:p>
            <a:r>
              <a:rPr lang="en-CA" sz="2000"/>
              <a:t>layers.Dropout(0.5)    </a:t>
            </a:r>
          </a:p>
          <a:p>
            <a:r>
              <a:rPr lang="en-CA" sz="2000"/>
              <a:t>layers.Dense(len(train_data.class_indices), activation='softmax')</a:t>
            </a:r>
          </a:p>
        </p:txBody>
      </p:sp>
    </p:spTree>
    <p:extLst>
      <p:ext uri="{BB962C8B-B14F-4D97-AF65-F5344CB8AC3E}">
        <p14:creationId xmlns:p14="http://schemas.microsoft.com/office/powerpoint/2010/main" val="280312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006D8-25A0-B4B3-7F25-278DCEA8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EarlyStopping and no. of Epochs</a:t>
            </a:r>
            <a:endParaRPr lang="en-CA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C482-DC8A-9D0D-67DA-AFEB4BD9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EarlyStopping:</a:t>
            </a:r>
          </a:p>
          <a:p>
            <a:r>
              <a:rPr lang="en-CA" sz="2000"/>
              <a:t>monitor=‘val_loss’</a:t>
            </a:r>
          </a:p>
          <a:p>
            <a:r>
              <a:rPr lang="en-CA" sz="2000"/>
              <a:t>patience=5</a:t>
            </a:r>
          </a:p>
          <a:p>
            <a:endParaRPr lang="en-CA" sz="2000"/>
          </a:p>
          <a:p>
            <a:pPr marL="0" indent="0">
              <a:buNone/>
            </a:pPr>
            <a:r>
              <a:rPr lang="en-CA" sz="2000"/>
              <a:t>Epochs:</a:t>
            </a:r>
          </a:p>
          <a:p>
            <a:r>
              <a:rPr lang="en-CA" sz="2000"/>
              <a:t>Epochs = 50</a:t>
            </a:r>
          </a:p>
        </p:txBody>
      </p:sp>
    </p:spTree>
    <p:extLst>
      <p:ext uri="{BB962C8B-B14F-4D97-AF65-F5344CB8AC3E}">
        <p14:creationId xmlns:p14="http://schemas.microsoft.com/office/powerpoint/2010/main" val="110491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C3C95-84E4-D161-F2CE-1A41F9BCC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B11C95-F5A2-077E-EC24-2C36A1155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8B94-3E42-EF32-C71B-8FB3DA069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3C97D-E895-F16F-7554-14052785D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B304E-9E2D-82BB-4BAC-C5914F64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D521C-6A9B-F113-48D5-F1580C50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0145A-B6EC-DC5E-540B-79ADF207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History</a:t>
            </a:r>
            <a:endParaRPr lang="fr-FR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DAB4D8E-2D68-8A60-DC9B-0955FB3A5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366" y="1730369"/>
            <a:ext cx="3836069" cy="4848129"/>
          </a:xfrm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11F992E3-93D5-8180-DF36-161A0B4E1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723" y="1714874"/>
            <a:ext cx="3781618" cy="48563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152E9A1-935E-A0F1-7CA0-671A2F65DFE3}"/>
              </a:ext>
            </a:extLst>
          </p:cNvPr>
          <p:cNvSpPr txBox="1"/>
          <p:nvPr/>
        </p:nvSpPr>
        <p:spPr>
          <a:xfrm>
            <a:off x="245076" y="1964725"/>
            <a:ext cx="365965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At Epoch 50 (index 49):</a:t>
            </a:r>
            <a:endParaRPr lang="fr-CA" dirty="0"/>
          </a:p>
          <a:p>
            <a:endParaRPr lang="en-US" dirty="0"/>
          </a:p>
          <a:p>
            <a:r>
              <a:rPr lang="en-US" dirty="0"/>
              <a:t> - Accuracy = 85.069% </a:t>
            </a:r>
            <a:endParaRPr lang="fr-CA" dirty="0"/>
          </a:p>
          <a:p>
            <a:r>
              <a:rPr lang="en-US" dirty="0"/>
              <a:t> </a:t>
            </a:r>
            <a:endParaRPr lang="fr-CA" dirty="0">
              <a:ea typeface="Calibri"/>
              <a:cs typeface="Calibri"/>
            </a:endParaRPr>
          </a:p>
          <a:p>
            <a:r>
              <a:rPr lang="en-US" dirty="0"/>
              <a:t> - </a:t>
            </a:r>
            <a:r>
              <a:rPr lang="en-US" err="1"/>
              <a:t>Val_Accuracy</a:t>
            </a:r>
            <a:r>
              <a:rPr lang="en-US" dirty="0"/>
              <a:t> = 92%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FDE3E-943A-89D7-70F7-3E832754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Plot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6AEA6-59E2-4C08-BCB1-12D782142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2538296"/>
            <a:ext cx="5131088" cy="3283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0F608-C6A0-2873-B361-21BBB77F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504230"/>
            <a:ext cx="5131087" cy="3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D0F076-17DD-B8E4-C0B4-3554A443D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61FD6A-8627-351C-9111-6B023E67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97F57-E12D-A211-DF0E-08FC9B453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B01611-5659-E341-BB34-896222BE0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B3E31A-5AB0-DB19-4078-7CA7C2273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B195B7-4146-C72E-68FD-AA37E6ED7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735BA-D13F-0A91-D631-C8DBA9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Test Accuracy and Classification Report</a:t>
            </a:r>
            <a:endParaRPr lang="fr-FR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0AED63-4473-8489-DF28-02EEE23B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The Test Accuracy was 91%.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Classification Report Accuracy </a:t>
            </a:r>
            <a:endParaRPr lang="fr-CA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   displayed as 91%.</a:t>
            </a:r>
            <a:endParaRPr lang="fr-CA" dirty="0">
              <a:ea typeface="Calibri"/>
              <a:cs typeface="Calibri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335020E-2D29-C0FF-922B-28CEADED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433" y="1710062"/>
            <a:ext cx="5204851" cy="5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4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D99A00-E566-31F4-70A7-C4DF1846D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5D1876-5717-4294-AD97-665951E01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C169D-0ACE-C4B7-DA89-3E965C2B5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E4354-3627-AB57-71E8-AA01796AE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110EE5-A564-B01C-ACEF-0EFB5893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42ED32-5E05-49E6-D688-3CA96A2FD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FAC94-DDB5-C046-B792-A38365A6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Prediction</a:t>
            </a:r>
            <a:endParaRPr lang="fr-FR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F178A5-D9A2-A0E7-3831-E5068A0F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Image used for prediction from </a:t>
            </a:r>
            <a:endParaRPr lang="fr-FR" dirty="0"/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  ‘images to predict folder’: ‘2.jpg’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b="1" u="sng" dirty="0">
                <a:ea typeface="Calibri"/>
                <a:cs typeface="Calibri"/>
              </a:rPr>
              <a:t>Prediction Result: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 predicted bird species was </a:t>
            </a:r>
            <a:endParaRPr lang="fr-CA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   the </a:t>
            </a:r>
            <a:r>
              <a:rPr lang="en-US" b="1" dirty="0">
                <a:ea typeface="Calibri"/>
                <a:cs typeface="Calibri"/>
              </a:rPr>
              <a:t>AFRICAN CROWNED CRANE</a:t>
            </a:r>
            <a:r>
              <a:rPr lang="en-US" dirty="0">
                <a:ea typeface="Calibri"/>
                <a:cs typeface="Calibri"/>
              </a:rPr>
              <a:t>.</a:t>
            </a:r>
            <a:endParaRPr lang="fr-CA" dirty="0">
              <a:ea typeface="Calibri"/>
              <a:cs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568062-3AF1-0557-35AE-63A15820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071" y="2078492"/>
            <a:ext cx="17526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6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2023-01B9-EDDF-9551-CC5065ED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Thank you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A837-11E9-FB18-D8B9-53FF0398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 kern="1200" dirty="0">
              <a:latin typeface="+mn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69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F0988-97D1-6A28-A0DE-BF19AF31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Summary</a:t>
            </a:r>
            <a:endParaRPr lang="en-CA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91F4EC-9974-EA7C-4204-D9A951C24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5327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46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7E07D-EF5C-8E67-1EEE-1F1D771F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256178"/>
            <a:ext cx="3201366" cy="3088877"/>
          </a:xfrm>
        </p:spPr>
        <p:txBody>
          <a:bodyPr anchor="b">
            <a:normAutofit/>
          </a:bodyPr>
          <a:lstStyle/>
          <a:p>
            <a:pPr algn="r"/>
            <a:r>
              <a:rPr lang="en-CA" sz="4800" dirty="0">
                <a:solidFill>
                  <a:schemeClr val="bg1"/>
                </a:solidFill>
                <a:latin typeface="Candara"/>
                <a:ea typeface="Calibri"/>
                <a:cs typeface="Calibri"/>
              </a:rPr>
              <a:t>Simple CNN </a:t>
            </a:r>
            <a:br>
              <a:rPr lang="en-CA" sz="4800" dirty="0">
                <a:solidFill>
                  <a:schemeClr val="bg1"/>
                </a:solidFill>
                <a:latin typeface="Candara"/>
                <a:ea typeface="Calibri"/>
                <a:cs typeface="Calibri"/>
              </a:rPr>
            </a:br>
            <a:r>
              <a:rPr lang="en-CA" sz="4800" dirty="0">
                <a:solidFill>
                  <a:schemeClr val="bg1"/>
                </a:solidFill>
                <a:latin typeface="Candara"/>
                <a:ea typeface="Calibri"/>
                <a:cs typeface="Calibri"/>
              </a:rPr>
              <a:t>model</a:t>
            </a:r>
            <a:endParaRPr lang="en-CA" sz="4000" dirty="0">
              <a:solidFill>
                <a:schemeClr val="bg1"/>
              </a:solidFill>
              <a:latin typeface="Nunito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AD49-6913-2522-52ED-09351331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4400" dirty="0">
                <a:latin typeface="Candara"/>
                <a:ea typeface="Calibri"/>
                <a:cs typeface="Calibri"/>
              </a:rPr>
              <a:t>Develop our own simple CNN model to classify birds</a:t>
            </a:r>
            <a:endParaRPr lang="en-CA" sz="4000" dirty="0">
              <a:latin typeface="Nunit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94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66E98-24B0-CCE9-0276-2953FAB27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F991317-647D-7233-C4F8-411F1C48B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E3568B-CF74-2C10-9DA3-63F474D49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90033FD-B522-03CE-C0B5-27D65E7F2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4ECD9E-776A-6FB8-D30D-FDD7918B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6C0DF-2815-E0DB-6EDA-91F9644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Simple CNN model  - Image Augmentation</a:t>
            </a:r>
            <a:endParaRPr lang="en-CA" sz="4000" b="1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5E73F1-7ABD-D920-6B1F-23BEDBE9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80" y="2090588"/>
            <a:ext cx="2800352" cy="214312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93F2E2-F8FF-2067-3561-4B9A29441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397" y="2093460"/>
            <a:ext cx="2717349" cy="21376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9B38DF-2E35-13F9-D78D-1AFFD3C09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66" y="2092098"/>
            <a:ext cx="2752726" cy="21295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0485C1D-B2E2-45BA-6D1F-677782C9F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522" y="2094820"/>
            <a:ext cx="1398815" cy="21458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457EDA-E64A-DEDF-DF08-AA4BB679C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9439" y="2070328"/>
            <a:ext cx="1359354" cy="215129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AEE87CC-FB76-3706-C234-622FC0D7AA14}"/>
              </a:ext>
            </a:extLst>
          </p:cNvPr>
          <p:cNvSpPr txBox="1"/>
          <p:nvPr/>
        </p:nvSpPr>
        <p:spPr>
          <a:xfrm>
            <a:off x="131130" y="4378521"/>
            <a:ext cx="2753496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err="1">
                <a:solidFill>
                  <a:schemeClr val="bg1"/>
                </a:solidFill>
                <a:ea typeface="Calibri"/>
                <a:cs typeface="Calibri"/>
              </a:rPr>
              <a:t>Cropping</a:t>
            </a:r>
            <a:endParaRPr lang="fr-CA" err="1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54512F-62C1-7673-6B82-7E896136DE56}"/>
              </a:ext>
            </a:extLst>
          </p:cNvPr>
          <p:cNvSpPr txBox="1"/>
          <p:nvPr/>
        </p:nvSpPr>
        <p:spPr>
          <a:xfrm>
            <a:off x="3271806" y="4388815"/>
            <a:ext cx="2835874" cy="3796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 err="1">
                <a:solidFill>
                  <a:schemeClr val="bg1"/>
                </a:solidFill>
                <a:ea typeface="Calibri"/>
                <a:cs typeface="Calibri"/>
              </a:rPr>
              <a:t>Flipping</a:t>
            </a:r>
            <a:endParaRPr lang="fr-CA" dirty="0" err="1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109056-1AD9-82A0-CAFD-2072AC18A05E}"/>
              </a:ext>
            </a:extLst>
          </p:cNvPr>
          <p:cNvSpPr txBox="1"/>
          <p:nvPr/>
        </p:nvSpPr>
        <p:spPr>
          <a:xfrm>
            <a:off x="6391886" y="4388817"/>
            <a:ext cx="2722605" cy="3796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solidFill>
                  <a:schemeClr val="bg1"/>
                </a:solidFill>
                <a:ea typeface="Calibri"/>
                <a:cs typeface="Calibri"/>
              </a:rPr>
              <a:t>Rotation</a:t>
            </a:r>
            <a:endParaRPr lang="fr-CA" dirty="0" err="1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4A61A45-6A84-4848-EEA3-004B0F1AA06E}"/>
              </a:ext>
            </a:extLst>
          </p:cNvPr>
          <p:cNvSpPr txBox="1"/>
          <p:nvPr/>
        </p:nvSpPr>
        <p:spPr>
          <a:xfrm>
            <a:off x="9450184" y="4378519"/>
            <a:ext cx="261963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 err="1">
                <a:solidFill>
                  <a:schemeClr val="bg1"/>
                </a:solidFill>
                <a:ea typeface="Calibri"/>
                <a:cs typeface="Calibri"/>
              </a:rPr>
              <a:t>Brightness</a:t>
            </a:r>
            <a:endParaRPr lang="fr-CA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7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8D6692-9246-0618-CE5C-DED8EF795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7CCA35FA-2817-C62D-CCDE-C073B5A7D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E2D3E4-3014-23CE-AC2F-425D7868B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5D1317-7396-9165-CAD0-48365956A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0C28F2-24D7-1965-327E-3F80435CF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BD93D-F218-A039-A9B6-D5D301F6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Simple CNN model  - Conception</a:t>
            </a:r>
            <a:endParaRPr lang="en-CA" sz="4000" b="1" dirty="0">
              <a:solidFill>
                <a:srgbClr val="FFFFFF"/>
              </a:solidFill>
            </a:endParaRPr>
          </a:p>
        </p:txBody>
      </p:sp>
      <p:pic>
        <p:nvPicPr>
          <p:cNvPr id="45" name="Espace réservé du contenu 44">
            <a:extLst>
              <a:ext uri="{FF2B5EF4-FFF2-40B4-BE49-F238E27FC236}">
                <a16:creationId xmlns:a16="http://schemas.microsoft.com/office/drawing/2014/main" id="{0F81F232-575E-A0D8-512A-4C749CA22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973" y="1712647"/>
            <a:ext cx="3714625" cy="5187777"/>
          </a:xfr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6A205339-4C94-29AE-1F68-E6579FCD9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6" y="1575727"/>
            <a:ext cx="7915275" cy="4581525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2A209145-B6E3-EE2A-86C2-30AB9E1DB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49" y="6132059"/>
            <a:ext cx="6924675" cy="73342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31DA1D8-44AC-34DF-2074-F93E01BF9E18}"/>
              </a:ext>
            </a:extLst>
          </p:cNvPr>
          <p:cNvSpPr/>
          <p:nvPr/>
        </p:nvSpPr>
        <p:spPr>
          <a:xfrm>
            <a:off x="7075714" y="6136821"/>
            <a:ext cx="1047750" cy="721178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734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48893-840F-FEDA-2248-995F841B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007AEDA-1A3A-C497-F0EA-DCA7F807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85E5FE-4AAE-3823-AEDE-4016A5A3F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AFDB44-3CD6-2A61-5D72-50FD26992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5A4DDBF-B1ED-25EA-BE24-79B43CB6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22047-7E6D-245E-181C-7AF178C8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Simple CNN model  - Performance</a:t>
            </a:r>
            <a:endParaRPr lang="en-CA" sz="4000" b="1" dirty="0">
              <a:solidFill>
                <a:srgbClr val="FFFFFF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A47EA8E-1E34-CA02-91F3-C8E7993B4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9971" y="2107180"/>
            <a:ext cx="5553373" cy="41148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51463B4-817C-BB87-BE42-2BC9277A946A}"/>
              </a:ext>
            </a:extLst>
          </p:cNvPr>
          <p:cNvSpPr txBox="1"/>
          <p:nvPr/>
        </p:nvSpPr>
        <p:spPr>
          <a:xfrm>
            <a:off x="228600" y="1728108"/>
            <a:ext cx="5987142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2400" dirty="0">
                <a:ea typeface="Calibri"/>
                <a:cs typeface="Calibri"/>
              </a:rPr>
              <a:t>Training </a:t>
            </a:r>
            <a:r>
              <a:rPr lang="fr-CA" sz="2400" dirty="0" err="1">
                <a:ea typeface="Calibri"/>
                <a:cs typeface="Calibri"/>
              </a:rPr>
              <a:t>accuracy</a:t>
            </a:r>
            <a:r>
              <a:rPr lang="fr-CA" sz="2400" dirty="0">
                <a:ea typeface="Calibri"/>
                <a:cs typeface="Calibri"/>
              </a:rPr>
              <a:t> :  74 %</a:t>
            </a:r>
          </a:p>
          <a:p>
            <a:endParaRPr lang="fr-CA" sz="2400" dirty="0">
              <a:ea typeface="Calibri"/>
              <a:cs typeface="Calibri"/>
            </a:endParaRPr>
          </a:p>
          <a:p>
            <a:r>
              <a:rPr lang="fr-CA" sz="2400" dirty="0">
                <a:ea typeface="Calibri"/>
                <a:cs typeface="Calibri"/>
              </a:rPr>
              <a:t>Validation </a:t>
            </a:r>
            <a:r>
              <a:rPr lang="fr-CA" sz="2400" dirty="0" err="1">
                <a:ea typeface="Calibri"/>
                <a:cs typeface="Calibri"/>
              </a:rPr>
              <a:t>accuracy</a:t>
            </a:r>
            <a:r>
              <a:rPr lang="fr-CA" sz="2400" dirty="0">
                <a:ea typeface="Calibri"/>
                <a:cs typeface="Calibri"/>
              </a:rPr>
              <a:t> :  85 %</a:t>
            </a:r>
          </a:p>
          <a:p>
            <a:endParaRPr lang="fr-CA" sz="2400" dirty="0">
              <a:ea typeface="Calibri"/>
              <a:cs typeface="Calibri"/>
            </a:endParaRPr>
          </a:p>
          <a:p>
            <a:r>
              <a:rPr lang="fr-CA" sz="2400" b="1" dirty="0">
                <a:latin typeface="Trebuchet MS"/>
                <a:ea typeface="Calibri"/>
                <a:cs typeface="Calibri"/>
              </a:rPr>
              <a:t>** Simple CNN model </a:t>
            </a:r>
            <a:r>
              <a:rPr lang="fr-CA" sz="2400" b="1" err="1">
                <a:latin typeface="Trebuchet MS"/>
                <a:ea typeface="Calibri"/>
                <a:cs typeface="Calibri"/>
              </a:rPr>
              <a:t>is</a:t>
            </a:r>
            <a:r>
              <a:rPr lang="fr-CA" sz="2400" b="1" dirty="0">
                <a:latin typeface="Trebuchet MS"/>
                <a:ea typeface="Calibri"/>
                <a:cs typeface="Calibri"/>
              </a:rPr>
              <a:t> </a:t>
            </a:r>
            <a:r>
              <a:rPr lang="fr-CA" sz="2400" b="1" err="1">
                <a:latin typeface="Trebuchet MS"/>
                <a:ea typeface="Calibri"/>
                <a:cs typeface="Calibri"/>
              </a:rPr>
              <a:t>underfitting</a:t>
            </a:r>
            <a:r>
              <a:rPr lang="fr-CA" sz="2400" b="1" dirty="0">
                <a:latin typeface="Trebuchet MS"/>
                <a:ea typeface="Calibri"/>
                <a:cs typeface="Calibri"/>
              </a:rPr>
              <a:t> **</a:t>
            </a:r>
          </a:p>
          <a:p>
            <a:endParaRPr lang="fr-CA" sz="2400" b="1" u="sng" dirty="0">
              <a:latin typeface="Trebuchet MS"/>
              <a:ea typeface="Calibri"/>
              <a:cs typeface="Calibri"/>
            </a:endParaRPr>
          </a:p>
          <a:p>
            <a:endParaRPr lang="fr-CA" sz="2400" b="1" u="sng" dirty="0">
              <a:latin typeface="Trebuchet MS"/>
              <a:ea typeface="Calibri"/>
              <a:cs typeface="Calibri"/>
            </a:endParaRPr>
          </a:p>
          <a:p>
            <a:r>
              <a:rPr lang="fr-CA" sz="2400" u="sng" dirty="0">
                <a:ea typeface="Calibri"/>
                <a:cs typeface="Calibri"/>
              </a:rPr>
              <a:t>Solutions:</a:t>
            </a:r>
          </a:p>
          <a:p>
            <a:r>
              <a:rPr lang="fr-CA" sz="2400" dirty="0">
                <a:ea typeface="Calibri"/>
                <a:cs typeface="Calibri"/>
              </a:rPr>
              <a:t> - </a:t>
            </a:r>
            <a:r>
              <a:rPr lang="fr-CA" sz="2400" dirty="0" err="1">
                <a:ea typeface="Calibri"/>
                <a:cs typeface="Calibri"/>
              </a:rPr>
              <a:t>Increase</a:t>
            </a:r>
            <a:r>
              <a:rPr lang="fr-CA" sz="2400" dirty="0">
                <a:ea typeface="Calibri"/>
                <a:cs typeface="Calibri"/>
              </a:rPr>
              <a:t> </a:t>
            </a:r>
            <a:r>
              <a:rPr lang="fr-CA" sz="2400" dirty="0" err="1">
                <a:ea typeface="Calibri"/>
                <a:cs typeface="Calibri"/>
              </a:rPr>
              <a:t>quantity</a:t>
            </a:r>
            <a:r>
              <a:rPr lang="fr-CA" sz="2400" dirty="0">
                <a:ea typeface="Calibri"/>
                <a:cs typeface="Calibri"/>
              </a:rPr>
              <a:t> of </a:t>
            </a:r>
            <a:r>
              <a:rPr lang="fr-CA" sz="2400" dirty="0" err="1">
                <a:ea typeface="Calibri"/>
                <a:cs typeface="Calibri"/>
              </a:rPr>
              <a:t>neurons</a:t>
            </a:r>
            <a:endParaRPr lang="fr-CA" sz="2400" dirty="0">
              <a:ea typeface="Calibri"/>
              <a:cs typeface="Calibri"/>
            </a:endParaRPr>
          </a:p>
          <a:p>
            <a:r>
              <a:rPr lang="fr-CA" sz="2400" dirty="0">
                <a:ea typeface="Calibri"/>
                <a:cs typeface="Calibri"/>
              </a:rPr>
              <a:t> - </a:t>
            </a:r>
            <a:r>
              <a:rPr lang="fr-CA" sz="2400" dirty="0" err="1">
                <a:ea typeface="Calibri"/>
                <a:cs typeface="Calibri"/>
              </a:rPr>
              <a:t>Add</a:t>
            </a:r>
            <a:r>
              <a:rPr lang="fr-CA" sz="2400" dirty="0">
                <a:ea typeface="Calibri"/>
                <a:cs typeface="Calibri"/>
              </a:rPr>
              <a:t> </a:t>
            </a:r>
            <a:r>
              <a:rPr lang="fr-CA" sz="2400" dirty="0" err="1">
                <a:ea typeface="Calibri"/>
                <a:cs typeface="Calibri"/>
              </a:rPr>
              <a:t>small</a:t>
            </a:r>
            <a:r>
              <a:rPr lang="fr-CA" sz="2400" dirty="0">
                <a:ea typeface="Calibri"/>
                <a:cs typeface="Calibri"/>
              </a:rPr>
              <a:t> </a:t>
            </a:r>
            <a:r>
              <a:rPr lang="fr-CA" sz="2400" dirty="0" err="1">
                <a:ea typeface="Calibri"/>
                <a:cs typeface="Calibri"/>
              </a:rPr>
              <a:t>features</a:t>
            </a:r>
            <a:r>
              <a:rPr lang="fr-CA" sz="2400" dirty="0">
                <a:ea typeface="Calibri"/>
                <a:cs typeface="Calibri"/>
              </a:rPr>
              <a:t> </a:t>
            </a:r>
            <a:r>
              <a:rPr lang="fr-CA" sz="2400" dirty="0" err="1">
                <a:ea typeface="Calibri"/>
                <a:cs typeface="Calibri"/>
              </a:rPr>
              <a:t>layers</a:t>
            </a:r>
            <a:endParaRPr lang="fr-CA" sz="2400">
              <a:ea typeface="Calibri"/>
              <a:cs typeface="Calibri"/>
            </a:endParaRPr>
          </a:p>
          <a:p>
            <a:r>
              <a:rPr lang="fr-CA" sz="2400" dirty="0">
                <a:ea typeface="Calibri"/>
                <a:cs typeface="Calibri"/>
              </a:rPr>
              <a:t> - </a:t>
            </a:r>
            <a:r>
              <a:rPr lang="fr-CA" sz="2400" err="1">
                <a:ea typeface="Calibri"/>
                <a:cs typeface="Calibri"/>
              </a:rPr>
              <a:t>Increase</a:t>
            </a:r>
            <a:r>
              <a:rPr lang="fr-CA" sz="2400" dirty="0">
                <a:ea typeface="Calibri"/>
                <a:cs typeface="Calibri"/>
              </a:rPr>
              <a:t> kernel in </a:t>
            </a:r>
            <a:r>
              <a:rPr lang="fr-CA" sz="2400" err="1">
                <a:ea typeface="Calibri"/>
                <a:cs typeface="Calibri"/>
              </a:rPr>
              <a:t>later</a:t>
            </a:r>
            <a:r>
              <a:rPr lang="fr-CA" sz="2400" dirty="0">
                <a:ea typeface="Calibri"/>
                <a:cs typeface="Calibri"/>
              </a:rPr>
              <a:t> </a:t>
            </a:r>
            <a:r>
              <a:rPr lang="fr-CA" sz="2400" err="1">
                <a:ea typeface="Calibri"/>
                <a:cs typeface="Calibri"/>
              </a:rPr>
              <a:t>layers</a:t>
            </a:r>
            <a:endParaRPr lang="fr-CA" sz="2400">
              <a:ea typeface="Calibri"/>
              <a:cs typeface="Calibri"/>
            </a:endParaRPr>
          </a:p>
          <a:p>
            <a:endParaRPr lang="fr-CA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13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603AC9-FB40-840F-EE33-4F5B7FB7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E9176A8-A334-3282-C35E-E549A319D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7474F6-E4F8-B415-2B69-0B66A01FA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F6E5B4-B997-76A0-66D8-BD0E5BE8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07064D8-A99F-CFF3-8FD9-069675A65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4F223-F3EB-27BE-5CFD-955F9594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Simple CNN model  - Validation</a:t>
            </a:r>
            <a:endParaRPr lang="en-CA" sz="4000" b="1" dirty="0">
              <a:solidFill>
                <a:srgbClr val="FFFFFF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563B34-9A3E-9128-8D64-15D66485F584}"/>
              </a:ext>
            </a:extLst>
          </p:cNvPr>
          <p:cNvSpPr txBox="1"/>
          <p:nvPr/>
        </p:nvSpPr>
        <p:spPr>
          <a:xfrm>
            <a:off x="228600" y="1728108"/>
            <a:ext cx="5987142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2400" dirty="0" err="1">
                <a:ea typeface="Calibri"/>
                <a:cs typeface="Calibri"/>
              </a:rPr>
              <a:t>Testing</a:t>
            </a:r>
            <a:r>
              <a:rPr lang="fr-CA" sz="2400" dirty="0">
                <a:ea typeface="Calibri"/>
                <a:cs typeface="Calibri"/>
              </a:rPr>
              <a:t>  </a:t>
            </a:r>
            <a:r>
              <a:rPr lang="fr-CA" sz="2400" dirty="0" err="1">
                <a:ea typeface="Calibri"/>
                <a:cs typeface="Calibri"/>
              </a:rPr>
              <a:t>accuracy</a:t>
            </a:r>
            <a:r>
              <a:rPr lang="fr-CA" sz="2400" dirty="0">
                <a:ea typeface="Calibri"/>
                <a:cs typeface="Calibri"/>
              </a:rPr>
              <a:t> : 82 %</a:t>
            </a:r>
            <a:endParaRPr lang="fr-CA" dirty="0"/>
          </a:p>
          <a:p>
            <a:endParaRPr lang="fr-CA" sz="2400" dirty="0">
              <a:ea typeface="Calibri"/>
              <a:cs typeface="Calibri"/>
            </a:endParaRPr>
          </a:p>
          <a:p>
            <a:endParaRPr lang="fr-CA" sz="2400" dirty="0">
              <a:ea typeface="Calibri"/>
              <a:cs typeface="Calibri"/>
            </a:endParaRPr>
          </a:p>
          <a:p>
            <a:endParaRPr lang="fr-CA" sz="2400" dirty="0">
              <a:ea typeface="Calibri"/>
              <a:cs typeface="Calibri"/>
            </a:endParaRPr>
          </a:p>
          <a:p>
            <a:endParaRPr lang="fr-CA" sz="2400">
              <a:ea typeface="Calibri"/>
              <a:cs typeface="Calibri"/>
            </a:endParaRPr>
          </a:p>
          <a:p>
            <a:endParaRPr lang="fr-CA" dirty="0">
              <a:ea typeface="Calibri"/>
              <a:cs typeface="Calibri"/>
            </a:endParaRP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11013CF-31A4-5CB0-6D0F-27BB1E2AB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6175" y="1586140"/>
            <a:ext cx="6028848" cy="5167766"/>
          </a:xfrm>
        </p:spPr>
      </p:pic>
    </p:spTree>
    <p:extLst>
      <p:ext uri="{BB962C8B-B14F-4D97-AF65-F5344CB8AC3E}">
        <p14:creationId xmlns:p14="http://schemas.microsoft.com/office/powerpoint/2010/main" val="314657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A498B-61BD-9805-258D-79740B14E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645F16B-FF10-DD0A-8DB1-7817C0339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8DBA70-4589-B956-4A8C-1FA12B86E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1709C8-DDF2-13E0-11DA-C3B662CAF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AC9F0AE-E52B-9A81-D435-698140DAA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02356-4B0E-1FB6-FD8A-45E2C101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Simple CNN model  - Prediction</a:t>
            </a:r>
            <a:endParaRPr lang="en-CA" sz="4000" b="1" dirty="0">
              <a:solidFill>
                <a:srgbClr val="FFFFFF"/>
              </a:solidFill>
            </a:endParaRP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C0F360F9-3844-5D7F-C152-3E46F784B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6" y="1595551"/>
            <a:ext cx="1752600" cy="1752600"/>
          </a:xfr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12ADA2F-0253-B464-A0D2-8F6C22111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15" y="1600200"/>
            <a:ext cx="1687286" cy="1752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5A0F51A-3541-B4C3-3107-457A679F2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044" y="1594758"/>
            <a:ext cx="1796143" cy="17526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3E1B304-E83C-A99B-C36D-2159FFED9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89316"/>
            <a:ext cx="1774372" cy="17634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F224377-DFF1-0B70-1564-BA7F96B17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6185" y="1594759"/>
            <a:ext cx="1763486" cy="178525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3E383FE-083F-F3C3-EFD1-DF5996DC1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6371" y="1589315"/>
            <a:ext cx="1807029" cy="1796143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D0D86F2-4552-2460-C082-8160C2692394}"/>
              </a:ext>
            </a:extLst>
          </p:cNvPr>
          <p:cNvSpPr/>
          <p:nvPr/>
        </p:nvSpPr>
        <p:spPr>
          <a:xfrm rot="5400000">
            <a:off x="628648" y="3958574"/>
            <a:ext cx="819150" cy="27486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D0B80234-8CE8-28A4-812B-6E501B305DFF}"/>
              </a:ext>
            </a:extLst>
          </p:cNvPr>
          <p:cNvSpPr/>
          <p:nvPr/>
        </p:nvSpPr>
        <p:spPr>
          <a:xfrm rot="5400000">
            <a:off x="2644270" y="3955926"/>
            <a:ext cx="819150" cy="27486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3F59B1C8-1917-732B-5D1C-5B034B318C5A}"/>
              </a:ext>
            </a:extLst>
          </p:cNvPr>
          <p:cNvSpPr/>
          <p:nvPr/>
        </p:nvSpPr>
        <p:spPr>
          <a:xfrm rot="5400000">
            <a:off x="4546622" y="3973872"/>
            <a:ext cx="819150" cy="27486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89DB7915-3ED9-FF84-689D-A3A2E9D4DED9}"/>
              </a:ext>
            </a:extLst>
          </p:cNvPr>
          <p:cNvSpPr/>
          <p:nvPr/>
        </p:nvSpPr>
        <p:spPr>
          <a:xfrm rot="5400000">
            <a:off x="6570188" y="3958574"/>
            <a:ext cx="819150" cy="27486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8FBD0FE2-B772-3DDF-9503-D1B87FC60E94}"/>
              </a:ext>
            </a:extLst>
          </p:cNvPr>
          <p:cNvSpPr/>
          <p:nvPr/>
        </p:nvSpPr>
        <p:spPr>
          <a:xfrm rot="5400000">
            <a:off x="8598755" y="3958573"/>
            <a:ext cx="819150" cy="27486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8E91130E-ADD8-C753-3928-1DAEA0C5D00C}"/>
              </a:ext>
            </a:extLst>
          </p:cNvPr>
          <p:cNvSpPr/>
          <p:nvPr/>
        </p:nvSpPr>
        <p:spPr>
          <a:xfrm rot="5400000">
            <a:off x="10658215" y="3927682"/>
            <a:ext cx="819150" cy="27486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0BD474B-E873-BA1F-6EB4-38F95C13B0AF}"/>
              </a:ext>
            </a:extLst>
          </p:cNvPr>
          <p:cNvSpPr txBox="1"/>
          <p:nvPr/>
        </p:nvSpPr>
        <p:spPr>
          <a:xfrm>
            <a:off x="-175" y="4540075"/>
            <a:ext cx="20429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1200" b="1" dirty="0">
                <a:latin typeface="Consolas"/>
              </a:rPr>
              <a:t>AFRICAN CROWNED CRANE</a:t>
            </a:r>
            <a:endParaRPr lang="fr-FR" sz="1200" b="1">
              <a:ea typeface="Calibri"/>
              <a:cs typeface="Calibri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CEA34CC-FE55-0757-37C8-67A2FF095866}"/>
              </a:ext>
            </a:extLst>
          </p:cNvPr>
          <p:cNvSpPr txBox="1"/>
          <p:nvPr/>
        </p:nvSpPr>
        <p:spPr>
          <a:xfrm>
            <a:off x="1915123" y="4540075"/>
            <a:ext cx="20429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1200" b="1" dirty="0">
                <a:latin typeface="Consolas"/>
              </a:rPr>
              <a:t>AFRICAN CROWNED CRANE</a:t>
            </a:r>
            <a:endParaRPr lang="fr-FR" sz="1200" b="1">
              <a:ea typeface="Calibri"/>
              <a:cs typeface="Calibri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191A61F-5064-DB4A-9E68-01F194868552}"/>
              </a:ext>
            </a:extLst>
          </p:cNvPr>
          <p:cNvSpPr txBox="1"/>
          <p:nvPr/>
        </p:nvSpPr>
        <p:spPr>
          <a:xfrm>
            <a:off x="3933392" y="4540075"/>
            <a:ext cx="20429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1200" b="1" dirty="0">
                <a:latin typeface="Consolas"/>
              </a:rPr>
              <a:t>AFRICAN CROWNED CRANE</a:t>
            </a:r>
            <a:endParaRPr lang="fr-FR" sz="1200" b="1">
              <a:ea typeface="Calibri"/>
              <a:cs typeface="Calibri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88C4D76-B245-710B-D717-720A63FD1D60}"/>
              </a:ext>
            </a:extLst>
          </p:cNvPr>
          <p:cNvSpPr txBox="1"/>
          <p:nvPr/>
        </p:nvSpPr>
        <p:spPr>
          <a:xfrm>
            <a:off x="5961960" y="4540075"/>
            <a:ext cx="20429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1200" b="1" dirty="0">
                <a:latin typeface="Consolas"/>
              </a:rPr>
              <a:t>AFRICAN CROWNED CRANE</a:t>
            </a:r>
            <a:endParaRPr lang="fr-FR" sz="1200" b="1">
              <a:ea typeface="Calibri"/>
              <a:cs typeface="Calibri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CB06042-7DDB-4A61-6228-24DCD98E6BAE}"/>
              </a:ext>
            </a:extLst>
          </p:cNvPr>
          <p:cNvSpPr txBox="1"/>
          <p:nvPr/>
        </p:nvSpPr>
        <p:spPr>
          <a:xfrm>
            <a:off x="7990527" y="4540074"/>
            <a:ext cx="20429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1200" b="1" dirty="0">
                <a:latin typeface="Consolas"/>
              </a:rPr>
              <a:t>AFRICAN CROWNED CRANE</a:t>
            </a:r>
            <a:endParaRPr lang="fr-FR" sz="1200" b="1">
              <a:ea typeface="Calibri"/>
              <a:cs typeface="Calibri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3E52B6B-A72A-1299-2DE5-B7170D461870}"/>
              </a:ext>
            </a:extLst>
          </p:cNvPr>
          <p:cNvSpPr txBox="1"/>
          <p:nvPr/>
        </p:nvSpPr>
        <p:spPr>
          <a:xfrm>
            <a:off x="10409480" y="4542603"/>
            <a:ext cx="13118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1200" b="1" dirty="0">
                <a:latin typeface="Consolas"/>
              </a:rPr>
              <a:t>ABBOTTS BOOBY</a:t>
            </a:r>
            <a:endParaRPr lang="fr-FR" sz="1200" b="1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2EE6B75A-A10A-5B44-8A93-2356609EFC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578" y="4967417"/>
            <a:ext cx="1742303" cy="17320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C0779A9-483D-AAC8-F48A-26CB85311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0808" y="4980287"/>
            <a:ext cx="1742303" cy="173200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2B894F38-1C74-41FD-6B5B-92BF32D532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1848" y="4967416"/>
            <a:ext cx="1742303" cy="173200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8419855-C5E8-1222-4C09-3E57C35DF9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0118" y="4967417"/>
            <a:ext cx="1742303" cy="1732006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0786C98D-4E87-EAFC-3920-1DDF3285C5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8686" y="4967415"/>
            <a:ext cx="1742303" cy="1732006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7BEE89F5-E5C4-657C-84BD-64BA7E937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7551" y="4936524"/>
            <a:ext cx="1793790" cy="1762898"/>
          </a:xfrm>
          <a:prstGeom prst="rect">
            <a:avLst/>
          </a:prstGeom>
        </p:spPr>
      </p:pic>
      <p:pic>
        <p:nvPicPr>
          <p:cNvPr id="39" name="Image 38" descr="Green check mark icon symbol logo in a circle. Tick symbol green color  vector illustration. 16746182 Vector Art at Vecteezy">
            <a:extLst>
              <a:ext uri="{FF2B5EF4-FFF2-40B4-BE49-F238E27FC236}">
                <a16:creationId xmlns:a16="http://schemas.microsoft.com/office/drawing/2014/main" id="{38352C3F-6933-AD5B-FD00-A1654C05E0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247" y="3387165"/>
            <a:ext cx="454370" cy="598532"/>
          </a:xfrm>
          <a:prstGeom prst="rect">
            <a:avLst/>
          </a:prstGeom>
        </p:spPr>
      </p:pic>
      <p:pic>
        <p:nvPicPr>
          <p:cNvPr id="41" name="Image 40" descr="Green check mark icon symbol logo in a circle. Tick symbol green color  vector illustration. 16746182 Vector Art at Vecteezy">
            <a:extLst>
              <a:ext uri="{FF2B5EF4-FFF2-40B4-BE49-F238E27FC236}">
                <a16:creationId xmlns:a16="http://schemas.microsoft.com/office/drawing/2014/main" id="{E9B7DA97-BDDE-5853-898E-4849BBDBDA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0814" y="3428354"/>
            <a:ext cx="454370" cy="598532"/>
          </a:xfrm>
          <a:prstGeom prst="rect">
            <a:avLst/>
          </a:prstGeom>
        </p:spPr>
      </p:pic>
      <p:pic>
        <p:nvPicPr>
          <p:cNvPr id="42" name="Image 41" descr="Green check mark icon symbol logo in a circle. Tick symbol green color  vector illustration. 16746182 Vector Art at Vecteezy">
            <a:extLst>
              <a:ext uri="{FF2B5EF4-FFF2-40B4-BE49-F238E27FC236}">
                <a16:creationId xmlns:a16="http://schemas.microsoft.com/office/drawing/2014/main" id="{9DE9FD1C-4D14-CF81-AE4A-C9190E6E6C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5814" y="3356273"/>
            <a:ext cx="454370" cy="598532"/>
          </a:xfrm>
          <a:prstGeom prst="rect">
            <a:avLst/>
          </a:prstGeom>
        </p:spPr>
      </p:pic>
      <p:pic>
        <p:nvPicPr>
          <p:cNvPr id="43" name="Image 42" descr="Green check mark icon symbol logo in a circle. Tick symbol green color  vector illustration. 16746182 Vector Art at Vecteezy">
            <a:extLst>
              <a:ext uri="{FF2B5EF4-FFF2-40B4-BE49-F238E27FC236}">
                <a16:creationId xmlns:a16="http://schemas.microsoft.com/office/drawing/2014/main" id="{4CAF7F6F-85C5-9EEF-4C76-EFFC6AC39B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4084" y="3376867"/>
            <a:ext cx="454370" cy="598532"/>
          </a:xfrm>
          <a:prstGeom prst="rect">
            <a:avLst/>
          </a:prstGeom>
        </p:spPr>
      </p:pic>
      <p:pic>
        <p:nvPicPr>
          <p:cNvPr id="44" name="Image 43" descr="Green check mark icon symbol logo in a circle. Tick symbol green color  vector illustration. 16746182 Vector Art at Vecteezy">
            <a:extLst>
              <a:ext uri="{FF2B5EF4-FFF2-40B4-BE49-F238E27FC236}">
                <a16:creationId xmlns:a16="http://schemas.microsoft.com/office/drawing/2014/main" id="{0134FBE1-4F0A-0B4C-E243-0E5FE7559F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2651" y="3428354"/>
            <a:ext cx="454370" cy="598532"/>
          </a:xfrm>
          <a:prstGeom prst="rect">
            <a:avLst/>
          </a:prstGeom>
        </p:spPr>
      </p:pic>
      <p:pic>
        <p:nvPicPr>
          <p:cNvPr id="45" name="Image 44" descr="X Draw: Over 42,972 Royalty-Free Licensable Stock ...">
            <a:extLst>
              <a:ext uri="{FF2B5EF4-FFF2-40B4-BE49-F238E27FC236}">
                <a16:creationId xmlns:a16="http://schemas.microsoft.com/office/drawing/2014/main" id="{5F317A84-E80F-CD28-DFCA-993125101D6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34021" t="49171" r="31893" b="14584"/>
          <a:stretch/>
        </p:blipFill>
        <p:spPr>
          <a:xfrm>
            <a:off x="10779088" y="3596033"/>
            <a:ext cx="646750" cy="402588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1CC10694-BF76-1593-987D-4735D8E1B2F8}"/>
              </a:ext>
            </a:extLst>
          </p:cNvPr>
          <p:cNvSpPr txBox="1"/>
          <p:nvPr/>
        </p:nvSpPr>
        <p:spPr>
          <a:xfrm>
            <a:off x="10168031" y="3085595"/>
            <a:ext cx="2784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1600" err="1">
                <a:solidFill>
                  <a:schemeClr val="bg1"/>
                </a:solidFill>
                <a:ea typeface="+mn-lt"/>
                <a:cs typeface="+mn-lt"/>
              </a:rPr>
              <a:t>Southern</a:t>
            </a:r>
            <a:r>
              <a:rPr lang="fr-CA" sz="1600" dirty="0">
                <a:solidFill>
                  <a:schemeClr val="bg1"/>
                </a:solidFill>
                <a:ea typeface="+mn-lt"/>
                <a:cs typeface="+mn-lt"/>
              </a:rPr>
              <a:t> Bald Eagle</a:t>
            </a:r>
            <a:endParaRPr lang="fr-FR" sz="16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1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537AB-4A05-BBF1-9F0D-23AB765E4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05F46E3-B41F-A2FD-DC05-41A051FDF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F438B8-FDCB-E22F-313E-3FF7B17B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F439FE-280D-FC38-08D2-AA37A7B1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5DA5C7-6008-D594-D338-F46F0442B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05CEC-A0CA-9D98-F7CA-413045A9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Simple CNN model  - Prediction</a:t>
            </a:r>
            <a:endParaRPr lang="en-CA" sz="4000" b="1" dirty="0">
              <a:solidFill>
                <a:srgbClr val="FFFFFF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B0765A7-9CBC-070D-364A-7465A92B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185" y="1594759"/>
            <a:ext cx="1763486" cy="178525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335BA29-E25C-ABBB-0CD2-8FC118DD0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371" y="1589315"/>
            <a:ext cx="1807029" cy="1796143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E0957E-2F76-091B-81E5-FE7CD2E0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38" y="171235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 err="1">
                <a:ea typeface="Calibri"/>
                <a:cs typeface="Calibri"/>
              </a:rPr>
              <a:t>Accurately</a:t>
            </a:r>
            <a:r>
              <a:rPr lang="fr-CA" dirty="0">
                <a:ea typeface="Calibri"/>
                <a:cs typeface="Calibri"/>
              </a:rPr>
              <a:t> </a:t>
            </a:r>
            <a:r>
              <a:rPr lang="fr-CA" dirty="0" err="1">
                <a:ea typeface="Calibri"/>
                <a:cs typeface="Calibri"/>
              </a:rPr>
              <a:t>predicted</a:t>
            </a:r>
            <a:r>
              <a:rPr lang="fr-CA" dirty="0">
                <a:ea typeface="Calibri"/>
                <a:cs typeface="Calibri"/>
              </a:rPr>
              <a:t> the </a:t>
            </a:r>
            <a:r>
              <a:rPr lang="fr-CA" dirty="0" err="1">
                <a:ea typeface="Calibri"/>
                <a:cs typeface="Calibri"/>
              </a:rPr>
              <a:t>African</a:t>
            </a:r>
            <a:r>
              <a:rPr lang="fr-CA" dirty="0">
                <a:ea typeface="Calibri"/>
                <a:cs typeface="Calibri"/>
              </a:rPr>
              <a:t> </a:t>
            </a:r>
            <a:r>
              <a:rPr lang="fr-CA" dirty="0" err="1">
                <a:ea typeface="Calibri"/>
                <a:cs typeface="Calibri"/>
              </a:rPr>
              <a:t>Crowned</a:t>
            </a:r>
            <a:r>
              <a:rPr lang="fr-CA" dirty="0">
                <a:ea typeface="Calibri"/>
                <a:cs typeface="Calibri"/>
              </a:rPr>
              <a:t> Crane</a:t>
            </a:r>
          </a:p>
          <a:p>
            <a:endParaRPr lang="fr-CA" dirty="0">
              <a:ea typeface="Calibri"/>
              <a:cs typeface="Calibri"/>
            </a:endParaRPr>
          </a:p>
          <a:p>
            <a:r>
              <a:rPr lang="fr-CA" dirty="0" err="1">
                <a:ea typeface="Calibri"/>
                <a:cs typeface="Calibri"/>
              </a:rPr>
              <a:t>Failed</a:t>
            </a:r>
            <a:r>
              <a:rPr lang="fr-CA" dirty="0">
                <a:ea typeface="Calibri"/>
                <a:cs typeface="Calibri"/>
              </a:rPr>
              <a:t> to </a:t>
            </a:r>
            <a:r>
              <a:rPr lang="fr-CA" dirty="0" err="1">
                <a:ea typeface="Calibri"/>
                <a:cs typeface="Calibri"/>
              </a:rPr>
              <a:t>predict</a:t>
            </a:r>
            <a:r>
              <a:rPr lang="fr-CA" dirty="0">
                <a:ea typeface="Calibri"/>
                <a:cs typeface="Calibri"/>
              </a:rPr>
              <a:t> the </a:t>
            </a:r>
            <a:r>
              <a:rPr lang="fr-CA" dirty="0" err="1">
                <a:ea typeface="Calibri"/>
                <a:cs typeface="Calibri"/>
              </a:rPr>
              <a:t>Southern</a:t>
            </a:r>
            <a:r>
              <a:rPr lang="fr-CA" dirty="0">
                <a:ea typeface="Calibri"/>
                <a:cs typeface="Calibri"/>
              </a:rPr>
              <a:t> Bald Eagle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CA" dirty="0">
                <a:ea typeface="Calibri"/>
                <a:cs typeface="Calibri"/>
              </a:rPr>
              <a:t>Reason: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fr-CA" dirty="0">
                <a:ea typeface="Calibri"/>
                <a:cs typeface="Calibri"/>
              </a:rPr>
              <a:t>The </a:t>
            </a:r>
            <a:r>
              <a:rPr lang="fr-CA" dirty="0" err="1">
                <a:ea typeface="Calibri"/>
                <a:cs typeface="Calibri"/>
              </a:rPr>
              <a:t>Southern</a:t>
            </a:r>
            <a:r>
              <a:rPr lang="fr-CA" dirty="0">
                <a:ea typeface="Calibri"/>
                <a:cs typeface="Calibri"/>
              </a:rPr>
              <a:t> Bald Eagle </a:t>
            </a:r>
            <a:r>
              <a:rPr lang="fr-CA" dirty="0" err="1">
                <a:ea typeface="Calibri"/>
                <a:cs typeface="Calibri"/>
              </a:rPr>
              <a:t>is</a:t>
            </a:r>
            <a:r>
              <a:rPr lang="fr-CA" dirty="0">
                <a:ea typeface="Calibri"/>
                <a:cs typeface="Calibri"/>
              </a:rPr>
              <a:t> not in </a:t>
            </a:r>
            <a:r>
              <a:rPr lang="fr-CA" dirty="0" err="1">
                <a:ea typeface="Calibri"/>
                <a:cs typeface="Calibri"/>
              </a:rPr>
              <a:t>our</a:t>
            </a:r>
            <a:r>
              <a:rPr lang="fr-CA" dirty="0">
                <a:ea typeface="Calibri"/>
                <a:cs typeface="Calibri"/>
              </a:rPr>
              <a:t> training data set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fr-CA" dirty="0" err="1">
                <a:ea typeface="Calibri"/>
                <a:cs typeface="Calibri"/>
              </a:rPr>
              <a:t>Cannot</a:t>
            </a:r>
            <a:r>
              <a:rPr lang="fr-CA" dirty="0">
                <a:ea typeface="Calibri"/>
                <a:cs typeface="Calibri"/>
              </a:rPr>
              <a:t> </a:t>
            </a:r>
            <a:r>
              <a:rPr lang="fr-CA" dirty="0" err="1">
                <a:ea typeface="Calibri"/>
                <a:cs typeface="Calibri"/>
              </a:rPr>
              <a:t>predict</a:t>
            </a:r>
            <a:r>
              <a:rPr lang="fr-CA" dirty="0">
                <a:ea typeface="Calibri"/>
                <a:cs typeface="Calibri"/>
              </a:rPr>
              <a:t> a </a:t>
            </a:r>
            <a:r>
              <a:rPr lang="fr-CA" dirty="0" err="1">
                <a:ea typeface="Calibri"/>
                <a:cs typeface="Calibri"/>
              </a:rPr>
              <a:t>bird</a:t>
            </a:r>
            <a:r>
              <a:rPr lang="fr-CA" dirty="0">
                <a:ea typeface="Calibri"/>
                <a:cs typeface="Calibri"/>
              </a:rPr>
              <a:t> </a:t>
            </a:r>
            <a:r>
              <a:rPr lang="fr-CA" dirty="0" err="1">
                <a:ea typeface="Calibri"/>
                <a:cs typeface="Calibri"/>
              </a:rPr>
              <a:t>that</a:t>
            </a:r>
            <a:r>
              <a:rPr lang="fr-CA" dirty="0">
                <a:ea typeface="Calibri"/>
                <a:cs typeface="Calibri"/>
              </a:rPr>
              <a:t> </a:t>
            </a:r>
            <a:r>
              <a:rPr lang="fr-CA" dirty="0" err="1">
                <a:ea typeface="Calibri"/>
                <a:cs typeface="Calibri"/>
              </a:rPr>
              <a:t>our</a:t>
            </a:r>
            <a:r>
              <a:rPr lang="fr-CA" dirty="0">
                <a:ea typeface="Calibri"/>
                <a:cs typeface="Calibri"/>
              </a:rPr>
              <a:t> model </a:t>
            </a:r>
            <a:r>
              <a:rPr lang="fr-CA" dirty="0" err="1">
                <a:ea typeface="Calibri"/>
                <a:cs typeface="Calibri"/>
              </a:rPr>
              <a:t>was</a:t>
            </a:r>
            <a:r>
              <a:rPr lang="fr-CA" dirty="0">
                <a:ea typeface="Calibri"/>
                <a:cs typeface="Calibri"/>
              </a:rPr>
              <a:t> not </a:t>
            </a:r>
            <a:r>
              <a:rPr lang="fr-CA" dirty="0" err="1">
                <a:ea typeface="Calibri"/>
                <a:cs typeface="Calibri"/>
              </a:rPr>
              <a:t>trained</a:t>
            </a:r>
            <a:r>
              <a:rPr lang="fr-CA" dirty="0">
                <a:ea typeface="Calibri"/>
                <a:cs typeface="Calibri"/>
              </a:rPr>
              <a:t> for</a:t>
            </a:r>
          </a:p>
          <a:p>
            <a:pPr marL="0" indent="0">
              <a:buNone/>
            </a:pPr>
            <a:endParaRPr lang="fr-CA" dirty="0">
              <a:ea typeface="Calibri"/>
              <a:cs typeface="Calibri"/>
            </a:endParaRPr>
          </a:p>
        </p:txBody>
      </p:sp>
      <p:pic>
        <p:nvPicPr>
          <p:cNvPr id="6" name="Image 5" descr="Green check mark icon symbol logo in a circle. Tick symbol green color  vector illustration. 16746182 Vector Art at Vecteezy">
            <a:extLst>
              <a:ext uri="{FF2B5EF4-FFF2-40B4-BE49-F238E27FC236}">
                <a16:creationId xmlns:a16="http://schemas.microsoft.com/office/drawing/2014/main" id="{EB15C108-7F39-C47B-03CD-D387291F6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308" y="3378339"/>
            <a:ext cx="737398" cy="957761"/>
          </a:xfrm>
          <a:prstGeom prst="rect">
            <a:avLst/>
          </a:prstGeom>
        </p:spPr>
      </p:pic>
      <p:pic>
        <p:nvPicPr>
          <p:cNvPr id="8" name="Image 7" descr="X Draw: Over 42,972 Royalty-Free Licensable Stock ...">
            <a:extLst>
              <a:ext uri="{FF2B5EF4-FFF2-40B4-BE49-F238E27FC236}">
                <a16:creationId xmlns:a16="http://schemas.microsoft.com/office/drawing/2014/main" id="{FA39E211-D7C1-F7ED-3350-AFC76EF98B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021" t="49171" r="31893" b="14584"/>
          <a:stretch/>
        </p:blipFill>
        <p:spPr>
          <a:xfrm>
            <a:off x="10735546" y="3530721"/>
            <a:ext cx="875350" cy="7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9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317</Words>
  <Application>Microsoft Office PowerPoint</Application>
  <PresentationFormat>Grand écran</PresentationFormat>
  <Paragraphs>55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Office Theme</vt:lpstr>
      <vt:lpstr>Bird Classification with Neural Network Models</vt:lpstr>
      <vt:lpstr>Summary</vt:lpstr>
      <vt:lpstr>Simple CNN  model</vt:lpstr>
      <vt:lpstr>Simple CNN model  - Image Augmentation</vt:lpstr>
      <vt:lpstr>Simple CNN model  - Conception</vt:lpstr>
      <vt:lpstr>Simple CNN model  - Performance</vt:lpstr>
      <vt:lpstr>Simple CNN model  - Validation</vt:lpstr>
      <vt:lpstr>Simple CNN model  - Prediction</vt:lpstr>
      <vt:lpstr>Simple CNN model  - Prediction</vt:lpstr>
      <vt:lpstr>Pre-trained VGG16 model </vt:lpstr>
      <vt:lpstr>Data Augmentation (Training data)</vt:lpstr>
      <vt:lpstr>Data generator specifications (Training, Validation and Test)</vt:lpstr>
      <vt:lpstr>Build on VGG16 Model</vt:lpstr>
      <vt:lpstr>EarlyStopping and no. of Epochs</vt:lpstr>
      <vt:lpstr>History</vt:lpstr>
      <vt:lpstr>Plot History</vt:lpstr>
      <vt:lpstr>Test Accuracy and Classification Report</vt:lpstr>
      <vt:lpstr>Prediction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 Wong</dc:creator>
  <cp:lastModifiedBy>Jimmy Wong</cp:lastModifiedBy>
  <cp:revision>553</cp:revision>
  <dcterms:created xsi:type="dcterms:W3CDTF">2025-03-22T19:43:45Z</dcterms:created>
  <dcterms:modified xsi:type="dcterms:W3CDTF">2025-03-23T19:17:34Z</dcterms:modified>
</cp:coreProperties>
</file>