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FE6-127A-E8B1-FA72-EABA5966C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79A70-F8E9-71EC-2D35-AB8C431C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C519-0CA3-1758-D321-C772BFB9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B1F3-DFEC-7021-F01A-193CC4E1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43DB-DB5F-8483-3F5C-65657629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42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2345-2375-2EC6-9207-1405EDE0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2F77C-0AF8-1B8B-CA75-45434A7A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8486-55B9-04DC-09CA-AC212F65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A811-91CB-B6AE-E63E-F9D110FC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0101-1B1A-9FAD-9530-52365B47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74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8A75F-E7D6-A98A-944C-9591EBAC7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25A1D-7925-C1DE-1DBD-21FC3870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A208-916B-3B77-8BA8-B232FC26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F690-F280-138D-6721-A6899283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4B93-1065-A2F9-B083-0F9D5F1D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83C5-D7DA-EAC5-F767-D7618088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4EBD-13B8-D159-3AB5-B6A11F18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B3BE-DE31-A1A3-0C32-4555D6B9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28F3-81BC-E941-5CBA-FD3BE6E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99AD-0676-FFBB-685C-A2925C58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2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B83B-CEDF-7C82-CF1D-EF5D12D9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BC555-7F8A-7575-EE3A-8E61959FE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48E1-3412-86BD-9F9A-0C039932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D108-5DA7-D61F-6AD0-9E4FC865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D0E42-0D13-2061-D00D-9715F4C0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4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A7FE-D6B8-82D9-4B76-FA65B7C1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F75B-E707-FC98-F59B-1ED59269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9576-23B1-572F-CB8D-E56C48E20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DC031-B012-6F69-B7E2-AC6FD504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D303E-11A1-F2F3-547F-D7F84B76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B356F-284A-5C5F-E1CE-4A47CC9F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24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D844-504C-711A-1F84-FE0B7085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EA28-2C60-77D4-67B3-C9BB5289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3BFC3-A663-DDBE-2CC8-876A6493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EBA25-B478-7686-F332-53810D14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B4552-8258-EB66-FCF5-32C9AF644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3466E-7E88-E08F-5495-5889907A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5A5B3-DAF2-0149-279B-9A134225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B2395-ED86-CD5E-F158-31F2DC12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505D-7A9F-3D9D-6BAC-C03172FC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82915-EC06-12EB-0026-18A8A083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31CCE-E671-3AD5-4C0F-7F242953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60EAD-AD52-5974-079F-2637F7E4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9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99389-A1BA-1862-922F-85DA0C6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6128B-EC36-3ABB-B9AA-A0245012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096D-A963-7BD1-25B2-6C4276A0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97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BCDF-F201-37F9-0C77-81C92D03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5C6B-2700-374A-48A7-15734BEA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8493D-D4F7-0014-7951-EFB84ED1E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58E9B-5FFB-EF52-7240-2013D302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28410-4443-65BC-DE9E-BCE21C4A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B7D5-0C49-7858-4EB3-98B1EA1F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5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4591-660E-48D7-4DA8-E793A080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5C3E6-53D0-AF89-9369-A6392274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E017E-4976-4BC3-E2BA-C89C7941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85C4-69DC-B548-6D8F-1CDB346C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2C9A-2F80-EF9C-143A-20F391C5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D018-10A7-EE42-1792-3B78E6F3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6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60B4E-B360-8C79-2F91-1C486139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D47AA-1D2A-1926-A8BE-A6F85EF8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85E7-71BD-FA4C-57AC-4F0F6A451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745B-743E-4147-A5DB-D79E07DEBFFF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F443-4814-CFBB-7498-601B4237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A2A7-0485-D8B0-F3EA-D6E368EC3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AFE0-6AFF-4841-9944-DCDE2013A7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31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mairshahpirzada/birds-20-species-image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E0CA-337C-9691-ABE9-8B9EA0EB4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M3P04 Project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81E2-6D8A-2703-775D-064BAAD73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Bird Classification Project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314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34C5-06E4-4A74-1F6F-BE8AAB48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/>
          </a:bodyPr>
          <a:lstStyle/>
          <a:p>
            <a:r>
              <a:rPr lang="en-US" sz="4000" b="1" dirty="0"/>
              <a:t>Prediction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D6E4-5665-5C65-FDC5-3E7A2DDA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50"/>
            <a:ext cx="5207000" cy="5167313"/>
          </a:xfrm>
        </p:spPr>
        <p:txBody>
          <a:bodyPr/>
          <a:lstStyle/>
          <a:p>
            <a:r>
              <a:rPr lang="en-US" dirty="0"/>
              <a:t>Image used for prediction from ‘images to predict folder’: ‘2.jpg’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Prediction Result:</a:t>
            </a:r>
          </a:p>
          <a:p>
            <a:r>
              <a:rPr lang="en-US" dirty="0"/>
              <a:t>The predicted bird species was the </a:t>
            </a:r>
            <a:r>
              <a:rPr lang="en-US" b="1" dirty="0"/>
              <a:t>AFRICAN CROWNED CRANE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40C5F-C608-2EA1-4C71-BA9FA832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84" y="706437"/>
            <a:ext cx="174513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2023-01B9-EDDF-9551-CC5065ED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End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A837-11E9-FB18-D8B9-53FF0398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59869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0988-97D1-6A28-A0DE-BF19AF3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42545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Summary</a:t>
            </a:r>
            <a:endParaRPr lang="en-CA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2669-4E5E-5F57-BBEB-A819F483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281613"/>
          </a:xfrm>
        </p:spPr>
        <p:txBody>
          <a:bodyPr/>
          <a:lstStyle/>
          <a:p>
            <a:r>
              <a:rPr lang="en-US" sz="2400" b="1" dirty="0"/>
              <a:t>Objective: </a:t>
            </a:r>
            <a:r>
              <a:rPr lang="en-US" sz="2400" dirty="0"/>
              <a:t>The goal is to build an image classification model with the best possible performance.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b="1" dirty="0"/>
              <a:t>Dataset: </a:t>
            </a:r>
            <a:r>
              <a:rPr lang="en-CA" sz="2400" dirty="0"/>
              <a:t>20 bird species, </a:t>
            </a:r>
            <a:r>
              <a:rPr lang="en-US" sz="2400" dirty="0"/>
              <a:t>3208 training images, 100 test images(5 images per species), </a:t>
            </a:r>
            <a:r>
              <a:rPr lang="en-CA" sz="2400" dirty="0"/>
              <a:t>100 validation images (5 images per species).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Reference link for data set: </a:t>
            </a:r>
            <a:r>
              <a:rPr lang="en-CA" sz="2400" dirty="0">
                <a:hlinkClick r:id="rId2"/>
              </a:rPr>
              <a:t>https://www.kaggle.com/datasets/umairshahpirzada/birds-20-species-image-classification/data</a:t>
            </a:r>
            <a:endParaRPr lang="en-CA" sz="2400" dirty="0"/>
          </a:p>
          <a:p>
            <a:endParaRPr lang="en-CA" sz="2400" dirty="0"/>
          </a:p>
          <a:p>
            <a:r>
              <a:rPr lang="en-CA" sz="2400" b="1" dirty="0"/>
              <a:t>CNN model used: </a:t>
            </a:r>
            <a:r>
              <a:rPr lang="en-CA" sz="2400" dirty="0"/>
              <a:t>pre-trained VGG16 model.</a:t>
            </a:r>
          </a:p>
        </p:txBody>
      </p:sp>
    </p:spTree>
    <p:extLst>
      <p:ext uri="{BB962C8B-B14F-4D97-AF65-F5344CB8AC3E}">
        <p14:creationId xmlns:p14="http://schemas.microsoft.com/office/powerpoint/2010/main" val="368546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E07D-EF5C-8E67-1EEE-1F1D771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Augmentation (Training data)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AD49-6913-2522-52ED-09351331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rescale=1/255</a:t>
            </a:r>
          </a:p>
          <a:p>
            <a:r>
              <a:rPr lang="en-CA" dirty="0" err="1"/>
              <a:t>rotation_range</a:t>
            </a:r>
            <a:r>
              <a:rPr lang="en-CA" dirty="0"/>
              <a:t>=20</a:t>
            </a:r>
          </a:p>
          <a:p>
            <a:r>
              <a:rPr lang="en-CA" dirty="0" err="1"/>
              <a:t>width_shift_range</a:t>
            </a:r>
            <a:r>
              <a:rPr lang="en-CA" dirty="0"/>
              <a:t>=0.2</a:t>
            </a:r>
          </a:p>
          <a:p>
            <a:r>
              <a:rPr lang="en-CA" dirty="0" err="1"/>
              <a:t>height_shift_range</a:t>
            </a:r>
            <a:r>
              <a:rPr lang="en-CA" dirty="0"/>
              <a:t>=0.2</a:t>
            </a:r>
          </a:p>
          <a:p>
            <a:r>
              <a:rPr lang="en-CA" dirty="0" err="1"/>
              <a:t>shear_range</a:t>
            </a:r>
            <a:r>
              <a:rPr lang="en-CA" dirty="0"/>
              <a:t>=0.2</a:t>
            </a:r>
          </a:p>
          <a:p>
            <a:r>
              <a:rPr lang="en-CA" dirty="0" err="1"/>
              <a:t>zoom_range</a:t>
            </a:r>
            <a:r>
              <a:rPr lang="en-CA" dirty="0"/>
              <a:t>=0.2</a:t>
            </a:r>
          </a:p>
          <a:p>
            <a:r>
              <a:rPr lang="en-CA" dirty="0" err="1"/>
              <a:t>horizontal_flip</a:t>
            </a:r>
            <a:r>
              <a:rPr lang="en-CA" dirty="0"/>
              <a:t>=True</a:t>
            </a:r>
          </a:p>
          <a:p>
            <a:r>
              <a:rPr lang="en-CA" dirty="0" err="1"/>
              <a:t>fill_mode</a:t>
            </a:r>
            <a:r>
              <a:rPr lang="en-CA" dirty="0"/>
              <a:t>='nearest'</a:t>
            </a:r>
          </a:p>
        </p:txBody>
      </p:sp>
    </p:spTree>
    <p:extLst>
      <p:ext uri="{BB962C8B-B14F-4D97-AF65-F5344CB8AC3E}">
        <p14:creationId xmlns:p14="http://schemas.microsoft.com/office/powerpoint/2010/main" val="305894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9425-42DD-94D0-188B-F92AFB5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" y="365125"/>
            <a:ext cx="11045228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Data generator specifications (Training, Validation and Test)</a:t>
            </a:r>
            <a:endParaRPr lang="en-CA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FA8B-4441-733B-CAD0-9D90F8A0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target_size</a:t>
            </a:r>
            <a:r>
              <a:rPr lang="en-US" dirty="0"/>
              <a:t>=(224, 224)   </a:t>
            </a:r>
          </a:p>
          <a:p>
            <a:r>
              <a:rPr lang="en-US" dirty="0" err="1"/>
              <a:t>batch_size</a:t>
            </a:r>
            <a:r>
              <a:rPr lang="en-US" dirty="0"/>
              <a:t>=32,    </a:t>
            </a:r>
          </a:p>
          <a:p>
            <a:r>
              <a:rPr lang="en-US" dirty="0" err="1"/>
              <a:t>class_mode</a:t>
            </a:r>
            <a:r>
              <a:rPr lang="en-US" dirty="0"/>
              <a:t>='categorical',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592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18D4-6273-C985-1759-9093A3E9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 on VGG16 Model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3055-9508-0E90-19E0-E5EC1AEB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weights='</a:t>
            </a:r>
            <a:r>
              <a:rPr lang="en-CA" dirty="0" err="1"/>
              <a:t>imagenet</a:t>
            </a:r>
            <a:r>
              <a:rPr lang="en-CA" dirty="0"/>
              <a:t>’</a:t>
            </a:r>
          </a:p>
          <a:p>
            <a:r>
              <a:rPr lang="en-CA" dirty="0" err="1"/>
              <a:t>include_top</a:t>
            </a:r>
            <a:r>
              <a:rPr lang="en-CA" dirty="0"/>
              <a:t>=False</a:t>
            </a:r>
          </a:p>
          <a:p>
            <a:r>
              <a:rPr lang="en-US" dirty="0" err="1"/>
              <a:t>input_shape</a:t>
            </a:r>
            <a:r>
              <a:rPr lang="en-US" dirty="0"/>
              <a:t>=(224, 224, 3)</a:t>
            </a:r>
            <a:endParaRPr lang="en-CA" dirty="0"/>
          </a:p>
          <a:p>
            <a:endParaRPr lang="en-CA" dirty="0"/>
          </a:p>
          <a:p>
            <a:r>
              <a:rPr lang="en-CA" dirty="0"/>
              <a:t>layers.GlobalAveragePooling2D()    </a:t>
            </a:r>
          </a:p>
          <a:p>
            <a:r>
              <a:rPr lang="en-CA" dirty="0" err="1"/>
              <a:t>layers.Dense</a:t>
            </a:r>
            <a:r>
              <a:rPr lang="en-CA" dirty="0"/>
              <a:t>(512, activation='</a:t>
            </a:r>
            <a:r>
              <a:rPr lang="en-CA" dirty="0" err="1"/>
              <a:t>relu</a:t>
            </a:r>
            <a:r>
              <a:rPr lang="en-CA" dirty="0"/>
              <a:t>')    </a:t>
            </a:r>
          </a:p>
          <a:p>
            <a:r>
              <a:rPr lang="en-CA" dirty="0" err="1"/>
              <a:t>layers.Dropout</a:t>
            </a:r>
            <a:r>
              <a:rPr lang="en-CA" dirty="0"/>
              <a:t>(0.5)    </a:t>
            </a:r>
          </a:p>
          <a:p>
            <a:r>
              <a:rPr lang="en-CA" dirty="0" err="1"/>
              <a:t>layers.Dense</a:t>
            </a:r>
            <a:r>
              <a:rPr lang="en-CA" dirty="0"/>
              <a:t>(</a:t>
            </a:r>
            <a:r>
              <a:rPr lang="en-CA" dirty="0" err="1"/>
              <a:t>len</a:t>
            </a:r>
            <a:r>
              <a:rPr lang="en-CA" dirty="0"/>
              <a:t>(</a:t>
            </a:r>
            <a:r>
              <a:rPr lang="en-CA" dirty="0" err="1"/>
              <a:t>train_data.class_indices</a:t>
            </a:r>
            <a:r>
              <a:rPr lang="en-CA" dirty="0"/>
              <a:t>), activation='</a:t>
            </a:r>
            <a:r>
              <a:rPr lang="en-CA" dirty="0" err="1"/>
              <a:t>softmax</a:t>
            </a:r>
            <a:r>
              <a:rPr lang="en-CA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0312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6D8-25A0-B4B3-7F25-278DCEA8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EarlyStopping</a:t>
            </a:r>
            <a:r>
              <a:rPr lang="en-US" b="1" dirty="0"/>
              <a:t> and no. of Epochs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482-DC8A-9D0D-67DA-AFEB4BD9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EarlyStopping</a:t>
            </a:r>
            <a:r>
              <a:rPr lang="en-US" dirty="0"/>
              <a:t>:</a:t>
            </a:r>
          </a:p>
          <a:p>
            <a:r>
              <a:rPr lang="en-CA" dirty="0"/>
              <a:t>monitor=‘</a:t>
            </a:r>
            <a:r>
              <a:rPr lang="en-CA" dirty="0" err="1"/>
              <a:t>val_loss</a:t>
            </a:r>
            <a:r>
              <a:rPr lang="en-CA" dirty="0"/>
              <a:t>’</a:t>
            </a:r>
          </a:p>
          <a:p>
            <a:r>
              <a:rPr lang="en-CA" dirty="0"/>
              <a:t>patience=5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Epochs:</a:t>
            </a:r>
          </a:p>
          <a:p>
            <a:r>
              <a:rPr lang="en-CA" dirty="0"/>
              <a:t>Epochs = 50</a:t>
            </a:r>
          </a:p>
        </p:txBody>
      </p:sp>
    </p:spTree>
    <p:extLst>
      <p:ext uri="{BB962C8B-B14F-4D97-AF65-F5344CB8AC3E}">
        <p14:creationId xmlns:p14="http://schemas.microsoft.com/office/powerpoint/2010/main" val="110491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1C1E-DBF7-7AD2-290D-3821F44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Autofit/>
          </a:bodyPr>
          <a:lstStyle/>
          <a:p>
            <a:r>
              <a:rPr lang="en-US" sz="4000" b="1" dirty="0"/>
              <a:t>History</a:t>
            </a:r>
            <a:endParaRPr lang="en-CA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7E8B6-0084-3AA7-C865-43AD49AE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24954"/>
            <a:ext cx="3771901" cy="485632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33061-252A-B106-971C-0189ADBCD876}"/>
              </a:ext>
            </a:extLst>
          </p:cNvPr>
          <p:cNvSpPr txBox="1"/>
          <p:nvPr/>
        </p:nvSpPr>
        <p:spPr>
          <a:xfrm>
            <a:off x="5144980" y="3429000"/>
            <a:ext cx="37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…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EABD5-713D-270B-C1A2-9C73DB743295}"/>
              </a:ext>
            </a:extLst>
          </p:cNvPr>
          <p:cNvSpPr txBox="1"/>
          <p:nvPr/>
        </p:nvSpPr>
        <p:spPr>
          <a:xfrm>
            <a:off x="838198" y="6029930"/>
            <a:ext cx="6692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Epoch 50 (index 49): Accuracy = 85.069% and </a:t>
            </a:r>
            <a:r>
              <a:rPr lang="en-US" dirty="0" err="1"/>
              <a:t>Val_Accuracy</a:t>
            </a:r>
            <a:r>
              <a:rPr lang="en-US" dirty="0"/>
              <a:t> = 92%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516552-469E-B34F-8D7A-C00498C3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1024955"/>
            <a:ext cx="3781618" cy="48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0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DE3E-943A-89D7-70F7-3E832754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375"/>
          </a:xfrm>
        </p:spPr>
        <p:txBody>
          <a:bodyPr>
            <a:normAutofit/>
          </a:bodyPr>
          <a:lstStyle/>
          <a:p>
            <a:r>
              <a:rPr lang="en-US" sz="4000" b="1" dirty="0"/>
              <a:t>Plot History</a:t>
            </a:r>
            <a:endParaRPr lang="en-CA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6AEA6-59E2-4C08-BCB1-12D782142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0" y="1504783"/>
            <a:ext cx="6005080" cy="3848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30F608-C6A0-2873-B361-21BBB77FF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609" y="1504783"/>
            <a:ext cx="5898391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DA1-43B6-D49E-6880-F3B04FC8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92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Test Accuracy and Classification Report</a:t>
            </a:r>
            <a:endParaRPr lang="en-CA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B8F8-512B-0F1D-221C-6C8BC2600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4699000" cy="52117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Test Accuracy was 91%.</a:t>
            </a:r>
          </a:p>
          <a:p>
            <a:endParaRPr lang="en-US" dirty="0"/>
          </a:p>
          <a:p>
            <a:r>
              <a:rPr lang="en-US" dirty="0"/>
              <a:t>Classification Report Accuracy displayed as 91%.</a:t>
            </a:r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EBB66-5301-8C83-DE9B-E6BDACE6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521" y="908050"/>
            <a:ext cx="5564079" cy="55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M3P04 Project </vt:lpstr>
      <vt:lpstr>Summary</vt:lpstr>
      <vt:lpstr>Data Augmentation (Training data)</vt:lpstr>
      <vt:lpstr>Data generator specifications (Training, Validation and Test)</vt:lpstr>
      <vt:lpstr>Build on VGG16 Model</vt:lpstr>
      <vt:lpstr>EarlyStopping and no. of Epochs</vt:lpstr>
      <vt:lpstr>History</vt:lpstr>
      <vt:lpstr>Plot History</vt:lpstr>
      <vt:lpstr>Test Accuracy and Classification Report</vt:lpstr>
      <vt:lpstr>Prediction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 Wong</dc:creator>
  <cp:lastModifiedBy>Jimmy Wong</cp:lastModifiedBy>
  <cp:revision>7</cp:revision>
  <dcterms:created xsi:type="dcterms:W3CDTF">2025-03-22T19:43:45Z</dcterms:created>
  <dcterms:modified xsi:type="dcterms:W3CDTF">2025-03-22T20:19:41Z</dcterms:modified>
</cp:coreProperties>
</file>