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3057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3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5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5066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9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1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8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0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749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306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507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8D95C-5E5A-47F2-AE33-962D82B07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  <a:br>
              <a:rPr lang="ru-RU" dirty="0"/>
            </a:br>
            <a:r>
              <a:rPr lang="ru-RU" dirty="0"/>
              <a:t>на рынке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91733A-0015-491A-8703-9648EF1BA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Для прогнозирования исходов цирроза печени</a:t>
            </a:r>
          </a:p>
          <a:p>
            <a:r>
              <a:rPr lang="ru-RU" dirty="0"/>
              <a:t>(или чего-то подобного)</a:t>
            </a:r>
          </a:p>
        </p:txBody>
      </p:sp>
    </p:spTree>
    <p:extLst>
      <p:ext uri="{BB962C8B-B14F-4D97-AF65-F5344CB8AC3E}">
        <p14:creationId xmlns:p14="http://schemas.microsoft.com/office/powerpoint/2010/main" val="209508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>
            <a:extLst>
              <a:ext uri="{FF2B5EF4-FFF2-40B4-BE49-F238E27FC236}">
                <a16:creationId xmlns:a16="http://schemas.microsoft.com/office/drawing/2014/main" id="{CE00E6AF-89E5-4BAB-84EE-D081BA204967}"/>
              </a:ext>
            </a:extLst>
          </p:cNvPr>
          <p:cNvSpPr txBox="1">
            <a:spLocks/>
          </p:cNvSpPr>
          <p:nvPr/>
        </p:nvSpPr>
        <p:spPr>
          <a:xfrm>
            <a:off x="853294" y="911295"/>
            <a:ext cx="5383605" cy="6352145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ru-RU" sz="1200" dirty="0">
                <a:solidFill>
                  <a:schemeClr val="tx1"/>
                </a:solidFill>
              </a:rPr>
              <a:t>Одним из найденных аналогов является калькулятор вероятности смерти после трансплантации печени, созданный клиникой </a:t>
            </a:r>
            <a:r>
              <a:rPr lang="en-US" sz="1200" dirty="0">
                <a:solidFill>
                  <a:schemeClr val="tx1"/>
                </a:solidFill>
              </a:rPr>
              <a:t>MAYO</a:t>
            </a:r>
            <a:r>
              <a:rPr lang="ru-RU" sz="1200" dirty="0">
                <a:solidFill>
                  <a:schemeClr val="tx1"/>
                </a:solidFill>
              </a:rPr>
              <a:t>. Калькулятор принимает на вход данные: возраст, показатель </a:t>
            </a:r>
            <a:r>
              <a:rPr lang="en-US" sz="1200" dirty="0">
                <a:solidFill>
                  <a:schemeClr val="tx1"/>
                </a:solidFill>
              </a:rPr>
              <a:t>ASA, </a:t>
            </a:r>
            <a:r>
              <a:rPr lang="ru-RU" sz="1200" dirty="0">
                <a:solidFill>
                  <a:schemeClr val="tx1"/>
                </a:solidFill>
              </a:rPr>
              <a:t>уровень </a:t>
            </a:r>
            <a:r>
              <a:rPr lang="ru-RU" sz="1200" dirty="0" err="1">
                <a:solidFill>
                  <a:schemeClr val="tx1"/>
                </a:solidFill>
              </a:rPr>
              <a:t>билибурина</a:t>
            </a:r>
            <a:r>
              <a:rPr lang="ru-RU" sz="1200" dirty="0">
                <a:solidFill>
                  <a:schemeClr val="tx1"/>
                </a:solidFill>
              </a:rPr>
              <a:t>, креатина, МНО (</a:t>
            </a:r>
            <a:r>
              <a:rPr lang="ru-RU" altLang="ru-RU" sz="1200" dirty="0">
                <a:solidFill>
                  <a:schemeClr val="tx1"/>
                </a:solidFill>
                <a:latin typeface="inherit"/>
              </a:rPr>
              <a:t>сколько времени требуется для свертывания крови</a:t>
            </a:r>
            <a:r>
              <a:rPr lang="ru-RU" altLang="ru-RU" sz="1200" dirty="0">
                <a:solidFill>
                  <a:schemeClr val="tx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) а также этиологию цирроза (причины возникновения).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ru-RU" sz="1200" dirty="0">
                <a:solidFill>
                  <a:schemeClr val="tx1"/>
                </a:solidFill>
              </a:rPr>
              <a:t>После анализа сервис выдает процент смертности пациента по периодам (7, 30, 90 дней, 1, 5 лет)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ru-RU" sz="1200" dirty="0">
                <a:solidFill>
                  <a:schemeClr val="tx1"/>
                </a:solidFill>
              </a:rPr>
              <a:t>Калькулятор использует статистическую модель для прогнозирования (скорее всего какой-нибудь из методов регрессионного анализа)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ru-RU" sz="1200" dirty="0">
                <a:solidFill>
                  <a:schemeClr val="tx1"/>
                </a:solidFill>
              </a:rPr>
              <a:t>Клиника довольна известна в мире, она активно внедряет передовые технологии, такие как ИИ для улучшения медицинской диагностики и терапии. Также она создает сообщества пациентов, предоставляет образовательные ресурсы. Клиника почти не использует рекламу, так как является всемирно известной, а огромное количество специалистов из разных сфер медицины и передовое оборудование позволяют производить лечение пациентов практически с любыми болезнями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1F5054-3C86-48CA-8C82-4A2EEA183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009" y="221183"/>
            <a:ext cx="1050308" cy="121441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D9D0D8-FECC-4BC3-8857-BB867DFDD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982" y="221183"/>
            <a:ext cx="3705742" cy="42296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B30FE7-770B-4FA2-B5C7-59D4F4CFE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982" y="4977346"/>
            <a:ext cx="5677692" cy="137179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3167C61-7F05-41C1-9558-FC2225A4866F}"/>
              </a:ext>
            </a:extLst>
          </p:cNvPr>
          <p:cNvSpPr/>
          <p:nvPr/>
        </p:nvSpPr>
        <p:spPr>
          <a:xfrm>
            <a:off x="934528" y="61656"/>
            <a:ext cx="5161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Калькулятор вероятности смерти после трансплантации печени у пациентов с циррозом</a:t>
            </a:r>
          </a:p>
        </p:txBody>
      </p:sp>
    </p:spTree>
    <p:extLst>
      <p:ext uri="{BB962C8B-B14F-4D97-AF65-F5344CB8AC3E}">
        <p14:creationId xmlns:p14="http://schemas.microsoft.com/office/powerpoint/2010/main" val="229143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>
            <a:extLst>
              <a:ext uri="{FF2B5EF4-FFF2-40B4-BE49-F238E27FC236}">
                <a16:creationId xmlns:a16="http://schemas.microsoft.com/office/drawing/2014/main" id="{CE00E6AF-89E5-4BAB-84EE-D081BA204967}"/>
              </a:ext>
            </a:extLst>
          </p:cNvPr>
          <p:cNvSpPr txBox="1">
            <a:spLocks/>
          </p:cNvSpPr>
          <p:nvPr/>
        </p:nvSpPr>
        <p:spPr>
          <a:xfrm>
            <a:off x="810161" y="508959"/>
            <a:ext cx="4917777" cy="2372264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ru-RU" sz="1200" dirty="0"/>
              <a:t>Модель помогает определить вероятность летального исхода пациента и необходимость трансплантации печени. Использует 3 основных показателя: уровень </a:t>
            </a:r>
            <a:r>
              <a:rPr lang="ru-RU" sz="1200" dirty="0" err="1"/>
              <a:t>билбурина</a:t>
            </a:r>
            <a:r>
              <a:rPr lang="ru-RU" sz="1200" dirty="0"/>
              <a:t>, креатина, время свертываемости крови. Результатом расчета является </a:t>
            </a:r>
            <a:r>
              <a:rPr lang="ru-RU" sz="1200" b="1" dirty="0"/>
              <a:t>числовое значение</a:t>
            </a:r>
            <a:r>
              <a:rPr lang="ru-RU" sz="1200" dirty="0"/>
              <a:t>, которое указывает на риск смерти пациента в течение 3 месяцев.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ru-RU" sz="1200" dirty="0"/>
              <a:t>Использует </a:t>
            </a:r>
            <a:r>
              <a:rPr lang="ru-RU" sz="1200" b="1" dirty="0"/>
              <a:t>многомерную линейную регрессию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ru-RU" sz="1200" dirty="0"/>
              <a:t>MELD широко используется в </a:t>
            </a:r>
            <a:r>
              <a:rPr lang="ru-RU" sz="1200" b="1" dirty="0"/>
              <a:t>клинической практике</a:t>
            </a:r>
            <a:r>
              <a:rPr lang="ru-RU" sz="1200" dirty="0"/>
              <a:t> для </a:t>
            </a:r>
            <a:r>
              <a:rPr lang="ru-RU" sz="1200" b="1" dirty="0"/>
              <a:t>оценки пациентов с циррозом печени</a:t>
            </a:r>
            <a:r>
              <a:rPr lang="ru-RU" sz="1200" dirty="0"/>
              <a:t>, особенно в контексте подготовки к трансплантации печени.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ru-RU" sz="1200" dirty="0"/>
              <a:t>С момента своего появления MELD был </a:t>
            </a:r>
            <a:r>
              <a:rPr lang="ru-RU" sz="1200" b="1" dirty="0"/>
              <a:t>адаптирован</a:t>
            </a:r>
            <a:r>
              <a:rPr lang="ru-RU" sz="1200" dirty="0"/>
              <a:t> и улучшен, чтобы учесть различные особенности состояния пациентов, такие как использование натрия (MELD-</a:t>
            </a:r>
            <a:r>
              <a:rPr lang="ru-RU" sz="1200" dirty="0" err="1"/>
              <a:t>Na</a:t>
            </a:r>
            <a:r>
              <a:rPr lang="ru-RU" sz="1200" dirty="0"/>
              <a:t>), а также был дополнен для оценки долгосрочных прогнозов, включая возможности использования в </a:t>
            </a:r>
            <a:r>
              <a:rPr lang="ru-RU" sz="1200" b="1" dirty="0"/>
              <a:t>моделях машинного обучения</a:t>
            </a:r>
            <a:r>
              <a:rPr lang="ru-RU" sz="1200" dirty="0"/>
              <a:t> для более точных предсказаний в контексте других заболеваний печени.</a:t>
            </a:r>
            <a:endParaRPr lang="ru-RU" sz="12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73DE046-06F2-4C9E-94C8-90814CA3915A}"/>
              </a:ext>
            </a:extLst>
          </p:cNvPr>
          <p:cNvSpPr/>
          <p:nvPr/>
        </p:nvSpPr>
        <p:spPr>
          <a:xfrm>
            <a:off x="934528" y="61656"/>
            <a:ext cx="516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Модель </a:t>
            </a:r>
            <a:r>
              <a:rPr lang="en-US" b="1" dirty="0"/>
              <a:t>MELD (Model for End-Stage Liver Disease)</a:t>
            </a:r>
            <a:endParaRPr lang="ru-RU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C04D5CE-F0A9-483A-9E0D-4AF6E453268C}"/>
              </a:ext>
            </a:extLst>
          </p:cNvPr>
          <p:cNvSpPr/>
          <p:nvPr/>
        </p:nvSpPr>
        <p:spPr>
          <a:xfrm>
            <a:off x="8548777" y="61656"/>
            <a:ext cx="3059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Система оценки </a:t>
            </a:r>
            <a:r>
              <a:rPr lang="ru-RU" b="1" dirty="0" err="1"/>
              <a:t>Чайлда</a:t>
            </a:r>
            <a:r>
              <a:rPr lang="ru-RU" b="1" dirty="0"/>
              <a:t>-Пью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906D58EA-AAEC-46E8-B630-1F3FE1525A43}"/>
              </a:ext>
            </a:extLst>
          </p:cNvPr>
          <p:cNvSpPr txBox="1">
            <a:spLocks/>
          </p:cNvSpPr>
          <p:nvPr/>
        </p:nvSpPr>
        <p:spPr>
          <a:xfrm>
            <a:off x="6690502" y="430988"/>
            <a:ext cx="4917777" cy="2372264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ru-RU" sz="1200" dirty="0"/>
              <a:t>Модель используется для классификации степени печеночной недостаточности у пациентов с циррозом печени. В отличие от MELD, система </a:t>
            </a:r>
            <a:r>
              <a:rPr lang="ru-RU" sz="1200" dirty="0" err="1"/>
              <a:t>Child-Pugh</a:t>
            </a:r>
            <a:r>
              <a:rPr lang="ru-RU" sz="1200" dirty="0"/>
              <a:t> использует </a:t>
            </a:r>
            <a:r>
              <a:rPr lang="ru-RU" sz="1200" b="1" dirty="0"/>
              <a:t>категориальные переменные</a:t>
            </a:r>
            <a:r>
              <a:rPr lang="ru-RU" sz="1200" dirty="0"/>
              <a:t> (например, уровень белка в крови, наличие асцита, энцефалопатия и т. д.) для создания шкалы, которая помогает врачу оценить прогноз и выбрать терапевтическую стратегию.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ru-RU" sz="1200" dirty="0"/>
              <a:t>На рынке эта шкала известна и используется, но с развитием более современных моделей, таких как MELD и методы машинного обучения, её применение несколько снизилось в контексте трансплантации.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ru-RU" sz="1200" dirty="0"/>
              <a:t>Система была предложена в 1973 году для </a:t>
            </a:r>
            <a:r>
              <a:rPr lang="ru-RU" sz="1200" b="1" dirty="0"/>
              <a:t>оценки тяжести цирроза печени</a:t>
            </a:r>
            <a:r>
              <a:rPr lang="ru-RU" sz="1200" dirty="0"/>
              <a:t> и на протяжении десятилетий оставалась основным инструментом для оценки исходов и планирования лечения. Однако с появлением более точных моделей, таких как </a:t>
            </a:r>
            <a:r>
              <a:rPr lang="ru-RU" sz="1200" b="1" dirty="0"/>
              <a:t>MELD</a:t>
            </a:r>
            <a:r>
              <a:rPr lang="ru-RU" sz="1200" dirty="0"/>
              <a:t>, использование </a:t>
            </a:r>
            <a:r>
              <a:rPr lang="ru-RU" sz="1200" dirty="0" err="1"/>
              <a:t>Child-Pugh</a:t>
            </a:r>
            <a:r>
              <a:rPr lang="ru-RU" sz="1200" dirty="0"/>
              <a:t> стало несколько ограниченным, хотя система все еще используется для оценки хронической печеночной недостаточности и риска, связанного с хирургическими операциями.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565769573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133</TotalTime>
  <Words>445</Words>
  <Application>Microsoft Office PowerPoint</Application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Franklin Gothic Book</vt:lpstr>
      <vt:lpstr>inherit</vt:lpstr>
      <vt:lpstr>Wingdings</vt:lpstr>
      <vt:lpstr>Обрезка</vt:lpstr>
      <vt:lpstr>Аналоги на рынке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Садиков</dc:creator>
  <cp:lastModifiedBy>Александр Садиков</cp:lastModifiedBy>
  <cp:revision>11</cp:revision>
  <dcterms:created xsi:type="dcterms:W3CDTF">2024-11-26T13:11:43Z</dcterms:created>
  <dcterms:modified xsi:type="dcterms:W3CDTF">2024-11-26T15:25:09Z</dcterms:modified>
</cp:coreProperties>
</file>