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c3cd7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c3cd7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c3cd7d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c3cd7d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c3cd7d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8c3cd7d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c3cd7db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8c3cd7d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c3cd7db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c3cd7db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d9859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d9859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d98598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d98598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1d98598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1d98598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d98598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d98598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d98598a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d98598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d98598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d98598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d98598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d98598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d98598a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d98598a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4174" y="3206950"/>
            <a:ext cx="2697276" cy="18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700" y="42855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4400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3399" y="4445953"/>
            <a:ext cx="904602" cy="6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PHP Course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 2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1700" y="1878555"/>
            <a:ext cx="4242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Temuri Takalandze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50" y="2358462"/>
            <a:ext cx="328475" cy="3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15525" y="2314375"/>
            <a:ext cx="116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@ABGEO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25" y="1286175"/>
            <a:ext cx="4893936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525" y="1295300"/>
            <a:ext cx="3586940" cy="371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150" y="1277025"/>
            <a:ext cx="3427707" cy="371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Built in PHP functions 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306425"/>
            <a:ext cx="84771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 &amp; Time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getdate()</a:t>
            </a:r>
            <a:r>
              <a:rPr lang="en"/>
              <a:t> - Returns date/time information of a timestamp or the current local date/time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date()</a:t>
            </a:r>
            <a:r>
              <a:rPr lang="en"/>
              <a:t> - Formats a local date and 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time() </a:t>
            </a:r>
            <a:r>
              <a:rPr lang="en"/>
              <a:t>- Returns current Unix timestamp;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date_parse()</a:t>
            </a:r>
            <a:r>
              <a:rPr lang="en"/>
              <a:t> - Returns an associative array with detailed info about a specified 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...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 Manipulation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str_repeat()</a:t>
            </a:r>
            <a:r>
              <a:rPr lang="en"/>
              <a:t> - Repeats a string a specified number of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str_replace()</a:t>
            </a:r>
            <a:r>
              <a:rPr lang="en"/>
              <a:t> - Replaces some characters in a string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strlen() </a:t>
            </a:r>
            <a:r>
              <a:rPr lang="en"/>
              <a:t>- Returns the length of a string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strpos()</a:t>
            </a:r>
            <a:r>
              <a:rPr lang="en"/>
              <a:t> - Returns the position of the first occurrence of a string inside another string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strtolower()</a:t>
            </a:r>
            <a:r>
              <a:rPr lang="en"/>
              <a:t> - Converts a string to lowercase letters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strtoupper()</a:t>
            </a:r>
            <a:r>
              <a:rPr lang="en"/>
              <a:t> - Converts a string to uppercase letters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substr()</a:t>
            </a:r>
            <a:r>
              <a:rPr lang="en"/>
              <a:t> - Returns a part of a string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ucfirst()</a:t>
            </a:r>
            <a:r>
              <a:rPr lang="en"/>
              <a:t> - Converts the first character of a string to uppercase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ucwords()</a:t>
            </a:r>
            <a:r>
              <a:rPr lang="en"/>
              <a:t> - Converts the first character of each word in a string to uppercase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Built in PHP functions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97300"/>
            <a:ext cx="84771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abs()</a:t>
            </a:r>
            <a:r>
              <a:rPr lang="en"/>
              <a:t> - Returns the absolute (positive) value of a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max</a:t>
            </a:r>
            <a:r>
              <a:rPr b="1" lang="en"/>
              <a:t>() </a:t>
            </a:r>
            <a:r>
              <a:rPr lang="en"/>
              <a:t>- Returns the </a:t>
            </a:r>
            <a:r>
              <a:rPr lang="en"/>
              <a:t>highest</a:t>
            </a:r>
            <a:r>
              <a:rPr b="1" lang="en"/>
              <a:t> </a:t>
            </a:r>
            <a:r>
              <a:rPr lang="en"/>
              <a:t>value in an array, or the highest value of several specified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min()  </a:t>
            </a:r>
            <a:r>
              <a:rPr lang="en">
                <a:solidFill>
                  <a:schemeClr val="dk1"/>
                </a:solidFill>
              </a:rPr>
              <a:t>- Returns the </a:t>
            </a:r>
            <a:r>
              <a:rPr b="1" lang="en">
                <a:solidFill>
                  <a:schemeClr val="dk1"/>
                </a:solidFill>
              </a:rPr>
              <a:t>lowest</a:t>
            </a:r>
            <a:r>
              <a:rPr lang="en">
                <a:solidFill>
                  <a:schemeClr val="dk1"/>
                </a:solidFill>
              </a:rPr>
              <a:t> value in an array, or the highest value of several specified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pi()</a:t>
            </a:r>
            <a:r>
              <a:rPr lang="en"/>
              <a:t> - Returns the value of 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pow()</a:t>
            </a:r>
            <a:r>
              <a:rPr lang="en"/>
              <a:t> - Returns x raised to the power of 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rand() </a:t>
            </a:r>
            <a:r>
              <a:rPr lang="en"/>
              <a:t>- Generates a random integer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311725" y="500925"/>
            <a:ext cx="7483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Type Casting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663" y="1288175"/>
            <a:ext cx="455667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11725" y="500925"/>
            <a:ext cx="7483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Operators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1505700"/>
            <a:ext cx="57936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A8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74A8A"/>
                </a:solidFill>
                <a:latin typeface="Roboto"/>
                <a:ea typeface="Roboto"/>
                <a:cs typeface="Roboto"/>
                <a:sym typeface="Roboto"/>
              </a:rPr>
              <a:t>Assignment Operators</a:t>
            </a:r>
            <a:endParaRPr sz="1300">
              <a:solidFill>
                <a:srgbClr val="474A8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A8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74A8A"/>
                </a:solidFill>
                <a:latin typeface="Roboto"/>
                <a:ea typeface="Roboto"/>
                <a:cs typeface="Roboto"/>
                <a:sym typeface="Roboto"/>
              </a:rPr>
              <a:t>Math Operators</a:t>
            </a:r>
            <a:endParaRPr sz="1300">
              <a:solidFill>
                <a:srgbClr val="474A8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A8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74A8A"/>
                </a:solidFill>
                <a:latin typeface="Roboto"/>
                <a:ea typeface="Roboto"/>
                <a:cs typeface="Roboto"/>
                <a:sym typeface="Roboto"/>
              </a:rPr>
              <a:t>Increment/Decrement Operators</a:t>
            </a:r>
            <a:endParaRPr sz="1300">
              <a:solidFill>
                <a:srgbClr val="474A8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A8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74A8A"/>
                </a:solidFill>
                <a:latin typeface="Roboto"/>
                <a:ea typeface="Roboto"/>
                <a:cs typeface="Roboto"/>
                <a:sym typeface="Roboto"/>
              </a:rPr>
              <a:t>Comparison Operators</a:t>
            </a:r>
            <a:endParaRPr sz="1300">
              <a:solidFill>
                <a:srgbClr val="474A8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A8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74A8A"/>
                </a:solidFill>
                <a:latin typeface="Roboto"/>
                <a:ea typeface="Roboto"/>
                <a:cs typeface="Roboto"/>
                <a:sym typeface="Roboto"/>
              </a:rPr>
              <a:t>Logical Operators</a:t>
            </a:r>
            <a:endParaRPr sz="1300">
              <a:solidFill>
                <a:srgbClr val="474A8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474A8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311725" y="500925"/>
            <a:ext cx="7483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If-Else Statements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600" y="1286325"/>
            <a:ext cx="521079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311725" y="500925"/>
            <a:ext cx="7483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Elseif Statements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3891" l="0" r="0" t="3882"/>
          <a:stretch/>
        </p:blipFill>
        <p:spPr>
          <a:xfrm>
            <a:off x="1801425" y="1277025"/>
            <a:ext cx="554115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311725" y="500925"/>
            <a:ext cx="7483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Switch-Case Statement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63" y="1288950"/>
            <a:ext cx="329347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11725" y="500925"/>
            <a:ext cx="7483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Ternary Operator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6325"/>
            <a:ext cx="8839201" cy="3035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311725" y="500925"/>
            <a:ext cx="7483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Loops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50" y="1329350"/>
            <a:ext cx="5871094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311725" y="500925"/>
            <a:ext cx="7483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Loops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64100" y="1658100"/>
            <a:ext cx="57936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A8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74A8A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endParaRPr sz="1300">
              <a:solidFill>
                <a:srgbClr val="474A8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A8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74A8A"/>
                </a:solidFill>
                <a:latin typeface="Roboto"/>
                <a:ea typeface="Roboto"/>
                <a:cs typeface="Roboto"/>
                <a:sym typeface="Roboto"/>
              </a:rPr>
              <a:t>Do-While</a:t>
            </a:r>
            <a:endParaRPr sz="1300">
              <a:solidFill>
                <a:srgbClr val="474A8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A8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Foreach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474A8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PCourse">
  <a:themeElements>
    <a:clrScheme name="Paradigm">
      <a:dk1>
        <a:srgbClr val="474A8A"/>
      </a:dk1>
      <a:lt1>
        <a:srgbClr val="FFFFFF"/>
      </a:lt1>
      <a:dk2>
        <a:srgbClr val="474A8A"/>
      </a:dk2>
      <a:lt2>
        <a:srgbClr val="787CB5"/>
      </a:lt2>
      <a:accent1>
        <a:srgbClr val="002F4A"/>
      </a:accent1>
      <a:accent2>
        <a:srgbClr val="FFFFFF"/>
      </a:accent2>
      <a:accent3>
        <a:srgbClr val="B0B3D6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