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7" r:id="rId6"/>
    <p:sldId id="257" r:id="rId7"/>
    <p:sldId id="258" r:id="rId8"/>
    <p:sldId id="261" r:id="rId9"/>
    <p:sldId id="262" r:id="rId10"/>
    <p:sldId id="266" r:id="rId11"/>
    <p:sldId id="286" r:id="rId12"/>
    <p:sldId id="28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48BAF-E460-44BC-B12D-872CA26547DF}" v="8" dt="2025-02-27T19:28:0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2582" y="1537773"/>
            <a:ext cx="9200443" cy="205209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Student Admission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Management System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Admission Management System: A ...">
            <a:extLst>
              <a:ext uri="{FF2B5EF4-FFF2-40B4-BE49-F238E27FC236}">
                <a16:creationId xmlns:a16="http://schemas.microsoft.com/office/drawing/2014/main" id="{BCA44D17-E670-55E7-5B54-237D692C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14" y="3795140"/>
            <a:ext cx="2839155" cy="27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D331E9-FFD6-FD49-7F6E-B7FBE579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9086" cy="76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6A0B7-1D73-695F-F01D-AF55F5D67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45" y="0"/>
            <a:ext cx="3430555" cy="76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7"/>
            <a:ext cx="6240980" cy="2408259"/>
          </a:xfrm>
        </p:spPr>
        <p:txBody>
          <a:bodyPr/>
          <a:lstStyle/>
          <a:p>
            <a:r>
              <a:rPr lang="en-US" b="0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Thank You </a:t>
            </a:r>
            <a:endParaRPr lang="en-GB" b="0" spc="300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E99B0-6C47-5437-C43E-2923CF94B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943A-D503-0DF7-99F6-660E1A48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04" y="3031141"/>
            <a:ext cx="6240980" cy="2408259"/>
          </a:xfrm>
        </p:spPr>
        <p:txBody>
          <a:bodyPr/>
          <a:lstStyle/>
          <a:p>
            <a: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  <a:t>Name : Solanki Abhay Hakmabhai</a:t>
            </a:r>
            <a:b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  <a:t>Branch : IT</a:t>
            </a:r>
            <a:b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  <a:t>Enrollment No. :- 23002170210122</a:t>
            </a:r>
            <a:b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  <a:t>Div : C5</a:t>
            </a:r>
            <a:b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  <a:t>Roll No. : 154</a:t>
            </a:r>
            <a:br>
              <a:rPr lang="en-IN" sz="2800" b="0" dirty="0">
                <a:latin typeface="Bahnschrift Light" panose="020B0502040204020203" pitchFamily="34" charset="0"/>
                <a:cs typeface="Arial" panose="020B0604020202020204" pitchFamily="34" charset="0"/>
              </a:rPr>
            </a:br>
            <a:endParaRPr lang="en-GB" sz="2800" b="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3F856-1C87-4681-C06E-270A323AA015}"/>
              </a:ext>
            </a:extLst>
          </p:cNvPr>
          <p:cNvSpPr txBox="1"/>
          <p:nvPr/>
        </p:nvSpPr>
        <p:spPr>
          <a:xfrm>
            <a:off x="867747" y="61582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Light" panose="020B0502040204020203" pitchFamily="34" charset="0"/>
              </a:rPr>
              <a:t>Prepare By :-</a:t>
            </a:r>
          </a:p>
        </p:txBody>
      </p:sp>
    </p:spTree>
    <p:extLst>
      <p:ext uri="{BB962C8B-B14F-4D97-AF65-F5344CB8AC3E}">
        <p14:creationId xmlns:p14="http://schemas.microsoft.com/office/powerpoint/2010/main" val="8225698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5273"/>
            <a:ext cx="7781544" cy="859055"/>
          </a:xfrm>
        </p:spPr>
        <p:txBody>
          <a:bodyPr/>
          <a:lstStyle/>
          <a:p>
            <a:r>
              <a:rPr lang="en-IN" dirty="0">
                <a:latin typeface="Avenir Next LT Pro Light" panose="020B0304020202020204" pitchFamily="34" charset="0"/>
              </a:rPr>
              <a:t>Content :-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8756" y="2379134"/>
            <a:ext cx="8003822" cy="430106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Arial Rounded MT Bold" panose="020F0704030504030204" pitchFamily="34" charset="0"/>
                <a:cs typeface="Segoe UI Light" panose="020B0502040204020203" pitchFamily="34" charset="0"/>
              </a:rPr>
              <a:t>Functionalities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 Light" panose="020B0502040204020203" pitchFamily="34" charset="0"/>
              </a:rPr>
              <a:t>Technologies Used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Arial Rounded MT Bold" panose="020F0704030504030204" pitchFamily="34" charset="0"/>
                <a:cs typeface="Segoe UI Light" panose="020B0502040204020203" pitchFamily="34" charset="0"/>
              </a:rPr>
              <a:t>Merits &amp; De-merits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3200" b="1" dirty="0">
                <a:latin typeface="Arial Rounded MT Bold" panose="020F0704030504030204" pitchFamily="34" charset="0"/>
                <a:cs typeface="Segoe UI Light" panose="020B0502040204020203" pitchFamily="34" charset="0"/>
              </a:rPr>
              <a:t>Future scope</a:t>
            </a:r>
            <a:endParaRPr lang="en-US" sz="3200" b="1" dirty="0">
              <a:solidFill>
                <a:schemeClr val="bg1"/>
              </a:solidFill>
              <a:latin typeface="Arial Rounded MT Bold" panose="020F0704030504030204" pitchFamily="34" charset="0"/>
              <a:cs typeface="Segoe UI Light" panose="020B0502040204020203" pitchFamily="34" charset="0"/>
            </a:endParaRPr>
          </a:p>
          <a:p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785155"/>
            <a:ext cx="11214100" cy="840230"/>
          </a:xfrm>
        </p:spPr>
        <p:txBody>
          <a:bodyPr/>
          <a:lstStyle/>
          <a:p>
            <a:r>
              <a:rPr lang="en-US" sz="5400" dirty="0">
                <a:latin typeface="Avenir Next LT Pro Light" panose="020B0304020202020204" pitchFamily="34" charset="0"/>
              </a:rPr>
              <a:t>Introduction :-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277" y="2670437"/>
            <a:ext cx="7502879" cy="3086896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3000" dirty="0">
                <a:latin typeface="Avenir Next LT Pro Light" panose="020B0304020202020204" pitchFamily="34" charset="0"/>
              </a:rPr>
              <a:t>A Student Admission Management System Is A Python Based Project Which Can Manage The Student By It's Past Percentage And Enroll It To Branch According To Their Percentage.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 descr="Project organizational structure in ...">
            <a:extLst>
              <a:ext uri="{FF2B5EF4-FFF2-40B4-BE49-F238E27FC236}">
                <a16:creationId xmlns:a16="http://schemas.microsoft.com/office/drawing/2014/main" id="{06A4F833-8C1B-F674-0CB6-547925D5A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53" y="37659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841">
              <a:srgbClr val="7CCCFF"/>
            </a:gs>
            <a:gs pos="20264">
              <a:srgbClr val="C8E9FF"/>
            </a:gs>
            <a:gs pos="48248">
              <a:srgbClr val="93D5F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908330"/>
            <a:ext cx="11214100" cy="840230"/>
          </a:xfrm>
        </p:spPr>
        <p:txBody>
          <a:bodyPr/>
          <a:lstStyle/>
          <a:p>
            <a:r>
              <a:rPr lang="en-IN" sz="5400" dirty="0">
                <a:latin typeface="Avenir Next LT Pro Light" panose="020B0304020202020204" pitchFamily="34" charset="0"/>
              </a:rPr>
              <a:t>Functionalities :- </a:t>
            </a:r>
            <a:endParaRPr lang="en-US" sz="5400" dirty="0">
              <a:latin typeface="Avenir Next LT Pro Light" panose="020B03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734E27-1E02-BB91-D5D6-7907EC796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3224" y="1891780"/>
            <a:ext cx="5651500" cy="3342569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badi" panose="020B0604020104020204" pitchFamily="34" charset="0"/>
              </a:rPr>
              <a:t>Admin Authentication</a:t>
            </a:r>
          </a:p>
          <a:p>
            <a:r>
              <a:rPr lang="en-IN" sz="2800" dirty="0">
                <a:latin typeface="Abadi" panose="020B0604020104020204" pitchFamily="34" charset="0"/>
              </a:rPr>
              <a:t>Student Data Management</a:t>
            </a:r>
          </a:p>
          <a:p>
            <a:r>
              <a:rPr lang="en-IN" sz="2800" dirty="0">
                <a:latin typeface="Abadi" panose="020B0604020104020204" pitchFamily="34" charset="0"/>
              </a:rPr>
              <a:t>Different Branch Selection</a:t>
            </a:r>
          </a:p>
          <a:p>
            <a:r>
              <a:rPr lang="en-IN" sz="2800" b="1" dirty="0">
                <a:latin typeface="Abadi" panose="020B0604020104020204" pitchFamily="34" charset="0"/>
              </a:rPr>
              <a:t>Validations</a:t>
            </a:r>
          </a:p>
          <a:p>
            <a:r>
              <a:rPr lang="en-IN" sz="2800" dirty="0">
                <a:latin typeface="Abadi" panose="020B0604020104020204" pitchFamily="34" charset="0"/>
              </a:rPr>
              <a:t>Data Store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A4D3BA-6CEF-8D7D-D0B7-69A063CE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642" y="3390363"/>
            <a:ext cx="7360356" cy="34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87" y="570354"/>
            <a:ext cx="11214100" cy="736099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 Light" panose="020B0502040204020203" pitchFamily="34" charset="0"/>
              </a:rPr>
              <a:t>Technologies Used :-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796" y="3991737"/>
            <a:ext cx="2502336" cy="146304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Python logo letter art">
            <a:extLst>
              <a:ext uri="{FF2B5EF4-FFF2-40B4-BE49-F238E27FC236}">
                <a16:creationId xmlns:a16="http://schemas.microsoft.com/office/drawing/2014/main" id="{8C5130A3-91AD-6381-4F89-3A1C97EBD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4" y="1888603"/>
            <a:ext cx="1776140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ly Brackets Vector - Blue Curly Bracket Png PNG Image | Transparent PNG  Free Download on SeekPNG">
            <a:extLst>
              <a:ext uri="{FF2B5EF4-FFF2-40B4-BE49-F238E27FC236}">
                <a16:creationId xmlns:a16="http://schemas.microsoft.com/office/drawing/2014/main" id="{FD996D92-A40F-E5B7-F218-E4AA8ECC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912" y="1940261"/>
            <a:ext cx="1776140" cy="17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A1C6D727-B11E-1D61-B957-72CFF9AD484E}"/>
              </a:ext>
            </a:extLst>
          </p:cNvPr>
          <p:cNvSpPr txBox="1">
            <a:spLocks/>
          </p:cNvSpPr>
          <p:nvPr/>
        </p:nvSpPr>
        <p:spPr>
          <a:xfrm>
            <a:off x="9406471" y="3982706"/>
            <a:ext cx="213923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Dictionary </a:t>
            </a:r>
            <a:endParaRPr 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413B68-923F-857C-8C4A-A2D24504BB45}"/>
              </a:ext>
            </a:extLst>
          </p:cNvPr>
          <p:cNvSpPr/>
          <p:nvPr/>
        </p:nvSpPr>
        <p:spPr>
          <a:xfrm>
            <a:off x="8979940" y="4647703"/>
            <a:ext cx="553155" cy="541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99F34557-6AA3-C170-FEBA-CE19742CD1F9}"/>
              </a:ext>
            </a:extLst>
          </p:cNvPr>
          <p:cNvSpPr txBox="1">
            <a:spLocks/>
          </p:cNvSpPr>
          <p:nvPr/>
        </p:nvSpPr>
        <p:spPr>
          <a:xfrm>
            <a:off x="8155303" y="5379223"/>
            <a:ext cx="2502336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 Rounded MT Bold" panose="020F0704030504030204" pitchFamily="34" charset="0"/>
              </a:rPr>
              <a:t>For Storing Data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04EC6ADC-272D-BDB4-B526-6E3C40459A64}"/>
              </a:ext>
            </a:extLst>
          </p:cNvPr>
          <p:cNvSpPr txBox="1">
            <a:spLocks/>
          </p:cNvSpPr>
          <p:nvPr/>
        </p:nvSpPr>
        <p:spPr>
          <a:xfrm>
            <a:off x="4727435" y="3982706"/>
            <a:ext cx="2839721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Matplotlib</a:t>
            </a:r>
          </a:p>
          <a:p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Library </a:t>
            </a:r>
            <a:endParaRPr 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C5DC378-DB28-F504-171C-25B6CA7EC15A}"/>
              </a:ext>
            </a:extLst>
          </p:cNvPr>
          <p:cNvSpPr/>
          <p:nvPr/>
        </p:nvSpPr>
        <p:spPr>
          <a:xfrm>
            <a:off x="5912175" y="5147006"/>
            <a:ext cx="553155" cy="5418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29BC0551-303E-B6E4-2270-6E28BE92BD5B}"/>
              </a:ext>
            </a:extLst>
          </p:cNvPr>
          <p:cNvSpPr txBox="1">
            <a:spLocks/>
          </p:cNvSpPr>
          <p:nvPr/>
        </p:nvSpPr>
        <p:spPr>
          <a:xfrm>
            <a:off x="4740052" y="5694088"/>
            <a:ext cx="2958970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Rounded MT Bold" panose="020F0704030504030204" pitchFamily="34" charset="0"/>
              </a:rPr>
              <a:t>For </a:t>
            </a:r>
            <a:r>
              <a:rPr lang="en-IN" sz="2800" dirty="0">
                <a:latin typeface="Arial Rounded MT Bold" panose="020F0704030504030204" pitchFamily="34" charset="0"/>
              </a:rPr>
              <a:t>Graphical Representation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1030" name="Picture 6" descr="Examples — Matplotlib 3.10.0 documentation">
            <a:extLst>
              <a:ext uri="{FF2B5EF4-FFF2-40B4-BE49-F238E27FC236}">
                <a16:creationId xmlns:a16="http://schemas.microsoft.com/office/drawing/2014/main" id="{563FE250-D61A-3095-E30E-CE5E60FAB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44" y="1943813"/>
            <a:ext cx="1886467" cy="175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C6F7F039-F913-5CD4-1139-31DF4DEA7150}"/>
              </a:ext>
            </a:extLst>
          </p:cNvPr>
          <p:cNvSpPr txBox="1">
            <a:spLocks/>
          </p:cNvSpPr>
          <p:nvPr/>
        </p:nvSpPr>
        <p:spPr>
          <a:xfrm>
            <a:off x="308381" y="5217160"/>
            <a:ext cx="2502336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ETC :</a:t>
            </a:r>
          </a:p>
          <a:p>
            <a:pPr algn="l"/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File Handling</a:t>
            </a:r>
          </a:p>
          <a:p>
            <a:pPr algn="l"/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Exception handling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7BDB0-6A21-9BD2-F447-63EB2288F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49086" cy="76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4AD0E-9684-9928-E105-5EE482C8F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174" y="1940260"/>
            <a:ext cx="1776140" cy="1773527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1A6E7C2-875E-96BA-C90C-0CCE32B39FDD}"/>
              </a:ext>
            </a:extLst>
          </p:cNvPr>
          <p:cNvSpPr txBox="1">
            <a:spLocks/>
          </p:cNvSpPr>
          <p:nvPr/>
        </p:nvSpPr>
        <p:spPr>
          <a:xfrm>
            <a:off x="7242045" y="3962130"/>
            <a:ext cx="2139238" cy="1463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Array</a:t>
            </a:r>
            <a:endParaRPr 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78" y="509058"/>
            <a:ext cx="2998611" cy="698853"/>
          </a:xfrm>
        </p:spPr>
        <p:txBody>
          <a:bodyPr/>
          <a:lstStyle/>
          <a:p>
            <a:r>
              <a:rPr lang="en-US" sz="3600" dirty="0"/>
              <a:t>Merits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098C1D-94A4-54F4-AEFE-C339DF09A10F}"/>
              </a:ext>
            </a:extLst>
          </p:cNvPr>
          <p:cNvSpPr txBox="1">
            <a:spLocks/>
          </p:cNvSpPr>
          <p:nvPr/>
        </p:nvSpPr>
        <p:spPr>
          <a:xfrm>
            <a:off x="0" y="1207911"/>
            <a:ext cx="11977511" cy="4413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Automated Eligibility Checking</a:t>
            </a: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Validates student marks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   against the required minimum criteria for different branches.</a:t>
            </a:r>
          </a:p>
          <a:p>
            <a:r>
              <a:rPr lang="en-US" sz="22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Admin Authentication</a:t>
            </a: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Ensures secure access to student records through admin login credentials.</a:t>
            </a:r>
          </a:p>
          <a:p>
            <a:r>
              <a:rPr lang="en-US" sz="22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Dynamic Data Updates</a:t>
            </a: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Enables easy student record modification and updates.</a:t>
            </a:r>
          </a:p>
          <a:p>
            <a:r>
              <a:rPr lang="en-US" sz="22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Interactive Console Interface</a:t>
            </a: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Provides step-by-step guidance for student admission.</a:t>
            </a:r>
          </a:p>
          <a:p>
            <a:r>
              <a:rPr lang="en-US" sz="22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Graphical Data Representation</a:t>
            </a:r>
            <a:r>
              <a:rPr lang="en-US" sz="22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Displays student distribution across branches using graphs.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945A1-816C-853A-F8DC-62F81FA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89" y="4488744"/>
            <a:ext cx="5405261" cy="2322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72AA6-3865-ED29-F0BB-6607E96B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289" y="103011"/>
            <a:ext cx="4052711" cy="22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E761-5461-0EDD-29F6-36084BAF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AB0B1-A238-EF94-7A9F-044A77C9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Demerits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0B22C-0FCF-E2F1-D443-53FD1406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785ABF34-A388-3D94-A3E6-A8FC1FE360D5}"/>
              </a:ext>
            </a:extLst>
          </p:cNvPr>
          <p:cNvSpPr txBox="1">
            <a:spLocks/>
          </p:cNvSpPr>
          <p:nvPr/>
        </p:nvSpPr>
        <p:spPr>
          <a:xfrm>
            <a:off x="186972" y="1830563"/>
            <a:ext cx="6428317" cy="46670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Limited Scalability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Uses JSON files for storage, which is not ideal for handling a large number of students.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No Multi-User Support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Only one admin can log in and manage the system at a time.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Manual Data Entry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Requires manual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  input, which may lead to human errors.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Lack of Real-Time Updates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Does not support live updates or concurrent modifications.</a:t>
            </a:r>
            <a:endParaRPr lang="en-IN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2142E-9951-FEC5-5EF3-8FB79A56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18" y="2761111"/>
            <a:ext cx="5697682" cy="211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:-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9A525C7-F044-E1E7-D182-7D646B507426}"/>
              </a:ext>
            </a:extLst>
          </p:cNvPr>
          <p:cNvSpPr txBox="1">
            <a:spLocks/>
          </p:cNvSpPr>
          <p:nvPr/>
        </p:nvSpPr>
        <p:spPr>
          <a:xfrm>
            <a:off x="198261" y="2635956"/>
            <a:ext cx="11706578" cy="42220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Enhanced Security Features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Implementing multi-factor authentication and encryption for better data protection.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Cloud-Based Data Storage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Storing student records on the cloud for real-time access and scalability.</a:t>
            </a:r>
          </a:p>
          <a:p>
            <a:r>
              <a:rPr lang="en-US" sz="2400" b="1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Mobile Application Support</a:t>
            </a:r>
            <a:r>
              <a:rPr lang="en-US" sz="2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– Developing a mobile app for students to apply, check admission status, and receive notifications.</a:t>
            </a:r>
            <a:endParaRPr lang="en-IN" sz="24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2050" name="Picture 2" descr="Mobile application management color ...">
            <a:extLst>
              <a:ext uri="{FF2B5EF4-FFF2-40B4-BE49-F238E27FC236}">
                <a16:creationId xmlns:a16="http://schemas.microsoft.com/office/drawing/2014/main" id="{CD5E20AB-B405-07C5-2C6B-F3CB8823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05" y="88724"/>
            <a:ext cx="19145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Best Cloud Storage and File-Sharing ...">
            <a:extLst>
              <a:ext uri="{FF2B5EF4-FFF2-40B4-BE49-F238E27FC236}">
                <a16:creationId xmlns:a16="http://schemas.microsoft.com/office/drawing/2014/main" id="{EBFFA701-F82E-015C-8BC0-B442DEC5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52" y="514103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curity Logo PNG Transparent Images ...">
            <a:extLst>
              <a:ext uri="{FF2B5EF4-FFF2-40B4-BE49-F238E27FC236}">
                <a16:creationId xmlns:a16="http://schemas.microsoft.com/office/drawing/2014/main" id="{21B8434E-4873-FAD0-E849-FDBA61DB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504" y="747543"/>
            <a:ext cx="1272470" cy="126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427</TotalTime>
  <Words>310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Abadi</vt:lpstr>
      <vt:lpstr>Arial</vt:lpstr>
      <vt:lpstr>Arial Rounded MT Bold</vt:lpstr>
      <vt:lpstr>Avenir Next LT Pro Light</vt:lpstr>
      <vt:lpstr>Bahnschrift Light</vt:lpstr>
      <vt:lpstr>Calibri</vt:lpstr>
      <vt:lpstr>Courier New</vt:lpstr>
      <vt:lpstr>Trade Gothic LT Pro</vt:lpstr>
      <vt:lpstr>Trebuchet MS</vt:lpstr>
      <vt:lpstr>Wingdings</vt:lpstr>
      <vt:lpstr>Office Theme</vt:lpstr>
      <vt:lpstr>Student Admission Management System</vt:lpstr>
      <vt:lpstr>Name : Solanki Abhay Hakmabhai Branch : IT Enrollment No. :- 23002170210122 Div : C5 Roll No. : 154 </vt:lpstr>
      <vt:lpstr>Content :-</vt:lpstr>
      <vt:lpstr>Introduction :-</vt:lpstr>
      <vt:lpstr>Functionalities :- </vt:lpstr>
      <vt:lpstr>Technologies Used :-</vt:lpstr>
      <vt:lpstr>Merits :-</vt:lpstr>
      <vt:lpstr>Demerits :-</vt:lpstr>
      <vt:lpstr>Future Scope :-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Solanki</dc:creator>
  <cp:lastModifiedBy>Abhay Solanki</cp:lastModifiedBy>
  <cp:revision>3</cp:revision>
  <dcterms:created xsi:type="dcterms:W3CDTF">2025-02-27T11:43:29Z</dcterms:created>
  <dcterms:modified xsi:type="dcterms:W3CDTF">2025-02-27T19:56:00Z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