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1B8D-7940-4DF6-B552-7389B94824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AC65D2-F13A-4EDD-8FDD-A163332776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E3C677-F8A1-463A-B0F5-CDA0104BA2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47ED73-AC2E-4684-BB68-F7E90BD9FF00}"/>
              </a:ext>
            </a:extLst>
          </p:cNvPr>
          <p:cNvSpPr>
            <a:spLocks noGrp="1"/>
          </p:cNvSpPr>
          <p:nvPr>
            <p:ph type="dt" sz="half" idx="10"/>
          </p:nvPr>
        </p:nvSpPr>
        <p:spPr/>
        <p:txBody>
          <a:bodyPr/>
          <a:lstStyle/>
          <a:p>
            <a:fld id="{8AA799CD-E053-4898-ADBD-E0356DD03958}" type="datetimeFigureOut">
              <a:rPr lang="en-IN" smtClean="0"/>
              <a:t>13-09-2021</a:t>
            </a:fld>
            <a:endParaRPr lang="en-IN"/>
          </a:p>
        </p:txBody>
      </p:sp>
      <p:sp>
        <p:nvSpPr>
          <p:cNvPr id="6" name="Footer Placeholder 5">
            <a:extLst>
              <a:ext uri="{FF2B5EF4-FFF2-40B4-BE49-F238E27FC236}">
                <a16:creationId xmlns:a16="http://schemas.microsoft.com/office/drawing/2014/main" id="{2B10CDEC-BFAD-4040-84EF-34EF324AF9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1403B4-3E9A-466A-B49A-4A006B19E6FB}"/>
              </a:ext>
            </a:extLst>
          </p:cNvPr>
          <p:cNvSpPr>
            <a:spLocks noGrp="1"/>
          </p:cNvSpPr>
          <p:nvPr>
            <p:ph type="sldNum" sz="quarter" idx="12"/>
          </p:nvPr>
        </p:nvSpPr>
        <p:spPr/>
        <p:txBody>
          <a:bodyPr/>
          <a:lstStyle/>
          <a:p>
            <a:fld id="{4BE5C9B3-5DCC-41A5-9A2D-5CA3E93FA82C}" type="slidenum">
              <a:rPr lang="en-IN" smtClean="0"/>
              <a:t>‹#›</a:t>
            </a:fld>
            <a:endParaRPr lang="en-IN"/>
          </a:p>
        </p:txBody>
      </p:sp>
    </p:spTree>
    <p:extLst>
      <p:ext uri="{BB962C8B-B14F-4D97-AF65-F5344CB8AC3E}">
        <p14:creationId xmlns:p14="http://schemas.microsoft.com/office/powerpoint/2010/main" val="417178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8F38-1775-42D9-AD67-8360154E54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63548D-0A6B-4A70-9D32-5D614FCC9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5AECA1-D6D6-4601-B8F5-88BA28BE11BC}"/>
              </a:ext>
            </a:extLst>
          </p:cNvPr>
          <p:cNvSpPr>
            <a:spLocks noGrp="1"/>
          </p:cNvSpPr>
          <p:nvPr>
            <p:ph type="dt" sz="half" idx="10"/>
          </p:nvPr>
        </p:nvSpPr>
        <p:spPr/>
        <p:txBody>
          <a:bodyPr/>
          <a:lstStyle/>
          <a:p>
            <a:fld id="{8AA799CD-E053-4898-ADBD-E0356DD03958}" type="datetimeFigureOut">
              <a:rPr lang="en-IN" smtClean="0"/>
              <a:t>13-09-2021</a:t>
            </a:fld>
            <a:endParaRPr lang="en-IN"/>
          </a:p>
        </p:txBody>
      </p:sp>
      <p:sp>
        <p:nvSpPr>
          <p:cNvPr id="5" name="Footer Placeholder 4">
            <a:extLst>
              <a:ext uri="{FF2B5EF4-FFF2-40B4-BE49-F238E27FC236}">
                <a16:creationId xmlns:a16="http://schemas.microsoft.com/office/drawing/2014/main" id="{DDDC3F6A-0589-4880-AD60-E468E7400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C2EC0D-F6DD-4B8F-852F-F8F04E988954}"/>
              </a:ext>
            </a:extLst>
          </p:cNvPr>
          <p:cNvSpPr>
            <a:spLocks noGrp="1"/>
          </p:cNvSpPr>
          <p:nvPr>
            <p:ph type="sldNum" sz="quarter" idx="12"/>
          </p:nvPr>
        </p:nvSpPr>
        <p:spPr/>
        <p:txBody>
          <a:bodyPr/>
          <a:lstStyle/>
          <a:p>
            <a:fld id="{4BE5C9B3-5DCC-41A5-9A2D-5CA3E93FA82C}" type="slidenum">
              <a:rPr lang="en-IN" smtClean="0"/>
              <a:t>‹#›</a:t>
            </a:fld>
            <a:endParaRPr lang="en-IN"/>
          </a:p>
        </p:txBody>
      </p:sp>
    </p:spTree>
    <p:extLst>
      <p:ext uri="{BB962C8B-B14F-4D97-AF65-F5344CB8AC3E}">
        <p14:creationId xmlns:p14="http://schemas.microsoft.com/office/powerpoint/2010/main" val="7788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5A8D-4DA4-45AF-B63B-B8065CABE7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87A2DA-2699-4FB0-8D90-1BCCC7883F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7D3EC7-430C-41A8-81DD-D3CFE7F609CD}"/>
              </a:ext>
            </a:extLst>
          </p:cNvPr>
          <p:cNvSpPr>
            <a:spLocks noGrp="1"/>
          </p:cNvSpPr>
          <p:nvPr>
            <p:ph type="dt" sz="half" idx="10"/>
          </p:nvPr>
        </p:nvSpPr>
        <p:spPr/>
        <p:txBody>
          <a:bodyPr/>
          <a:lstStyle/>
          <a:p>
            <a:fld id="{8AA799CD-E053-4898-ADBD-E0356DD03958}" type="datetimeFigureOut">
              <a:rPr lang="en-IN" smtClean="0"/>
              <a:t>13-09-2021</a:t>
            </a:fld>
            <a:endParaRPr lang="en-IN"/>
          </a:p>
        </p:txBody>
      </p:sp>
      <p:sp>
        <p:nvSpPr>
          <p:cNvPr id="5" name="Footer Placeholder 4">
            <a:extLst>
              <a:ext uri="{FF2B5EF4-FFF2-40B4-BE49-F238E27FC236}">
                <a16:creationId xmlns:a16="http://schemas.microsoft.com/office/drawing/2014/main" id="{FF5F9BFF-378C-49F7-B11F-07CE6DC43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B5846B-658D-4D32-95BE-FEC1AC1ED384}"/>
              </a:ext>
            </a:extLst>
          </p:cNvPr>
          <p:cNvSpPr>
            <a:spLocks noGrp="1"/>
          </p:cNvSpPr>
          <p:nvPr>
            <p:ph type="sldNum" sz="quarter" idx="12"/>
          </p:nvPr>
        </p:nvSpPr>
        <p:spPr/>
        <p:txBody>
          <a:bodyPr/>
          <a:lstStyle/>
          <a:p>
            <a:fld id="{4BE5C9B3-5DCC-41A5-9A2D-5CA3E93FA82C}" type="slidenum">
              <a:rPr lang="en-IN" smtClean="0"/>
              <a:t>‹#›</a:t>
            </a:fld>
            <a:endParaRPr lang="en-IN"/>
          </a:p>
        </p:txBody>
      </p:sp>
    </p:spTree>
    <p:extLst>
      <p:ext uri="{BB962C8B-B14F-4D97-AF65-F5344CB8AC3E}">
        <p14:creationId xmlns:p14="http://schemas.microsoft.com/office/powerpoint/2010/main" val="16654403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0C8235-09DA-42E2-94F6-5B03DD209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675CE8-0B5E-4D94-B688-358CAAC57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C15E2B-0464-4014-911A-5014989F1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799CD-E053-4898-ADBD-E0356DD03958}" type="datetimeFigureOut">
              <a:rPr lang="en-IN" smtClean="0"/>
              <a:t>13-09-2021</a:t>
            </a:fld>
            <a:endParaRPr lang="en-IN"/>
          </a:p>
        </p:txBody>
      </p:sp>
      <p:sp>
        <p:nvSpPr>
          <p:cNvPr id="5" name="Footer Placeholder 4">
            <a:extLst>
              <a:ext uri="{FF2B5EF4-FFF2-40B4-BE49-F238E27FC236}">
                <a16:creationId xmlns:a16="http://schemas.microsoft.com/office/drawing/2014/main" id="{8B37FA86-62E0-4C51-9E88-3EECF199B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9B42AA-7BA2-483B-B96E-A8A68CF271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5C9B3-5DCC-41A5-9A2D-5CA3E93FA82C}" type="slidenum">
              <a:rPr lang="en-IN" smtClean="0"/>
              <a:t>‹#›</a:t>
            </a:fld>
            <a:endParaRPr lang="en-IN"/>
          </a:p>
        </p:txBody>
      </p:sp>
    </p:spTree>
    <p:extLst>
      <p:ext uri="{BB962C8B-B14F-4D97-AF65-F5344CB8AC3E}">
        <p14:creationId xmlns:p14="http://schemas.microsoft.com/office/powerpoint/2010/main" val="2378654729"/>
      </p:ext>
    </p:extLst>
  </p:cSld>
  <p:clrMap bg1="lt1" tx1="dk1" bg2="lt2" tx2="dk2" accent1="accent1" accent2="accent2" accent3="accent3" accent4="accent4" accent5="accent5" accent6="accent6" hlink="hlink" folHlink="folHlink"/>
  <p:sldLayoutIdLst>
    <p:sldLayoutId id="2147483664" r:id="rId1"/>
    <p:sldLayoutId id="2147483662" r:id="rId2"/>
    <p:sldLayoutId id="214748366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zero.webappsecurity.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ttpd.apache.org/download.cg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9E16-E6B7-4B5E-9707-5AFE94FE8701}"/>
              </a:ext>
            </a:extLst>
          </p:cNvPr>
          <p:cNvSpPr>
            <a:spLocks noGrp="1"/>
          </p:cNvSpPr>
          <p:nvPr>
            <p:ph type="ctrTitle"/>
          </p:nvPr>
        </p:nvSpPr>
        <p:spPr/>
        <p:txBody>
          <a:bodyPr/>
          <a:lstStyle/>
          <a:p>
            <a:r>
              <a:rPr lang="en-US" dirty="0"/>
              <a:t>Task-2</a:t>
            </a:r>
            <a:endParaRPr lang="en-IN" dirty="0"/>
          </a:p>
        </p:txBody>
      </p:sp>
      <p:sp>
        <p:nvSpPr>
          <p:cNvPr id="3" name="Subtitle 2">
            <a:extLst>
              <a:ext uri="{FF2B5EF4-FFF2-40B4-BE49-F238E27FC236}">
                <a16:creationId xmlns:a16="http://schemas.microsoft.com/office/drawing/2014/main" id="{C3462471-9436-4C8F-9E51-D283C509F1A8}"/>
              </a:ext>
            </a:extLst>
          </p:cNvPr>
          <p:cNvSpPr>
            <a:spLocks noGrp="1"/>
          </p:cNvSpPr>
          <p:nvPr>
            <p:ph type="subTitle" idx="1"/>
          </p:nvPr>
        </p:nvSpPr>
        <p:spPr/>
        <p:txBody>
          <a:bodyPr/>
          <a:lstStyle/>
          <a:p>
            <a:r>
              <a:rPr lang="en-IN" sz="3600" dirty="0"/>
              <a:t>Report</a:t>
            </a:r>
          </a:p>
          <a:p>
            <a:r>
              <a:rPr lang="en-IN" dirty="0"/>
              <a:t>Critical Vulnerability in webappsecurity.com</a:t>
            </a:r>
          </a:p>
        </p:txBody>
      </p:sp>
    </p:spTree>
    <p:extLst>
      <p:ext uri="{BB962C8B-B14F-4D97-AF65-F5344CB8AC3E}">
        <p14:creationId xmlns:p14="http://schemas.microsoft.com/office/powerpoint/2010/main" val="246587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3B09-5C13-48DC-B2FF-EB827E090CEA}"/>
              </a:ext>
            </a:extLst>
          </p:cNvPr>
          <p:cNvSpPr>
            <a:spLocks noGrp="1"/>
          </p:cNvSpPr>
          <p:nvPr>
            <p:ph type="title"/>
          </p:nvPr>
        </p:nvSpPr>
        <p:spPr>
          <a:xfrm>
            <a:off x="96520" y="118606"/>
            <a:ext cx="10515600" cy="1325563"/>
          </a:xfrm>
        </p:spPr>
        <p:txBody>
          <a:bodyPr anchor="ctr">
            <a:normAutofit/>
          </a:bodyPr>
          <a:lstStyle/>
          <a:p>
            <a:r>
              <a:rPr lang="en-IN" dirty="0"/>
              <a:t>Automatic Scan Report:</a:t>
            </a:r>
          </a:p>
        </p:txBody>
      </p:sp>
      <p:pic>
        <p:nvPicPr>
          <p:cNvPr id="5" name="Picture 4">
            <a:extLst>
              <a:ext uri="{FF2B5EF4-FFF2-40B4-BE49-F238E27FC236}">
                <a16:creationId xmlns:a16="http://schemas.microsoft.com/office/drawing/2014/main" id="{C0C8C454-E010-4530-9B47-073068CAF78C}"/>
              </a:ext>
            </a:extLst>
          </p:cNvPr>
          <p:cNvPicPr>
            <a:picLocks noChangeAspect="1"/>
          </p:cNvPicPr>
          <p:nvPr/>
        </p:nvPicPr>
        <p:blipFill>
          <a:blip r:embed="rId2"/>
          <a:stretch>
            <a:fillRect/>
          </a:stretch>
        </p:blipFill>
        <p:spPr>
          <a:xfrm>
            <a:off x="2066925" y="1104335"/>
            <a:ext cx="7798435" cy="5496559"/>
          </a:xfrm>
          <a:prstGeom prst="rect">
            <a:avLst/>
          </a:prstGeom>
          <a:noFill/>
        </p:spPr>
      </p:pic>
      <p:sp>
        <p:nvSpPr>
          <p:cNvPr id="6" name="TextBox 5">
            <a:extLst>
              <a:ext uri="{FF2B5EF4-FFF2-40B4-BE49-F238E27FC236}">
                <a16:creationId xmlns:a16="http://schemas.microsoft.com/office/drawing/2014/main" id="{51EE08F6-D308-4988-9E2C-F7D3076DC709}"/>
              </a:ext>
            </a:extLst>
          </p:cNvPr>
          <p:cNvSpPr txBox="1"/>
          <p:nvPr/>
        </p:nvSpPr>
        <p:spPr>
          <a:xfrm>
            <a:off x="10322336" y="6462395"/>
            <a:ext cx="2062928" cy="276999"/>
          </a:xfrm>
          <a:prstGeom prst="rect">
            <a:avLst/>
          </a:prstGeom>
          <a:noFill/>
        </p:spPr>
        <p:txBody>
          <a:bodyPr wrap="square" rtlCol="0">
            <a:spAutoFit/>
          </a:bodyPr>
          <a:lstStyle/>
          <a:p>
            <a:r>
              <a:rPr lang="en-IN" sz="1200" dirty="0"/>
              <a:t>Report pdf in git repo.</a:t>
            </a:r>
          </a:p>
        </p:txBody>
      </p:sp>
    </p:spTree>
    <p:extLst>
      <p:ext uri="{BB962C8B-B14F-4D97-AF65-F5344CB8AC3E}">
        <p14:creationId xmlns:p14="http://schemas.microsoft.com/office/powerpoint/2010/main" val="216594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4124-A138-41FE-AFC2-6B2370966D30}"/>
              </a:ext>
            </a:extLst>
          </p:cNvPr>
          <p:cNvSpPr>
            <a:spLocks noGrp="1"/>
          </p:cNvSpPr>
          <p:nvPr>
            <p:ph type="title"/>
          </p:nvPr>
        </p:nvSpPr>
        <p:spPr/>
        <p:txBody>
          <a:bodyPr/>
          <a:lstStyle/>
          <a:p>
            <a:r>
              <a:rPr lang="en-US" dirty="0"/>
              <a:t>Basic Information</a:t>
            </a:r>
            <a:endParaRPr lang="en-IN" dirty="0"/>
          </a:p>
        </p:txBody>
      </p:sp>
      <p:sp>
        <p:nvSpPr>
          <p:cNvPr id="3" name="Content Placeholder 2">
            <a:extLst>
              <a:ext uri="{FF2B5EF4-FFF2-40B4-BE49-F238E27FC236}">
                <a16:creationId xmlns:a16="http://schemas.microsoft.com/office/drawing/2014/main" id="{67ADFC10-E921-4120-9F80-D67E40CB9B45}"/>
              </a:ext>
            </a:extLst>
          </p:cNvPr>
          <p:cNvSpPr>
            <a:spLocks noGrp="1"/>
          </p:cNvSpPr>
          <p:nvPr>
            <p:ph idx="1"/>
          </p:nvPr>
        </p:nvSpPr>
        <p:spPr/>
        <p:txBody>
          <a:bodyPr>
            <a:norm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Title: </a:t>
            </a:r>
            <a:r>
              <a:rPr lang="en-IN" sz="2000" dirty="0"/>
              <a:t>Out-of-date Version (Apache)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Domain: </a:t>
            </a:r>
            <a:r>
              <a:rPr lang="en-US" sz="2000" dirty="0">
                <a:effectLst/>
                <a:latin typeface="Calibri" panose="020F0502020204030204" pitchFamily="34" charset="0"/>
                <a:ea typeface="Calibri" panose="020F0502020204030204" pitchFamily="34" charset="0"/>
                <a:cs typeface="Times New Roman" panose="02020603050405020304" pitchFamily="18" charset="0"/>
              </a:rPr>
              <a:t>webappsecurity.com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Subdomain: </a:t>
            </a:r>
            <a:r>
              <a:rPr lang="en-US" sz="2000" dirty="0">
                <a:effectLst/>
                <a:latin typeface="Calibri" panose="020F0502020204030204" pitchFamily="34" charset="0"/>
                <a:ea typeface="Calibri" panose="020F0502020204030204" pitchFamily="34" charset="0"/>
                <a:cs typeface="Times New Roman" panose="02020603050405020304" pitchFamily="18" charset="0"/>
              </a:rPr>
              <a:t>zero.webappsecurity.com</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website is using an out-of-date version of Apache, which make it vulnerable to attacks.</a:t>
            </a:r>
          </a:p>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Host: </a:t>
            </a:r>
            <a:r>
              <a:rPr lang="en-US" sz="2000" dirty="0">
                <a:effectLst/>
                <a:latin typeface="Calibri" panose="020F0502020204030204" pitchFamily="34" charset="0"/>
                <a:ea typeface="Calibri" panose="020F0502020204030204" pitchFamily="34" charset="0"/>
                <a:cs typeface="Times New Roman" panose="02020603050405020304" pitchFamily="18" charset="0"/>
                <a:hlinkClick r:id="rId2"/>
              </a:rPr>
              <a:t>https://zero.webappsecurity.com/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t>Identified Version:  </a:t>
            </a:r>
            <a:r>
              <a:rPr lang="en-US" sz="2000" dirty="0"/>
              <a:t>2.2.6 </a:t>
            </a:r>
          </a:p>
          <a:p>
            <a:pPr>
              <a:lnSpc>
                <a:spcPct val="107000"/>
              </a:lnSpc>
              <a:spcAft>
                <a:spcPts val="800"/>
              </a:spcAft>
            </a:pPr>
            <a:r>
              <a:rPr lang="en-US" sz="2000" b="1" dirty="0"/>
              <a:t>Latest Version:  </a:t>
            </a:r>
            <a:r>
              <a:rPr lang="en-US" sz="2000" dirty="0"/>
              <a:t>2.4.48 (in this branch)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7727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21B0-8020-4BD6-9C09-90AD6677B639}"/>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8459E0A2-2AB0-4938-9F05-C01D8451FDDD}"/>
              </a:ext>
            </a:extLst>
          </p:cNvPr>
          <p:cNvPicPr>
            <a:picLocks noGrp="1" noChangeAspect="1"/>
          </p:cNvPicPr>
          <p:nvPr>
            <p:ph sz="half" idx="1"/>
          </p:nvPr>
        </p:nvPicPr>
        <p:blipFill>
          <a:blip r:embed="rId2"/>
          <a:stretch>
            <a:fillRect/>
          </a:stretch>
        </p:blipFill>
        <p:spPr>
          <a:xfrm>
            <a:off x="579120" y="314008"/>
            <a:ext cx="10982960" cy="2855912"/>
          </a:xfrm>
        </p:spPr>
      </p:pic>
      <p:pic>
        <p:nvPicPr>
          <p:cNvPr id="8" name="Content Placeholder 7">
            <a:extLst>
              <a:ext uri="{FF2B5EF4-FFF2-40B4-BE49-F238E27FC236}">
                <a16:creationId xmlns:a16="http://schemas.microsoft.com/office/drawing/2014/main" id="{5CD38EB8-AD18-4CB5-AE08-BC29FEFA6E7F}"/>
              </a:ext>
            </a:extLst>
          </p:cNvPr>
          <p:cNvPicPr>
            <a:picLocks noGrp="1" noChangeAspect="1"/>
          </p:cNvPicPr>
          <p:nvPr>
            <p:ph sz="half" idx="2"/>
          </p:nvPr>
        </p:nvPicPr>
        <p:blipFill rotWithShape="1">
          <a:blip r:embed="rId3"/>
          <a:srcRect l="2359"/>
          <a:stretch/>
        </p:blipFill>
        <p:spPr>
          <a:xfrm>
            <a:off x="579120" y="3220721"/>
            <a:ext cx="10982960" cy="3272154"/>
          </a:xfrm>
        </p:spPr>
      </p:pic>
    </p:spTree>
    <p:extLst>
      <p:ext uri="{BB962C8B-B14F-4D97-AF65-F5344CB8AC3E}">
        <p14:creationId xmlns:p14="http://schemas.microsoft.com/office/powerpoint/2010/main" val="299826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A3EF-A02B-4690-9F29-187BAE981617}"/>
              </a:ext>
            </a:extLst>
          </p:cNvPr>
          <p:cNvSpPr>
            <a:spLocks noGrp="1"/>
          </p:cNvSpPr>
          <p:nvPr>
            <p:ph type="title"/>
          </p:nvPr>
        </p:nvSpPr>
        <p:spPr/>
        <p:txBody>
          <a:bodyPr/>
          <a:lstStyle/>
          <a:p>
            <a:r>
              <a:rPr lang="en-IN" sz="4800" dirty="0"/>
              <a:t>Impacts</a:t>
            </a:r>
            <a:r>
              <a:rPr lang="en-IN" dirty="0"/>
              <a:t>:</a:t>
            </a:r>
          </a:p>
        </p:txBody>
      </p:sp>
      <p:sp>
        <p:nvSpPr>
          <p:cNvPr id="3" name="Content Placeholder 2">
            <a:extLst>
              <a:ext uri="{FF2B5EF4-FFF2-40B4-BE49-F238E27FC236}">
                <a16:creationId xmlns:a16="http://schemas.microsoft.com/office/drawing/2014/main" id="{EF56DC5B-EFF9-4A5F-9C65-6AE0879C5165}"/>
              </a:ext>
            </a:extLst>
          </p:cNvPr>
          <p:cNvSpPr>
            <a:spLocks noGrp="1"/>
          </p:cNvSpPr>
          <p:nvPr>
            <p:ph idx="1"/>
          </p:nvPr>
        </p:nvSpPr>
        <p:spPr/>
        <p:txBody>
          <a:bodyPr>
            <a:normAutofit fontScale="92500"/>
          </a:bodyPr>
          <a:lstStyle/>
          <a:p>
            <a:pPr marL="0" indent="0">
              <a:buNone/>
            </a:pPr>
            <a:r>
              <a:rPr lang="en-IN" dirty="0"/>
              <a:t>Since the website is using an older of Apache, which was updated as bugs were found in it or any software advancement was given in update, the website is</a:t>
            </a:r>
          </a:p>
          <a:p>
            <a:r>
              <a:rPr lang="en-IN" dirty="0"/>
              <a:t>Unable to use the advanced technologies provided in new versions.</a:t>
            </a:r>
          </a:p>
          <a:p>
            <a:r>
              <a:rPr lang="en-IN" dirty="0"/>
              <a:t>Vulnerable to attacks as the bugs in an older version is already known to the hacker who using the bugs of Apache will try to get access in website.</a:t>
            </a:r>
          </a:p>
          <a:p>
            <a:r>
              <a:rPr lang="en-IN" dirty="0"/>
              <a:t>As Apache is </a:t>
            </a:r>
            <a:r>
              <a:rPr lang="en-US" b="0" i="0" dirty="0">
                <a:solidFill>
                  <a:srgbClr val="1A1A1A"/>
                </a:solidFill>
                <a:effectLst/>
              </a:rPr>
              <a:t>responsible for accepting directory (HTTP) requests from Internet users and sending them their desired information in the form of files and Web pages, the hacker will get all the requests and responses resulting in leaking out of all bank data, including pins, passwords, etc.</a:t>
            </a:r>
            <a:endParaRPr lang="en-IN" dirty="0"/>
          </a:p>
        </p:txBody>
      </p:sp>
    </p:spTree>
    <p:extLst>
      <p:ext uri="{BB962C8B-B14F-4D97-AF65-F5344CB8AC3E}">
        <p14:creationId xmlns:p14="http://schemas.microsoft.com/office/powerpoint/2010/main" val="257053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6F9D-3A52-454E-A9B2-4E495B956608}"/>
              </a:ext>
            </a:extLst>
          </p:cNvPr>
          <p:cNvSpPr>
            <a:spLocks noGrp="1"/>
          </p:cNvSpPr>
          <p:nvPr>
            <p:ph type="title"/>
          </p:nvPr>
        </p:nvSpPr>
        <p:spPr>
          <a:xfrm>
            <a:off x="838200" y="365125"/>
            <a:ext cx="10515600" cy="1325563"/>
          </a:xfrm>
        </p:spPr>
        <p:txBody>
          <a:bodyPr>
            <a:normAutofit/>
          </a:bodyPr>
          <a:lstStyle/>
          <a:p>
            <a:r>
              <a:rPr lang="en-IN" sz="5400" dirty="0"/>
              <a:t>Mitigation:</a:t>
            </a:r>
          </a:p>
        </p:txBody>
      </p:sp>
      <p:sp>
        <p:nvSpPr>
          <p:cNvPr id="3" name="Content Placeholder 2">
            <a:extLst>
              <a:ext uri="{FF2B5EF4-FFF2-40B4-BE49-F238E27FC236}">
                <a16:creationId xmlns:a16="http://schemas.microsoft.com/office/drawing/2014/main" id="{209B0053-C908-453C-8820-F48209A872BC}"/>
              </a:ext>
            </a:extLst>
          </p:cNvPr>
          <p:cNvSpPr>
            <a:spLocks noGrp="1"/>
          </p:cNvSpPr>
          <p:nvPr>
            <p:ph idx="1"/>
          </p:nvPr>
        </p:nvSpPr>
        <p:spPr/>
        <p:txBody>
          <a:bodyPr/>
          <a:lstStyle/>
          <a:p>
            <a:r>
              <a:rPr lang="en-IN" sz="3200" dirty="0"/>
              <a:t>To remove the vulnerability, update Apache to latest version.</a:t>
            </a:r>
          </a:p>
          <a:p>
            <a:r>
              <a:rPr lang="en-IN" sz="3200" dirty="0"/>
              <a:t>Doing this will save your website from all the vulnerabilities in older version of Apache.</a:t>
            </a:r>
          </a:p>
          <a:p>
            <a:pPr marL="0" indent="0">
              <a:buNone/>
            </a:pPr>
            <a:endParaRPr lang="en-IN" sz="3200" dirty="0"/>
          </a:p>
          <a:p>
            <a:pPr marL="0" indent="0">
              <a:buNone/>
            </a:pPr>
            <a:r>
              <a:rPr lang="en-IN" sz="3200" dirty="0"/>
              <a:t>For Updating you can use the link given:</a:t>
            </a:r>
          </a:p>
          <a:p>
            <a:r>
              <a:rPr lang="en-IN" sz="3200" dirty="0">
                <a:hlinkClick r:id="rId2"/>
              </a:rPr>
              <a:t>https://httpd.apache.org/download.cgi</a:t>
            </a:r>
            <a:endParaRPr lang="en-IN" sz="3200" dirty="0"/>
          </a:p>
          <a:p>
            <a:pPr marL="0" indent="0">
              <a:buNone/>
            </a:pPr>
            <a:endParaRPr lang="en-IN" dirty="0"/>
          </a:p>
        </p:txBody>
      </p:sp>
    </p:spTree>
    <p:extLst>
      <p:ext uri="{BB962C8B-B14F-4D97-AF65-F5344CB8AC3E}">
        <p14:creationId xmlns:p14="http://schemas.microsoft.com/office/powerpoint/2010/main" val="2541866989"/>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7FAD25E-16D8-4F63-8386-6D5D1F65AB70}" vid="{1CD21D7C-B225-4F98-9475-91C0CAA47404}"/>
    </a:ext>
  </a:extLst>
</a:theme>
</file>

<file path=docProps/app.xml><?xml version="1.0" encoding="utf-8"?>
<Properties xmlns="http://schemas.openxmlformats.org/officeDocument/2006/extended-properties" xmlns:vt="http://schemas.openxmlformats.org/officeDocument/2006/docPropsVTypes">
  <TotalTime>1</TotalTime>
  <Words>256</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Theme1</vt:lpstr>
      <vt:lpstr>Task-2</vt:lpstr>
      <vt:lpstr>Automatic Scan Report:</vt:lpstr>
      <vt:lpstr>Basic Information</vt:lpstr>
      <vt:lpstr>PowerPoint Presentation</vt:lpstr>
      <vt:lpstr>Impacts:</vt:lpstr>
      <vt:lpstr>Mitigation: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Task-2</dc:title>
  <dc:creator>ABHAY KUMAR GUPTA</dc:creator>
  <cp:lastModifiedBy>ABHAY KUMAR GUPTA</cp:lastModifiedBy>
  <cp:revision>1</cp:revision>
  <dcterms:created xsi:type="dcterms:W3CDTF">2021-09-12T21:31:45Z</dcterms:created>
  <dcterms:modified xsi:type="dcterms:W3CDTF">2021-09-12T21:33:40Z</dcterms:modified>
</cp:coreProperties>
</file>