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9" r:id="rId13"/>
    <p:sldId id="271" r:id="rId14"/>
    <p:sldId id="272" r:id="rId15"/>
    <p:sldId id="273" r:id="rId16"/>
    <p:sldId id="267" r:id="rId17"/>
    <p:sldId id="268" r:id="rId18"/>
    <p:sldId id="274" r:id="rId19"/>
    <p:sldId id="275" r:id="rId20"/>
    <p:sldId id="276" r:id="rId21"/>
    <p:sldId id="277" r:id="rId22"/>
    <p:sldId id="278" r:id="rId23"/>
    <p:sldId id="279" r:id="rId24"/>
    <p:sldId id="280"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A18A3-2E83-4A8E-8B28-2C0DBE317F2F}" v="72" dt="2022-01-31T07:48:22.277"/>
    <p1510:client id="{3289578A-508C-499C-9D28-89045D22508D}" v="1821" dt="2022-02-09T12:49:04.214"/>
    <p1510:client id="{94418D94-7EF1-4FB2-B00A-9EE91F0E7F34}" v="4" dt="2022-02-04T05:49:19.836"/>
    <p1510:client id="{DB79AC69-C9EC-4656-A260-9EADBC809AFD}" v="1363" dt="2022-02-08T21:46:54.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8B43A-AC41-48C8-A03F-9CBB8558C3E4}"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9580FEB1-473D-417E-8D43-2087AFDE960B}">
      <dgm:prSet/>
      <dgm:spPr/>
      <dgm:t>
        <a:bodyPr/>
        <a:lstStyle/>
        <a:p>
          <a:r>
            <a:rPr lang="en-US"/>
            <a:t>From age vs gender i can say for every age from young to old females are more as compare to men</a:t>
          </a:r>
        </a:p>
      </dgm:t>
    </dgm:pt>
    <dgm:pt modelId="{1C082D8A-D4BD-46D3-B656-69B69A112566}" type="parTrans" cxnId="{972532B4-C9F4-40AF-A7B8-B11DF89FF5CD}">
      <dgm:prSet/>
      <dgm:spPr/>
      <dgm:t>
        <a:bodyPr/>
        <a:lstStyle/>
        <a:p>
          <a:endParaRPr lang="en-US"/>
        </a:p>
      </dgm:t>
    </dgm:pt>
    <dgm:pt modelId="{CF4AC7D6-C881-4726-A832-C5D19D619317}" type="sibTrans" cxnId="{972532B4-C9F4-40AF-A7B8-B11DF89FF5CD}">
      <dgm:prSet/>
      <dgm:spPr/>
      <dgm:t>
        <a:bodyPr/>
        <a:lstStyle/>
        <a:p>
          <a:endParaRPr lang="en-US"/>
        </a:p>
      </dgm:t>
    </dgm:pt>
    <dgm:pt modelId="{4F89AA80-5506-408B-94B1-AE9DE2BB69F0}">
      <dgm:prSet/>
      <dgm:spPr/>
      <dgm:t>
        <a:bodyPr/>
        <a:lstStyle/>
        <a:p>
          <a:r>
            <a:rPr lang="en-US"/>
            <a:t>From age vs Since How Long You are Shopping Online i can say the people who are doing shopping above 4 are mostly in age between 31-50 age</a:t>
          </a:r>
        </a:p>
      </dgm:t>
    </dgm:pt>
    <dgm:pt modelId="{44830F4F-FDA6-45F5-B054-66CCAB0B5B14}" type="parTrans" cxnId="{9C7DD9AE-0020-4A9F-A018-2C6F6D5F3899}">
      <dgm:prSet/>
      <dgm:spPr/>
      <dgm:t>
        <a:bodyPr/>
        <a:lstStyle/>
        <a:p>
          <a:endParaRPr lang="en-US"/>
        </a:p>
      </dgm:t>
    </dgm:pt>
    <dgm:pt modelId="{34CFB168-7C79-4D4D-88CC-1B4F4D608D57}" type="sibTrans" cxnId="{9C7DD9AE-0020-4A9F-A018-2C6F6D5F3899}">
      <dgm:prSet/>
      <dgm:spPr/>
      <dgm:t>
        <a:bodyPr/>
        <a:lstStyle/>
        <a:p>
          <a:endParaRPr lang="en-US"/>
        </a:p>
      </dgm:t>
    </dgm:pt>
    <dgm:pt modelId="{DE1186FB-AA83-4910-A3F0-12B033F96C0F}">
      <dgm:prSet/>
      <dgm:spPr/>
      <dgm:t>
        <a:bodyPr/>
        <a:lstStyle/>
        <a:p>
          <a:r>
            <a:rPr lang="en-US"/>
            <a:t>and the people who are in 3-4 years values are 21-30 age and same with 2-3 years are mostly age of 41-50 and the people who are in less than 1 year are 31-40 years of age</a:t>
          </a:r>
        </a:p>
      </dgm:t>
    </dgm:pt>
    <dgm:pt modelId="{2E797848-F408-43A9-8264-618F5F54444F}" type="parTrans" cxnId="{F530A7D0-0C88-4864-83E2-ABEBB0F9ACD5}">
      <dgm:prSet/>
      <dgm:spPr/>
      <dgm:t>
        <a:bodyPr/>
        <a:lstStyle/>
        <a:p>
          <a:endParaRPr lang="en-US"/>
        </a:p>
      </dgm:t>
    </dgm:pt>
    <dgm:pt modelId="{4D27A03E-58DD-4837-9F79-502AB2F6E47E}" type="sibTrans" cxnId="{F530A7D0-0C88-4864-83E2-ABEBB0F9ACD5}">
      <dgm:prSet/>
      <dgm:spPr/>
      <dgm:t>
        <a:bodyPr/>
        <a:lstStyle/>
        <a:p>
          <a:endParaRPr lang="en-US"/>
        </a:p>
      </dgm:t>
    </dgm:pt>
    <dgm:pt modelId="{36DCD15F-7C7E-40AD-A6C8-4811111A2E84}">
      <dgm:prSet/>
      <dgm:spPr/>
      <dgm:t>
        <a:bodyPr/>
        <a:lstStyle/>
        <a:p>
          <a:r>
            <a:rPr lang="en-US"/>
            <a:t>from age vs How many times you have made an online purchase in the past 1 year i can say mostly people who have ordered 31-40 times in a year have age 41-50 and with 41 time and more have age of 21-30 and less then 10 time are in 21-50age and 11-12 time are in age between 21-30 so i can say mostly 21-30 years of people are shopping more</a:t>
          </a:r>
        </a:p>
      </dgm:t>
    </dgm:pt>
    <dgm:pt modelId="{85D3D85D-0C9C-4786-B8FB-92CD74B00541}" type="parTrans" cxnId="{E57A4A90-9AB1-411D-9EAF-A46BAC8EA61F}">
      <dgm:prSet/>
      <dgm:spPr/>
      <dgm:t>
        <a:bodyPr/>
        <a:lstStyle/>
        <a:p>
          <a:endParaRPr lang="en-US"/>
        </a:p>
      </dgm:t>
    </dgm:pt>
    <dgm:pt modelId="{3EC0459D-C1AC-4F6F-9EFD-D89426582469}" type="sibTrans" cxnId="{E57A4A90-9AB1-411D-9EAF-A46BAC8EA61F}">
      <dgm:prSet/>
      <dgm:spPr/>
      <dgm:t>
        <a:bodyPr/>
        <a:lstStyle/>
        <a:p>
          <a:endParaRPr lang="en-US"/>
        </a:p>
      </dgm:t>
    </dgm:pt>
    <dgm:pt modelId="{8B5E036B-FE1F-4A21-AB8A-8AD6066D3BEA}">
      <dgm:prSet/>
      <dgm:spPr/>
      <dgm:t>
        <a:bodyPr/>
        <a:lstStyle/>
        <a:p>
          <a:r>
            <a:rPr lang="en-US"/>
            <a:t>From age vs How do you access the internet while shopping on-line i can say there are some people who use dial up who have  age of 31-40 and from wifi use i can say all of the people use wifi but 21-40 age of people use it more From mobile internet i can say mostly 21-50 age of people use it more as compare to others</a:t>
          </a:r>
        </a:p>
      </dgm:t>
    </dgm:pt>
    <dgm:pt modelId="{DED07ABF-578A-4665-A2B8-F3752054F4D1}" type="parTrans" cxnId="{F12A8E48-384F-4448-B30C-926F6137E610}">
      <dgm:prSet/>
      <dgm:spPr/>
      <dgm:t>
        <a:bodyPr/>
        <a:lstStyle/>
        <a:p>
          <a:endParaRPr lang="en-US"/>
        </a:p>
      </dgm:t>
    </dgm:pt>
    <dgm:pt modelId="{8B0E11F2-CFAA-461C-8FDC-3F41CAE423F0}" type="sibTrans" cxnId="{F12A8E48-384F-4448-B30C-926F6137E610}">
      <dgm:prSet/>
      <dgm:spPr/>
      <dgm:t>
        <a:bodyPr/>
        <a:lstStyle/>
        <a:p>
          <a:endParaRPr lang="en-US"/>
        </a:p>
      </dgm:t>
    </dgm:pt>
    <dgm:pt modelId="{9A3AE0B8-ED40-4B95-9178-F48E5D81CF02}" type="pres">
      <dgm:prSet presAssocID="{27F8B43A-AC41-48C8-A03F-9CBB8558C3E4}" presName="linear" presStyleCnt="0">
        <dgm:presLayoutVars>
          <dgm:animLvl val="lvl"/>
          <dgm:resizeHandles val="exact"/>
        </dgm:presLayoutVars>
      </dgm:prSet>
      <dgm:spPr/>
    </dgm:pt>
    <dgm:pt modelId="{BCB0EB13-5888-4448-94E2-9C0F3527EBA1}" type="pres">
      <dgm:prSet presAssocID="{9580FEB1-473D-417E-8D43-2087AFDE960B}" presName="parentText" presStyleLbl="node1" presStyleIdx="0" presStyleCnt="5">
        <dgm:presLayoutVars>
          <dgm:chMax val="0"/>
          <dgm:bulletEnabled val="1"/>
        </dgm:presLayoutVars>
      </dgm:prSet>
      <dgm:spPr/>
    </dgm:pt>
    <dgm:pt modelId="{86EF4F86-888E-4642-BC7B-A31454E9B951}" type="pres">
      <dgm:prSet presAssocID="{CF4AC7D6-C881-4726-A832-C5D19D619317}" presName="spacer" presStyleCnt="0"/>
      <dgm:spPr/>
    </dgm:pt>
    <dgm:pt modelId="{D97EE6EC-A501-44DE-8782-516E376E9D7F}" type="pres">
      <dgm:prSet presAssocID="{4F89AA80-5506-408B-94B1-AE9DE2BB69F0}" presName="parentText" presStyleLbl="node1" presStyleIdx="1" presStyleCnt="5">
        <dgm:presLayoutVars>
          <dgm:chMax val="0"/>
          <dgm:bulletEnabled val="1"/>
        </dgm:presLayoutVars>
      </dgm:prSet>
      <dgm:spPr/>
    </dgm:pt>
    <dgm:pt modelId="{84C720FF-1AE7-49E9-9600-988CBC5DE242}" type="pres">
      <dgm:prSet presAssocID="{34CFB168-7C79-4D4D-88CC-1B4F4D608D57}" presName="spacer" presStyleCnt="0"/>
      <dgm:spPr/>
    </dgm:pt>
    <dgm:pt modelId="{4BAF574D-C9BA-41B3-B1FE-F11709107E11}" type="pres">
      <dgm:prSet presAssocID="{DE1186FB-AA83-4910-A3F0-12B033F96C0F}" presName="parentText" presStyleLbl="node1" presStyleIdx="2" presStyleCnt="5">
        <dgm:presLayoutVars>
          <dgm:chMax val="0"/>
          <dgm:bulletEnabled val="1"/>
        </dgm:presLayoutVars>
      </dgm:prSet>
      <dgm:spPr/>
    </dgm:pt>
    <dgm:pt modelId="{B99077EF-5886-4D85-825B-6D1C27BF9AA0}" type="pres">
      <dgm:prSet presAssocID="{4D27A03E-58DD-4837-9F79-502AB2F6E47E}" presName="spacer" presStyleCnt="0"/>
      <dgm:spPr/>
    </dgm:pt>
    <dgm:pt modelId="{C2BD12C8-71A0-4D9F-8A60-32636D3891E3}" type="pres">
      <dgm:prSet presAssocID="{36DCD15F-7C7E-40AD-A6C8-4811111A2E84}" presName="parentText" presStyleLbl="node1" presStyleIdx="3" presStyleCnt="5">
        <dgm:presLayoutVars>
          <dgm:chMax val="0"/>
          <dgm:bulletEnabled val="1"/>
        </dgm:presLayoutVars>
      </dgm:prSet>
      <dgm:spPr/>
    </dgm:pt>
    <dgm:pt modelId="{BCD637EF-6108-4CA4-9FC7-A015AA473806}" type="pres">
      <dgm:prSet presAssocID="{3EC0459D-C1AC-4F6F-9EFD-D89426582469}" presName="spacer" presStyleCnt="0"/>
      <dgm:spPr/>
    </dgm:pt>
    <dgm:pt modelId="{709F17F2-41F1-48EB-981B-7A66776DEA9A}" type="pres">
      <dgm:prSet presAssocID="{8B5E036B-FE1F-4A21-AB8A-8AD6066D3BEA}" presName="parentText" presStyleLbl="node1" presStyleIdx="4" presStyleCnt="5">
        <dgm:presLayoutVars>
          <dgm:chMax val="0"/>
          <dgm:bulletEnabled val="1"/>
        </dgm:presLayoutVars>
      </dgm:prSet>
      <dgm:spPr/>
    </dgm:pt>
  </dgm:ptLst>
  <dgm:cxnLst>
    <dgm:cxn modelId="{C3131C25-6C1F-4815-856F-B3159E104E94}" type="presOf" srcId="{9580FEB1-473D-417E-8D43-2087AFDE960B}" destId="{BCB0EB13-5888-4448-94E2-9C0F3527EBA1}" srcOrd="0" destOrd="0" presId="urn:microsoft.com/office/officeart/2005/8/layout/vList2"/>
    <dgm:cxn modelId="{74757F60-81E6-47FE-870B-65DED019150F}" type="presOf" srcId="{4F89AA80-5506-408B-94B1-AE9DE2BB69F0}" destId="{D97EE6EC-A501-44DE-8782-516E376E9D7F}" srcOrd="0" destOrd="0" presId="urn:microsoft.com/office/officeart/2005/8/layout/vList2"/>
    <dgm:cxn modelId="{F12A8E48-384F-4448-B30C-926F6137E610}" srcId="{27F8B43A-AC41-48C8-A03F-9CBB8558C3E4}" destId="{8B5E036B-FE1F-4A21-AB8A-8AD6066D3BEA}" srcOrd="4" destOrd="0" parTransId="{DED07ABF-578A-4665-A2B8-F3752054F4D1}" sibTransId="{8B0E11F2-CFAA-461C-8FDC-3F41CAE423F0}"/>
    <dgm:cxn modelId="{AC71DA8E-E31A-441C-802C-32E912AADE52}" type="presOf" srcId="{27F8B43A-AC41-48C8-A03F-9CBB8558C3E4}" destId="{9A3AE0B8-ED40-4B95-9178-F48E5D81CF02}" srcOrd="0" destOrd="0" presId="urn:microsoft.com/office/officeart/2005/8/layout/vList2"/>
    <dgm:cxn modelId="{E57A4A90-9AB1-411D-9EAF-A46BAC8EA61F}" srcId="{27F8B43A-AC41-48C8-A03F-9CBB8558C3E4}" destId="{36DCD15F-7C7E-40AD-A6C8-4811111A2E84}" srcOrd="3" destOrd="0" parTransId="{85D3D85D-0C9C-4786-B8FB-92CD74B00541}" sibTransId="{3EC0459D-C1AC-4F6F-9EFD-D89426582469}"/>
    <dgm:cxn modelId="{43F3DA9A-3CE7-43E6-B95E-F6584502A47A}" type="presOf" srcId="{36DCD15F-7C7E-40AD-A6C8-4811111A2E84}" destId="{C2BD12C8-71A0-4D9F-8A60-32636D3891E3}" srcOrd="0" destOrd="0" presId="urn:microsoft.com/office/officeart/2005/8/layout/vList2"/>
    <dgm:cxn modelId="{9C7DD9AE-0020-4A9F-A018-2C6F6D5F3899}" srcId="{27F8B43A-AC41-48C8-A03F-9CBB8558C3E4}" destId="{4F89AA80-5506-408B-94B1-AE9DE2BB69F0}" srcOrd="1" destOrd="0" parTransId="{44830F4F-FDA6-45F5-B054-66CCAB0B5B14}" sibTransId="{34CFB168-7C79-4D4D-88CC-1B4F4D608D57}"/>
    <dgm:cxn modelId="{972532B4-C9F4-40AF-A7B8-B11DF89FF5CD}" srcId="{27F8B43A-AC41-48C8-A03F-9CBB8558C3E4}" destId="{9580FEB1-473D-417E-8D43-2087AFDE960B}" srcOrd="0" destOrd="0" parTransId="{1C082D8A-D4BD-46D3-B656-69B69A112566}" sibTransId="{CF4AC7D6-C881-4726-A832-C5D19D619317}"/>
    <dgm:cxn modelId="{3DBE48C6-452D-4B19-8219-AC84A23B7F16}" type="presOf" srcId="{8B5E036B-FE1F-4A21-AB8A-8AD6066D3BEA}" destId="{709F17F2-41F1-48EB-981B-7A66776DEA9A}" srcOrd="0" destOrd="0" presId="urn:microsoft.com/office/officeart/2005/8/layout/vList2"/>
    <dgm:cxn modelId="{B48D9ECB-CEED-4376-B661-080954EB5AF2}" type="presOf" srcId="{DE1186FB-AA83-4910-A3F0-12B033F96C0F}" destId="{4BAF574D-C9BA-41B3-B1FE-F11709107E11}" srcOrd="0" destOrd="0" presId="urn:microsoft.com/office/officeart/2005/8/layout/vList2"/>
    <dgm:cxn modelId="{F530A7D0-0C88-4864-83E2-ABEBB0F9ACD5}" srcId="{27F8B43A-AC41-48C8-A03F-9CBB8558C3E4}" destId="{DE1186FB-AA83-4910-A3F0-12B033F96C0F}" srcOrd="2" destOrd="0" parTransId="{2E797848-F408-43A9-8264-618F5F54444F}" sibTransId="{4D27A03E-58DD-4837-9F79-502AB2F6E47E}"/>
    <dgm:cxn modelId="{CD496D0C-318A-4E9B-A62E-848567D223EB}" type="presParOf" srcId="{9A3AE0B8-ED40-4B95-9178-F48E5D81CF02}" destId="{BCB0EB13-5888-4448-94E2-9C0F3527EBA1}" srcOrd="0" destOrd="0" presId="urn:microsoft.com/office/officeart/2005/8/layout/vList2"/>
    <dgm:cxn modelId="{6A057B7C-1E8F-40DF-8FC4-62B82A720AB7}" type="presParOf" srcId="{9A3AE0B8-ED40-4B95-9178-F48E5D81CF02}" destId="{86EF4F86-888E-4642-BC7B-A31454E9B951}" srcOrd="1" destOrd="0" presId="urn:microsoft.com/office/officeart/2005/8/layout/vList2"/>
    <dgm:cxn modelId="{5CA06FF0-F119-4AE7-AA34-91D2A7661496}" type="presParOf" srcId="{9A3AE0B8-ED40-4B95-9178-F48E5D81CF02}" destId="{D97EE6EC-A501-44DE-8782-516E376E9D7F}" srcOrd="2" destOrd="0" presId="urn:microsoft.com/office/officeart/2005/8/layout/vList2"/>
    <dgm:cxn modelId="{0D48EAA3-4F95-49C8-B849-11EC839155E8}" type="presParOf" srcId="{9A3AE0B8-ED40-4B95-9178-F48E5D81CF02}" destId="{84C720FF-1AE7-49E9-9600-988CBC5DE242}" srcOrd="3" destOrd="0" presId="urn:microsoft.com/office/officeart/2005/8/layout/vList2"/>
    <dgm:cxn modelId="{C49B0DE1-37FD-419A-867D-32824226EAC3}" type="presParOf" srcId="{9A3AE0B8-ED40-4B95-9178-F48E5D81CF02}" destId="{4BAF574D-C9BA-41B3-B1FE-F11709107E11}" srcOrd="4" destOrd="0" presId="urn:microsoft.com/office/officeart/2005/8/layout/vList2"/>
    <dgm:cxn modelId="{F475ED65-36F8-4426-B29D-B32AB68E37F2}" type="presParOf" srcId="{9A3AE0B8-ED40-4B95-9178-F48E5D81CF02}" destId="{B99077EF-5886-4D85-825B-6D1C27BF9AA0}" srcOrd="5" destOrd="0" presId="urn:microsoft.com/office/officeart/2005/8/layout/vList2"/>
    <dgm:cxn modelId="{57476F24-B446-44B8-A20D-8241244C83AD}" type="presParOf" srcId="{9A3AE0B8-ED40-4B95-9178-F48E5D81CF02}" destId="{C2BD12C8-71A0-4D9F-8A60-32636D3891E3}" srcOrd="6" destOrd="0" presId="urn:microsoft.com/office/officeart/2005/8/layout/vList2"/>
    <dgm:cxn modelId="{AAD84523-4564-4AB9-AF95-0A0E488CC1C0}" type="presParOf" srcId="{9A3AE0B8-ED40-4B95-9178-F48E5D81CF02}" destId="{BCD637EF-6108-4CA4-9FC7-A015AA473806}" srcOrd="7" destOrd="0" presId="urn:microsoft.com/office/officeart/2005/8/layout/vList2"/>
    <dgm:cxn modelId="{79EA1E85-7F2B-4428-BA0D-C112939A4B83}" type="presParOf" srcId="{9A3AE0B8-ED40-4B95-9178-F48E5D81CF02}" destId="{709F17F2-41F1-48EB-981B-7A66776DEA9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0EB13-5888-4448-94E2-9C0F3527EBA1}">
      <dsp:nvSpPr>
        <dsp:cNvPr id="0" name=""/>
        <dsp:cNvSpPr/>
      </dsp:nvSpPr>
      <dsp:spPr>
        <a:xfrm>
          <a:off x="0" y="343644"/>
          <a:ext cx="4559425" cy="63772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From age vs gender i can say for every age from young to old females are more as compare to men</a:t>
          </a:r>
        </a:p>
      </dsp:txBody>
      <dsp:txXfrm>
        <a:off x="31131" y="374775"/>
        <a:ext cx="4497163" cy="575461"/>
      </dsp:txXfrm>
    </dsp:sp>
    <dsp:sp modelId="{D97EE6EC-A501-44DE-8782-516E376E9D7F}">
      <dsp:nvSpPr>
        <dsp:cNvPr id="0" name=""/>
        <dsp:cNvSpPr/>
      </dsp:nvSpPr>
      <dsp:spPr>
        <a:xfrm>
          <a:off x="0" y="1007287"/>
          <a:ext cx="4559425" cy="63772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From age vs Since How Long You are Shopping Online i can say the people who are doing shopping above 4 are mostly in age between 31-50 age</a:t>
          </a:r>
        </a:p>
      </dsp:txBody>
      <dsp:txXfrm>
        <a:off x="31131" y="1038418"/>
        <a:ext cx="4497163" cy="575461"/>
      </dsp:txXfrm>
    </dsp:sp>
    <dsp:sp modelId="{4BAF574D-C9BA-41B3-B1FE-F11709107E11}">
      <dsp:nvSpPr>
        <dsp:cNvPr id="0" name=""/>
        <dsp:cNvSpPr/>
      </dsp:nvSpPr>
      <dsp:spPr>
        <a:xfrm>
          <a:off x="0" y="1670930"/>
          <a:ext cx="4559425" cy="63772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and the people who are in 3-4 years values are 21-30 age and same with 2-3 years are mostly age of 41-50 and the people who are in less than 1 year are 31-40 years of age</a:t>
          </a:r>
        </a:p>
      </dsp:txBody>
      <dsp:txXfrm>
        <a:off x="31131" y="1702061"/>
        <a:ext cx="4497163" cy="575461"/>
      </dsp:txXfrm>
    </dsp:sp>
    <dsp:sp modelId="{C2BD12C8-71A0-4D9F-8A60-32636D3891E3}">
      <dsp:nvSpPr>
        <dsp:cNvPr id="0" name=""/>
        <dsp:cNvSpPr/>
      </dsp:nvSpPr>
      <dsp:spPr>
        <a:xfrm>
          <a:off x="0" y="2334574"/>
          <a:ext cx="4559425" cy="63772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from age vs How many times you have made an online purchase in the past 1 year i can say mostly people who have ordered 31-40 times in a year have age 41-50 and with 41 time and more have age of 21-30 and less then 10 time are in 21-50age and 11-12 time are in age between 21-30 so i can say mostly 21-30 years of people are shopping more</a:t>
          </a:r>
        </a:p>
      </dsp:txBody>
      <dsp:txXfrm>
        <a:off x="31131" y="2365705"/>
        <a:ext cx="4497163" cy="575461"/>
      </dsp:txXfrm>
    </dsp:sp>
    <dsp:sp modelId="{709F17F2-41F1-48EB-981B-7A66776DEA9A}">
      <dsp:nvSpPr>
        <dsp:cNvPr id="0" name=""/>
        <dsp:cNvSpPr/>
      </dsp:nvSpPr>
      <dsp:spPr>
        <a:xfrm>
          <a:off x="0" y="2998217"/>
          <a:ext cx="4559425" cy="63772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From age vs How do you access the internet while shopping on-line i can say there are some people who use dial up who have  age of 31-40 and from wifi use i can say all of the people use wifi but 21-40 age of people use it more From mobile internet i can say mostly 21-50 age of people use it more as compare to others</a:t>
          </a:r>
        </a:p>
      </dsp:txBody>
      <dsp:txXfrm>
        <a:off x="31131" y="3029348"/>
        <a:ext cx="4497163" cy="5754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50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179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268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2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845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960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0771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384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470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065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301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0913361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5641" y="1269464"/>
            <a:ext cx="7825201" cy="704616"/>
          </a:xfrm>
        </p:spPr>
        <p:txBody>
          <a:bodyPr>
            <a:normAutofit fontScale="90000"/>
          </a:bodyPr>
          <a:lstStyle/>
          <a:p>
            <a:r>
              <a:rPr lang="en-US" b="1" dirty="0">
                <a:solidFill>
                  <a:schemeClr val="accent6"/>
                </a:solidFill>
                <a:latin typeface="Book Antiqua"/>
                <a:cs typeface="Calibri Light"/>
              </a:rPr>
              <a:t>Customer Retention</a:t>
            </a:r>
          </a:p>
        </p:txBody>
      </p:sp>
      <p:sp>
        <p:nvSpPr>
          <p:cNvPr id="3" name="Subtitle 2"/>
          <p:cNvSpPr>
            <a:spLocks noGrp="1"/>
          </p:cNvSpPr>
          <p:nvPr>
            <p:ph type="subTitle" idx="1"/>
          </p:nvPr>
        </p:nvSpPr>
        <p:spPr>
          <a:xfrm>
            <a:off x="4801120" y="2106125"/>
            <a:ext cx="1968501" cy="399080"/>
          </a:xfrm>
        </p:spPr>
        <p:txBody>
          <a:bodyPr/>
          <a:lstStyle/>
          <a:p>
            <a:r>
              <a:rPr lang="en-US" dirty="0">
                <a:solidFill>
                  <a:schemeClr val="accent6"/>
                </a:solidFill>
                <a:cs typeface="Calibri"/>
              </a:rPr>
              <a:t>(Data </a:t>
            </a:r>
            <a:r>
              <a:rPr lang="en-US" sz="2000" dirty="0">
                <a:solidFill>
                  <a:schemeClr val="accent6"/>
                </a:solidFill>
                <a:cs typeface="Calibri"/>
              </a:rPr>
              <a:t>analysis</a:t>
            </a:r>
            <a:r>
              <a:rPr lang="en-US" dirty="0">
                <a:solidFill>
                  <a:schemeClr val="accent6"/>
                </a:solidFill>
                <a:cs typeface="Calibri"/>
              </a:rPr>
              <a:t>)</a:t>
            </a:r>
          </a:p>
        </p:txBody>
      </p:sp>
      <p:pic>
        <p:nvPicPr>
          <p:cNvPr id="4" name="Picture 4">
            <a:extLst>
              <a:ext uri="{FF2B5EF4-FFF2-40B4-BE49-F238E27FC236}">
                <a16:creationId xmlns:a16="http://schemas.microsoft.com/office/drawing/2014/main" id="{474C5C88-EC3E-4937-BD14-FB70D2DC7B48}"/>
              </a:ext>
            </a:extLst>
          </p:cNvPr>
          <p:cNvPicPr>
            <a:picLocks noChangeAspect="1"/>
          </p:cNvPicPr>
          <p:nvPr/>
        </p:nvPicPr>
        <p:blipFill>
          <a:blip r:embed="rId2"/>
          <a:stretch>
            <a:fillRect/>
          </a:stretch>
        </p:blipFill>
        <p:spPr>
          <a:xfrm>
            <a:off x="4547209" y="373825"/>
            <a:ext cx="2343150" cy="757299"/>
          </a:xfrm>
          <a:prstGeom prst="rect">
            <a:avLst/>
          </a:prstGeom>
        </p:spPr>
      </p:pic>
      <p:sp>
        <p:nvSpPr>
          <p:cNvPr id="6" name="TextBox 5">
            <a:extLst>
              <a:ext uri="{FF2B5EF4-FFF2-40B4-BE49-F238E27FC236}">
                <a16:creationId xmlns:a16="http://schemas.microsoft.com/office/drawing/2014/main" id="{E3F181C3-1C42-4017-A3B1-BD5E1C9C7607}"/>
              </a:ext>
            </a:extLst>
          </p:cNvPr>
          <p:cNvSpPr txBox="1"/>
          <p:nvPr/>
        </p:nvSpPr>
        <p:spPr>
          <a:xfrm>
            <a:off x="1277263" y="3511463"/>
            <a:ext cx="923885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accent6"/>
                </a:solidFill>
                <a:latin typeface="Arial"/>
                <a:cs typeface="Arial"/>
              </a:rPr>
              <a:t>E-retail factor for customer activation and retention: A case study from Indian e-commerce customers.</a:t>
            </a:r>
          </a:p>
        </p:txBody>
      </p:sp>
      <p:sp>
        <p:nvSpPr>
          <p:cNvPr id="10" name="TextBox 9">
            <a:extLst>
              <a:ext uri="{FF2B5EF4-FFF2-40B4-BE49-F238E27FC236}">
                <a16:creationId xmlns:a16="http://schemas.microsoft.com/office/drawing/2014/main" id="{A060F628-2CC9-4ED7-AB6E-1C076CA39A8C}"/>
              </a:ext>
            </a:extLst>
          </p:cNvPr>
          <p:cNvSpPr txBox="1"/>
          <p:nvPr/>
        </p:nvSpPr>
        <p:spPr>
          <a:xfrm>
            <a:off x="6667108" y="5339350"/>
            <a:ext cx="65151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Submitted by:</a:t>
            </a:r>
            <a:r>
              <a:rPr lang="en-US" sz="2800" dirty="0">
                <a:cs typeface="Calibri"/>
              </a:rPr>
              <a:t> Abhay Surma</a:t>
            </a: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950DB-A79A-4583-9040-64A32BB7F578}"/>
              </a:ext>
            </a:extLst>
          </p:cNvPr>
          <p:cNvSpPr txBox="1"/>
          <p:nvPr/>
        </p:nvSpPr>
        <p:spPr>
          <a:xfrm>
            <a:off x="816428" y="478971"/>
            <a:ext cx="1042851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Segoe UI"/>
              </a:rPr>
              <a:t>7)Operating system don't make any big impact but it's good to know your customer better</a:t>
            </a:r>
            <a:endParaRPr lang="en-US" dirty="0"/>
          </a:p>
          <a:p>
            <a:r>
              <a:rPr lang="en-US" sz="2000" dirty="0">
                <a:cs typeface="Segoe UI"/>
              </a:rPr>
              <a:t> ​</a:t>
            </a:r>
            <a:endParaRPr lang="en-US" dirty="0"/>
          </a:p>
          <a:p>
            <a:r>
              <a:rPr lang="en-US" sz="2000" dirty="0">
                <a:cs typeface="Segoe UI"/>
              </a:rPr>
              <a:t>8) Google chrome is most usable and easy to access web browser​</a:t>
            </a:r>
          </a:p>
          <a:p>
            <a:endParaRPr lang="en-US" sz="2000" dirty="0">
              <a:cs typeface="Segoe UI"/>
            </a:endParaRPr>
          </a:p>
          <a:p>
            <a:r>
              <a:rPr lang="en-US" sz="2000" dirty="0">
                <a:cs typeface="Segoe UI"/>
              </a:rPr>
              <a:t>9) search engines are used for searching any product and then to online-store​</a:t>
            </a:r>
          </a:p>
          <a:p>
            <a:endParaRPr lang="en-US" sz="2000" dirty="0">
              <a:cs typeface="Segoe UI"/>
            </a:endParaRPr>
          </a:p>
          <a:p>
            <a:r>
              <a:rPr lang="en-US" sz="2000" dirty="0">
                <a:cs typeface="Segoe UI"/>
              </a:rPr>
              <a:t>10) after first visit - customer have faith in this website so they not only search but also download application and search directly via URL</a:t>
            </a:r>
          </a:p>
          <a:p>
            <a:endParaRPr lang="en-US" sz="2000" dirty="0">
              <a:cs typeface="Segoe UI"/>
            </a:endParaRPr>
          </a:p>
          <a:p>
            <a:r>
              <a:rPr lang="en-US" sz="2000" dirty="0">
                <a:cs typeface="Segoe UI"/>
              </a:rPr>
              <a:t>11) This is important feature - because the time they spent on online store make customer feel comfortable to use it and purchase it from online store, They spent more than 15 mins on online store so that they have good options in product they are purchasing. ​</a:t>
            </a:r>
          </a:p>
          <a:p>
            <a:endParaRPr lang="en-US" sz="2000" dirty="0">
              <a:cs typeface="Segoe UI"/>
            </a:endParaRPr>
          </a:p>
          <a:p>
            <a:r>
              <a:rPr lang="en-US" sz="2000" dirty="0">
                <a:cs typeface="Segoe UI"/>
              </a:rPr>
              <a:t>12) mostly credit and debit cards are used for payment and then Cash on delivery​</a:t>
            </a:r>
          </a:p>
          <a:p>
            <a:endParaRPr lang="en-US" sz="2000" dirty="0">
              <a:cs typeface="Segoe UI"/>
            </a:endParaRPr>
          </a:p>
          <a:p>
            <a:r>
              <a:rPr lang="en-US" sz="2000" dirty="0">
                <a:cs typeface="Segoe UI"/>
              </a:rPr>
              <a:t>13) sometime having very high counts that leaving item in cart after selecting</a:t>
            </a:r>
          </a:p>
          <a:p>
            <a:r>
              <a:rPr lang="en-US" sz="2000" dirty="0">
                <a:cs typeface="Segoe UI"/>
              </a:rPr>
              <a:t> ​</a:t>
            </a:r>
            <a:endParaRPr lang="en-US" dirty="0"/>
          </a:p>
          <a:p>
            <a:r>
              <a:rPr lang="en-US" sz="2000" dirty="0">
                <a:cs typeface="Segoe UI"/>
              </a:rPr>
              <a:t>14) due to better offer on other stores customer will abandon the bag.​</a:t>
            </a:r>
          </a:p>
        </p:txBody>
      </p:sp>
    </p:spTree>
    <p:extLst>
      <p:ext uri="{BB962C8B-B14F-4D97-AF65-F5344CB8AC3E}">
        <p14:creationId xmlns:p14="http://schemas.microsoft.com/office/powerpoint/2010/main" val="418292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6" name="Rectangle 3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7178C1-EEE5-4519-A69B-FE8571DACA4A}"/>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300" b="1" kern="1200">
                <a:solidFill>
                  <a:schemeClr val="tx1"/>
                </a:solidFill>
                <a:latin typeface="+mj-lt"/>
                <a:ea typeface="+mj-ea"/>
                <a:cs typeface="+mj-cs"/>
              </a:rPr>
              <a:t>Which online store has longest delivery period​</a:t>
            </a:r>
          </a:p>
        </p:txBody>
      </p:sp>
      <p:sp>
        <p:nvSpPr>
          <p:cNvPr id="2" name="TextBox 1">
            <a:extLst>
              <a:ext uri="{FF2B5EF4-FFF2-40B4-BE49-F238E27FC236}">
                <a16:creationId xmlns:a16="http://schemas.microsoft.com/office/drawing/2014/main" id="{79F239D2-021F-4365-BF33-8603E67178F3}"/>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2200" dirty="0">
                <a:latin typeface="Arial"/>
                <a:cs typeface="Arial"/>
              </a:rPr>
              <a:t>By seeing the graph </a:t>
            </a:r>
            <a:r>
              <a:rPr lang="en-US" sz="2200" dirty="0" err="1">
                <a:latin typeface="Arial"/>
                <a:cs typeface="Arial"/>
              </a:rPr>
              <a:t>i</a:t>
            </a:r>
            <a:r>
              <a:rPr lang="en-US" sz="2200" dirty="0">
                <a:latin typeface="Arial"/>
                <a:cs typeface="Arial"/>
              </a:rPr>
              <a:t> can say Paytm take very long time to deliver items then </a:t>
            </a:r>
            <a:r>
              <a:rPr lang="en-US" sz="2200" dirty="0" err="1">
                <a:latin typeface="Arial"/>
                <a:cs typeface="Arial"/>
              </a:rPr>
              <a:t>snapdeal</a:t>
            </a:r>
            <a:r>
              <a:rPr lang="en-US" sz="2200" dirty="0">
                <a:latin typeface="Arial"/>
                <a:cs typeface="Arial"/>
              </a:rPr>
              <a:t> then </a:t>
            </a:r>
            <a:r>
              <a:rPr lang="en-US" sz="2200" dirty="0" err="1">
                <a:latin typeface="Arial"/>
                <a:cs typeface="Arial"/>
              </a:rPr>
              <a:t>flipkart</a:t>
            </a:r>
            <a:r>
              <a:rPr lang="en-US" sz="2200" dirty="0">
                <a:latin typeface="Arial"/>
                <a:cs typeface="Arial"/>
              </a:rPr>
              <a:t> and then amazon and all</a:t>
            </a:r>
            <a:endParaRPr lang="en-US" sz="2200">
              <a:latin typeface="Arial"/>
              <a:cs typeface="Arial"/>
            </a:endParaRPr>
          </a:p>
          <a:p>
            <a:pPr indent="-228600" algn="ctr" defTabSz="914400">
              <a:lnSpc>
                <a:spcPct val="90000"/>
              </a:lnSpc>
              <a:spcBef>
                <a:spcPct val="0"/>
              </a:spcBef>
              <a:spcAft>
                <a:spcPts val="600"/>
              </a:spcAft>
              <a:buFont typeface="Arial" panose="020B0604020202020204" pitchFamily="34" charset="0"/>
              <a:buChar char="•"/>
            </a:pPr>
            <a:endParaRPr lang="en-US">
              <a:cs typeface="Calibri" panose="020F0502020204030204"/>
            </a:endParaRPr>
          </a:p>
        </p:txBody>
      </p:sp>
      <p:sp>
        <p:nvSpPr>
          <p:cNvPr id="42" name="Rectangle 41">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94052492-48A4-4654-BF01-71816757C758}"/>
              </a:ext>
            </a:extLst>
          </p:cNvPr>
          <p:cNvPicPr>
            <a:picLocks noChangeAspect="1"/>
          </p:cNvPicPr>
          <p:nvPr/>
        </p:nvPicPr>
        <p:blipFill rotWithShape="1">
          <a:blip r:embed="rId2"/>
          <a:srcRect l="6672" r="40202" b="2"/>
          <a:stretch/>
        </p:blipFill>
        <p:spPr>
          <a:xfrm>
            <a:off x="6930493" y="1412187"/>
            <a:ext cx="4223252" cy="4093910"/>
          </a:xfrm>
          <a:prstGeom prst="rect">
            <a:avLst/>
          </a:prstGeom>
        </p:spPr>
      </p:pic>
      <p:cxnSp>
        <p:nvCxnSpPr>
          <p:cNvPr id="44" name="Straight Connector 4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49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4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5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2" name="Rectangle 5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7178C1-EEE5-4519-A69B-FE8571DACA4A}"/>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300" b="1" kern="1200" dirty="0">
                <a:latin typeface="+mj-lt"/>
                <a:ea typeface="+mj-ea"/>
                <a:cs typeface="+mj-cs"/>
              </a:rPr>
              <a:t>Which city people do shop online from?</a:t>
            </a:r>
            <a:endParaRPr lang="en-US" sz="3300" b="1" kern="1200" dirty="0">
              <a:latin typeface="+mj-lt"/>
              <a:ea typeface="+mj-ea"/>
              <a:cs typeface="Calibri Light"/>
            </a:endParaRPr>
          </a:p>
        </p:txBody>
      </p:sp>
      <p:sp>
        <p:nvSpPr>
          <p:cNvPr id="2" name="TextBox 1">
            <a:extLst>
              <a:ext uri="{FF2B5EF4-FFF2-40B4-BE49-F238E27FC236}">
                <a16:creationId xmlns:a16="http://schemas.microsoft.com/office/drawing/2014/main" id="{79F239D2-021F-4365-BF33-8603E67178F3}"/>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28600" defTabSz="914400">
              <a:lnSpc>
                <a:spcPct val="90000"/>
              </a:lnSpc>
              <a:buFont typeface="Arial" panose="020B0604020202020204" pitchFamily="34" charset="0"/>
              <a:buChar char="•"/>
            </a:pPr>
            <a:r>
              <a:rPr lang="en-US"/>
              <a:t>From upper graph i can say Delhi has the highest count means people in Delhi order more after Delhi   greater Noida has 2nd highest count </a:t>
            </a:r>
          </a:p>
          <a:p>
            <a:pPr indent="-228600" defTabSz="914400">
              <a:lnSpc>
                <a:spcPct val="90000"/>
              </a:lnSpc>
              <a:buFont typeface="Arial" panose="020B0604020202020204" pitchFamily="34" charset="0"/>
              <a:buChar char="•"/>
            </a:pPr>
            <a:r>
              <a:rPr lang="en-US"/>
              <a:t>and least count is Bulandshahr means    people who live in Bulandshahr usually  buy less online items</a:t>
            </a:r>
          </a:p>
          <a:p>
            <a:pPr marL="342900" indent="-228600" defTabSz="914400">
              <a:lnSpc>
                <a:spcPct val="90000"/>
              </a:lnSpc>
              <a:spcBef>
                <a:spcPct val="0"/>
              </a:spcBef>
              <a:spcAft>
                <a:spcPts val="600"/>
              </a:spcAft>
              <a:buFont typeface="Arial" panose="020B0604020202020204" pitchFamily="34" charset="0"/>
              <a:buChar char="•"/>
            </a:pPr>
            <a:endParaRPr lang="en-US"/>
          </a:p>
          <a:p>
            <a:pPr marL="57150" indent="-228600" defTabSz="914400">
              <a:lnSpc>
                <a:spcPct val="90000"/>
              </a:lnSpc>
              <a:spcBef>
                <a:spcPct val="0"/>
              </a:spcBef>
              <a:spcAft>
                <a:spcPts val="600"/>
              </a:spcAft>
              <a:buFont typeface="Arial" panose="020B0604020202020204" pitchFamily="34" charset="0"/>
              <a:buChar char="•"/>
            </a:pPr>
            <a:endParaRPr lang="en-US"/>
          </a:p>
        </p:txBody>
      </p:sp>
      <p:sp>
        <p:nvSpPr>
          <p:cNvPr id="58" name="Rectangle 5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924EECA6-DA50-4B8F-8739-8ED2CE4DCB8A}"/>
              </a:ext>
            </a:extLst>
          </p:cNvPr>
          <p:cNvPicPr>
            <a:picLocks noChangeAspect="1"/>
          </p:cNvPicPr>
          <p:nvPr/>
        </p:nvPicPr>
        <p:blipFill>
          <a:blip r:embed="rId2"/>
          <a:stretch>
            <a:fillRect/>
          </a:stretch>
        </p:blipFill>
        <p:spPr>
          <a:xfrm>
            <a:off x="6930493" y="1458376"/>
            <a:ext cx="4223252" cy="4001531"/>
          </a:xfrm>
          <a:prstGeom prst="rect">
            <a:avLst/>
          </a:prstGeom>
        </p:spPr>
      </p:pic>
      <p:cxnSp>
        <p:nvCxnSpPr>
          <p:cNvPr id="60" name="Straight Connector 5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594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70" name="Rectangle 6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7178C1-EEE5-4519-A69B-FE8571DACA4A}"/>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300" b="1" kern="1200">
                <a:solidFill>
                  <a:schemeClr val="tx1"/>
                </a:solidFill>
                <a:latin typeface="+mj-lt"/>
                <a:ea typeface="+mj-ea"/>
                <a:cs typeface="+mj-cs"/>
              </a:rPr>
              <a:t>Easy to use website or application</a:t>
            </a:r>
          </a:p>
        </p:txBody>
      </p:sp>
      <p:sp>
        <p:nvSpPr>
          <p:cNvPr id="2" name="TextBox 1">
            <a:extLst>
              <a:ext uri="{FF2B5EF4-FFF2-40B4-BE49-F238E27FC236}">
                <a16:creationId xmlns:a16="http://schemas.microsoft.com/office/drawing/2014/main" id="{79F239D2-021F-4365-BF33-8603E67178F3}"/>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00050" indent="-228600" defTabSz="914400">
              <a:lnSpc>
                <a:spcPct val="90000"/>
              </a:lnSpc>
              <a:buFont typeface="Arial" panose="020B0604020202020204" pitchFamily="34" charset="0"/>
              <a:buChar char="•"/>
            </a:pPr>
            <a:r>
              <a:rPr lang="en-US"/>
              <a:t>From graph i can say that values who have single variable among these only amazon have high count as compare to other and Paytm has less count</a:t>
            </a:r>
          </a:p>
          <a:p>
            <a:pPr marL="342900" indent="-228600" defTabSz="914400">
              <a:lnSpc>
                <a:spcPct val="90000"/>
              </a:lnSpc>
              <a:buFont typeface="Arial" panose="020B0604020202020204" pitchFamily="34" charset="0"/>
              <a:buChar char="•"/>
            </a:pPr>
            <a:endParaRPr lang="en-US"/>
          </a:p>
          <a:p>
            <a:pPr marL="342900" indent="-228600" defTabSz="914400">
              <a:lnSpc>
                <a:spcPct val="90000"/>
              </a:lnSpc>
              <a:spcBef>
                <a:spcPct val="0"/>
              </a:spcBef>
              <a:spcAft>
                <a:spcPts val="600"/>
              </a:spcAft>
              <a:buFont typeface="Arial" panose="020B0604020202020204" pitchFamily="34" charset="0"/>
              <a:buChar char="•"/>
            </a:pPr>
            <a:endParaRPr lang="en-US"/>
          </a:p>
          <a:p>
            <a:pPr marL="57150" indent="-228600" defTabSz="914400">
              <a:lnSpc>
                <a:spcPct val="90000"/>
              </a:lnSpc>
              <a:spcBef>
                <a:spcPct val="0"/>
              </a:spcBef>
              <a:spcAft>
                <a:spcPts val="600"/>
              </a:spcAft>
              <a:buFont typeface="Arial" panose="020B0604020202020204" pitchFamily="34" charset="0"/>
              <a:buChar char="•"/>
            </a:pPr>
            <a:endParaRPr lang="en-US"/>
          </a:p>
        </p:txBody>
      </p:sp>
      <p:sp>
        <p:nvSpPr>
          <p:cNvPr id="76" name="Rectangle 7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039FF529-D8F1-49BB-83AF-A05297502F90}"/>
              </a:ext>
            </a:extLst>
          </p:cNvPr>
          <p:cNvPicPr>
            <a:picLocks noChangeAspect="1"/>
          </p:cNvPicPr>
          <p:nvPr/>
        </p:nvPicPr>
        <p:blipFill>
          <a:blip r:embed="rId2"/>
          <a:stretch>
            <a:fillRect/>
          </a:stretch>
        </p:blipFill>
        <p:spPr>
          <a:xfrm>
            <a:off x="6930493" y="1849027"/>
            <a:ext cx="4223252" cy="3220229"/>
          </a:xfrm>
          <a:prstGeom prst="rect">
            <a:avLst/>
          </a:prstGeom>
        </p:spPr>
      </p:pic>
      <p:cxnSp>
        <p:nvCxnSpPr>
          <p:cNvPr id="78" name="Straight Connector 7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584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70" name="Rectangle 6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7178C1-EEE5-4519-A69B-FE8571DACA4A}"/>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2800" b="1" kern="1200">
                <a:solidFill>
                  <a:schemeClr val="tx1"/>
                </a:solidFill>
                <a:latin typeface="+mj-lt"/>
                <a:ea typeface="+mj-ea"/>
                <a:cs typeface="+mj-cs"/>
              </a:rPr>
              <a:t>Limited mode of payment on most products (promotion, sales period)</a:t>
            </a:r>
          </a:p>
        </p:txBody>
      </p:sp>
      <p:sp>
        <p:nvSpPr>
          <p:cNvPr id="2" name="TextBox 1">
            <a:extLst>
              <a:ext uri="{FF2B5EF4-FFF2-40B4-BE49-F238E27FC236}">
                <a16:creationId xmlns:a16="http://schemas.microsoft.com/office/drawing/2014/main" id="{79F239D2-021F-4365-BF33-8603E67178F3}"/>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57200" indent="-228600" defTabSz="914400">
              <a:lnSpc>
                <a:spcPct val="90000"/>
              </a:lnSpc>
              <a:buFont typeface="Arial" panose="020B0604020202020204" pitchFamily="34" charset="0"/>
              <a:buChar char="•"/>
            </a:pPr>
            <a:r>
              <a:rPr lang="en-US"/>
              <a:t>From graph i can say snap deal has the limited mode of payment  and Paytm has the least count</a:t>
            </a:r>
          </a:p>
          <a:p>
            <a:pPr marL="400050" indent="-228600" defTabSz="914400">
              <a:lnSpc>
                <a:spcPct val="90000"/>
              </a:lnSpc>
              <a:buFont typeface="Arial" panose="020B0604020202020204" pitchFamily="34" charset="0"/>
              <a:buChar char="•"/>
            </a:pPr>
            <a:endParaRPr lang="en-US"/>
          </a:p>
          <a:p>
            <a:pPr marL="342900" indent="-228600" defTabSz="914400">
              <a:lnSpc>
                <a:spcPct val="90000"/>
              </a:lnSpc>
              <a:buFont typeface="Arial" panose="020B0604020202020204" pitchFamily="34" charset="0"/>
              <a:buChar char="•"/>
            </a:pPr>
            <a:endParaRPr lang="en-US"/>
          </a:p>
          <a:p>
            <a:pPr marL="342900" indent="-228600" defTabSz="914400">
              <a:lnSpc>
                <a:spcPct val="90000"/>
              </a:lnSpc>
              <a:spcBef>
                <a:spcPct val="0"/>
              </a:spcBef>
              <a:spcAft>
                <a:spcPts val="600"/>
              </a:spcAft>
              <a:buFont typeface="Arial" panose="020B0604020202020204" pitchFamily="34" charset="0"/>
              <a:buChar char="•"/>
            </a:pPr>
            <a:endParaRPr lang="en-US"/>
          </a:p>
          <a:p>
            <a:pPr marL="57150" indent="-228600" defTabSz="914400">
              <a:lnSpc>
                <a:spcPct val="90000"/>
              </a:lnSpc>
              <a:spcBef>
                <a:spcPct val="0"/>
              </a:spcBef>
              <a:spcAft>
                <a:spcPts val="600"/>
              </a:spcAft>
              <a:buFont typeface="Arial" panose="020B0604020202020204" pitchFamily="34" charset="0"/>
              <a:buChar char="•"/>
            </a:pPr>
            <a:endParaRPr lang="en-US"/>
          </a:p>
        </p:txBody>
      </p:sp>
      <p:sp>
        <p:nvSpPr>
          <p:cNvPr id="76" name="Rectangle 7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EFC912F7-2970-434E-8551-D4BBF68C7706}"/>
              </a:ext>
            </a:extLst>
          </p:cNvPr>
          <p:cNvPicPr>
            <a:picLocks noChangeAspect="1"/>
          </p:cNvPicPr>
          <p:nvPr/>
        </p:nvPicPr>
        <p:blipFill>
          <a:blip r:embed="rId2"/>
          <a:stretch>
            <a:fillRect/>
          </a:stretch>
        </p:blipFill>
        <p:spPr>
          <a:xfrm>
            <a:off x="6930493" y="985168"/>
            <a:ext cx="4223252" cy="4321647"/>
          </a:xfrm>
          <a:prstGeom prst="rect">
            <a:avLst/>
          </a:prstGeom>
        </p:spPr>
      </p:pic>
      <p:cxnSp>
        <p:nvCxnSpPr>
          <p:cNvPr id="78" name="Straight Connector 7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808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70" name="Rectangle 6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7178C1-EEE5-4519-A69B-FE8571DACA4A}"/>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2800" b="1" kern="1200">
                <a:solidFill>
                  <a:schemeClr val="tx1"/>
                </a:solidFill>
                <a:latin typeface="+mj-lt"/>
                <a:ea typeface="+mj-ea"/>
                <a:cs typeface="+mj-cs"/>
              </a:rPr>
              <a:t>Which of the Indian online retailer people recommend to a friend</a:t>
            </a:r>
          </a:p>
        </p:txBody>
      </p:sp>
      <p:sp>
        <p:nvSpPr>
          <p:cNvPr id="2" name="TextBox 1">
            <a:extLst>
              <a:ext uri="{FF2B5EF4-FFF2-40B4-BE49-F238E27FC236}">
                <a16:creationId xmlns:a16="http://schemas.microsoft.com/office/drawing/2014/main" id="{79F239D2-021F-4365-BF33-8603E67178F3}"/>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57200" indent="-228600" defTabSz="914400">
              <a:lnSpc>
                <a:spcPct val="90000"/>
              </a:lnSpc>
              <a:spcAft>
                <a:spcPts val="600"/>
              </a:spcAft>
              <a:buFont typeface="Arial" panose="020B0604020202020204" pitchFamily="34" charset="0"/>
              <a:buChar char="•"/>
            </a:pPr>
            <a:r>
              <a:rPr lang="en-US"/>
              <a:t>From graph i can say most of  the people recommend amazon to there friend after amazon people     also recommend flipkart </a:t>
            </a:r>
          </a:p>
          <a:p>
            <a:pPr marL="457200" indent="-228600" defTabSz="914400">
              <a:lnSpc>
                <a:spcPct val="90000"/>
              </a:lnSpc>
              <a:spcAft>
                <a:spcPts val="600"/>
              </a:spcAft>
              <a:buFont typeface="Arial" panose="020B0604020202020204" pitchFamily="34" charset="0"/>
              <a:buChar char="•"/>
            </a:pPr>
            <a:endParaRPr lang="en-US"/>
          </a:p>
        </p:txBody>
      </p:sp>
      <p:sp>
        <p:nvSpPr>
          <p:cNvPr id="76" name="Rectangle 7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AC86D038-B6EC-487B-B6FF-13D023B64CD8}"/>
              </a:ext>
            </a:extLst>
          </p:cNvPr>
          <p:cNvPicPr>
            <a:picLocks noChangeAspect="1"/>
          </p:cNvPicPr>
          <p:nvPr/>
        </p:nvPicPr>
        <p:blipFill>
          <a:blip r:embed="rId2"/>
          <a:stretch>
            <a:fillRect/>
          </a:stretch>
        </p:blipFill>
        <p:spPr>
          <a:xfrm>
            <a:off x="6930493" y="1616748"/>
            <a:ext cx="4223252" cy="3684787"/>
          </a:xfrm>
          <a:prstGeom prst="rect">
            <a:avLst/>
          </a:prstGeom>
        </p:spPr>
      </p:pic>
      <p:cxnSp>
        <p:nvCxnSpPr>
          <p:cNvPr id="78" name="Straight Connector 7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57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EEF513B-3A1F-4EC8-8484-B3EAA537AFEF}"/>
              </a:ext>
            </a:extLst>
          </p:cNvPr>
          <p:cNvSpPr txBox="1"/>
          <p:nvPr/>
        </p:nvSpPr>
        <p:spPr>
          <a:xfrm>
            <a:off x="589560" y="856180"/>
            <a:ext cx="4560584" cy="11280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2500" b="1">
                <a:latin typeface="+mj-lt"/>
                <a:ea typeface="+mj-ea"/>
                <a:cs typeface="+mj-cs"/>
              </a:rPr>
              <a:t>Checking age vs all other features what age of people like what more</a:t>
            </a:r>
          </a:p>
        </p:txBody>
      </p:sp>
      <p:grpSp>
        <p:nvGrpSpPr>
          <p:cNvPr id="92" name="Group 8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2" name="Rectangle 8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8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8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8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18B2B03D-2E3C-453E-9F89-E814DAD20809}"/>
              </a:ext>
            </a:extLst>
          </p:cNvPr>
          <p:cNvPicPr>
            <a:picLocks noChangeAspect="1"/>
          </p:cNvPicPr>
          <p:nvPr/>
        </p:nvPicPr>
        <p:blipFill rotWithShape="1">
          <a:blip r:embed="rId2"/>
          <a:srcRect l="17215" r="-1" b="-1"/>
          <a:stretch/>
        </p:blipFill>
        <p:spPr>
          <a:xfrm>
            <a:off x="5977788" y="799352"/>
            <a:ext cx="5425410" cy="5259296"/>
          </a:xfrm>
          <a:prstGeom prst="rect">
            <a:avLst/>
          </a:prstGeom>
        </p:spPr>
      </p:pic>
      <p:graphicFrame>
        <p:nvGraphicFramePr>
          <p:cNvPr id="22" name="TextBox 2">
            <a:extLst>
              <a:ext uri="{FF2B5EF4-FFF2-40B4-BE49-F238E27FC236}">
                <a16:creationId xmlns:a16="http://schemas.microsoft.com/office/drawing/2014/main" id="{C8E6DB94-A8E9-4831-867A-0BE474D06E85}"/>
              </a:ext>
            </a:extLst>
          </p:cNvPr>
          <p:cNvGraphicFramePr/>
          <p:nvPr>
            <p:extLst>
              <p:ext uri="{D42A27DB-BD31-4B8C-83A1-F6EECF244321}">
                <p14:modId xmlns:p14="http://schemas.microsoft.com/office/powerpoint/2010/main" val="1663585787"/>
              </p:ext>
            </p:extLst>
          </p:nvPr>
        </p:nvGraphicFramePr>
        <p:xfrm>
          <a:off x="590719" y="2330505"/>
          <a:ext cx="4559425" cy="3979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048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6" name="Rectangle 4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CDF576-FC83-4CDC-BEB8-68D332BD6AE4}"/>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2500" b="1" kern="1200">
                <a:solidFill>
                  <a:schemeClr val="tx1"/>
                </a:solidFill>
                <a:latin typeface="+mj-lt"/>
                <a:ea typeface="+mj-ea"/>
                <a:cs typeface="+mj-cs"/>
              </a:rPr>
              <a:t>Checking age vs all other features what age of people like what more​</a:t>
            </a:r>
          </a:p>
        </p:txBody>
      </p:sp>
      <p:sp>
        <p:nvSpPr>
          <p:cNvPr id="2" name="TextBox 1">
            <a:extLst>
              <a:ext uri="{FF2B5EF4-FFF2-40B4-BE49-F238E27FC236}">
                <a16:creationId xmlns:a16="http://schemas.microsoft.com/office/drawing/2014/main" id="{6A7EBDA1-3E52-4F9A-BDF1-CF474003A7D2}"/>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1200" dirty="0"/>
              <a:t>From age vs Which device do you use to access the online shopping </a:t>
            </a:r>
            <a:r>
              <a:rPr lang="en-US" sz="1200" dirty="0" err="1"/>
              <a:t>i</a:t>
            </a:r>
            <a:r>
              <a:rPr lang="en-US" sz="1200" dirty="0"/>
              <a:t> can say people who have a age between 41-50 mostly use desktop and people who have a age 21-40 use mobile and there are some people who use tablet have </a:t>
            </a:r>
            <a:r>
              <a:rPr lang="en-US" sz="1200" dirty="0" err="1"/>
              <a:t>a</a:t>
            </a:r>
            <a:r>
              <a:rPr lang="en-US" sz="1200" dirty="0"/>
              <a:t> age of 41-50 and there are people who use laptop have </a:t>
            </a:r>
            <a:r>
              <a:rPr lang="en-US" sz="1200" dirty="0" err="1"/>
              <a:t>a</a:t>
            </a:r>
            <a:r>
              <a:rPr lang="en-US" sz="1200" dirty="0"/>
              <a:t> age of 21-50 so </a:t>
            </a:r>
            <a:r>
              <a:rPr lang="en-US" sz="1200" dirty="0" err="1"/>
              <a:t>i</a:t>
            </a:r>
            <a:r>
              <a:rPr lang="en-US" sz="1200" dirty="0"/>
              <a:t> can say mostly above 41 people use less mobile to order online and there are young people who use mobile only age between 21-40</a:t>
            </a:r>
            <a:endParaRPr lang="en-US" sz="1200" dirty="0">
              <a:cs typeface="Calibri"/>
            </a:endParaRPr>
          </a:p>
          <a:p>
            <a:pPr indent="-228600" defTabSz="914400">
              <a:lnSpc>
                <a:spcPct val="90000"/>
              </a:lnSpc>
              <a:spcAft>
                <a:spcPts val="600"/>
              </a:spcAft>
              <a:buFont typeface="Arial" panose="020B0604020202020204" pitchFamily="34" charset="0"/>
              <a:buChar char="•"/>
            </a:pPr>
            <a:endParaRPr lang="en-US" sz="1200" dirty="0">
              <a:cs typeface="Calibri"/>
            </a:endParaRPr>
          </a:p>
          <a:p>
            <a:pPr indent="-228600" defTabSz="914400">
              <a:lnSpc>
                <a:spcPct val="90000"/>
              </a:lnSpc>
              <a:spcAft>
                <a:spcPts val="600"/>
              </a:spcAft>
              <a:buFont typeface="Arial" panose="020B0604020202020204" pitchFamily="34" charset="0"/>
              <a:buChar char="•"/>
            </a:pPr>
            <a:r>
              <a:rPr lang="en-US" sz="1200" dirty="0"/>
              <a:t>From age vs device size </a:t>
            </a:r>
            <a:r>
              <a:rPr lang="en-US" sz="1200" dirty="0" err="1"/>
              <a:t>i</a:t>
            </a:r>
            <a:r>
              <a:rPr lang="en-US" sz="1200" dirty="0"/>
              <a:t> can say there are people who have big device size or less size as compare to 5.5 in hand there are people who use 4.7 inch mobile who have </a:t>
            </a:r>
            <a:r>
              <a:rPr lang="en-US" sz="1200" dirty="0" err="1"/>
              <a:t>a</a:t>
            </a:r>
            <a:r>
              <a:rPr lang="en-US" sz="1200" dirty="0"/>
              <a:t> age of 21-30 and mostly people use 5.5 inch mobile who have </a:t>
            </a:r>
            <a:r>
              <a:rPr lang="en-US" sz="1200" dirty="0" err="1"/>
              <a:t>a</a:t>
            </a:r>
            <a:r>
              <a:rPr lang="en-US" sz="1200" dirty="0"/>
              <a:t> age of 21-30and very less people use 5.5 inch mobile who have </a:t>
            </a:r>
            <a:r>
              <a:rPr lang="en-US" sz="1200" dirty="0" err="1"/>
              <a:t>a</a:t>
            </a:r>
            <a:r>
              <a:rPr lang="en-US" sz="1200" dirty="0"/>
              <a:t> age of above 51</a:t>
            </a:r>
            <a:endParaRPr lang="en-US" sz="1200" dirty="0">
              <a:cs typeface="Calibri"/>
            </a:endParaRPr>
          </a:p>
          <a:p>
            <a:pPr indent="-228600" defTabSz="914400">
              <a:lnSpc>
                <a:spcPct val="90000"/>
              </a:lnSpc>
              <a:spcAft>
                <a:spcPts val="600"/>
              </a:spcAft>
              <a:buFont typeface="Arial" panose="020B0604020202020204" pitchFamily="34" charset="0"/>
              <a:buChar char="•"/>
            </a:pPr>
            <a:endParaRPr lang="en-US" sz="1200" dirty="0">
              <a:cs typeface="Calibri"/>
            </a:endParaRPr>
          </a:p>
          <a:p>
            <a:pPr marL="171450" indent="-228600" defTabSz="914400">
              <a:lnSpc>
                <a:spcPct val="90000"/>
              </a:lnSpc>
              <a:spcAft>
                <a:spcPts val="600"/>
              </a:spcAft>
              <a:buFont typeface="Arial" panose="020B0604020202020204" pitchFamily="34" charset="0"/>
              <a:buChar char="•"/>
            </a:pPr>
            <a:r>
              <a:rPr lang="en-US" sz="1200" dirty="0"/>
              <a:t>Age vs device type </a:t>
            </a:r>
            <a:r>
              <a:rPr lang="en-US" sz="1200" dirty="0" err="1"/>
              <a:t>i</a:t>
            </a:r>
            <a:r>
              <a:rPr lang="en-US" sz="1200" dirty="0"/>
              <a:t> can say people who have </a:t>
            </a:r>
            <a:r>
              <a:rPr lang="en-US" sz="1200" dirty="0" err="1"/>
              <a:t>a</a:t>
            </a:r>
            <a:r>
              <a:rPr lang="en-US" sz="1200" dirty="0"/>
              <a:t> age of 31-50 use window mobile more mostly 31-40 age of people use it and people use IOS who have </a:t>
            </a:r>
            <a:r>
              <a:rPr lang="en-US" sz="1200" dirty="0" err="1"/>
              <a:t>a</a:t>
            </a:r>
            <a:r>
              <a:rPr lang="en-US" sz="1200" dirty="0"/>
              <a:t> age of 21-30 means young people use it more and people use android who have </a:t>
            </a:r>
            <a:r>
              <a:rPr lang="en-US" sz="1200" dirty="0" err="1"/>
              <a:t>a</a:t>
            </a:r>
            <a:r>
              <a:rPr lang="en-US" sz="1200" dirty="0"/>
              <a:t> age of 21-40 more and less people use android who have </a:t>
            </a:r>
            <a:r>
              <a:rPr lang="en-US" sz="1200" dirty="0" err="1"/>
              <a:t>a</a:t>
            </a:r>
            <a:r>
              <a:rPr lang="en-US" sz="1200" dirty="0"/>
              <a:t> age of 41-50 and very less who have </a:t>
            </a:r>
            <a:r>
              <a:rPr lang="en-US" sz="1200" dirty="0" err="1"/>
              <a:t>a</a:t>
            </a:r>
            <a:r>
              <a:rPr lang="en-US" sz="1200" dirty="0"/>
              <a:t> age of 51+</a:t>
            </a:r>
            <a:endParaRPr lang="en-US" sz="1200" dirty="0">
              <a:cs typeface="Calibri"/>
            </a:endParaRPr>
          </a:p>
        </p:txBody>
      </p:sp>
      <p:sp>
        <p:nvSpPr>
          <p:cNvPr id="52" name="Rectangle 51">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DA12BED6-C377-4150-A8E8-97BFAAE9C0BB}"/>
              </a:ext>
            </a:extLst>
          </p:cNvPr>
          <p:cNvPicPr>
            <a:picLocks noChangeAspect="1"/>
          </p:cNvPicPr>
          <p:nvPr/>
        </p:nvPicPr>
        <p:blipFill rotWithShape="1">
          <a:blip r:embed="rId2"/>
          <a:srcRect r="12318" b="3"/>
          <a:stretch/>
        </p:blipFill>
        <p:spPr>
          <a:xfrm>
            <a:off x="6930493" y="1412167"/>
            <a:ext cx="4223252" cy="4093950"/>
          </a:xfrm>
          <a:prstGeom prst="rect">
            <a:avLst/>
          </a:prstGeom>
        </p:spPr>
      </p:pic>
      <p:cxnSp>
        <p:nvCxnSpPr>
          <p:cNvPr id="54" name="Straight Connector 5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11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Rectangle 8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CDF576-FC83-4CDC-BEB8-68D332BD6AE4}"/>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300" b="1" kern="1200">
                <a:solidFill>
                  <a:schemeClr val="tx1"/>
                </a:solidFill>
                <a:latin typeface="+mj-lt"/>
                <a:ea typeface="+mj-ea"/>
                <a:cs typeface="+mj-cs"/>
              </a:rPr>
              <a:t>Positive review by all user for different sites</a:t>
            </a:r>
          </a:p>
        </p:txBody>
      </p:sp>
      <p:sp>
        <p:nvSpPr>
          <p:cNvPr id="2" name="TextBox 1">
            <a:extLst>
              <a:ext uri="{FF2B5EF4-FFF2-40B4-BE49-F238E27FC236}">
                <a16:creationId xmlns:a16="http://schemas.microsoft.com/office/drawing/2014/main" id="{6A7EBDA1-3E52-4F9A-BDF1-CF474003A7D2}"/>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90000"/>
              </a:lnSpc>
              <a:buFont typeface="Arial" panose="020B0604020202020204" pitchFamily="34" charset="0"/>
              <a:buChar char="•"/>
            </a:pPr>
            <a:r>
              <a:rPr lang="en-US"/>
              <a:t>From this table we can see positive review with there count</a:t>
            </a:r>
          </a:p>
          <a:p>
            <a:pPr indent="-228600" defTabSz="914400">
              <a:lnSpc>
                <a:spcPct val="90000"/>
              </a:lnSpc>
              <a:buFont typeface="Arial" panose="020B0604020202020204" pitchFamily="34" charset="0"/>
              <a:buChar char="•"/>
            </a:pPr>
            <a:endParaRPr lang="en-US"/>
          </a:p>
          <a:p>
            <a:pPr indent="-228600" defTabSz="914400">
              <a:lnSpc>
                <a:spcPct val="90000"/>
              </a:lnSpc>
              <a:buFont typeface="Arial" panose="020B0604020202020204" pitchFamily="34" charset="0"/>
              <a:buChar char="•"/>
            </a:pPr>
            <a:r>
              <a:rPr lang="en-US"/>
              <a:t>Count play a very important role here it shows which value means which term people have voted more like amazon gives fast delivery etc.</a:t>
            </a:r>
          </a:p>
          <a:p>
            <a:pPr indent="-228600" defTabSz="914400">
              <a:lnSpc>
                <a:spcPct val="90000"/>
              </a:lnSpc>
              <a:spcAft>
                <a:spcPts val="600"/>
              </a:spcAft>
              <a:buFont typeface="Arial" panose="020B0604020202020204" pitchFamily="34" charset="0"/>
              <a:buChar char="•"/>
            </a:pPr>
            <a:endParaRPr lang="en-US"/>
          </a:p>
        </p:txBody>
      </p:sp>
      <p:sp>
        <p:nvSpPr>
          <p:cNvPr id="84" name="Rectangle 83">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7197F2B3-20D6-469E-9B30-BCAC87711C1D}"/>
              </a:ext>
            </a:extLst>
          </p:cNvPr>
          <p:cNvPicPr>
            <a:picLocks noChangeAspect="1"/>
          </p:cNvPicPr>
          <p:nvPr/>
        </p:nvPicPr>
        <p:blipFill>
          <a:blip r:embed="rId2"/>
          <a:stretch>
            <a:fillRect/>
          </a:stretch>
        </p:blipFill>
        <p:spPr>
          <a:xfrm>
            <a:off x="6669534" y="759966"/>
            <a:ext cx="5402786" cy="5387915"/>
          </a:xfrm>
          <a:prstGeom prst="rect">
            <a:avLst/>
          </a:prstGeom>
        </p:spPr>
      </p:pic>
      <p:cxnSp>
        <p:nvCxnSpPr>
          <p:cNvPr id="86" name="Straight Connector 8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18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94" name="Rectangle 9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CDF576-FC83-4CDC-BEB8-68D332BD6AE4}"/>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300" kern="1200">
                <a:solidFill>
                  <a:schemeClr val="tx1"/>
                </a:solidFill>
                <a:latin typeface="+mj-lt"/>
                <a:ea typeface="+mj-ea"/>
                <a:cs typeface="+mj-cs"/>
              </a:rPr>
              <a:t>Negative review of peoples</a:t>
            </a:r>
          </a:p>
        </p:txBody>
      </p:sp>
      <p:sp>
        <p:nvSpPr>
          <p:cNvPr id="2" name="TextBox 1">
            <a:extLst>
              <a:ext uri="{FF2B5EF4-FFF2-40B4-BE49-F238E27FC236}">
                <a16:creationId xmlns:a16="http://schemas.microsoft.com/office/drawing/2014/main" id="{6A7EBDA1-3E52-4F9A-BDF1-CF474003A7D2}"/>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a:t>From this table we can see how many people have voted negative review as per different sites</a:t>
            </a:r>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r>
              <a:rPr lang="en-US"/>
              <a:t>There are some negative review that are also in positive review like delivery time some people have voted delivery is fast in positive review but here also some people have voted negative for delivery we can say may be because of some reason delivery may get extended but if we see overall the count of positive delivery is high as compare to negative delivery.</a:t>
            </a:r>
          </a:p>
          <a:p>
            <a:pPr indent="-228600" defTabSz="914400">
              <a:lnSpc>
                <a:spcPct val="90000"/>
              </a:lnSpc>
              <a:spcAft>
                <a:spcPts val="600"/>
              </a:spcAft>
              <a:buFont typeface="Arial" panose="020B0604020202020204" pitchFamily="34" charset="0"/>
              <a:buChar char="•"/>
            </a:pPr>
            <a:endParaRPr lang="en-US"/>
          </a:p>
        </p:txBody>
      </p:sp>
      <p:sp>
        <p:nvSpPr>
          <p:cNvPr id="100" name="Rectangle 9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EBB3AA3-E451-4AC2-88D5-0E684B7F0AA3}"/>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7" name="Picture 7">
            <a:extLst>
              <a:ext uri="{FF2B5EF4-FFF2-40B4-BE49-F238E27FC236}">
                <a16:creationId xmlns:a16="http://schemas.microsoft.com/office/drawing/2014/main" id="{DA212592-E205-4821-9F41-2A32821540A1}"/>
              </a:ext>
            </a:extLst>
          </p:cNvPr>
          <p:cNvPicPr>
            <a:picLocks noChangeAspect="1"/>
          </p:cNvPicPr>
          <p:nvPr/>
        </p:nvPicPr>
        <p:blipFill>
          <a:blip r:embed="rId2"/>
          <a:stretch>
            <a:fillRect/>
          </a:stretch>
        </p:blipFill>
        <p:spPr>
          <a:xfrm>
            <a:off x="6718127" y="774638"/>
            <a:ext cx="7367391" cy="5308722"/>
          </a:xfrm>
          <a:prstGeom prst="rect">
            <a:avLst/>
          </a:prstGeom>
        </p:spPr>
      </p:pic>
      <p:sp>
        <p:nvSpPr>
          <p:cNvPr id="8" name="TextBox 7">
            <a:extLst>
              <a:ext uri="{FF2B5EF4-FFF2-40B4-BE49-F238E27FC236}">
                <a16:creationId xmlns:a16="http://schemas.microsoft.com/office/drawing/2014/main" id="{C25CCD1F-85CE-434E-B8CA-2E27AF1AD422}"/>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26207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78702" y="914401"/>
            <a:ext cx="10571966"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latin typeface="Arial Black"/>
                <a:cs typeface="Arial"/>
              </a:rPr>
              <a:t>INTRODUCTION</a:t>
            </a:r>
            <a:r>
              <a:rPr lang="en-IN" sz="2000" dirty="0">
                <a:solidFill>
                  <a:srgbClr val="111111"/>
                </a:solidFill>
                <a:latin typeface="Arial"/>
                <a:cs typeface="Times New Roman"/>
              </a:rPr>
              <a:t> </a:t>
            </a:r>
          </a:p>
          <a:p>
            <a:endParaRPr lang="en-IN" sz="2000" dirty="0">
              <a:solidFill>
                <a:srgbClr val="111111"/>
              </a:solidFill>
              <a:latin typeface="Arial"/>
              <a:cs typeface="Times New Roman"/>
            </a:endParaRPr>
          </a:p>
          <a:p>
            <a:r>
              <a:rPr lang="en-IN" dirty="0">
                <a:solidFill>
                  <a:srgbClr val="111111"/>
                </a:solidFill>
                <a:latin typeface="Arial"/>
                <a:cs typeface="Times New Roman"/>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p>
        </p:txBody>
      </p:sp>
      <p:sp>
        <p:nvSpPr>
          <p:cNvPr id="4" name="TextBox 3">
            <a:extLst>
              <a:ext uri="{FF2B5EF4-FFF2-40B4-BE49-F238E27FC236}">
                <a16:creationId xmlns:a16="http://schemas.microsoft.com/office/drawing/2014/main" id="{B59BC970-F7EF-46CE-852A-C01C5A4AA96B}"/>
              </a:ext>
            </a:extLst>
          </p:cNvPr>
          <p:cNvSpPr txBox="1"/>
          <p:nvPr/>
        </p:nvSpPr>
        <p:spPr>
          <a:xfrm>
            <a:off x="778702" y="4254673"/>
            <a:ext cx="10217062"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latin typeface="Arial Black"/>
                <a:cs typeface="Arial"/>
              </a:rPr>
              <a:t>Collection of data:</a:t>
            </a:r>
          </a:p>
          <a:p>
            <a:r>
              <a:rPr lang="en-IN" dirty="0">
                <a:solidFill>
                  <a:srgbClr val="111111"/>
                </a:solidFill>
                <a:latin typeface="Arial"/>
                <a:cs typeface="Times New Roman"/>
              </a:rPr>
              <a:t>The data is collected from the Indian online shoppers. </a:t>
            </a:r>
          </a:p>
          <a:p>
            <a:endParaRPr lang="en-IN" dirty="0">
              <a:solidFill>
                <a:srgbClr val="111111"/>
              </a:solidFill>
              <a:latin typeface="Arial"/>
              <a:cs typeface="Times New Roman"/>
            </a:endParaRPr>
          </a:p>
          <a:p>
            <a:r>
              <a:rPr lang="en-IN" sz="2000" b="1" dirty="0">
                <a:solidFill>
                  <a:srgbClr val="111111"/>
                </a:solidFill>
                <a:latin typeface="Arial Black"/>
                <a:cs typeface="Times New Roman"/>
              </a:rPr>
              <a:t>Indication of result:</a:t>
            </a:r>
          </a:p>
          <a:p>
            <a:r>
              <a:rPr lang="en-IN" dirty="0">
                <a:solidFill>
                  <a:srgbClr val="111111"/>
                </a:solidFill>
                <a:latin typeface="Arial"/>
                <a:cs typeface="Times New Roman"/>
              </a:rPr>
              <a:t>Results indicate the e-retail success factors, which are very much critical for customer satisfaction</a:t>
            </a:r>
            <a:endParaRPr lang="en-IN">
              <a:cs typeface="Calibri"/>
            </a:endParaRPr>
          </a:p>
        </p:txBody>
      </p:sp>
    </p:spTree>
    <p:extLst>
      <p:ext uri="{BB962C8B-B14F-4D97-AF65-F5344CB8AC3E}">
        <p14:creationId xmlns:p14="http://schemas.microsoft.com/office/powerpoint/2010/main" val="66770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36949" y="58456"/>
            <a:ext cx="3035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ea typeface="+mn-lt"/>
                <a:cs typeface="+mn-lt"/>
              </a:rPr>
              <a:t>Conclusion</a:t>
            </a:r>
            <a:r>
              <a:rPr lang="en-IN" sz="2000" dirty="0">
                <a:solidFill>
                  <a:srgbClr val="111111"/>
                </a:solidFill>
                <a:latin typeface="Arial"/>
                <a:cs typeface="Times New Roman"/>
              </a:rPr>
              <a:t> </a:t>
            </a:r>
            <a:endParaRPr lang="en-US" dirty="0"/>
          </a:p>
          <a:p>
            <a:endParaRPr lang="en-IN" sz="2000" dirty="0">
              <a:solidFill>
                <a:srgbClr val="111111"/>
              </a:solidFill>
              <a:latin typeface="Arial"/>
              <a:cs typeface="Times New Roman"/>
            </a:endParaRPr>
          </a:p>
          <a:p>
            <a:endParaRPr lang="en-IN" dirty="0">
              <a:solidFill>
                <a:srgbClr val="111111"/>
              </a:solidFill>
              <a:latin typeface="Arial"/>
              <a:cs typeface="Times New Roman"/>
            </a:endParaRPr>
          </a:p>
        </p:txBody>
      </p:sp>
      <p:sp>
        <p:nvSpPr>
          <p:cNvPr id="2" name="TextBox 1">
            <a:extLst>
              <a:ext uri="{FF2B5EF4-FFF2-40B4-BE49-F238E27FC236}">
                <a16:creationId xmlns:a16="http://schemas.microsoft.com/office/drawing/2014/main" id="{4D6F0F4B-C32D-419B-B2A1-EFE74C960EC4}"/>
              </a:ext>
            </a:extLst>
          </p:cNvPr>
          <p:cNvSpPr txBox="1"/>
          <p:nvPr/>
        </p:nvSpPr>
        <p:spPr>
          <a:xfrm>
            <a:off x="810017" y="830893"/>
            <a:ext cx="539454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Amazon</a:t>
            </a:r>
          </a:p>
          <a:p>
            <a:endParaRPr lang="en-US"/>
          </a:p>
          <a:p>
            <a:r>
              <a:rPr lang="en-US" b="1" dirty="0"/>
              <a:t>To improve things</a:t>
            </a:r>
            <a:endParaRPr lang="en-US" b="1" dirty="0">
              <a:cs typeface="Calibri"/>
            </a:endParaRPr>
          </a:p>
          <a:p>
            <a:endParaRPr lang="en-US"/>
          </a:p>
          <a:p>
            <a:pPr marL="285750" indent="-285750">
              <a:buFont typeface="Wingdings"/>
              <a:buChar char="v"/>
            </a:pPr>
            <a:r>
              <a:rPr lang="en-US" dirty="0"/>
              <a:t>Reduce longer time to login</a:t>
            </a:r>
            <a:endParaRPr lang="en-US" dirty="0">
              <a:cs typeface="Calibri" panose="020F0502020204030204"/>
            </a:endParaRPr>
          </a:p>
          <a:p>
            <a:endParaRPr lang="en-US" dirty="0">
              <a:cs typeface="Calibri" panose="020F0502020204030204"/>
            </a:endParaRPr>
          </a:p>
          <a:p>
            <a:pPr marL="285750" indent="-285750">
              <a:buFont typeface="Wingdings"/>
              <a:buChar char="v"/>
            </a:pPr>
            <a:r>
              <a:rPr lang="en-US" dirty="0"/>
              <a:t>Reduce Longer time in displaying graphics and photos</a:t>
            </a:r>
            <a:endParaRPr lang="en-US" dirty="0">
              <a:cs typeface="Calibri" panose="020F0502020204030204"/>
            </a:endParaRPr>
          </a:p>
          <a:p>
            <a:pPr marL="285750" indent="-285750">
              <a:buFont typeface="Wingdings"/>
              <a:buChar char="v"/>
            </a:pPr>
            <a:endParaRPr lang="en-US">
              <a:cs typeface="Calibri" panose="020F0502020204030204"/>
            </a:endParaRPr>
          </a:p>
          <a:p>
            <a:pPr marL="285750" indent="-285750">
              <a:buFont typeface="Wingdings"/>
              <a:buChar char="v"/>
            </a:pPr>
            <a:r>
              <a:rPr lang="en-US" dirty="0"/>
              <a:t>Late declaration of price</a:t>
            </a:r>
            <a:endParaRPr lang="en-US" dirty="0">
              <a:cs typeface="Calibri" panose="020F0502020204030204"/>
            </a:endParaRPr>
          </a:p>
          <a:p>
            <a:pPr marL="285750" indent="-285750">
              <a:buFont typeface="Wingdings"/>
              <a:buChar char="v"/>
            </a:pPr>
            <a:endParaRPr lang="en-US">
              <a:cs typeface="Calibri" panose="020F0502020204030204"/>
            </a:endParaRPr>
          </a:p>
          <a:p>
            <a:pPr marL="285750" indent="-285750">
              <a:buFont typeface="Wingdings"/>
              <a:buChar char="v"/>
            </a:pPr>
            <a:r>
              <a:rPr lang="en-US" dirty="0"/>
              <a:t>Reduce Longer page loading time</a:t>
            </a:r>
            <a:endParaRPr lang="en-US" dirty="0">
              <a:cs typeface="Calibri" panose="020F0502020204030204"/>
            </a:endParaRPr>
          </a:p>
          <a:p>
            <a:pPr marL="285750" indent="-285750">
              <a:buFont typeface="Wingdings"/>
              <a:buChar char="v"/>
            </a:pPr>
            <a:endParaRPr lang="en-US">
              <a:cs typeface="Calibri" panose="020F0502020204030204"/>
            </a:endParaRPr>
          </a:p>
          <a:p>
            <a:pPr marL="285750" indent="-285750">
              <a:buFont typeface="Wingdings"/>
              <a:buChar char="v"/>
            </a:pPr>
            <a:r>
              <a:rPr lang="en-US" dirty="0"/>
              <a:t>More payment options</a:t>
            </a:r>
            <a:endParaRPr lang="en-US" dirty="0">
              <a:cs typeface="Calibri" panose="020F0502020204030204"/>
            </a:endParaRPr>
          </a:p>
          <a:p>
            <a:pPr marL="285750" indent="-285750">
              <a:buFont typeface="Wingdings"/>
              <a:buChar char="v"/>
            </a:pPr>
            <a:endParaRPr lang="en-US">
              <a:cs typeface="Calibri" panose="020F0502020204030204"/>
            </a:endParaRPr>
          </a:p>
          <a:p>
            <a:pPr marL="285750" indent="-285750">
              <a:buFont typeface="Wingdings"/>
              <a:buChar char="v"/>
            </a:pPr>
            <a:r>
              <a:rPr lang="en-US" dirty="0"/>
              <a:t>Reduce Longer delivery period</a:t>
            </a:r>
            <a:endParaRPr lang="en-US" dirty="0">
              <a:cs typeface="Calibri" panose="020F0502020204030204"/>
            </a:endParaRPr>
          </a:p>
          <a:p>
            <a:endParaRPr lang="en-US"/>
          </a:p>
        </p:txBody>
      </p:sp>
      <p:sp>
        <p:nvSpPr>
          <p:cNvPr id="5" name="TextBox 4">
            <a:extLst>
              <a:ext uri="{FF2B5EF4-FFF2-40B4-BE49-F238E27FC236}">
                <a16:creationId xmlns:a16="http://schemas.microsoft.com/office/drawing/2014/main" id="{4B76032D-DA58-433D-8060-7058A89A3BC1}"/>
              </a:ext>
            </a:extLst>
          </p:cNvPr>
          <p:cNvSpPr txBox="1"/>
          <p:nvPr/>
        </p:nvSpPr>
        <p:spPr>
          <a:xfrm>
            <a:off x="6196207" y="559496"/>
            <a:ext cx="5123146" cy="59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Positive Feedback Review</a:t>
            </a:r>
            <a:endParaRPr lang="en-US" sz="2400" b="1"/>
          </a:p>
          <a:p>
            <a:pPr marL="342900" indent="-342900">
              <a:buFont typeface="Wingdings"/>
              <a:buChar char="§"/>
            </a:pPr>
            <a:r>
              <a:rPr lang="en-US" sz="2000" dirty="0">
                <a:ea typeface="+mn-lt"/>
                <a:cs typeface="+mn-lt"/>
              </a:rPr>
              <a:t>Easy to use website or application</a:t>
            </a:r>
            <a:endParaRPr lang="en-US" dirty="0">
              <a:cs typeface="Calibri" panose="020F0502020204030204"/>
            </a:endParaRPr>
          </a:p>
          <a:p>
            <a:pPr marL="342900" indent="-342900">
              <a:buFont typeface="Wingdings"/>
              <a:buChar char="§"/>
            </a:pPr>
            <a:r>
              <a:rPr lang="en-US" sz="2000" dirty="0">
                <a:ea typeface="+mn-lt"/>
                <a:cs typeface="+mn-lt"/>
              </a:rPr>
              <a:t>Visual appealing web-page layout</a:t>
            </a:r>
            <a:endParaRPr lang="en-US" dirty="0">
              <a:cs typeface="Calibri" panose="020F0502020204030204"/>
            </a:endParaRPr>
          </a:p>
          <a:p>
            <a:pPr marL="342900" indent="-342900">
              <a:buFont typeface="Wingdings"/>
              <a:buChar char="§"/>
            </a:pPr>
            <a:r>
              <a:rPr lang="en-US" sz="2000" dirty="0">
                <a:ea typeface="+mn-lt"/>
                <a:cs typeface="+mn-lt"/>
              </a:rPr>
              <a:t>Wild variety of product on offer</a:t>
            </a:r>
            <a:endParaRPr lang="en-US" dirty="0">
              <a:cs typeface="Calibri" panose="020F0502020204030204"/>
            </a:endParaRPr>
          </a:p>
          <a:p>
            <a:pPr marL="342900" indent="-342900">
              <a:buFont typeface="Wingdings"/>
              <a:buChar char="§"/>
            </a:pPr>
            <a:r>
              <a:rPr lang="en-US" sz="2000" dirty="0">
                <a:ea typeface="+mn-lt"/>
                <a:cs typeface="+mn-lt"/>
              </a:rPr>
              <a:t>Complete, relevant description information of product</a:t>
            </a:r>
            <a:endParaRPr lang="en-US">
              <a:cs typeface="Calibri" panose="020F0502020204030204"/>
            </a:endParaRPr>
          </a:p>
          <a:p>
            <a:pPr marL="342900" indent="-342900">
              <a:buFont typeface="Wingdings"/>
              <a:buChar char="§"/>
            </a:pPr>
            <a:r>
              <a:rPr lang="en-US" sz="2000" dirty="0">
                <a:ea typeface="+mn-lt"/>
                <a:cs typeface="+mn-lt"/>
              </a:rPr>
              <a:t>Fast loading website speed of website</a:t>
            </a:r>
            <a:endParaRPr lang="en-US" dirty="0">
              <a:cs typeface="Calibri" panose="020F0502020204030204"/>
            </a:endParaRPr>
          </a:p>
          <a:p>
            <a:pPr marL="342900" indent="-342900">
              <a:buFont typeface="Wingdings"/>
              <a:buChar char="§"/>
            </a:pPr>
            <a:r>
              <a:rPr lang="en-US" sz="2000" dirty="0">
                <a:ea typeface="+mn-lt"/>
                <a:cs typeface="+mn-lt"/>
              </a:rPr>
              <a:t>Reliability of the website or application</a:t>
            </a:r>
            <a:endParaRPr lang="en-US" dirty="0">
              <a:cs typeface="Calibri" panose="020F0502020204030204"/>
            </a:endParaRPr>
          </a:p>
          <a:p>
            <a:pPr marL="342900" indent="-342900">
              <a:buFont typeface="Wingdings"/>
              <a:buChar char="§"/>
            </a:pPr>
            <a:r>
              <a:rPr lang="en-US" sz="2000" dirty="0">
                <a:ea typeface="+mn-lt"/>
                <a:cs typeface="+mn-lt"/>
              </a:rPr>
              <a:t>Quickness to complete purchase</a:t>
            </a:r>
            <a:endParaRPr lang="en-US" dirty="0">
              <a:cs typeface="Calibri" panose="020F0502020204030204"/>
            </a:endParaRPr>
          </a:p>
          <a:p>
            <a:pPr marL="342900" indent="-342900">
              <a:buFont typeface="Wingdings"/>
              <a:buChar char="§"/>
            </a:pPr>
            <a:r>
              <a:rPr lang="en-US" sz="2000" dirty="0">
                <a:ea typeface="+mn-lt"/>
                <a:cs typeface="+mn-lt"/>
              </a:rPr>
              <a:t>Availability of several payment options</a:t>
            </a:r>
            <a:endParaRPr lang="en-US" dirty="0">
              <a:cs typeface="Calibri" panose="020F0502020204030204"/>
            </a:endParaRPr>
          </a:p>
          <a:p>
            <a:pPr marL="342900" indent="-342900">
              <a:buFont typeface="Wingdings"/>
              <a:buChar char="§"/>
            </a:pPr>
            <a:r>
              <a:rPr lang="en-US" sz="2000" dirty="0">
                <a:ea typeface="+mn-lt"/>
                <a:cs typeface="+mn-lt"/>
              </a:rPr>
              <a:t>Speedy order delivery</a:t>
            </a:r>
            <a:endParaRPr lang="en-US" dirty="0">
              <a:cs typeface="Calibri" panose="020F0502020204030204"/>
            </a:endParaRPr>
          </a:p>
          <a:p>
            <a:pPr marL="342900" indent="-342900">
              <a:buFont typeface="Wingdings"/>
              <a:buChar char="§"/>
            </a:pPr>
            <a:r>
              <a:rPr lang="en-US" sz="2000" dirty="0">
                <a:ea typeface="+mn-lt"/>
                <a:cs typeface="+mn-lt"/>
              </a:rPr>
              <a:t>Privacy of customers’ information</a:t>
            </a:r>
            <a:endParaRPr lang="en-US" dirty="0">
              <a:cs typeface="Calibri" panose="020F0502020204030204"/>
            </a:endParaRPr>
          </a:p>
          <a:p>
            <a:pPr marL="342900" indent="-342900">
              <a:buFont typeface="Wingdings"/>
              <a:buChar char="§"/>
            </a:pPr>
            <a:r>
              <a:rPr lang="en-US" sz="2000" dirty="0">
                <a:ea typeface="+mn-lt"/>
                <a:cs typeface="+mn-lt"/>
              </a:rPr>
              <a:t>Security of customer financial information</a:t>
            </a:r>
            <a:endParaRPr lang="en-US" dirty="0">
              <a:cs typeface="Calibri" panose="020F0502020204030204"/>
            </a:endParaRPr>
          </a:p>
          <a:p>
            <a:pPr marL="342900" indent="-342900">
              <a:buFont typeface="Wingdings"/>
              <a:buChar char="§"/>
            </a:pPr>
            <a:r>
              <a:rPr lang="en-US" sz="2000" dirty="0">
                <a:ea typeface="+mn-lt"/>
                <a:cs typeface="+mn-lt"/>
              </a:rPr>
              <a:t>Perceived Trustworthiness</a:t>
            </a:r>
            <a:endParaRPr lang="en-US" dirty="0">
              <a:cs typeface="Calibri" panose="020F0502020204030204"/>
            </a:endParaRPr>
          </a:p>
          <a:p>
            <a:pPr marL="342900" indent="-342900">
              <a:buFont typeface="Wingdings"/>
              <a:buChar char="§"/>
            </a:pPr>
            <a:r>
              <a:rPr lang="en-US" sz="2000" dirty="0">
                <a:ea typeface="+mn-lt"/>
                <a:cs typeface="+mn-lt"/>
              </a:rPr>
              <a:t>Presence of online assistance through multi-choice</a:t>
            </a:r>
            <a:endParaRPr lang="en-US" dirty="0">
              <a:cs typeface="Calibri" panose="020F0502020204030204"/>
            </a:endParaRPr>
          </a:p>
          <a:p>
            <a:pPr marL="342900" indent="-342900">
              <a:buFont typeface="Wingdings"/>
              <a:buChar char="§"/>
            </a:pPr>
            <a:r>
              <a:rPr lang="en-US" sz="2000" dirty="0">
                <a:ea typeface="+mn-lt"/>
                <a:cs typeface="+mn-lt"/>
              </a:rPr>
              <a:t>Website is as efficient as before</a:t>
            </a:r>
            <a:endParaRPr lang="en-US" dirty="0">
              <a:cs typeface="Calibri" panose="020F0502020204030204"/>
            </a:endParaRPr>
          </a:p>
          <a:p>
            <a:endParaRPr lang="en-US" sz="2000" b="1" dirty="0">
              <a:cs typeface="Calibri" panose="020F0502020204030204"/>
            </a:endParaRPr>
          </a:p>
          <a:p>
            <a:endParaRPr lang="en-US"/>
          </a:p>
        </p:txBody>
      </p:sp>
    </p:spTree>
    <p:extLst>
      <p:ext uri="{BB962C8B-B14F-4D97-AF65-F5344CB8AC3E}">
        <p14:creationId xmlns:p14="http://schemas.microsoft.com/office/powerpoint/2010/main" val="268711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36949" y="58456"/>
            <a:ext cx="3035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ea typeface="+mn-lt"/>
                <a:cs typeface="+mn-lt"/>
              </a:rPr>
              <a:t>Conclusion</a:t>
            </a:r>
            <a:r>
              <a:rPr lang="en-IN" sz="2000" dirty="0">
                <a:solidFill>
                  <a:srgbClr val="111111"/>
                </a:solidFill>
                <a:latin typeface="Arial"/>
                <a:cs typeface="Times New Roman"/>
              </a:rPr>
              <a:t> </a:t>
            </a:r>
            <a:endParaRPr lang="en-US" dirty="0"/>
          </a:p>
          <a:p>
            <a:endParaRPr lang="en-IN" sz="2000" dirty="0">
              <a:solidFill>
                <a:srgbClr val="111111"/>
              </a:solidFill>
              <a:latin typeface="Arial"/>
              <a:cs typeface="Times New Roman"/>
            </a:endParaRPr>
          </a:p>
          <a:p>
            <a:endParaRPr lang="en-IN" dirty="0">
              <a:solidFill>
                <a:srgbClr val="111111"/>
              </a:solidFill>
              <a:latin typeface="Arial"/>
              <a:cs typeface="Times New Roman"/>
            </a:endParaRPr>
          </a:p>
        </p:txBody>
      </p:sp>
      <p:sp>
        <p:nvSpPr>
          <p:cNvPr id="2" name="TextBox 1">
            <a:extLst>
              <a:ext uri="{FF2B5EF4-FFF2-40B4-BE49-F238E27FC236}">
                <a16:creationId xmlns:a16="http://schemas.microsoft.com/office/drawing/2014/main" id="{4D6F0F4B-C32D-419B-B2A1-EFE74C960EC4}"/>
              </a:ext>
            </a:extLst>
          </p:cNvPr>
          <p:cNvSpPr txBox="1"/>
          <p:nvPr/>
        </p:nvSpPr>
        <p:spPr>
          <a:xfrm>
            <a:off x="486428" y="726509"/>
            <a:ext cx="5519803"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FLIPKART</a:t>
            </a:r>
            <a:endParaRPr lang="en-US" dirty="0"/>
          </a:p>
          <a:p>
            <a:r>
              <a:rPr lang="en-US" sz="2000" b="1" dirty="0">
                <a:ea typeface="+mn-lt"/>
                <a:cs typeface="+mn-lt"/>
              </a:rPr>
              <a:t>Positive</a:t>
            </a:r>
            <a:endParaRPr lang="en-US" dirty="0"/>
          </a:p>
          <a:p>
            <a:r>
              <a:rPr lang="en-US" sz="2000">
                <a:ea typeface="+mn-lt"/>
                <a:cs typeface="+mn-lt"/>
              </a:rPr>
              <a:t>1-Easy to use website or application</a:t>
            </a:r>
            <a:endParaRPr lang="en-US"/>
          </a:p>
          <a:p>
            <a:r>
              <a:rPr lang="en-US" sz="2000">
                <a:ea typeface="+mn-lt"/>
                <a:cs typeface="+mn-lt"/>
              </a:rPr>
              <a:t>2-Visual appealing web-page layout</a:t>
            </a:r>
            <a:endParaRPr lang="en-US"/>
          </a:p>
          <a:p>
            <a:r>
              <a:rPr lang="en-US" sz="2000">
                <a:ea typeface="+mn-lt"/>
                <a:cs typeface="+mn-lt"/>
              </a:rPr>
              <a:t>3-Wild variety of product on offer</a:t>
            </a:r>
            <a:endParaRPr lang="en-US"/>
          </a:p>
          <a:p>
            <a:r>
              <a:rPr lang="en-US" sz="2000">
                <a:ea typeface="+mn-lt"/>
                <a:cs typeface="+mn-lt"/>
              </a:rPr>
              <a:t>4-Complete, relevant description information of product</a:t>
            </a:r>
            <a:endParaRPr lang="en-US"/>
          </a:p>
          <a:p>
            <a:r>
              <a:rPr lang="en-US" sz="2000" dirty="0">
                <a:ea typeface="+mn-lt"/>
                <a:cs typeface="+mn-lt"/>
              </a:rPr>
              <a:t>5-Fast loading website speed of website</a:t>
            </a:r>
            <a:endParaRPr lang="en-US" dirty="0"/>
          </a:p>
          <a:p>
            <a:r>
              <a:rPr lang="en-US" sz="2000" dirty="0">
                <a:ea typeface="+mn-lt"/>
                <a:cs typeface="+mn-lt"/>
              </a:rPr>
              <a:t>6-Reliability of the website or application</a:t>
            </a:r>
            <a:endParaRPr lang="en-US" dirty="0"/>
          </a:p>
          <a:p>
            <a:r>
              <a:rPr lang="en-US" sz="2000" dirty="0">
                <a:ea typeface="+mn-lt"/>
                <a:cs typeface="+mn-lt"/>
              </a:rPr>
              <a:t>7-Quickness to complete purchase</a:t>
            </a:r>
            <a:endParaRPr lang="en-US" dirty="0"/>
          </a:p>
          <a:p>
            <a:r>
              <a:rPr lang="en-US" sz="2000" dirty="0">
                <a:ea typeface="+mn-lt"/>
                <a:cs typeface="+mn-lt"/>
              </a:rPr>
              <a:t>8-Availability of several payment options</a:t>
            </a:r>
          </a:p>
          <a:p>
            <a:r>
              <a:rPr lang="en-US" sz="2000" dirty="0">
                <a:ea typeface="+mn-lt"/>
                <a:cs typeface="+mn-lt"/>
              </a:rPr>
              <a:t>9-Speedy order delivery</a:t>
            </a:r>
            <a:endParaRPr lang="en-US" dirty="0"/>
          </a:p>
          <a:p>
            <a:r>
              <a:rPr lang="en-US" sz="2000" dirty="0">
                <a:ea typeface="+mn-lt"/>
                <a:cs typeface="+mn-lt"/>
              </a:rPr>
              <a:t>10-Privacy of customers’ information</a:t>
            </a:r>
            <a:endParaRPr lang="en-US" dirty="0"/>
          </a:p>
          <a:p>
            <a:r>
              <a:rPr lang="en-US" sz="2000" dirty="0">
                <a:ea typeface="+mn-lt"/>
                <a:cs typeface="+mn-lt"/>
              </a:rPr>
              <a:t>11-Security of customer financial information</a:t>
            </a:r>
            <a:endParaRPr lang="en-US" dirty="0"/>
          </a:p>
          <a:p>
            <a:r>
              <a:rPr lang="en-US" sz="2000" dirty="0">
                <a:ea typeface="+mn-lt"/>
                <a:cs typeface="+mn-lt"/>
              </a:rPr>
              <a:t>12-Perceived Trustworthiness</a:t>
            </a:r>
            <a:endParaRPr lang="en-US" dirty="0"/>
          </a:p>
          <a:p>
            <a:r>
              <a:rPr lang="en-US" sz="2000" dirty="0">
                <a:ea typeface="+mn-lt"/>
                <a:cs typeface="+mn-lt"/>
              </a:rPr>
              <a:t>13-Presence of online assistance through multi-choice</a:t>
            </a:r>
            <a:endParaRPr lang="en-US" dirty="0"/>
          </a:p>
          <a:p>
            <a:r>
              <a:rPr lang="en-US" sz="2000" dirty="0">
                <a:ea typeface="+mn-lt"/>
                <a:cs typeface="+mn-lt"/>
              </a:rPr>
              <a:t>14-Website is as efficient as before</a:t>
            </a:r>
            <a:endParaRPr lang="en-US" dirty="0"/>
          </a:p>
          <a:p>
            <a:r>
              <a:rPr lang="en-US" sz="2000" dirty="0">
                <a:ea typeface="+mn-lt"/>
                <a:cs typeface="+mn-lt"/>
              </a:rPr>
              <a:t>15-Which of the Indian online retailer would you choose</a:t>
            </a:r>
            <a:endParaRPr lang="en-US" dirty="0"/>
          </a:p>
          <a:p>
            <a:endParaRPr lang="en-US" sz="2000" b="1" dirty="0">
              <a:cs typeface="Calibri"/>
            </a:endParaRPr>
          </a:p>
        </p:txBody>
      </p:sp>
      <p:sp>
        <p:nvSpPr>
          <p:cNvPr id="5" name="TextBox 4">
            <a:extLst>
              <a:ext uri="{FF2B5EF4-FFF2-40B4-BE49-F238E27FC236}">
                <a16:creationId xmlns:a16="http://schemas.microsoft.com/office/drawing/2014/main" id="{4B76032D-DA58-433D-8060-7058A89A3BC1}"/>
              </a:ext>
            </a:extLst>
          </p:cNvPr>
          <p:cNvSpPr txBox="1"/>
          <p:nvPr/>
        </p:nvSpPr>
        <p:spPr>
          <a:xfrm>
            <a:off x="6196207" y="559496"/>
            <a:ext cx="5123146"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Things to improve in </a:t>
            </a:r>
            <a:r>
              <a:rPr lang="en-US" sz="2400" dirty="0" err="1">
                <a:ea typeface="+mn-lt"/>
                <a:cs typeface="+mn-lt"/>
              </a:rPr>
              <a:t>flipkart</a:t>
            </a:r>
            <a:endParaRPr lang="en-US" dirty="0" err="1"/>
          </a:p>
          <a:p>
            <a:endParaRPr lang="en-US"/>
          </a:p>
          <a:p>
            <a:endParaRPr lang="en-US"/>
          </a:p>
          <a:p>
            <a:r>
              <a:rPr lang="en-US" sz="2400" dirty="0">
                <a:ea typeface="+mn-lt"/>
                <a:cs typeface="+mn-lt"/>
              </a:rPr>
              <a:t>1-Longer time to get logged in</a:t>
            </a:r>
            <a:endParaRPr lang="en-US" dirty="0"/>
          </a:p>
          <a:p>
            <a:r>
              <a:rPr lang="en-US" sz="2400" dirty="0">
                <a:ea typeface="+mn-lt"/>
                <a:cs typeface="+mn-lt"/>
              </a:rPr>
              <a:t>2-Longer time in displaying graphics and photos</a:t>
            </a:r>
            <a:endParaRPr lang="en-US" dirty="0"/>
          </a:p>
          <a:p>
            <a:r>
              <a:rPr lang="en-US" sz="2400" dirty="0">
                <a:ea typeface="+mn-lt"/>
                <a:cs typeface="+mn-lt"/>
              </a:rPr>
              <a:t>3-Late declaration of price</a:t>
            </a:r>
            <a:endParaRPr lang="en-US" dirty="0"/>
          </a:p>
          <a:p>
            <a:r>
              <a:rPr lang="en-US" sz="2400" dirty="0">
                <a:ea typeface="+mn-lt"/>
                <a:cs typeface="+mn-lt"/>
              </a:rPr>
              <a:t>4-Longer page loading time</a:t>
            </a:r>
            <a:endParaRPr lang="en-US" dirty="0"/>
          </a:p>
          <a:p>
            <a:r>
              <a:rPr lang="en-US" sz="2400" dirty="0">
                <a:ea typeface="+mn-lt"/>
                <a:cs typeface="+mn-lt"/>
              </a:rPr>
              <a:t>5-Limited mode of payment on most products</a:t>
            </a:r>
            <a:endParaRPr lang="en-US" dirty="0"/>
          </a:p>
          <a:p>
            <a:r>
              <a:rPr lang="en-US" sz="2400" dirty="0">
                <a:ea typeface="+mn-lt"/>
                <a:cs typeface="+mn-lt"/>
              </a:rPr>
              <a:t>6-Longer delivery period</a:t>
            </a:r>
            <a:endParaRPr lang="en-US" dirty="0"/>
          </a:p>
          <a:p>
            <a:r>
              <a:rPr lang="en-US" sz="2400" dirty="0">
                <a:ea typeface="+mn-lt"/>
                <a:cs typeface="+mn-lt"/>
              </a:rPr>
              <a:t>7-Change in website/Application design</a:t>
            </a:r>
            <a:endParaRPr lang="en-US" dirty="0"/>
          </a:p>
          <a:p>
            <a:r>
              <a:rPr lang="en-US" sz="2400" dirty="0">
                <a:ea typeface="+mn-lt"/>
                <a:cs typeface="+mn-lt"/>
              </a:rPr>
              <a:t>8-Frequent disruption when moving from one page to another</a:t>
            </a:r>
            <a:endParaRPr lang="en-US" dirty="0"/>
          </a:p>
          <a:p>
            <a:endParaRPr lang="en-US" sz="2400" b="1" dirty="0">
              <a:cs typeface="Calibri"/>
            </a:endParaRPr>
          </a:p>
        </p:txBody>
      </p:sp>
    </p:spTree>
    <p:extLst>
      <p:ext uri="{BB962C8B-B14F-4D97-AF65-F5344CB8AC3E}">
        <p14:creationId xmlns:p14="http://schemas.microsoft.com/office/powerpoint/2010/main" val="2535823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36949" y="58456"/>
            <a:ext cx="3035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ea typeface="+mn-lt"/>
                <a:cs typeface="+mn-lt"/>
              </a:rPr>
              <a:t>Conclusion</a:t>
            </a:r>
            <a:r>
              <a:rPr lang="en-IN" sz="2000" dirty="0">
                <a:solidFill>
                  <a:srgbClr val="111111"/>
                </a:solidFill>
                <a:latin typeface="Arial"/>
                <a:cs typeface="Times New Roman"/>
              </a:rPr>
              <a:t> </a:t>
            </a:r>
            <a:endParaRPr lang="en-US" dirty="0"/>
          </a:p>
          <a:p>
            <a:endParaRPr lang="en-IN" sz="2000" dirty="0">
              <a:solidFill>
                <a:srgbClr val="111111"/>
              </a:solidFill>
              <a:latin typeface="Arial"/>
              <a:cs typeface="Times New Roman"/>
            </a:endParaRPr>
          </a:p>
          <a:p>
            <a:endParaRPr lang="en-IN" dirty="0">
              <a:solidFill>
                <a:srgbClr val="111111"/>
              </a:solidFill>
              <a:latin typeface="Arial"/>
              <a:cs typeface="Times New Roman"/>
            </a:endParaRPr>
          </a:p>
        </p:txBody>
      </p:sp>
      <p:sp>
        <p:nvSpPr>
          <p:cNvPr id="2" name="TextBox 1">
            <a:extLst>
              <a:ext uri="{FF2B5EF4-FFF2-40B4-BE49-F238E27FC236}">
                <a16:creationId xmlns:a16="http://schemas.microsoft.com/office/drawing/2014/main" id="{4D6F0F4B-C32D-419B-B2A1-EFE74C960EC4}"/>
              </a:ext>
            </a:extLst>
          </p:cNvPr>
          <p:cNvSpPr txBox="1"/>
          <p:nvPr/>
        </p:nvSpPr>
        <p:spPr>
          <a:xfrm>
            <a:off x="486428" y="726509"/>
            <a:ext cx="5519803" cy="587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Paytm.com</a:t>
            </a:r>
            <a:endParaRPr lang="en-US" b="1">
              <a:cs typeface="Calibri"/>
            </a:endParaRPr>
          </a:p>
          <a:p>
            <a:endParaRPr lang="en-US"/>
          </a:p>
          <a:p>
            <a:r>
              <a:rPr lang="en-US" sz="2000" b="1" dirty="0">
                <a:ea typeface="+mn-lt"/>
                <a:cs typeface="+mn-lt"/>
              </a:rPr>
              <a:t>Positive Suggestion </a:t>
            </a:r>
            <a:endParaRPr lang="en-US" b="1" dirty="0">
              <a:cs typeface="Calibri"/>
            </a:endParaRPr>
          </a:p>
          <a:p>
            <a:endParaRPr lang="en-US" b="1" dirty="0">
              <a:cs typeface="Calibri"/>
            </a:endParaRPr>
          </a:p>
          <a:p>
            <a:r>
              <a:rPr lang="en-US" sz="2000" dirty="0">
                <a:ea typeface="+mn-lt"/>
                <a:cs typeface="+mn-lt"/>
              </a:rPr>
              <a:t>1-Easy to use website or application </a:t>
            </a:r>
            <a:endParaRPr lang="en-US" dirty="0"/>
          </a:p>
          <a:p>
            <a:r>
              <a:rPr lang="en-US" sz="2000" dirty="0">
                <a:ea typeface="+mn-lt"/>
                <a:cs typeface="+mn-lt"/>
              </a:rPr>
              <a:t>2-Visual appealing web-page layout </a:t>
            </a:r>
            <a:endParaRPr lang="en-US">
              <a:ea typeface="+mn-lt"/>
              <a:cs typeface="+mn-lt"/>
            </a:endParaRPr>
          </a:p>
          <a:p>
            <a:r>
              <a:rPr lang="en-US" sz="2000" dirty="0">
                <a:ea typeface="+mn-lt"/>
                <a:cs typeface="+mn-lt"/>
              </a:rPr>
              <a:t>3-Wild variety of product on offer </a:t>
            </a:r>
            <a:endParaRPr lang="en-US"/>
          </a:p>
          <a:p>
            <a:r>
              <a:rPr lang="en-US" sz="2000" dirty="0">
                <a:ea typeface="+mn-lt"/>
                <a:cs typeface="+mn-lt"/>
              </a:rPr>
              <a:t>4-Complete, relevant description information of product </a:t>
            </a:r>
            <a:endParaRPr lang="en-US"/>
          </a:p>
          <a:p>
            <a:r>
              <a:rPr lang="en-US" sz="2000" dirty="0">
                <a:ea typeface="+mn-lt"/>
                <a:cs typeface="+mn-lt"/>
              </a:rPr>
              <a:t>5-Fast loading website speed of website </a:t>
            </a:r>
            <a:endParaRPr lang="en-US"/>
          </a:p>
          <a:p>
            <a:r>
              <a:rPr lang="en-US" sz="2000" dirty="0">
                <a:ea typeface="+mn-lt"/>
                <a:cs typeface="+mn-lt"/>
              </a:rPr>
              <a:t>6-Reliability of the website or application </a:t>
            </a:r>
            <a:endParaRPr lang="en-US"/>
          </a:p>
          <a:p>
            <a:r>
              <a:rPr lang="en-US" sz="2000" dirty="0">
                <a:ea typeface="+mn-lt"/>
                <a:cs typeface="+mn-lt"/>
              </a:rPr>
              <a:t>7-Privacy of customers’ information </a:t>
            </a:r>
            <a:endParaRPr lang="en-US"/>
          </a:p>
          <a:p>
            <a:r>
              <a:rPr lang="en-US" sz="2000" dirty="0">
                <a:ea typeface="+mn-lt"/>
                <a:cs typeface="+mn-lt"/>
              </a:rPr>
              <a:t>8-Security of customer financial information </a:t>
            </a:r>
            <a:endParaRPr lang="en-US"/>
          </a:p>
          <a:p>
            <a:r>
              <a:rPr lang="en-US" sz="2000" dirty="0">
                <a:ea typeface="+mn-lt"/>
                <a:cs typeface="+mn-lt"/>
              </a:rPr>
              <a:t>9-Perceived Trustworthiness </a:t>
            </a:r>
            <a:endParaRPr lang="en-US"/>
          </a:p>
          <a:p>
            <a:r>
              <a:rPr lang="en-US" sz="2000" dirty="0">
                <a:ea typeface="+mn-lt"/>
                <a:cs typeface="+mn-lt"/>
              </a:rPr>
              <a:t>10-Presence of online assistance through multi-choice </a:t>
            </a:r>
            <a:endParaRPr lang="en-US" dirty="0"/>
          </a:p>
          <a:p>
            <a:r>
              <a:rPr lang="en-US" sz="2000" dirty="0">
                <a:ea typeface="+mn-lt"/>
                <a:cs typeface="+mn-lt"/>
              </a:rPr>
              <a:t>11-Website is as efficient as before </a:t>
            </a:r>
            <a:endParaRPr lang="en-US"/>
          </a:p>
          <a:p>
            <a:r>
              <a:rPr lang="en-US" sz="2000" dirty="0">
                <a:ea typeface="+mn-lt"/>
                <a:cs typeface="+mn-lt"/>
              </a:rPr>
              <a:t>12-Which of the Indian online retailer would you choose </a:t>
            </a:r>
            <a:endParaRPr lang="en-US">
              <a:cs typeface="Calibri"/>
            </a:endParaRPr>
          </a:p>
        </p:txBody>
      </p:sp>
      <p:sp>
        <p:nvSpPr>
          <p:cNvPr id="5" name="TextBox 4">
            <a:extLst>
              <a:ext uri="{FF2B5EF4-FFF2-40B4-BE49-F238E27FC236}">
                <a16:creationId xmlns:a16="http://schemas.microsoft.com/office/drawing/2014/main" id="{4B76032D-DA58-433D-8060-7058A89A3BC1}"/>
              </a:ext>
            </a:extLst>
          </p:cNvPr>
          <p:cNvSpPr txBox="1"/>
          <p:nvPr/>
        </p:nvSpPr>
        <p:spPr>
          <a:xfrm>
            <a:off x="6196207" y="559496"/>
            <a:ext cx="5269282"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Negative</a:t>
            </a:r>
            <a:endParaRPr lang="en-US" b="1" dirty="0"/>
          </a:p>
          <a:p>
            <a:endParaRPr lang="en-US"/>
          </a:p>
          <a:p>
            <a:r>
              <a:rPr lang="en-US" sz="2400" b="1" dirty="0">
                <a:ea typeface="+mn-lt"/>
                <a:cs typeface="+mn-lt"/>
              </a:rPr>
              <a:t>Negative review </a:t>
            </a:r>
            <a:endParaRPr lang="en-US" b="1">
              <a:ea typeface="+mn-lt"/>
              <a:cs typeface="+mn-lt"/>
            </a:endParaRPr>
          </a:p>
          <a:p>
            <a:endParaRPr lang="en-US">
              <a:cs typeface="Calibri" panose="020F0502020204030204"/>
            </a:endParaRPr>
          </a:p>
          <a:p>
            <a:r>
              <a:rPr lang="en-US" sz="2400" dirty="0">
                <a:ea typeface="+mn-lt"/>
                <a:cs typeface="+mn-lt"/>
              </a:rPr>
              <a:t>1-Longer time to get logged in </a:t>
            </a:r>
            <a:endParaRPr lang="en-US" dirty="0"/>
          </a:p>
          <a:p>
            <a:r>
              <a:rPr lang="en-US" sz="2400" dirty="0">
                <a:ea typeface="+mn-lt"/>
                <a:cs typeface="+mn-lt"/>
              </a:rPr>
              <a:t>2-Longer time in displaying graphics and photos </a:t>
            </a:r>
            <a:endParaRPr lang="en-US"/>
          </a:p>
          <a:p>
            <a:r>
              <a:rPr lang="en-US" sz="2400" dirty="0">
                <a:ea typeface="+mn-lt"/>
                <a:cs typeface="+mn-lt"/>
              </a:rPr>
              <a:t>3-Late declaration of price </a:t>
            </a:r>
            <a:endParaRPr lang="en-US" dirty="0"/>
          </a:p>
          <a:p>
            <a:r>
              <a:rPr lang="en-US" sz="2400" dirty="0">
                <a:ea typeface="+mn-lt"/>
                <a:cs typeface="+mn-lt"/>
              </a:rPr>
              <a:t>4-Longer page loading time </a:t>
            </a:r>
            <a:endParaRPr lang="en-US"/>
          </a:p>
          <a:p>
            <a:r>
              <a:rPr lang="en-US" sz="2400" dirty="0">
                <a:ea typeface="+mn-lt"/>
                <a:cs typeface="+mn-lt"/>
              </a:rPr>
              <a:t>5-Limited mode of payment on most products </a:t>
            </a:r>
            <a:endParaRPr lang="en-US"/>
          </a:p>
          <a:p>
            <a:r>
              <a:rPr lang="en-US" sz="2400" dirty="0">
                <a:ea typeface="+mn-lt"/>
                <a:cs typeface="+mn-lt"/>
              </a:rPr>
              <a:t>6-Longer delivery period </a:t>
            </a:r>
            <a:endParaRPr lang="en-US"/>
          </a:p>
          <a:p>
            <a:r>
              <a:rPr lang="en-US" sz="2400" dirty="0">
                <a:ea typeface="+mn-lt"/>
                <a:cs typeface="+mn-lt"/>
              </a:rPr>
              <a:t>7-Change in website/Application design </a:t>
            </a:r>
            <a:endParaRPr lang="en-US" sz="2400">
              <a:cs typeface="Calibri"/>
            </a:endParaRPr>
          </a:p>
          <a:p>
            <a:endParaRPr lang="en-US" sz="2400" dirty="0">
              <a:ea typeface="+mn-lt"/>
              <a:cs typeface="+mn-lt"/>
            </a:endParaRPr>
          </a:p>
          <a:p>
            <a:r>
              <a:rPr lang="en-US" sz="2400" dirty="0">
                <a:ea typeface="+mn-lt"/>
                <a:cs typeface="+mn-lt"/>
              </a:rPr>
              <a:t>8-Frequent disruption when moving from one page to another </a:t>
            </a:r>
            <a:endParaRPr lang="en-US"/>
          </a:p>
          <a:p>
            <a:endParaRPr lang="en-US" sz="2400" dirty="0">
              <a:cs typeface="Calibri"/>
            </a:endParaRPr>
          </a:p>
          <a:p>
            <a:endParaRPr lang="en-US" sz="2400" b="1" dirty="0">
              <a:cs typeface="Calibri"/>
            </a:endParaRPr>
          </a:p>
        </p:txBody>
      </p:sp>
    </p:spTree>
    <p:extLst>
      <p:ext uri="{BB962C8B-B14F-4D97-AF65-F5344CB8AC3E}">
        <p14:creationId xmlns:p14="http://schemas.microsoft.com/office/powerpoint/2010/main" val="3449875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36949" y="58456"/>
            <a:ext cx="3035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ea typeface="+mn-lt"/>
                <a:cs typeface="+mn-lt"/>
              </a:rPr>
              <a:t>Conclusion</a:t>
            </a:r>
            <a:r>
              <a:rPr lang="en-IN" sz="2000" dirty="0">
                <a:solidFill>
                  <a:srgbClr val="111111"/>
                </a:solidFill>
                <a:latin typeface="Arial"/>
                <a:cs typeface="Times New Roman"/>
              </a:rPr>
              <a:t> </a:t>
            </a:r>
            <a:endParaRPr lang="en-US" dirty="0"/>
          </a:p>
          <a:p>
            <a:endParaRPr lang="en-IN" sz="2000" dirty="0">
              <a:solidFill>
                <a:srgbClr val="111111"/>
              </a:solidFill>
              <a:latin typeface="Arial"/>
              <a:cs typeface="Times New Roman"/>
            </a:endParaRPr>
          </a:p>
          <a:p>
            <a:endParaRPr lang="en-IN" dirty="0">
              <a:solidFill>
                <a:srgbClr val="111111"/>
              </a:solidFill>
              <a:latin typeface="Arial"/>
              <a:cs typeface="Times New Roman"/>
            </a:endParaRPr>
          </a:p>
        </p:txBody>
      </p:sp>
      <p:sp>
        <p:nvSpPr>
          <p:cNvPr id="2" name="TextBox 1">
            <a:extLst>
              <a:ext uri="{FF2B5EF4-FFF2-40B4-BE49-F238E27FC236}">
                <a16:creationId xmlns:a16="http://schemas.microsoft.com/office/drawing/2014/main" id="{4D6F0F4B-C32D-419B-B2A1-EFE74C960EC4}"/>
              </a:ext>
            </a:extLst>
          </p:cNvPr>
          <p:cNvSpPr txBox="1"/>
          <p:nvPr/>
        </p:nvSpPr>
        <p:spPr>
          <a:xfrm>
            <a:off x="517744" y="810014"/>
            <a:ext cx="5070955"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Myntra Reviews with count</a:t>
            </a:r>
            <a:endParaRPr lang="en-US" b="1" dirty="0">
              <a:cs typeface="Calibri"/>
            </a:endParaRPr>
          </a:p>
          <a:p>
            <a:r>
              <a:rPr lang="en-US" b="1" dirty="0">
                <a:ea typeface="+mn-lt"/>
                <a:cs typeface="+mn-lt"/>
              </a:rPr>
              <a:t>Positive</a:t>
            </a:r>
          </a:p>
          <a:p>
            <a:r>
              <a:rPr lang="en-US" dirty="0">
                <a:ea typeface="+mn-lt"/>
                <a:cs typeface="+mn-lt"/>
              </a:rPr>
              <a:t>1-Easy to use website or application 147</a:t>
            </a:r>
            <a:endParaRPr lang="en-US" dirty="0"/>
          </a:p>
          <a:p>
            <a:r>
              <a:rPr lang="en-US" dirty="0">
                <a:ea typeface="+mn-lt"/>
                <a:cs typeface="+mn-lt"/>
              </a:rPr>
              <a:t>2-Visual appealing web-page layout 115</a:t>
            </a:r>
            <a:endParaRPr lang="en-US" dirty="0"/>
          </a:p>
          <a:p>
            <a:r>
              <a:rPr lang="en-US" dirty="0">
                <a:ea typeface="+mn-lt"/>
                <a:cs typeface="+mn-lt"/>
              </a:rPr>
              <a:t>3-Wild variety of product on offer 64</a:t>
            </a:r>
            <a:endParaRPr lang="en-US" dirty="0"/>
          </a:p>
          <a:p>
            <a:r>
              <a:rPr lang="en-US" dirty="0">
                <a:ea typeface="+mn-lt"/>
                <a:cs typeface="+mn-lt"/>
              </a:rPr>
              <a:t>4-Complete, relevant description information of product 64</a:t>
            </a:r>
            <a:endParaRPr lang="en-US" dirty="0"/>
          </a:p>
          <a:p>
            <a:r>
              <a:rPr lang="en-US" dirty="0">
                <a:ea typeface="+mn-lt"/>
                <a:cs typeface="+mn-lt"/>
              </a:rPr>
              <a:t>5-Fast loading website speed of website 74</a:t>
            </a:r>
            <a:endParaRPr lang="en-US" dirty="0"/>
          </a:p>
          <a:p>
            <a:r>
              <a:rPr lang="en-US" dirty="0">
                <a:ea typeface="+mn-lt"/>
                <a:cs typeface="+mn-lt"/>
              </a:rPr>
              <a:t>6-Reliability of the website or application 64</a:t>
            </a:r>
            <a:endParaRPr lang="en-US" dirty="0"/>
          </a:p>
          <a:p>
            <a:r>
              <a:rPr lang="en-US" dirty="0">
                <a:ea typeface="+mn-lt"/>
                <a:cs typeface="+mn-lt"/>
              </a:rPr>
              <a:t>7-Quickness to complete purchase 79</a:t>
            </a:r>
            <a:endParaRPr lang="en-US" dirty="0"/>
          </a:p>
          <a:p>
            <a:r>
              <a:rPr lang="en-US" dirty="0">
                <a:ea typeface="+mn-lt"/>
                <a:cs typeface="+mn-lt"/>
              </a:rPr>
              <a:t>8-Availability of several payment options 132</a:t>
            </a:r>
            <a:endParaRPr lang="en-US" dirty="0"/>
          </a:p>
          <a:p>
            <a:r>
              <a:rPr lang="en-US" dirty="0">
                <a:ea typeface="+mn-lt"/>
                <a:cs typeface="+mn-lt"/>
              </a:rPr>
              <a:t>9-Speedy order delivery 29</a:t>
            </a:r>
            <a:endParaRPr lang="en-US" dirty="0"/>
          </a:p>
          <a:p>
            <a:r>
              <a:rPr lang="en-US" dirty="0">
                <a:ea typeface="+mn-lt"/>
                <a:cs typeface="+mn-lt"/>
              </a:rPr>
              <a:t>10-Privacy of customers’ information 78</a:t>
            </a:r>
            <a:endParaRPr lang="en-US" dirty="0"/>
          </a:p>
          <a:p>
            <a:r>
              <a:rPr lang="en-US" dirty="0">
                <a:ea typeface="+mn-lt"/>
                <a:cs typeface="+mn-lt"/>
              </a:rPr>
              <a:t>11-Security of customer financial information 91</a:t>
            </a:r>
            <a:endParaRPr lang="en-US" dirty="0"/>
          </a:p>
          <a:p>
            <a:r>
              <a:rPr lang="en-US" dirty="0">
                <a:ea typeface="+mn-lt"/>
                <a:cs typeface="+mn-lt"/>
              </a:rPr>
              <a:t>12-Perceived Trustworthiness 88</a:t>
            </a:r>
            <a:endParaRPr lang="en-US" dirty="0"/>
          </a:p>
          <a:p>
            <a:r>
              <a:rPr lang="en-US" dirty="0">
                <a:ea typeface="+mn-lt"/>
                <a:cs typeface="+mn-lt"/>
              </a:rPr>
              <a:t>13-Presence of online assistance through multi-choice 111</a:t>
            </a:r>
            <a:endParaRPr lang="en-US" dirty="0"/>
          </a:p>
          <a:p>
            <a:r>
              <a:rPr lang="en-US" dirty="0">
                <a:ea typeface="+mn-lt"/>
                <a:cs typeface="+mn-lt"/>
              </a:rPr>
              <a:t>14-Website is as efficient as before 14</a:t>
            </a:r>
            <a:endParaRPr lang="en-US" dirty="0"/>
          </a:p>
          <a:p>
            <a:r>
              <a:rPr lang="en-US" dirty="0">
                <a:ea typeface="+mn-lt"/>
                <a:cs typeface="+mn-lt"/>
              </a:rPr>
              <a:t>15-Which of the Indian online retailer would you choose 76</a:t>
            </a:r>
            <a:endParaRPr lang="en-US" dirty="0"/>
          </a:p>
          <a:p>
            <a:endParaRPr lang="en-US" b="1" dirty="0">
              <a:cs typeface="Calibri"/>
            </a:endParaRPr>
          </a:p>
        </p:txBody>
      </p:sp>
      <p:sp>
        <p:nvSpPr>
          <p:cNvPr id="5" name="TextBox 4">
            <a:extLst>
              <a:ext uri="{FF2B5EF4-FFF2-40B4-BE49-F238E27FC236}">
                <a16:creationId xmlns:a16="http://schemas.microsoft.com/office/drawing/2014/main" id="{4B76032D-DA58-433D-8060-7058A89A3BC1}"/>
              </a:ext>
            </a:extLst>
          </p:cNvPr>
          <p:cNvSpPr txBox="1"/>
          <p:nvPr/>
        </p:nvSpPr>
        <p:spPr>
          <a:xfrm>
            <a:off x="6196207" y="559496"/>
            <a:ext cx="5269282"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Negative</a:t>
            </a:r>
            <a:endParaRPr lang="en-US" dirty="0">
              <a:ea typeface="+mn-lt"/>
              <a:cs typeface="+mn-lt"/>
            </a:endParaRPr>
          </a:p>
          <a:p>
            <a:endParaRPr lang="en-US">
              <a:ea typeface="+mn-lt"/>
              <a:cs typeface="+mn-lt"/>
            </a:endParaRPr>
          </a:p>
          <a:p>
            <a:r>
              <a:rPr lang="en-US" sz="2400" dirty="0">
                <a:ea typeface="+mn-lt"/>
                <a:cs typeface="+mn-lt"/>
              </a:rPr>
              <a:t>1-Longer time to get logged in 35</a:t>
            </a:r>
            <a:endParaRPr lang="en-US" dirty="0"/>
          </a:p>
          <a:p>
            <a:r>
              <a:rPr lang="en-US" sz="2400" dirty="0">
                <a:ea typeface="+mn-lt"/>
                <a:cs typeface="+mn-lt"/>
              </a:rPr>
              <a:t>2-Longer time in displaying graphics and photos 74</a:t>
            </a:r>
            <a:endParaRPr lang="en-US" dirty="0"/>
          </a:p>
          <a:p>
            <a:r>
              <a:rPr lang="en-US" sz="2400" dirty="0">
                <a:ea typeface="+mn-lt"/>
                <a:cs typeface="+mn-lt"/>
              </a:rPr>
              <a:t>3-Late declaration of price 75</a:t>
            </a:r>
            <a:endParaRPr lang="en-US" dirty="0"/>
          </a:p>
          <a:p>
            <a:r>
              <a:rPr lang="en-US" sz="2400" dirty="0">
                <a:ea typeface="+mn-lt"/>
                <a:cs typeface="+mn-lt"/>
              </a:rPr>
              <a:t>4-Longer page loading time 68</a:t>
            </a:r>
            <a:endParaRPr lang="en-US" dirty="0"/>
          </a:p>
          <a:p>
            <a:r>
              <a:rPr lang="en-US" sz="2400" dirty="0">
                <a:ea typeface="+mn-lt"/>
                <a:cs typeface="+mn-lt"/>
              </a:rPr>
              <a:t>5-Limited mode of payment on most products 7</a:t>
            </a:r>
            <a:endParaRPr lang="en-US" dirty="0"/>
          </a:p>
          <a:p>
            <a:r>
              <a:rPr lang="en-US" sz="2400" dirty="0">
                <a:ea typeface="+mn-lt"/>
                <a:cs typeface="+mn-lt"/>
              </a:rPr>
              <a:t>6-Longer delivery period 26</a:t>
            </a:r>
            <a:endParaRPr lang="en-US" dirty="0"/>
          </a:p>
          <a:p>
            <a:r>
              <a:rPr lang="en-US" sz="2400" dirty="0">
                <a:ea typeface="+mn-lt"/>
                <a:cs typeface="+mn-lt"/>
              </a:rPr>
              <a:t>7-Change in website/Application design 37</a:t>
            </a:r>
            <a:endParaRPr lang="en-US" dirty="0"/>
          </a:p>
          <a:p>
            <a:r>
              <a:rPr lang="en-US" sz="2400" dirty="0">
                <a:ea typeface="+mn-lt"/>
                <a:cs typeface="+mn-lt"/>
              </a:rPr>
              <a:t>8-Frequent disruption when moving from one </a:t>
            </a:r>
            <a:endParaRPr lang="en-US" dirty="0">
              <a:ea typeface="+mn-lt"/>
              <a:cs typeface="+mn-lt"/>
            </a:endParaRPr>
          </a:p>
        </p:txBody>
      </p:sp>
    </p:spTree>
    <p:extLst>
      <p:ext uri="{BB962C8B-B14F-4D97-AF65-F5344CB8AC3E}">
        <p14:creationId xmlns:p14="http://schemas.microsoft.com/office/powerpoint/2010/main" val="738700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36949" y="58456"/>
            <a:ext cx="3035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ea typeface="+mn-lt"/>
                <a:cs typeface="+mn-lt"/>
              </a:rPr>
              <a:t>Conclusion</a:t>
            </a:r>
            <a:r>
              <a:rPr lang="en-IN" sz="2000" dirty="0">
                <a:solidFill>
                  <a:srgbClr val="111111"/>
                </a:solidFill>
                <a:latin typeface="Arial"/>
                <a:cs typeface="Times New Roman"/>
              </a:rPr>
              <a:t> </a:t>
            </a:r>
            <a:endParaRPr lang="en-US" dirty="0"/>
          </a:p>
          <a:p>
            <a:endParaRPr lang="en-IN" sz="2000" dirty="0">
              <a:solidFill>
                <a:srgbClr val="111111"/>
              </a:solidFill>
              <a:latin typeface="Arial"/>
              <a:cs typeface="Times New Roman"/>
            </a:endParaRPr>
          </a:p>
          <a:p>
            <a:endParaRPr lang="en-IN" dirty="0">
              <a:solidFill>
                <a:srgbClr val="111111"/>
              </a:solidFill>
              <a:latin typeface="Arial"/>
              <a:cs typeface="Times New Roman"/>
            </a:endParaRPr>
          </a:p>
        </p:txBody>
      </p:sp>
      <p:sp>
        <p:nvSpPr>
          <p:cNvPr id="2" name="TextBox 1">
            <a:extLst>
              <a:ext uri="{FF2B5EF4-FFF2-40B4-BE49-F238E27FC236}">
                <a16:creationId xmlns:a16="http://schemas.microsoft.com/office/drawing/2014/main" id="{4D6F0F4B-C32D-419B-B2A1-EFE74C960EC4}"/>
              </a:ext>
            </a:extLst>
          </p:cNvPr>
          <p:cNvSpPr txBox="1"/>
          <p:nvPr/>
        </p:nvSpPr>
        <p:spPr>
          <a:xfrm>
            <a:off x="517744" y="810014"/>
            <a:ext cx="507095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Snapdeal Reviews with counts</a:t>
            </a:r>
            <a:endParaRPr lang="en-US" sz="2000" b="1" dirty="0">
              <a:cs typeface="Calibri"/>
            </a:endParaRPr>
          </a:p>
          <a:p>
            <a:r>
              <a:rPr lang="en-US" sz="2000" b="1" dirty="0">
                <a:ea typeface="+mn-lt"/>
                <a:cs typeface="+mn-lt"/>
              </a:rPr>
              <a:t>positive</a:t>
            </a:r>
            <a:endParaRPr lang="en-US" sz="2000" b="1">
              <a:cs typeface="Calibri"/>
            </a:endParaRPr>
          </a:p>
          <a:p>
            <a:endParaRPr lang="en-US" sz="2000" dirty="0">
              <a:cs typeface="Calibri"/>
            </a:endParaRPr>
          </a:p>
          <a:p>
            <a:r>
              <a:rPr lang="en-US" sz="2000" dirty="0">
                <a:ea typeface="+mn-lt"/>
                <a:cs typeface="+mn-lt"/>
              </a:rPr>
              <a:t>1-Easy to use website or application 130</a:t>
            </a:r>
            <a:endParaRPr lang="en-US" sz="2000" dirty="0">
              <a:cs typeface="Calibri"/>
            </a:endParaRPr>
          </a:p>
          <a:p>
            <a:r>
              <a:rPr lang="en-US" sz="2000" dirty="0">
                <a:ea typeface="+mn-lt"/>
                <a:cs typeface="+mn-lt"/>
              </a:rPr>
              <a:t>2-Visual appealing web-page layout 61</a:t>
            </a:r>
            <a:endParaRPr lang="en-US" sz="2000" dirty="0">
              <a:cs typeface="Calibri"/>
            </a:endParaRPr>
          </a:p>
          <a:p>
            <a:r>
              <a:rPr lang="en-US" sz="2000" dirty="0">
                <a:ea typeface="+mn-lt"/>
                <a:cs typeface="+mn-lt"/>
              </a:rPr>
              <a:t>3-Wild variety of product on offer 14</a:t>
            </a:r>
            <a:endParaRPr lang="en-US" sz="2000" dirty="0">
              <a:cs typeface="Calibri"/>
            </a:endParaRPr>
          </a:p>
          <a:p>
            <a:r>
              <a:rPr lang="en-US" sz="2000" dirty="0">
                <a:ea typeface="+mn-lt"/>
                <a:cs typeface="+mn-lt"/>
              </a:rPr>
              <a:t>4-Complete, relevant description information of product 59</a:t>
            </a:r>
            <a:endParaRPr lang="en-US" sz="2000" dirty="0">
              <a:cs typeface="Calibri"/>
            </a:endParaRPr>
          </a:p>
          <a:p>
            <a:r>
              <a:rPr lang="en-US" sz="2000" dirty="0">
                <a:ea typeface="+mn-lt"/>
                <a:cs typeface="+mn-lt"/>
              </a:rPr>
              <a:t>5-Fast loading website speed of website 81</a:t>
            </a:r>
            <a:endParaRPr lang="en-US" sz="2000" dirty="0">
              <a:cs typeface="Calibri"/>
            </a:endParaRPr>
          </a:p>
          <a:p>
            <a:r>
              <a:rPr lang="en-US" sz="2000" dirty="0">
                <a:ea typeface="+mn-lt"/>
                <a:cs typeface="+mn-lt"/>
              </a:rPr>
              <a:t>6-Reliability of the website or application 45</a:t>
            </a:r>
            <a:endParaRPr lang="en-US" sz="2000" dirty="0">
              <a:cs typeface="Calibri"/>
            </a:endParaRPr>
          </a:p>
          <a:p>
            <a:r>
              <a:rPr lang="en-US" sz="2000" dirty="0">
                <a:ea typeface="+mn-lt"/>
                <a:cs typeface="+mn-lt"/>
              </a:rPr>
              <a:t>7-Availability of several payment options 90</a:t>
            </a:r>
            <a:endParaRPr lang="en-US" sz="2000" dirty="0">
              <a:cs typeface="Calibri"/>
            </a:endParaRPr>
          </a:p>
          <a:p>
            <a:r>
              <a:rPr lang="en-US" sz="2000" dirty="0">
                <a:ea typeface="+mn-lt"/>
                <a:cs typeface="+mn-lt"/>
              </a:rPr>
              <a:t>8-Speedy order delivery 50</a:t>
            </a:r>
            <a:endParaRPr lang="en-US" sz="2000" dirty="0">
              <a:cs typeface="Calibri"/>
            </a:endParaRPr>
          </a:p>
          <a:p>
            <a:r>
              <a:rPr lang="en-US" sz="2000" dirty="0">
                <a:ea typeface="+mn-lt"/>
                <a:cs typeface="+mn-lt"/>
              </a:rPr>
              <a:t>9-Privacy of customers’ information 45</a:t>
            </a:r>
            <a:endParaRPr lang="en-US" sz="2000" dirty="0">
              <a:cs typeface="Calibri"/>
            </a:endParaRPr>
          </a:p>
          <a:p>
            <a:r>
              <a:rPr lang="en-US" sz="2000" dirty="0">
                <a:ea typeface="+mn-lt"/>
                <a:cs typeface="+mn-lt"/>
              </a:rPr>
              <a:t>10-Security of customer financial information 100</a:t>
            </a:r>
            <a:endParaRPr lang="en-US" sz="2000" dirty="0">
              <a:cs typeface="Calibri"/>
            </a:endParaRPr>
          </a:p>
          <a:p>
            <a:r>
              <a:rPr lang="en-US" sz="2000" dirty="0">
                <a:ea typeface="+mn-lt"/>
                <a:cs typeface="+mn-lt"/>
              </a:rPr>
              <a:t>11-Website is as efficient as before 25</a:t>
            </a:r>
            <a:endParaRPr lang="en-US" sz="2000" dirty="0">
              <a:cs typeface="Calibri"/>
            </a:endParaRPr>
          </a:p>
          <a:p>
            <a:r>
              <a:rPr lang="en-US" sz="2000" dirty="0">
                <a:ea typeface="+mn-lt"/>
                <a:cs typeface="+mn-lt"/>
              </a:rPr>
              <a:t>tailer would you choose 76</a:t>
            </a:r>
            <a:endParaRPr lang="en-US" sz="2000">
              <a:cs typeface="Calibri"/>
            </a:endParaRPr>
          </a:p>
          <a:p>
            <a:endParaRPr lang="en-US" sz="2000" b="1" dirty="0">
              <a:cs typeface="Calibri"/>
            </a:endParaRPr>
          </a:p>
        </p:txBody>
      </p:sp>
      <p:sp>
        <p:nvSpPr>
          <p:cNvPr id="5" name="TextBox 4">
            <a:extLst>
              <a:ext uri="{FF2B5EF4-FFF2-40B4-BE49-F238E27FC236}">
                <a16:creationId xmlns:a16="http://schemas.microsoft.com/office/drawing/2014/main" id="{4B76032D-DA58-433D-8060-7058A89A3BC1}"/>
              </a:ext>
            </a:extLst>
          </p:cNvPr>
          <p:cNvSpPr txBox="1"/>
          <p:nvPr/>
        </p:nvSpPr>
        <p:spPr>
          <a:xfrm>
            <a:off x="6196207" y="559496"/>
            <a:ext cx="5269282"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Negative</a:t>
            </a:r>
            <a:endParaRPr lang="en-US" b="1" dirty="0">
              <a:ea typeface="+mn-lt"/>
              <a:cs typeface="+mn-lt"/>
            </a:endParaRPr>
          </a:p>
          <a:p>
            <a:endParaRPr lang="en-US"/>
          </a:p>
          <a:p>
            <a:r>
              <a:rPr lang="en-US" sz="2400" dirty="0">
                <a:ea typeface="+mn-lt"/>
                <a:cs typeface="+mn-lt"/>
              </a:rPr>
              <a:t>1-Longer time to get logged in 67</a:t>
            </a:r>
            <a:endParaRPr lang="en-US" dirty="0"/>
          </a:p>
          <a:p>
            <a:r>
              <a:rPr lang="en-US" sz="2400" dirty="0">
                <a:ea typeface="+mn-lt"/>
                <a:cs typeface="+mn-lt"/>
              </a:rPr>
              <a:t>2-Longer time in displaying graphics and photos 92</a:t>
            </a:r>
            <a:endParaRPr lang="en-US" dirty="0"/>
          </a:p>
          <a:p>
            <a:r>
              <a:rPr lang="en-US" sz="2400" dirty="0">
                <a:ea typeface="+mn-lt"/>
                <a:cs typeface="+mn-lt"/>
              </a:rPr>
              <a:t>3-Late declaration of price 0</a:t>
            </a:r>
            <a:endParaRPr lang="en-US" dirty="0"/>
          </a:p>
          <a:p>
            <a:r>
              <a:rPr lang="en-US" sz="2400" dirty="0">
                <a:ea typeface="+mn-lt"/>
                <a:cs typeface="+mn-lt"/>
              </a:rPr>
              <a:t>4-Longer page loading time 63</a:t>
            </a:r>
            <a:endParaRPr lang="en-US" dirty="0"/>
          </a:p>
          <a:p>
            <a:r>
              <a:rPr lang="en-US" sz="2400" dirty="0">
                <a:ea typeface="+mn-lt"/>
                <a:cs typeface="+mn-lt"/>
              </a:rPr>
              <a:t>5-Limited mode of payment on most products 109</a:t>
            </a:r>
            <a:endParaRPr lang="en-US" dirty="0"/>
          </a:p>
          <a:p>
            <a:r>
              <a:rPr lang="en-US" sz="2400" dirty="0">
                <a:ea typeface="+mn-lt"/>
                <a:cs typeface="+mn-lt"/>
              </a:rPr>
              <a:t>6-Longer delivery period 90</a:t>
            </a:r>
            <a:endParaRPr lang="en-US" dirty="0"/>
          </a:p>
          <a:p>
            <a:r>
              <a:rPr lang="en-US" sz="2400" dirty="0">
                <a:ea typeface="+mn-lt"/>
                <a:cs typeface="+mn-lt"/>
              </a:rPr>
              <a:t>7-Change in website/Application design 8</a:t>
            </a:r>
            <a:endParaRPr lang="en-US" dirty="0"/>
          </a:p>
          <a:p>
            <a:r>
              <a:rPr lang="en-US" sz="2400" dirty="0">
                <a:ea typeface="+mn-lt"/>
                <a:cs typeface="+mn-lt"/>
              </a:rPr>
              <a:t>8-Frequent disruption when moving from one page 74</a:t>
            </a:r>
            <a:endParaRPr lang="en-US" dirty="0"/>
          </a:p>
        </p:txBody>
      </p:sp>
    </p:spTree>
    <p:extLst>
      <p:ext uri="{BB962C8B-B14F-4D97-AF65-F5344CB8AC3E}">
        <p14:creationId xmlns:p14="http://schemas.microsoft.com/office/powerpoint/2010/main" val="2779269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2" name="Freeform: Shape 11">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extBox 1">
            <a:extLst>
              <a:ext uri="{FF2B5EF4-FFF2-40B4-BE49-F238E27FC236}">
                <a16:creationId xmlns:a16="http://schemas.microsoft.com/office/drawing/2014/main" id="{0FCD1214-DD9D-4BB2-B7F4-1E76F814350C}"/>
              </a:ext>
            </a:extLst>
          </p:cNvPr>
          <p:cNvSpPr txBox="1"/>
          <p:nvPr/>
        </p:nvSpPr>
        <p:spPr>
          <a:xfrm>
            <a:off x="4183296" y="2989774"/>
            <a:ext cx="5709721" cy="2430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pPr>
            <a:r>
              <a:rPr lang="en-US" sz="5200" dirty="0">
                <a:solidFill>
                  <a:schemeClr val="tx2"/>
                </a:solidFill>
              </a:rPr>
              <a:t>THANK YOU</a:t>
            </a:r>
            <a:endParaRPr lang="en-US" sz="5200" dirty="0">
              <a:solidFill>
                <a:schemeClr val="tx2"/>
              </a:solidFill>
              <a:cs typeface="Calibri"/>
            </a:endParaRPr>
          </a:p>
        </p:txBody>
      </p:sp>
    </p:spTree>
    <p:extLst>
      <p:ext uri="{BB962C8B-B14F-4D97-AF65-F5344CB8AC3E}">
        <p14:creationId xmlns:p14="http://schemas.microsoft.com/office/powerpoint/2010/main" val="114812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6B062D2-55BD-4CEA-84B8-03FC16653916}"/>
              </a:ext>
            </a:extLst>
          </p:cNvPr>
          <p:cNvPicPr>
            <a:picLocks noChangeAspect="1"/>
          </p:cNvPicPr>
          <p:nvPr/>
        </p:nvPicPr>
        <p:blipFill>
          <a:blip r:embed="rId2"/>
          <a:stretch>
            <a:fillRect/>
          </a:stretch>
        </p:blipFill>
        <p:spPr>
          <a:xfrm>
            <a:off x="1592894" y="1267128"/>
            <a:ext cx="8432103" cy="2851937"/>
          </a:xfrm>
          <a:prstGeom prst="rect">
            <a:avLst/>
          </a:prstGeom>
        </p:spPr>
      </p:pic>
      <p:sp>
        <p:nvSpPr>
          <p:cNvPr id="3" name="TextBox 2">
            <a:extLst>
              <a:ext uri="{FF2B5EF4-FFF2-40B4-BE49-F238E27FC236}">
                <a16:creationId xmlns:a16="http://schemas.microsoft.com/office/drawing/2014/main" id="{B059D5DD-5B1A-4073-B720-5BD56281E8AA}"/>
              </a:ext>
            </a:extLst>
          </p:cNvPr>
          <p:cNvSpPr txBox="1"/>
          <p:nvPr/>
        </p:nvSpPr>
        <p:spPr>
          <a:xfrm>
            <a:off x="3127332" y="413358"/>
            <a:ext cx="53527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dirty="0"/>
              <a:t>Flow chart – Customer Retention</a:t>
            </a:r>
            <a:endParaRPr lang="en-US" b="1" u="sng">
              <a:cs typeface="Calibri"/>
            </a:endParaRPr>
          </a:p>
        </p:txBody>
      </p:sp>
      <p:sp>
        <p:nvSpPr>
          <p:cNvPr id="4" name="TextBox 3">
            <a:extLst>
              <a:ext uri="{FF2B5EF4-FFF2-40B4-BE49-F238E27FC236}">
                <a16:creationId xmlns:a16="http://schemas.microsoft.com/office/drawing/2014/main" id="{76437B29-EE4E-4C72-8A69-F95D04BBCAE7}"/>
              </a:ext>
            </a:extLst>
          </p:cNvPr>
          <p:cNvSpPr txBox="1"/>
          <p:nvPr/>
        </p:nvSpPr>
        <p:spPr>
          <a:xfrm>
            <a:off x="736948" y="4640893"/>
            <a:ext cx="1073897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Roboto"/>
                <a:ea typeface="Roboto"/>
              </a:rPr>
              <a:t>Hedonic Value can be defined as the immediate psychological gratification that comes from experiencing some activity or from consumption of a product</a:t>
            </a:r>
            <a:endParaRPr lang="en-US" sz="2000">
              <a:cs typeface="Calibri" panose="020F0502020204030204"/>
            </a:endParaRPr>
          </a:p>
        </p:txBody>
      </p:sp>
      <p:sp>
        <p:nvSpPr>
          <p:cNvPr id="5" name="TextBox 4">
            <a:extLst>
              <a:ext uri="{FF2B5EF4-FFF2-40B4-BE49-F238E27FC236}">
                <a16:creationId xmlns:a16="http://schemas.microsoft.com/office/drawing/2014/main" id="{8F508E4F-10BD-42FA-9BD9-EB7688EDD116}"/>
              </a:ext>
            </a:extLst>
          </p:cNvPr>
          <p:cNvSpPr txBox="1"/>
          <p:nvPr/>
        </p:nvSpPr>
        <p:spPr>
          <a:xfrm>
            <a:off x="736949" y="5569907"/>
            <a:ext cx="107389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dirty="0">
                <a:latin typeface="Roboto"/>
                <a:ea typeface="Roboto"/>
              </a:rPr>
              <a:t>Utilitarian Value. Utilitarian value is a more rational and non-emotional shopping behavior that is naturally formed when someone wants to allocate resources efficiently</a:t>
            </a:r>
            <a:endParaRPr lang="en-US" sz="2000">
              <a:cs typeface="Calibri" panose="020F0502020204030204"/>
            </a:endParaRPr>
          </a:p>
        </p:txBody>
      </p:sp>
    </p:spTree>
    <p:extLst>
      <p:ext uri="{BB962C8B-B14F-4D97-AF65-F5344CB8AC3E}">
        <p14:creationId xmlns:p14="http://schemas.microsoft.com/office/powerpoint/2010/main" val="119472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87">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12C441A-7111-448A-A897-55EB360C37F5}"/>
              </a:ext>
            </a:extLst>
          </p:cNvPr>
          <p:cNvSpPr txBox="1"/>
          <p:nvPr/>
        </p:nvSpPr>
        <p:spPr>
          <a:xfrm>
            <a:off x="1176440" y="1854481"/>
            <a:ext cx="3827567" cy="291995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defTabSz="914400">
              <a:lnSpc>
                <a:spcPct val="90000"/>
              </a:lnSpc>
              <a:spcBef>
                <a:spcPct val="0"/>
              </a:spcBef>
              <a:spcAft>
                <a:spcPts val="600"/>
              </a:spcAft>
            </a:pPr>
            <a:r>
              <a:rPr lang="en-US" sz="3800" b="1" kern="1200" dirty="0">
                <a:latin typeface="+mj-lt"/>
                <a:ea typeface="+mj-ea"/>
                <a:cs typeface="+mj-cs"/>
              </a:rPr>
              <a:t>Hardware </a:t>
            </a:r>
          </a:p>
          <a:p>
            <a:pPr defTabSz="914400">
              <a:lnSpc>
                <a:spcPct val="90000"/>
              </a:lnSpc>
              <a:spcBef>
                <a:spcPct val="0"/>
              </a:spcBef>
              <a:spcAft>
                <a:spcPts val="600"/>
              </a:spcAft>
            </a:pPr>
            <a:r>
              <a:rPr lang="en-US" sz="3800" b="1" kern="1200" dirty="0">
                <a:latin typeface="+mj-lt"/>
                <a:ea typeface="+mj-ea"/>
                <a:cs typeface="+mj-cs"/>
              </a:rPr>
              <a:t>&amp; </a:t>
            </a:r>
            <a:endParaRPr lang="en-US" sz="3800" b="1" kern="1200" dirty="0">
              <a:latin typeface="+mj-lt"/>
              <a:ea typeface="+mj-ea"/>
              <a:cs typeface="Calibri Light"/>
            </a:endParaRPr>
          </a:p>
          <a:p>
            <a:pPr defTabSz="914400">
              <a:lnSpc>
                <a:spcPct val="90000"/>
              </a:lnSpc>
              <a:spcBef>
                <a:spcPct val="0"/>
              </a:spcBef>
              <a:spcAft>
                <a:spcPts val="600"/>
              </a:spcAft>
            </a:pPr>
            <a:r>
              <a:rPr lang="en-US" sz="3800" b="1" kern="1200" dirty="0">
                <a:latin typeface="+mj-lt"/>
                <a:ea typeface="+mj-ea"/>
                <a:cs typeface="+mj-cs"/>
              </a:rPr>
              <a:t>Software</a:t>
            </a:r>
            <a:endParaRPr lang="en-US" sz="3800" b="1" dirty="0">
              <a:latin typeface="+mj-lt"/>
              <a:ea typeface="+mj-ea"/>
              <a:cs typeface="Calibri Light" panose="020F0302020204030204"/>
            </a:endParaRPr>
          </a:p>
          <a:p>
            <a:pPr defTabSz="914400">
              <a:lnSpc>
                <a:spcPct val="90000"/>
              </a:lnSpc>
              <a:spcBef>
                <a:spcPct val="0"/>
              </a:spcBef>
              <a:spcAft>
                <a:spcPts val="600"/>
              </a:spcAft>
            </a:pPr>
            <a:r>
              <a:rPr lang="en-US" sz="3800" b="1" dirty="0">
                <a:latin typeface="+mj-lt"/>
                <a:ea typeface="+mj-ea"/>
                <a:cs typeface="+mj-cs"/>
              </a:rPr>
              <a:t>Required</a:t>
            </a:r>
            <a:endParaRPr lang="en-US" sz="3800" b="1">
              <a:latin typeface="+mj-lt"/>
              <a:ea typeface="+mj-ea"/>
              <a:cs typeface="+mj-cs"/>
            </a:endParaRPr>
          </a:p>
          <a:p>
            <a:pPr defTabSz="914400">
              <a:lnSpc>
                <a:spcPct val="90000"/>
              </a:lnSpc>
              <a:spcBef>
                <a:spcPct val="0"/>
              </a:spcBef>
              <a:spcAft>
                <a:spcPts val="600"/>
              </a:spcAft>
            </a:pPr>
            <a:r>
              <a:rPr lang="en-US" sz="3800" b="1" dirty="0">
                <a:latin typeface="+mj-lt"/>
                <a:ea typeface="+mj-ea"/>
                <a:cs typeface="+mj-cs"/>
              </a:rPr>
              <a:t>(library used)</a:t>
            </a:r>
            <a:endParaRPr lang="en-US" sz="3800" b="1">
              <a:latin typeface="+mj-lt"/>
              <a:ea typeface="+mj-ea"/>
              <a:cs typeface="Calibri Light"/>
            </a:endParaRPr>
          </a:p>
          <a:p>
            <a:pPr defTabSz="914400">
              <a:lnSpc>
                <a:spcPct val="90000"/>
              </a:lnSpc>
              <a:spcBef>
                <a:spcPct val="0"/>
              </a:spcBef>
              <a:spcAft>
                <a:spcPts val="600"/>
              </a:spcAft>
            </a:pPr>
            <a:endParaRPr lang="en-US" sz="3800" b="1" kern="1200">
              <a:latin typeface="+mj-lt"/>
              <a:ea typeface="+mj-ea"/>
              <a:cs typeface="Calibri Light"/>
            </a:endParaRPr>
          </a:p>
        </p:txBody>
      </p:sp>
      <p:grpSp>
        <p:nvGrpSpPr>
          <p:cNvPr id="121" name="Group 8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91" name="Rectangle 9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9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Rectangle 9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Circuit board background">
            <a:extLst>
              <a:ext uri="{FF2B5EF4-FFF2-40B4-BE49-F238E27FC236}">
                <a16:creationId xmlns:a16="http://schemas.microsoft.com/office/drawing/2014/main" id="{E6C93323-BD2E-4ECB-8BF0-E51E2E24AFCF}"/>
              </a:ext>
            </a:extLst>
          </p:cNvPr>
          <p:cNvPicPr>
            <a:picLocks noChangeAspect="1"/>
          </p:cNvPicPr>
          <p:nvPr/>
        </p:nvPicPr>
        <p:blipFill rotWithShape="1">
          <a:blip r:embed="rId2"/>
          <a:srcRect r="21195" b="5"/>
          <a:stretch/>
        </p:blipFill>
        <p:spPr>
          <a:xfrm>
            <a:off x="5765917" y="920298"/>
            <a:ext cx="5723891" cy="5047129"/>
          </a:xfrm>
          <a:prstGeom prst="rect">
            <a:avLst/>
          </a:prstGeom>
        </p:spPr>
      </p:pic>
      <p:sp>
        <p:nvSpPr>
          <p:cNvPr id="124" name="Rectangle 9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75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80A74-2A7F-4C5D-97EB-98542965D5B7}"/>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4" name="TextBox 3">
            <a:extLst>
              <a:ext uri="{FF2B5EF4-FFF2-40B4-BE49-F238E27FC236}">
                <a16:creationId xmlns:a16="http://schemas.microsoft.com/office/drawing/2014/main" id="{ABD7E3D9-B2AF-437F-B88E-A1D529404498}"/>
              </a:ext>
            </a:extLst>
          </p:cNvPr>
          <p:cNvSpPr txBox="1"/>
          <p:nvPr/>
        </p:nvSpPr>
        <p:spPr>
          <a:xfrm>
            <a:off x="1018783" y="507304"/>
            <a:ext cx="749265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b="1" dirty="0">
                <a:cs typeface="Calibri"/>
              </a:rPr>
              <a:t>Hardware -  </a:t>
            </a:r>
            <a:endParaRPr lang="en-US">
              <a:cs typeface="Calibri" panose="020F0502020204030204"/>
            </a:endParaRPr>
          </a:p>
          <a:p>
            <a:endParaRPr lang="en-US" sz="2400" b="1" dirty="0">
              <a:cs typeface="Calibri"/>
            </a:endParaRPr>
          </a:p>
        </p:txBody>
      </p:sp>
      <p:pic>
        <p:nvPicPr>
          <p:cNvPr id="5" name="Picture 5">
            <a:extLst>
              <a:ext uri="{FF2B5EF4-FFF2-40B4-BE49-F238E27FC236}">
                <a16:creationId xmlns:a16="http://schemas.microsoft.com/office/drawing/2014/main" id="{3298E20B-D86A-4C7D-AE28-6CF69D70BB4B}"/>
              </a:ext>
            </a:extLst>
          </p:cNvPr>
          <p:cNvPicPr>
            <a:picLocks noChangeAspect="1"/>
          </p:cNvPicPr>
          <p:nvPr/>
        </p:nvPicPr>
        <p:blipFill>
          <a:blip r:embed="rId2"/>
          <a:stretch>
            <a:fillRect/>
          </a:stretch>
        </p:blipFill>
        <p:spPr>
          <a:xfrm>
            <a:off x="1017741" y="1093649"/>
            <a:ext cx="7878870" cy="1878704"/>
          </a:xfrm>
          <a:prstGeom prst="rect">
            <a:avLst/>
          </a:prstGeom>
        </p:spPr>
      </p:pic>
      <p:sp>
        <p:nvSpPr>
          <p:cNvPr id="7" name="TextBox 6">
            <a:extLst>
              <a:ext uri="{FF2B5EF4-FFF2-40B4-BE49-F238E27FC236}">
                <a16:creationId xmlns:a16="http://schemas.microsoft.com/office/drawing/2014/main" id="{C61FCBA6-6E85-414E-A81F-9FFF52AA375F}"/>
              </a:ext>
            </a:extLst>
          </p:cNvPr>
          <p:cNvSpPr txBox="1"/>
          <p:nvPr/>
        </p:nvSpPr>
        <p:spPr>
          <a:xfrm>
            <a:off x="1015521" y="3249329"/>
            <a:ext cx="6219171"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b="1" dirty="0"/>
              <a:t>Software</a:t>
            </a:r>
            <a:r>
              <a:rPr lang="en-US" b="1" dirty="0"/>
              <a:t>  - </a:t>
            </a:r>
            <a:r>
              <a:rPr lang="en-US" sz="2400" dirty="0"/>
              <a:t> </a:t>
            </a:r>
            <a:r>
              <a:rPr lang="en-US" sz="2400" dirty="0" err="1"/>
              <a:t>Jupyter</a:t>
            </a:r>
            <a:r>
              <a:rPr lang="en-US" sz="2400" dirty="0"/>
              <a:t> notebook</a:t>
            </a:r>
            <a:endParaRPr lang="en-US"/>
          </a:p>
        </p:txBody>
      </p:sp>
      <p:sp>
        <p:nvSpPr>
          <p:cNvPr id="8" name="TextBox 7">
            <a:extLst>
              <a:ext uri="{FF2B5EF4-FFF2-40B4-BE49-F238E27FC236}">
                <a16:creationId xmlns:a16="http://schemas.microsoft.com/office/drawing/2014/main" id="{39486DD1-E06C-43AB-B982-6059060EC4D9}"/>
              </a:ext>
            </a:extLst>
          </p:cNvPr>
          <p:cNvSpPr txBox="1"/>
          <p:nvPr/>
        </p:nvSpPr>
        <p:spPr>
          <a:xfrm>
            <a:off x="1012260" y="3621849"/>
            <a:ext cx="469517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a:p>
            <a:pPr marL="342900" indent="-342900">
              <a:buFont typeface="Wingdings"/>
              <a:buChar char="v"/>
            </a:pPr>
            <a:r>
              <a:rPr lang="en-US" sz="2400" b="1" dirty="0">
                <a:cs typeface="Calibri"/>
              </a:rPr>
              <a:t>Programming language</a:t>
            </a:r>
            <a:r>
              <a:rPr lang="en-US" dirty="0">
                <a:cs typeface="Calibri"/>
              </a:rPr>
              <a:t>  –  Python3.0</a:t>
            </a:r>
          </a:p>
          <a:p>
            <a:endParaRPr lang="en-US" dirty="0">
              <a:cs typeface="Calibri"/>
            </a:endParaRPr>
          </a:p>
          <a:p>
            <a:pPr marL="342900" indent="-342900">
              <a:buFont typeface="Wingdings"/>
              <a:buChar char="v"/>
            </a:pPr>
            <a:r>
              <a:rPr lang="en-US" sz="2400" b="1" dirty="0">
                <a:cs typeface="Calibri"/>
              </a:rPr>
              <a:t>Basic Libraries - </a:t>
            </a:r>
            <a:endParaRPr lang="en-US" dirty="0">
              <a:cs typeface="Calibri"/>
            </a:endParaRPr>
          </a:p>
          <a:p>
            <a:pPr marL="285750" indent="-285750">
              <a:buFont typeface="Wingdings"/>
              <a:buChar char="q"/>
            </a:pPr>
            <a:r>
              <a:rPr lang="en-US" dirty="0">
                <a:cs typeface="Calibri"/>
              </a:rPr>
              <a:t> pandas</a:t>
            </a:r>
          </a:p>
          <a:p>
            <a:pPr marL="285750" indent="-285750">
              <a:buFont typeface="Wingdings"/>
              <a:buChar char="q"/>
            </a:pPr>
            <a:r>
              <a:rPr lang="en-US" dirty="0">
                <a:cs typeface="Calibri"/>
              </a:rPr>
              <a:t> </a:t>
            </a:r>
            <a:r>
              <a:rPr lang="en-US" dirty="0" err="1">
                <a:cs typeface="Calibri"/>
              </a:rPr>
              <a:t>Numpy</a:t>
            </a:r>
          </a:p>
          <a:p>
            <a:pPr marL="285750" indent="-285750">
              <a:buFont typeface="Wingdings"/>
              <a:buChar char="q"/>
            </a:pPr>
            <a:r>
              <a:rPr lang="en-US" dirty="0">
                <a:cs typeface="Calibri"/>
              </a:rPr>
              <a:t> Seaborn</a:t>
            </a:r>
          </a:p>
          <a:p>
            <a:pPr marL="285750" indent="-285750">
              <a:buFont typeface="Wingdings"/>
              <a:buChar char="q"/>
            </a:pPr>
            <a:r>
              <a:rPr lang="en-US" dirty="0">
                <a:cs typeface="Calibri"/>
              </a:rPr>
              <a:t> matplotlib</a:t>
            </a:r>
            <a:r>
              <a:rPr lang="en-US" sz="2400" b="1" dirty="0">
                <a:cs typeface="Calibri"/>
              </a:rPr>
              <a:t> </a:t>
            </a:r>
            <a:endParaRPr lang="en-US" dirty="0">
              <a:cs typeface="Calibri" panose="020F0502020204030204"/>
            </a:endParaRPr>
          </a:p>
        </p:txBody>
      </p:sp>
    </p:spTree>
    <p:extLst>
      <p:ext uri="{BB962C8B-B14F-4D97-AF65-F5344CB8AC3E}">
        <p14:creationId xmlns:p14="http://schemas.microsoft.com/office/powerpoint/2010/main" val="280230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80111C-7E6C-4CC3-8F81-707146962C9C}"/>
              </a:ext>
            </a:extLst>
          </p:cNvPr>
          <p:cNvSpPr txBox="1"/>
          <p:nvPr/>
        </p:nvSpPr>
        <p:spPr>
          <a:xfrm>
            <a:off x="609600" y="428625"/>
            <a:ext cx="77343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Black"/>
                <a:cs typeface="Calibri Light"/>
              </a:rPr>
              <a:t>Dataset </a:t>
            </a:r>
            <a:r>
              <a:rPr lang="en-US" sz="3200" b="1" dirty="0">
                <a:latin typeface="Bookman Old Style"/>
                <a:cs typeface="Calibri Light"/>
              </a:rPr>
              <a:t>&amp;</a:t>
            </a:r>
            <a:r>
              <a:rPr lang="en-US" sz="3200" b="1" dirty="0">
                <a:latin typeface="Arial Black"/>
                <a:cs typeface="Calibri Light"/>
              </a:rPr>
              <a:t> Analysis</a:t>
            </a:r>
            <a:endParaRPr lang="en-US" sz="3200" b="1">
              <a:latin typeface="Arial Black"/>
            </a:endParaRPr>
          </a:p>
        </p:txBody>
      </p:sp>
      <p:sp>
        <p:nvSpPr>
          <p:cNvPr id="3" name="TextBox 2">
            <a:extLst>
              <a:ext uri="{FF2B5EF4-FFF2-40B4-BE49-F238E27FC236}">
                <a16:creationId xmlns:a16="http://schemas.microsoft.com/office/drawing/2014/main" id="{84D856A0-91B4-4E2B-A95A-D60AF0FC9EAC}"/>
              </a:ext>
            </a:extLst>
          </p:cNvPr>
          <p:cNvSpPr txBox="1"/>
          <p:nvPr/>
        </p:nvSpPr>
        <p:spPr>
          <a:xfrm>
            <a:off x="609600" y="1438275"/>
            <a:ext cx="100774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t> This dataset has only one column that was int and rest of all the columns are object the shape of data is 267 rows and 71 columns.</a:t>
            </a:r>
            <a:endParaRPr lang="en-US" sz="2000" dirty="0">
              <a:cs typeface="Calibri"/>
            </a:endParaRPr>
          </a:p>
        </p:txBody>
      </p:sp>
      <p:sp>
        <p:nvSpPr>
          <p:cNvPr id="4" name="TextBox 3">
            <a:extLst>
              <a:ext uri="{FF2B5EF4-FFF2-40B4-BE49-F238E27FC236}">
                <a16:creationId xmlns:a16="http://schemas.microsoft.com/office/drawing/2014/main" id="{17569F5F-356F-4452-9AF0-740A770FF79B}"/>
              </a:ext>
            </a:extLst>
          </p:cNvPr>
          <p:cNvSpPr txBox="1"/>
          <p:nvPr/>
        </p:nvSpPr>
        <p:spPr>
          <a:xfrm>
            <a:off x="609600" y="2466975"/>
            <a:ext cx="50387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Calibri"/>
                <a:cs typeface="Calibri"/>
              </a:rPr>
              <a:t>Missing Values in dataset</a:t>
            </a:r>
            <a:endParaRPr lang="en-US" sz="2000">
              <a:latin typeface="Calibri"/>
              <a:cs typeface="Calibri"/>
            </a:endParaRPr>
          </a:p>
        </p:txBody>
      </p:sp>
      <p:sp>
        <p:nvSpPr>
          <p:cNvPr id="6" name="TextBox 5">
            <a:extLst>
              <a:ext uri="{FF2B5EF4-FFF2-40B4-BE49-F238E27FC236}">
                <a16:creationId xmlns:a16="http://schemas.microsoft.com/office/drawing/2014/main" id="{D96CAB0A-523B-4C8F-AE75-E8A045D16CE1}"/>
              </a:ext>
            </a:extLst>
          </p:cNvPr>
          <p:cNvSpPr txBox="1"/>
          <p:nvPr/>
        </p:nvSpPr>
        <p:spPr>
          <a:xfrm>
            <a:off x="685800" y="3286125"/>
            <a:ext cx="1083945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Observations from the dataset</a:t>
            </a:r>
            <a:endParaRPr lang="en-US"/>
          </a:p>
          <a:p>
            <a:pPr marL="285750" indent="-285750">
              <a:buFont typeface="Arial"/>
              <a:buChar char="•"/>
            </a:pPr>
            <a:r>
              <a:rPr lang="en-US" dirty="0"/>
              <a:t> The dataset is the combination of both utilitarian value and hedonistic values are needed to affect the repeat purchase intention of the customers</a:t>
            </a:r>
            <a:endParaRPr lang="en-US" dirty="0">
              <a:cs typeface="Calibri" panose="020F0502020204030204"/>
            </a:endParaRPr>
          </a:p>
          <a:p>
            <a:pPr marL="285750" indent="-285750">
              <a:buFont typeface="Arial"/>
              <a:buChar char="•"/>
            </a:pPr>
            <a:r>
              <a:rPr lang="en-US" dirty="0"/>
              <a:t>Utilitarian values: Utilitarian value is an objective value which provides some functional benefits to the consumers and helps consumers to accomplish practical tasks</a:t>
            </a:r>
            <a:endParaRPr lang="en-US" dirty="0">
              <a:cs typeface="Calibri" panose="020F0502020204030204"/>
            </a:endParaRPr>
          </a:p>
          <a:p>
            <a:pPr marL="285750" indent="-285750">
              <a:buFont typeface="Arial"/>
              <a:buChar char="•"/>
            </a:pPr>
            <a:r>
              <a:rPr lang="en-US" dirty="0"/>
              <a:t>Hedonistic value: Hedonistic value is subjective (Psychological) value which provides an experiential satisfaction. In other words, the immediate psychological gratification that comes from experiencing some activity or from consumption of a product</a:t>
            </a:r>
            <a:endParaRPr lang="en-US" dirty="0">
              <a:cs typeface="Calibri" panose="020F0502020204030204"/>
            </a:endParaRPr>
          </a:p>
          <a:p>
            <a:pPr marL="285750" indent="-285750">
              <a:buFont typeface="Arial"/>
              <a:buChar char="•"/>
            </a:pPr>
            <a:r>
              <a:rPr lang="en-US" dirty="0"/>
              <a:t>The dataset contains both numerical, categorical data</a:t>
            </a:r>
            <a:endParaRPr lang="en-US" dirty="0">
              <a:cs typeface="Calibri" panose="020F0502020204030204"/>
            </a:endParaRPr>
          </a:p>
          <a:p>
            <a:pPr marL="285750" indent="-285750">
              <a:buFont typeface="Arial"/>
              <a:buChar char="•"/>
            </a:pPr>
            <a:r>
              <a:rPr lang="en-US" dirty="0"/>
              <a:t>The dataset contains the details of all the customers who shop online frequently and their experience of buying products. From this details we need to find the success rate of online retailers.</a:t>
            </a:r>
            <a:endParaRPr lang="en-US" dirty="0">
              <a:cs typeface="Calibri" panose="020F0502020204030204"/>
            </a:endParaRPr>
          </a:p>
        </p:txBody>
      </p:sp>
    </p:spTree>
    <p:extLst>
      <p:ext uri="{BB962C8B-B14F-4D97-AF65-F5344CB8AC3E}">
        <p14:creationId xmlns:p14="http://schemas.microsoft.com/office/powerpoint/2010/main" val="411458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284C3D-2EA1-47E7-838D-DF226354595E}"/>
              </a:ext>
            </a:extLst>
          </p:cNvPr>
          <p:cNvSpPr txBox="1"/>
          <p:nvPr/>
        </p:nvSpPr>
        <p:spPr>
          <a:xfrm>
            <a:off x="838199" y="291090"/>
            <a:ext cx="10515599" cy="93268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914400">
              <a:lnSpc>
                <a:spcPct val="90000"/>
              </a:lnSpc>
              <a:spcBef>
                <a:spcPct val="0"/>
              </a:spcBef>
              <a:spcAft>
                <a:spcPts val="600"/>
              </a:spcAft>
            </a:pPr>
            <a:r>
              <a:rPr lang="en-US" sz="5400" b="1" kern="1200">
                <a:solidFill>
                  <a:schemeClr val="tx1"/>
                </a:solidFill>
                <a:latin typeface="+mj-lt"/>
                <a:ea typeface="+mj-ea"/>
                <a:cs typeface="+mj-cs"/>
              </a:rPr>
              <a:t>Exploratory data analysis(EDA)</a:t>
            </a:r>
          </a:p>
        </p:txBody>
      </p:sp>
      <p:pic>
        <p:nvPicPr>
          <p:cNvPr id="3" name="Picture 3">
            <a:extLst>
              <a:ext uri="{FF2B5EF4-FFF2-40B4-BE49-F238E27FC236}">
                <a16:creationId xmlns:a16="http://schemas.microsoft.com/office/drawing/2014/main" id="{EAD16C79-2A8F-4C8E-9E8C-593B80003E0D}"/>
              </a:ext>
            </a:extLst>
          </p:cNvPr>
          <p:cNvPicPr>
            <a:picLocks noChangeAspect="1"/>
          </p:cNvPicPr>
          <p:nvPr/>
        </p:nvPicPr>
        <p:blipFill>
          <a:blip r:embed="rId2"/>
          <a:stretch>
            <a:fillRect/>
          </a:stretch>
        </p:blipFill>
        <p:spPr>
          <a:xfrm>
            <a:off x="774298" y="2594486"/>
            <a:ext cx="10580773" cy="3428225"/>
          </a:xfrm>
          <a:prstGeom prst="rect">
            <a:avLst/>
          </a:prstGeom>
        </p:spPr>
      </p:pic>
      <p:sp>
        <p:nvSpPr>
          <p:cNvPr id="4" name="TextBox 3">
            <a:extLst>
              <a:ext uri="{FF2B5EF4-FFF2-40B4-BE49-F238E27FC236}">
                <a16:creationId xmlns:a16="http://schemas.microsoft.com/office/drawing/2014/main" id="{0D93E744-6054-47E5-ADA4-B3EFD2BD4626}"/>
              </a:ext>
            </a:extLst>
          </p:cNvPr>
          <p:cNvSpPr txBox="1"/>
          <p:nvPr/>
        </p:nvSpPr>
        <p:spPr>
          <a:xfrm>
            <a:off x="1091853" y="1467633"/>
            <a:ext cx="96116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dirty="0"/>
              <a:t>I have did EDA using count plot for every feature  so I can get knowledge about which value in every feature I most popular </a:t>
            </a:r>
            <a:endParaRPr lang="en-US" sz="2000" dirty="0">
              <a:cs typeface="Calibri"/>
            </a:endParaRPr>
          </a:p>
        </p:txBody>
      </p:sp>
    </p:spTree>
    <p:extLst>
      <p:ext uri="{BB962C8B-B14F-4D97-AF65-F5344CB8AC3E}">
        <p14:creationId xmlns:p14="http://schemas.microsoft.com/office/powerpoint/2010/main" val="179947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FF545B-3737-48C6-AC1C-A8D4FB4063DB}"/>
              </a:ext>
            </a:extLst>
          </p:cNvPr>
          <p:cNvSpPr txBox="1"/>
          <p:nvPr/>
        </p:nvSpPr>
        <p:spPr>
          <a:xfrm>
            <a:off x="953768" y="376377"/>
            <a:ext cx="10284018"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Observation</a:t>
            </a:r>
            <a:endParaRPr lang="en-US" sz="2000" b="1">
              <a:cs typeface="Calibri"/>
            </a:endParaRPr>
          </a:p>
          <a:p>
            <a:r>
              <a:rPr lang="en-US" sz="2000" dirty="0"/>
              <a:t>1) As we can see here count of respondent is more of female as compare to male </a:t>
            </a:r>
            <a:endParaRPr lang="en-US" sz="2000" dirty="0">
              <a:cs typeface="Calibri"/>
            </a:endParaRPr>
          </a:p>
          <a:p>
            <a:endParaRPr lang="en-US" sz="2000" dirty="0"/>
          </a:p>
          <a:p>
            <a:r>
              <a:rPr lang="en-US" sz="2000" dirty="0"/>
              <a:t>2) The person who purchase and </a:t>
            </a:r>
            <a:r>
              <a:rPr lang="en-US" sz="2000" dirty="0" err="1"/>
              <a:t>reten</a:t>
            </a:r>
            <a:r>
              <a:rPr lang="en-US" sz="2000" dirty="0"/>
              <a:t> is mostly 20-50 age group of people - </a:t>
            </a:r>
            <a:endParaRPr lang="en-US" sz="2000" dirty="0">
              <a:cs typeface="Calibri"/>
            </a:endParaRPr>
          </a:p>
          <a:p>
            <a:pPr marL="285750" indent="-285750">
              <a:buFont typeface="Arial"/>
              <a:buChar char="•"/>
            </a:pPr>
            <a:r>
              <a:rPr lang="en-US" sz="2000" dirty="0"/>
              <a:t> above 50 age group of people have less sense of advancement in technologies so may be that is the reason that they are less we can make technology understand and easy to access for them.</a:t>
            </a:r>
            <a:endParaRPr lang="en-US" sz="2000" dirty="0">
              <a:cs typeface="Calibri"/>
            </a:endParaRPr>
          </a:p>
          <a:p>
            <a:pPr marL="285750" indent="-285750">
              <a:buFont typeface="Arial"/>
              <a:buChar char="•"/>
            </a:pPr>
            <a:endParaRPr lang="en-US" sz="2000" dirty="0"/>
          </a:p>
          <a:p>
            <a:r>
              <a:rPr lang="en-US" sz="2000" dirty="0"/>
              <a:t>3) Its good review for shopping online as someone buying and trusting online shopping for more than four year is retaining products</a:t>
            </a:r>
          </a:p>
          <a:p>
            <a:endParaRPr lang="en-US" sz="2000" dirty="0"/>
          </a:p>
          <a:p>
            <a:r>
              <a:rPr lang="en-US" sz="2000" dirty="0"/>
              <a:t>4)These frequency of buying and amount of product decide the revenue generated and customer faith in online shopping </a:t>
            </a:r>
            <a:endParaRPr lang="en-US" sz="2000">
              <a:cs typeface="Calibri"/>
            </a:endParaRPr>
          </a:p>
          <a:p>
            <a:endParaRPr lang="en-US" sz="2000" dirty="0"/>
          </a:p>
          <a:p>
            <a:r>
              <a:rPr lang="en-US" sz="2000" dirty="0"/>
              <a:t>5) Online shopping also will be benefited from service provided by mobile internet company and there network, we can also conclude one more thing is dial up are less it mean people </a:t>
            </a:r>
            <a:r>
              <a:rPr lang="en-US" sz="2000" dirty="0" err="1"/>
              <a:t>dont</a:t>
            </a:r>
            <a:r>
              <a:rPr lang="en-US" sz="2000" dirty="0"/>
              <a:t> like to order on calls but they see the product on application and then there is more chances of purchase.</a:t>
            </a:r>
            <a:endParaRPr lang="en-US" sz="2000">
              <a:cs typeface="Calibri"/>
            </a:endParaRPr>
          </a:p>
          <a:p>
            <a:endParaRPr lang="en-US" sz="2000" dirty="0"/>
          </a:p>
          <a:p>
            <a:r>
              <a:rPr lang="en-US" sz="2000" dirty="0"/>
              <a:t> 6) Lot of people purchase from smartphones and laptop, as sales can be increased by showing more relevant adds on what have been used by that particular customer more often.</a:t>
            </a:r>
          </a:p>
          <a:p>
            <a:endParaRPr lang="en-US" sz="2000">
              <a:cs typeface="Calibri"/>
            </a:endParaRPr>
          </a:p>
        </p:txBody>
      </p:sp>
    </p:spTree>
    <p:extLst>
      <p:ext uri="{BB962C8B-B14F-4D97-AF65-F5344CB8AC3E}">
        <p14:creationId xmlns:p14="http://schemas.microsoft.com/office/powerpoint/2010/main" val="423593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0AD79EE-1466-4EFD-B12E-CF36B1E2A4AD}"/>
              </a:ext>
            </a:extLst>
          </p:cNvPr>
          <p:cNvPicPr>
            <a:picLocks noChangeAspect="1"/>
          </p:cNvPicPr>
          <p:nvPr/>
        </p:nvPicPr>
        <p:blipFill>
          <a:blip r:embed="rId2"/>
          <a:stretch>
            <a:fillRect/>
          </a:stretch>
        </p:blipFill>
        <p:spPr>
          <a:xfrm>
            <a:off x="557742" y="1036955"/>
            <a:ext cx="10905066" cy="4498339"/>
          </a:xfrm>
          <a:prstGeom prst="rect">
            <a:avLst/>
          </a:prstGeom>
        </p:spPr>
      </p:pic>
      <p:sp>
        <p:nvSpPr>
          <p:cNvPr id="4" name="TextBox 3">
            <a:extLst>
              <a:ext uri="{FF2B5EF4-FFF2-40B4-BE49-F238E27FC236}">
                <a16:creationId xmlns:a16="http://schemas.microsoft.com/office/drawing/2014/main" id="{13EC4FA8-CB63-48B8-B5B8-C84D4E3F1DF6}"/>
              </a:ext>
            </a:extLst>
          </p:cNvPr>
          <p:cNvSpPr txBox="1"/>
          <p:nvPr/>
        </p:nvSpPr>
        <p:spPr>
          <a:xfrm>
            <a:off x="887260" y="486427"/>
            <a:ext cx="57183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Exploratory data analysis(EDA)​</a:t>
            </a:r>
          </a:p>
        </p:txBody>
      </p:sp>
      <p:sp>
        <p:nvSpPr>
          <p:cNvPr id="5" name="TextBox 4">
            <a:extLst>
              <a:ext uri="{FF2B5EF4-FFF2-40B4-BE49-F238E27FC236}">
                <a16:creationId xmlns:a16="http://schemas.microsoft.com/office/drawing/2014/main" id="{842715E1-2048-4683-8558-CAC9A9721CAD}"/>
              </a:ext>
            </a:extLst>
          </p:cNvPr>
          <p:cNvSpPr txBox="1"/>
          <p:nvPr/>
        </p:nvSpPr>
        <p:spPr>
          <a:xfrm>
            <a:off x="666750" y="5953125"/>
            <a:ext cx="8020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t>Can't show all so Showing just 8 count plots</a:t>
            </a:r>
          </a:p>
        </p:txBody>
      </p:sp>
    </p:spTree>
    <p:extLst>
      <p:ext uri="{BB962C8B-B14F-4D97-AF65-F5344CB8AC3E}">
        <p14:creationId xmlns:p14="http://schemas.microsoft.com/office/powerpoint/2010/main" val="32314171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Customer Retention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991</cp:revision>
  <dcterms:created xsi:type="dcterms:W3CDTF">2022-01-31T07:41:49Z</dcterms:created>
  <dcterms:modified xsi:type="dcterms:W3CDTF">2022-02-09T12:49:26Z</dcterms:modified>
</cp:coreProperties>
</file>