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handoutMasterIdLst>
    <p:handoutMasterId r:id="rId35"/>
  </p:handoutMasterIdLst>
  <p:sldIdLst>
    <p:sldId id="318" r:id="rId2"/>
    <p:sldId id="339" r:id="rId3"/>
    <p:sldId id="340" r:id="rId4"/>
    <p:sldId id="343" r:id="rId5"/>
    <p:sldId id="344" r:id="rId6"/>
    <p:sldId id="341" r:id="rId7"/>
    <p:sldId id="342" r:id="rId8"/>
    <p:sldId id="345" r:id="rId9"/>
    <p:sldId id="347" r:id="rId10"/>
    <p:sldId id="348" r:id="rId11"/>
    <p:sldId id="349" r:id="rId12"/>
    <p:sldId id="351" r:id="rId13"/>
    <p:sldId id="352" r:id="rId14"/>
    <p:sldId id="353" r:id="rId15"/>
    <p:sldId id="354" r:id="rId16"/>
    <p:sldId id="355" r:id="rId17"/>
    <p:sldId id="356" r:id="rId18"/>
    <p:sldId id="364" r:id="rId19"/>
    <p:sldId id="365" r:id="rId20"/>
    <p:sldId id="379" r:id="rId21"/>
    <p:sldId id="366" r:id="rId22"/>
    <p:sldId id="367" r:id="rId23"/>
    <p:sldId id="368" r:id="rId24"/>
    <p:sldId id="369" r:id="rId25"/>
    <p:sldId id="370" r:id="rId26"/>
    <p:sldId id="377" r:id="rId27"/>
    <p:sldId id="372" r:id="rId28"/>
    <p:sldId id="373" r:id="rId29"/>
    <p:sldId id="378" r:id="rId30"/>
    <p:sldId id="374" r:id="rId31"/>
    <p:sldId id="375" r:id="rId32"/>
    <p:sldId id="376" r:id="rId33"/>
  </p:sldIdLst>
  <p:sldSz cx="12188825"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C3FA6-04C5-438E-AF86-AA89391143D8}" v="65" dt="2022-04-18T05:43:44.488"/>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7" d="100"/>
          <a:sy n="87" d="100"/>
        </p:scale>
        <p:origin x="528" y="6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4/17/2022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4/17/2022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081" y="4960137"/>
            <a:ext cx="7770376" cy="1463040"/>
          </a:xfrm>
        </p:spPr>
        <p:txBody>
          <a:bodyPr anchor="ctr">
            <a:normAutofit/>
          </a:bodyPr>
          <a:lstStyle>
            <a:lvl1pPr algn="r">
              <a:defRPr sz="8887" spc="355" baseline="0"/>
            </a:lvl1pPr>
          </a:lstStyle>
          <a:p>
            <a:r>
              <a:rPr lang="en-US" dirty="0"/>
              <a:t>Click to edit Master title style</a:t>
            </a:r>
          </a:p>
        </p:txBody>
      </p:sp>
      <p:sp>
        <p:nvSpPr>
          <p:cNvPr id="3" name="Subtitle 2"/>
          <p:cNvSpPr>
            <a:spLocks noGrp="1"/>
          </p:cNvSpPr>
          <p:nvPr>
            <p:ph type="subTitle" idx="1"/>
          </p:nvPr>
        </p:nvSpPr>
        <p:spPr>
          <a:xfrm>
            <a:off x="8608357" y="4960137"/>
            <a:ext cx="3199567" cy="1463040"/>
          </a:xfrm>
        </p:spPr>
        <p:txBody>
          <a:bodyPr lIns="91440" rIns="91440" anchor="ctr">
            <a:normAutofit/>
          </a:bodyPr>
          <a:lstStyle>
            <a:lvl1pPr marL="0" indent="0" algn="l">
              <a:lnSpc>
                <a:spcPct val="100000"/>
              </a:lnSpc>
              <a:spcBef>
                <a:spcPts val="0"/>
              </a:spcBef>
              <a:buNone/>
              <a:defRPr sz="3199">
                <a:solidFill>
                  <a:schemeClr val="tx1">
                    <a:lumMod val="95000"/>
                    <a:lumOff val="5000"/>
                  </a:schemeClr>
                </a:solidFill>
              </a:defRPr>
            </a:lvl1pPr>
            <a:lvl2pPr marL="812582" indent="0" algn="ctr">
              <a:buNone/>
              <a:defRPr sz="3199"/>
            </a:lvl2pPr>
            <a:lvl3pPr marL="1625163" indent="0" algn="ctr">
              <a:buNone/>
              <a:defRPr sz="3199"/>
            </a:lvl3pPr>
            <a:lvl4pPr marL="2437745" indent="0" algn="ctr">
              <a:buNone/>
              <a:defRPr sz="3199"/>
            </a:lvl4pPr>
            <a:lvl5pPr marL="3250326" indent="0" algn="ctr">
              <a:buNone/>
              <a:defRPr sz="3199"/>
            </a:lvl5pPr>
            <a:lvl6pPr marL="4062908" indent="0" algn="ctr">
              <a:buNone/>
              <a:defRPr sz="3199"/>
            </a:lvl6pPr>
            <a:lvl7pPr marL="4875489" indent="0" algn="ctr">
              <a:buNone/>
              <a:defRPr sz="3199"/>
            </a:lvl7pPr>
            <a:lvl8pPr marL="5688071" indent="0" algn="ctr">
              <a:buNone/>
              <a:defRPr sz="3199"/>
            </a:lvl8pPr>
            <a:lvl9pPr marL="6500652" indent="0" algn="ctr">
              <a:buNone/>
              <a:defRPr sz="3199"/>
            </a:lvl9pPr>
          </a:lstStyle>
          <a:p>
            <a:r>
              <a:rPr lang="en-US" dirty="0"/>
              <a:t>Click to edit Master subtitle style</a:t>
            </a:r>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4658"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88825"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258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D73815-2707-4475-8F1A-B873CB631BB4}"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8842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762000"/>
            <a:ext cx="2628215" cy="5410200"/>
          </a:xfrm>
        </p:spPr>
        <p:txBody>
          <a:bodyPr vert="eaVert" lIns="45720" tIns="91440" rIns="45720" bIns="91440"/>
          <a:lstStyle/>
          <a:p>
            <a:r>
              <a:rPr lang="en-US" dirty="0"/>
              <a:t>Click to edit Master title style</a:t>
            </a:r>
          </a:p>
        </p:txBody>
      </p:sp>
      <p:sp>
        <p:nvSpPr>
          <p:cNvPr id="3" name="Vertical Text Placeholder 2"/>
          <p:cNvSpPr>
            <a:spLocks noGrp="1"/>
          </p:cNvSpPr>
          <p:nvPr>
            <p:ph type="body" orient="vert" idx="1"/>
          </p:nvPr>
        </p:nvSpPr>
        <p:spPr>
          <a:xfrm>
            <a:off x="990343" y="762000"/>
            <a:ext cx="7579926" cy="54102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4AFB99-0EAB-4182-AFF8-E214C82A68F6}"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5781" y="59382"/>
            <a:ext cx="0" cy="9141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1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5D3794B-289A-4A80-97D7-111025398D45}"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8433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081" y="4960137"/>
            <a:ext cx="7770376" cy="1463040"/>
          </a:xfrm>
        </p:spPr>
        <p:txBody>
          <a:bodyPr anchor="ctr">
            <a:normAutofit/>
          </a:bodyPr>
          <a:lstStyle>
            <a:lvl1pPr algn="r">
              <a:defRPr sz="8887" b="0" spc="355" baseline="0"/>
            </a:lvl1pPr>
          </a:lstStyle>
          <a:p>
            <a:r>
              <a:rPr lang="en-US" dirty="0"/>
              <a:t>Click to edit Master title style</a:t>
            </a:r>
          </a:p>
        </p:txBody>
      </p:sp>
      <p:sp>
        <p:nvSpPr>
          <p:cNvPr id="3" name="Text Placeholder 2"/>
          <p:cNvSpPr>
            <a:spLocks noGrp="1"/>
          </p:cNvSpPr>
          <p:nvPr>
            <p:ph type="body" idx="1"/>
          </p:nvPr>
        </p:nvSpPr>
        <p:spPr>
          <a:xfrm>
            <a:off x="8608357" y="4960137"/>
            <a:ext cx="3199567" cy="1463040"/>
          </a:xfrm>
        </p:spPr>
        <p:txBody>
          <a:bodyPr lIns="91440" rIns="91440" anchor="ctr">
            <a:normAutofit/>
          </a:bodyPr>
          <a:lstStyle>
            <a:lvl1pPr marL="0" indent="0">
              <a:lnSpc>
                <a:spcPct val="100000"/>
              </a:lnSpc>
              <a:spcBef>
                <a:spcPts val="0"/>
              </a:spcBef>
              <a:buNone/>
              <a:defRPr sz="3199">
                <a:solidFill>
                  <a:schemeClr val="tx1">
                    <a:lumMod val="95000"/>
                    <a:lumOff val="5000"/>
                  </a:schemeClr>
                </a:solidFill>
              </a:defRPr>
            </a:lvl1pPr>
            <a:lvl2pPr marL="812582" indent="0">
              <a:buNone/>
              <a:defRPr sz="3199">
                <a:solidFill>
                  <a:schemeClr val="tx1">
                    <a:tint val="75000"/>
                  </a:schemeClr>
                </a:solidFill>
              </a:defRPr>
            </a:lvl2pPr>
            <a:lvl3pPr marL="1625163" indent="0">
              <a:buNone/>
              <a:defRPr sz="2844">
                <a:solidFill>
                  <a:schemeClr val="tx1">
                    <a:tint val="75000"/>
                  </a:schemeClr>
                </a:solidFill>
              </a:defRPr>
            </a:lvl3pPr>
            <a:lvl4pPr marL="2437745" indent="0">
              <a:buNone/>
              <a:defRPr sz="2488">
                <a:solidFill>
                  <a:schemeClr val="tx1">
                    <a:tint val="75000"/>
                  </a:schemeClr>
                </a:solidFill>
              </a:defRPr>
            </a:lvl4pPr>
            <a:lvl5pPr marL="3250326" indent="0">
              <a:buNone/>
              <a:defRPr sz="2488">
                <a:solidFill>
                  <a:schemeClr val="tx1">
                    <a:tint val="75000"/>
                  </a:schemeClr>
                </a:solidFill>
              </a:defRPr>
            </a:lvl5pPr>
            <a:lvl6pPr marL="4062908" indent="0">
              <a:buNone/>
              <a:defRPr sz="2488">
                <a:solidFill>
                  <a:schemeClr val="tx1">
                    <a:tint val="75000"/>
                  </a:schemeClr>
                </a:solidFill>
              </a:defRPr>
            </a:lvl6pPr>
            <a:lvl7pPr marL="4875489" indent="0">
              <a:buNone/>
              <a:defRPr sz="2488">
                <a:solidFill>
                  <a:schemeClr val="tx1">
                    <a:tint val="75000"/>
                  </a:schemeClr>
                </a:solidFill>
              </a:defRPr>
            </a:lvl7pPr>
            <a:lvl8pPr marL="5688071" indent="0">
              <a:buNone/>
              <a:defRPr sz="2488">
                <a:solidFill>
                  <a:schemeClr val="tx1">
                    <a:tint val="75000"/>
                  </a:schemeClr>
                </a:solidFill>
              </a:defRPr>
            </a:lvl8pPr>
            <a:lvl9pPr marL="6500652" indent="0">
              <a:buNone/>
              <a:defRPr sz="2488">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4658"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88825"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24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3861" y="585216"/>
            <a:ext cx="9717541" cy="1499616"/>
          </a:xfrm>
        </p:spPr>
        <p:txBody>
          <a:bodyPr/>
          <a:lstStyle/>
          <a:p>
            <a:r>
              <a:rPr lang="en-US" dirty="0"/>
              <a:t>Click to edit Master title style</a:t>
            </a:r>
          </a:p>
        </p:txBody>
      </p:sp>
      <p:sp>
        <p:nvSpPr>
          <p:cNvPr id="3" name="Content Placeholder 2"/>
          <p:cNvSpPr>
            <a:spLocks noGrp="1"/>
          </p:cNvSpPr>
          <p:nvPr>
            <p:ph sz="half" idx="1"/>
          </p:nvPr>
        </p:nvSpPr>
        <p:spPr>
          <a:xfrm>
            <a:off x="1023860" y="2286000"/>
            <a:ext cx="4753642"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87760" y="2286000"/>
            <a:ext cx="4753642"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3C6A301-0538-44EC-B09D-202E1042A48B}" type="datetimeFigureOut">
              <a:rPr lang="en-US" dirty="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9961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23861" y="2179636"/>
            <a:ext cx="4753642" cy="822960"/>
          </a:xfrm>
        </p:spPr>
        <p:txBody>
          <a:bodyPr lIns="137160" rIns="137160" anchor="ctr">
            <a:normAutofit/>
          </a:bodyPr>
          <a:lstStyle>
            <a:lvl1pPr marL="0" indent="0">
              <a:spcBef>
                <a:spcPts val="0"/>
              </a:spcBef>
              <a:spcAft>
                <a:spcPts val="0"/>
              </a:spcAft>
              <a:buNone/>
              <a:defRPr sz="4088" b="0" cap="none" baseline="0">
                <a:solidFill>
                  <a:schemeClr val="accent1"/>
                </a:solidFill>
                <a:latin typeface="+mn-lt"/>
              </a:defRPr>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1023861" y="2967788"/>
            <a:ext cx="4753642" cy="33415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89328" y="2179636"/>
            <a:ext cx="4753642" cy="822960"/>
          </a:xfrm>
        </p:spPr>
        <p:txBody>
          <a:bodyPr lIns="137160" rIns="137160" anchor="ctr">
            <a:normAutofit/>
          </a:bodyPr>
          <a:lstStyle>
            <a:lvl1pPr marL="0" indent="0">
              <a:spcBef>
                <a:spcPts val="0"/>
              </a:spcBef>
              <a:spcAft>
                <a:spcPts val="0"/>
              </a:spcAft>
              <a:buNone/>
              <a:defRPr lang="en-US" sz="4088" b="0" kern="1200" cap="none" baseline="0" dirty="0">
                <a:solidFill>
                  <a:schemeClr val="accent1"/>
                </a:solidFill>
                <a:latin typeface="+mn-lt"/>
                <a:ea typeface="+mn-ea"/>
                <a:cs typeface="+mn-cs"/>
              </a:defRPr>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marL="0" lvl="0" indent="0" algn="l" defTabSz="1625163" rtl="0" eaLnBrk="1" latinLnBrk="0" hangingPunct="1">
              <a:lnSpc>
                <a:spcPct val="90000"/>
              </a:lnSpc>
              <a:spcBef>
                <a:spcPts val="3199"/>
              </a:spcBef>
              <a:buNone/>
            </a:pPr>
            <a:r>
              <a:rPr lang="en-US" dirty="0"/>
              <a:t>Click to edit Master text styles</a:t>
            </a:r>
          </a:p>
        </p:txBody>
      </p:sp>
      <p:sp>
        <p:nvSpPr>
          <p:cNvPr id="6" name="Content Placeholder 5"/>
          <p:cNvSpPr>
            <a:spLocks noGrp="1"/>
          </p:cNvSpPr>
          <p:nvPr>
            <p:ph sz="quarter" idx="4"/>
          </p:nvPr>
        </p:nvSpPr>
        <p:spPr>
          <a:xfrm>
            <a:off x="5989328" y="2967788"/>
            <a:ext cx="4753642" cy="33415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789574A-8875-45EF-8EA2-3CAA0F7ABC4C}" type="datetimeFigureOut">
              <a:rPr lang="en-US" dirty="0"/>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740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dirty="0"/>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7422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401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3861" y="471509"/>
            <a:ext cx="4387977" cy="1737360"/>
          </a:xfrm>
        </p:spPr>
        <p:txBody>
          <a:bodyPr>
            <a:noAutofit/>
          </a:bodyPr>
          <a:lstStyle>
            <a:lvl1pPr>
              <a:lnSpc>
                <a:spcPct val="80000"/>
              </a:lnSpc>
              <a:defRPr sz="7109"/>
            </a:lvl1pPr>
          </a:lstStyle>
          <a:p>
            <a:r>
              <a:rPr lang="en-US" dirty="0"/>
              <a:t>Click to edit Master title style</a:t>
            </a:r>
          </a:p>
        </p:txBody>
      </p:sp>
      <p:sp>
        <p:nvSpPr>
          <p:cNvPr id="3" name="Content Placeholder 2"/>
          <p:cNvSpPr>
            <a:spLocks noGrp="1"/>
          </p:cNvSpPr>
          <p:nvPr>
            <p:ph idx="1"/>
          </p:nvPr>
        </p:nvSpPr>
        <p:spPr>
          <a:xfrm>
            <a:off x="5713512" y="822960"/>
            <a:ext cx="5676945" cy="5184648"/>
          </a:xfrm>
        </p:spPr>
        <p:txBody>
          <a:bodyPr/>
          <a:lstStyle>
            <a:lvl1pPr>
              <a:defRPr sz="4266"/>
            </a:lvl1pPr>
            <a:lvl2pPr>
              <a:defRPr sz="3555"/>
            </a:lvl2pPr>
            <a:lvl3pPr>
              <a:defRPr sz="2844"/>
            </a:lvl3pPr>
            <a:lvl4pPr>
              <a:defRPr sz="2844"/>
            </a:lvl4pPr>
            <a:lvl5pPr>
              <a:defRPr sz="2844"/>
            </a:lvl5pPr>
            <a:lvl6pPr>
              <a:defRPr sz="2844"/>
            </a:lvl6pPr>
            <a:lvl7pPr>
              <a:defRPr sz="2844"/>
            </a:lvl7pPr>
            <a:lvl8pPr>
              <a:defRPr sz="2844"/>
            </a:lvl8pPr>
            <a:lvl9pPr>
              <a:defRPr sz="284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23861" y="2257506"/>
            <a:ext cx="4387977" cy="3762294"/>
          </a:xfrm>
        </p:spPr>
        <p:txBody>
          <a:bodyPr lIns="91440" rIns="91440">
            <a:normAutofit/>
          </a:bodyPr>
          <a:lstStyle>
            <a:lvl1pPr marL="0" indent="0">
              <a:lnSpc>
                <a:spcPct val="108000"/>
              </a:lnSpc>
              <a:spcBef>
                <a:spcPts val="1066"/>
              </a:spcBef>
              <a:buNone/>
              <a:defRPr sz="2844"/>
            </a:lvl1pPr>
            <a:lvl2pPr marL="812582" indent="0">
              <a:buNone/>
              <a:defRPr sz="2133"/>
            </a:lvl2pPr>
            <a:lvl3pPr marL="1625163" indent="0">
              <a:buNone/>
              <a:defRPr sz="1777"/>
            </a:lvl3pPr>
            <a:lvl4pPr marL="2437745" indent="0">
              <a:buNone/>
              <a:defRPr sz="1600"/>
            </a:lvl4pPr>
            <a:lvl5pPr marL="3250326" indent="0">
              <a:buNone/>
              <a:defRPr sz="1600"/>
            </a:lvl5pPr>
            <a:lvl6pPr marL="4062908" indent="0">
              <a:buNone/>
              <a:defRPr sz="1600"/>
            </a:lvl6pPr>
            <a:lvl7pPr marL="4875489" indent="0">
              <a:buNone/>
              <a:defRPr sz="1600"/>
            </a:lvl7pPr>
            <a:lvl8pPr marL="5688071" indent="0">
              <a:buNone/>
              <a:defRPr sz="1600"/>
            </a:lvl8pPr>
            <a:lvl9pPr marL="6500652"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8539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4960138"/>
            <a:ext cx="7770376" cy="1463040"/>
          </a:xfrm>
        </p:spPr>
        <p:txBody>
          <a:bodyPr anchor="ctr">
            <a:normAutofit/>
          </a:bodyPr>
          <a:lstStyle>
            <a:lvl1pPr algn="r">
              <a:defRPr sz="8887" spc="355" baseline="0"/>
            </a:lvl1pPr>
          </a:lstStyle>
          <a:p>
            <a:r>
              <a:rPr lang="en-US" dirty="0"/>
              <a:t>Click to edit Master title style</a:t>
            </a:r>
          </a:p>
        </p:txBody>
      </p:sp>
      <p:sp>
        <p:nvSpPr>
          <p:cNvPr id="3" name="Picture Placeholder 2"/>
          <p:cNvSpPr>
            <a:spLocks noGrp="1" noChangeAspect="1"/>
          </p:cNvSpPr>
          <p:nvPr>
            <p:ph type="pic" idx="1"/>
          </p:nvPr>
        </p:nvSpPr>
        <p:spPr>
          <a:xfrm>
            <a:off x="0" y="-1"/>
            <a:ext cx="12185778" cy="4572000"/>
          </a:xfrm>
          <a:solidFill>
            <a:schemeClr val="accent1">
              <a:lumMod val="60000"/>
              <a:lumOff val="40000"/>
            </a:schemeClr>
          </a:solidFill>
        </p:spPr>
        <p:txBody>
          <a:bodyPr lIns="457200" tIns="365760" rIns="45720" bIns="45720" anchor="t"/>
          <a:lstStyle>
            <a:lvl1pPr marL="0" indent="0">
              <a:buNone/>
              <a:defRPr sz="5687"/>
            </a:lvl1pPr>
            <a:lvl2pPr marL="812582" indent="0">
              <a:buNone/>
              <a:defRPr sz="4976"/>
            </a:lvl2pPr>
            <a:lvl3pPr marL="1625163" indent="0">
              <a:buNone/>
              <a:defRPr sz="4266"/>
            </a:lvl3pPr>
            <a:lvl4pPr marL="2437745" indent="0">
              <a:buNone/>
              <a:defRPr sz="3555"/>
            </a:lvl4pPr>
            <a:lvl5pPr marL="3250326" indent="0">
              <a:buNone/>
              <a:defRPr sz="3555"/>
            </a:lvl5pPr>
            <a:lvl6pPr marL="4062908" indent="0">
              <a:buNone/>
              <a:defRPr sz="3555"/>
            </a:lvl6pPr>
            <a:lvl7pPr marL="4875489" indent="0">
              <a:buNone/>
              <a:defRPr sz="3555"/>
            </a:lvl7pPr>
            <a:lvl8pPr marL="5688071" indent="0">
              <a:buNone/>
              <a:defRPr sz="3555"/>
            </a:lvl8pPr>
            <a:lvl9pPr marL="6500652" indent="0">
              <a:buNone/>
              <a:defRPr sz="3555"/>
            </a:lvl9pPr>
          </a:lstStyle>
          <a:p>
            <a:endParaRPr lang="en-US" dirty="0"/>
          </a:p>
        </p:txBody>
      </p:sp>
      <p:sp>
        <p:nvSpPr>
          <p:cNvPr id="4" name="Text Placeholder 3"/>
          <p:cNvSpPr>
            <a:spLocks noGrp="1"/>
          </p:cNvSpPr>
          <p:nvPr>
            <p:ph type="body" sz="half" idx="2"/>
          </p:nvPr>
        </p:nvSpPr>
        <p:spPr>
          <a:xfrm>
            <a:off x="8608357" y="4960138"/>
            <a:ext cx="3199567" cy="1463040"/>
          </a:xfrm>
        </p:spPr>
        <p:txBody>
          <a:bodyPr lIns="91440" rIns="91440" anchor="ctr">
            <a:normAutofit/>
          </a:bodyPr>
          <a:lstStyle>
            <a:lvl1pPr marL="0" indent="0">
              <a:lnSpc>
                <a:spcPct val="100000"/>
              </a:lnSpc>
              <a:spcBef>
                <a:spcPts val="0"/>
              </a:spcBef>
              <a:buNone/>
              <a:defRPr sz="3199">
                <a:solidFill>
                  <a:schemeClr val="tx1">
                    <a:lumMod val="95000"/>
                    <a:lumOff val="5000"/>
                  </a:schemeClr>
                </a:solidFill>
              </a:defRPr>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4659"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22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861" y="585216"/>
            <a:ext cx="9717541"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23862" y="2286000"/>
            <a:ext cx="9717542"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23863" y="6470704"/>
            <a:ext cx="2153582" cy="274320"/>
          </a:xfrm>
          <a:prstGeom prst="rect">
            <a:avLst/>
          </a:prstGeom>
        </p:spPr>
        <p:txBody>
          <a:bodyPr vert="horz" lIns="91440" tIns="45720" rIns="91440" bIns="45720" rtlCol="0" anchor="ctr"/>
          <a:lstStyle>
            <a:lvl1pPr algn="l">
              <a:defRPr sz="1777">
                <a:solidFill>
                  <a:schemeClr val="tx1">
                    <a:lumMod val="95000"/>
                    <a:lumOff val="5000"/>
                  </a:schemeClr>
                </a:solidFill>
                <a:latin typeface="+mj-lt"/>
              </a:defRPr>
            </a:lvl1pPr>
          </a:lstStyle>
          <a:p>
            <a:fld id="{90298CD5-6C1E-4009-B41F-6DF62E31D3BE}" type="datetimeFigureOut">
              <a:rPr lang="en-US" dirty="0"/>
              <a:pPr/>
              <a:t>4/17/2022</a:t>
            </a:fld>
            <a:endParaRPr lang="en-US" dirty="0"/>
          </a:p>
        </p:txBody>
      </p:sp>
      <p:sp>
        <p:nvSpPr>
          <p:cNvPr id="5" name="Footer Placeholder 4"/>
          <p:cNvSpPr>
            <a:spLocks noGrp="1"/>
          </p:cNvSpPr>
          <p:nvPr>
            <p:ph type="ftr" sz="quarter" idx="3"/>
          </p:nvPr>
        </p:nvSpPr>
        <p:spPr>
          <a:xfrm>
            <a:off x="4841671" y="6470704"/>
            <a:ext cx="5899922" cy="274320"/>
          </a:xfrm>
          <a:prstGeom prst="rect">
            <a:avLst/>
          </a:prstGeom>
        </p:spPr>
        <p:txBody>
          <a:bodyPr vert="horz" lIns="91440" tIns="45720" rIns="91440" bIns="45720" rtlCol="0" anchor="ctr"/>
          <a:lstStyle>
            <a:lvl1pPr algn="r">
              <a:defRPr sz="1777"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4511" y="6470704"/>
            <a:ext cx="973413" cy="274320"/>
          </a:xfrm>
          <a:prstGeom prst="rect">
            <a:avLst/>
          </a:prstGeom>
        </p:spPr>
        <p:txBody>
          <a:bodyPr vert="horz" lIns="91440" tIns="45720" rIns="91440" bIns="45720" rtlCol="0" anchor="ctr"/>
          <a:lstStyle>
            <a:lvl1pPr algn="l">
              <a:defRPr sz="1777">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1802"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1184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356932" y="4906475"/>
            <a:ext cx="5945188" cy="1368152"/>
          </a:xfrm>
          <a:scene3d>
            <a:camera prst="orthographicFront"/>
            <a:lightRig rig="threePt" dir="t"/>
          </a:scene3d>
          <a:sp3d>
            <a:bevelT/>
          </a:sp3d>
        </p:spPr>
        <p:txBody>
          <a:bodyPr>
            <a:normAutofit fontScale="90000"/>
          </a:bodyPr>
          <a:lstStyle/>
          <a:p>
            <a:pPr algn="ctr"/>
            <a:r>
              <a:rPr lang="en-IN" sz="3600" b="1" i="1" dirty="0">
                <a:solidFill>
                  <a:srgbClr val="E05F2C"/>
                </a:solidFill>
              </a:rPr>
              <a:t>Project Presentation On</a:t>
            </a:r>
            <a:br>
              <a:rPr lang="en-IN" sz="3600" b="1" i="1" dirty="0">
                <a:solidFill>
                  <a:schemeClr val="accent1">
                    <a:lumMod val="75000"/>
                  </a:schemeClr>
                </a:solidFill>
              </a:rPr>
            </a:br>
            <a:br>
              <a:rPr lang="en-IN" sz="4400" dirty="0"/>
            </a:br>
            <a:r>
              <a:rPr lang="en-IN" sz="3600" b="1" dirty="0">
                <a:solidFill>
                  <a:schemeClr val="accent6">
                    <a:lumMod val="75000"/>
                  </a:schemeClr>
                </a:solidFill>
              </a:rPr>
              <a:t>“</a:t>
            </a:r>
            <a:r>
              <a:rPr lang="en-IN" sz="3400" b="1" dirty="0">
                <a:solidFill>
                  <a:schemeClr val="accent6">
                    <a:lumMod val="75000"/>
                  </a:schemeClr>
                </a:solidFill>
              </a:rPr>
              <a:t>Micro-Credit Defaulter Model</a:t>
            </a:r>
            <a:r>
              <a:rPr lang="en-IN" sz="3600" b="1" dirty="0">
                <a:solidFill>
                  <a:schemeClr val="accent6">
                    <a:lumMod val="75000"/>
                  </a:schemeClr>
                </a:solidFill>
              </a:rPr>
              <a:t>”</a:t>
            </a:r>
          </a:p>
        </p:txBody>
      </p:sp>
      <p:sp>
        <p:nvSpPr>
          <p:cNvPr id="3" name="Subtitle 2"/>
          <p:cNvSpPr>
            <a:spLocks noGrp="1"/>
          </p:cNvSpPr>
          <p:nvPr>
            <p:ph type="subTitle" idx="1"/>
          </p:nvPr>
        </p:nvSpPr>
        <p:spPr>
          <a:xfrm>
            <a:off x="5656688" y="4592558"/>
            <a:ext cx="6392974" cy="720080"/>
          </a:xfrm>
        </p:spPr>
        <p:txBody>
          <a:bodyPr vert="horz" lIns="91440" tIns="45720" rIns="91440" bIns="45720" rtlCol="0" anchor="t">
            <a:noAutofit/>
          </a:bodyPr>
          <a:lstStyle/>
          <a:p>
            <a:r>
              <a:rPr lang="en-US" b="1" i="1" dirty="0">
                <a:solidFill>
                  <a:srgbClr val="E05F2C"/>
                </a:solidFill>
                <a:ea typeface="Cambria"/>
              </a:rPr>
              <a:t>Presented by: Abhay </a:t>
            </a:r>
            <a:r>
              <a:rPr lang="en-US" b="1" i="1" dirty="0" err="1">
                <a:solidFill>
                  <a:srgbClr val="E05F2C"/>
                </a:solidFill>
                <a:ea typeface="Cambria"/>
              </a:rPr>
              <a:t>surma</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C13-5ADE-4C3D-A40B-B84A074851A8}"/>
              </a:ext>
            </a:extLst>
          </p:cNvPr>
          <p:cNvSpPr>
            <a:spLocks noGrp="1"/>
          </p:cNvSpPr>
          <p:nvPr>
            <p:ph type="title"/>
          </p:nvPr>
        </p:nvSpPr>
        <p:spPr>
          <a:xfrm>
            <a:off x="1522413" y="0"/>
            <a:ext cx="9829799" cy="620688"/>
          </a:xfrm>
        </p:spPr>
        <p:txBody>
          <a:bodyPr>
            <a:normAutofit/>
          </a:bodyPr>
          <a:lstStyle/>
          <a:p>
            <a:r>
              <a:rPr lang="en-IN" dirty="0"/>
              <a:t>Visualization[Univariate]:</a:t>
            </a:r>
          </a:p>
        </p:txBody>
      </p:sp>
      <p:sp>
        <p:nvSpPr>
          <p:cNvPr id="4" name="Content Placeholder 3">
            <a:extLst>
              <a:ext uri="{FF2B5EF4-FFF2-40B4-BE49-F238E27FC236}">
                <a16:creationId xmlns:a16="http://schemas.microsoft.com/office/drawing/2014/main" id="{FE5E8C88-5D24-4AD0-9A19-1F7AD578D561}"/>
              </a:ext>
            </a:extLst>
          </p:cNvPr>
          <p:cNvSpPr>
            <a:spLocks noGrp="1"/>
          </p:cNvSpPr>
          <p:nvPr>
            <p:ph idx="1"/>
          </p:nvPr>
        </p:nvSpPr>
        <p:spPr>
          <a:xfrm>
            <a:off x="1522413"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a:buFont typeface="Wingdings" panose="05000000000000000000" pitchFamily="2" charset="2"/>
              <a:buChar char="ü"/>
            </a:pPr>
            <a:r>
              <a:rPr lang="en-US" sz="1800" b="0" i="0" dirty="0">
                <a:solidFill>
                  <a:srgbClr val="000000"/>
                </a:solidFill>
                <a:effectLst/>
                <a:latin typeface="Century" panose="02040604050505020304" pitchFamily="18" charset="0"/>
              </a:rPr>
              <a:t>I can clearly see that there is skewness in most of the columns so we have to treat them.</a:t>
            </a:r>
          </a:p>
          <a:p>
            <a:endParaRPr lang="en-IN" dirty="0"/>
          </a:p>
        </p:txBody>
      </p:sp>
      <p:pic>
        <p:nvPicPr>
          <p:cNvPr id="6" name="Picture 2">
            <a:extLst>
              <a:ext uri="{FF2B5EF4-FFF2-40B4-BE49-F238E27FC236}">
                <a16:creationId xmlns:a16="http://schemas.microsoft.com/office/drawing/2014/main" id="{C00A03AD-610D-4991-9D92-6D515F811A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711"/>
          <a:stretch/>
        </p:blipFill>
        <p:spPr bwMode="auto">
          <a:xfrm>
            <a:off x="1413892" y="864703"/>
            <a:ext cx="9938320" cy="53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24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2413" y="620688"/>
            <a:ext cx="9829799" cy="1008112"/>
          </a:xfrm>
        </p:spPr>
        <p:txBody>
          <a:bodyPr>
            <a:normAutofit/>
          </a:bodyPr>
          <a:lstStyle/>
          <a:p>
            <a:r>
              <a:rPr lang="en-IN" dirty="0"/>
              <a:t>Vizualization[Univariate-Target]:</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522413"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b="0" i="0" dirty="0">
              <a:solidFill>
                <a:srgbClr val="000000"/>
              </a:solidFill>
              <a:effectLst/>
              <a:latin typeface="Century" panose="02040604050505020304" pitchFamily="18" charset="0"/>
            </a:endParaRPr>
          </a:p>
          <a:p>
            <a:pPr>
              <a:buFont typeface="Wingdings" panose="05000000000000000000" pitchFamily="2" charset="2"/>
              <a:buChar char="ü"/>
            </a:pPr>
            <a:r>
              <a:rPr lang="en-US" sz="2000" b="0" i="0" dirty="0">
                <a:solidFill>
                  <a:srgbClr val="000000"/>
                </a:solidFill>
                <a:effectLst/>
                <a:latin typeface="Century" panose="02040604050505020304" pitchFamily="18" charset="0"/>
              </a:rPr>
              <a:t>There is a data </a:t>
            </a:r>
            <a:r>
              <a:rPr lang="en-US" sz="2000" b="0" i="0" dirty="0" err="1">
                <a:solidFill>
                  <a:srgbClr val="000000"/>
                </a:solidFill>
                <a:effectLst/>
                <a:latin typeface="Century" panose="02040604050505020304" pitchFamily="18" charset="0"/>
              </a:rPr>
              <a:t>imbalancing</a:t>
            </a:r>
            <a:r>
              <a:rPr lang="en-US" sz="2000" b="0" i="0" dirty="0">
                <a:solidFill>
                  <a:srgbClr val="000000"/>
                </a:solidFill>
                <a:effectLst/>
                <a:latin typeface="Century" panose="02040604050505020304" pitchFamily="18" charset="0"/>
              </a:rPr>
              <a:t> issue so we have to treat this by using oversampling or </a:t>
            </a:r>
            <a:r>
              <a:rPr lang="en-US" sz="2000" b="0" i="0" dirty="0" err="1">
                <a:solidFill>
                  <a:srgbClr val="000000"/>
                </a:solidFill>
                <a:effectLst/>
                <a:latin typeface="Century" panose="02040604050505020304" pitchFamily="18" charset="0"/>
              </a:rPr>
              <a:t>undersampling</a:t>
            </a:r>
            <a:r>
              <a:rPr lang="en-US" sz="2000" b="0" i="0" dirty="0">
                <a:solidFill>
                  <a:srgbClr val="000000"/>
                </a:solidFill>
                <a:effectLst/>
                <a:latin typeface="Century" panose="02040604050505020304" pitchFamily="18" charset="0"/>
              </a:rPr>
              <a:t>.</a:t>
            </a:r>
            <a:endParaRPr lang="en-IN" sz="2000" dirty="0">
              <a:latin typeface="Century" panose="02040604050505020304" pitchFamily="18" charset="0"/>
            </a:endParaRPr>
          </a:p>
        </p:txBody>
      </p:sp>
      <p:pic>
        <p:nvPicPr>
          <p:cNvPr id="3074" name="Picture 2">
            <a:extLst>
              <a:ext uri="{FF2B5EF4-FFF2-40B4-BE49-F238E27FC236}">
                <a16:creationId xmlns:a16="http://schemas.microsoft.com/office/drawing/2014/main" id="{70EA96CF-C183-4C26-A87D-5EBE3E037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012" y="1844824"/>
            <a:ext cx="6480720" cy="393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1522413" y="44624"/>
            <a:ext cx="9829799" cy="576064"/>
          </a:xfrm>
        </p:spPr>
        <p:txBody>
          <a:bodyPr>
            <a:normAutofit fontScale="90000"/>
          </a:bodyPr>
          <a:lstStyle/>
          <a:p>
            <a:r>
              <a:rPr lang="en-IN" dirty="0"/>
              <a:t>Vizualization[Bivariate]:</a:t>
            </a:r>
          </a:p>
        </p:txBody>
      </p:sp>
      <p:pic>
        <p:nvPicPr>
          <p:cNvPr id="5" name="Picture 2">
            <a:extLst>
              <a:ext uri="{FF2B5EF4-FFF2-40B4-BE49-F238E27FC236}">
                <a16:creationId xmlns:a16="http://schemas.microsoft.com/office/drawing/2014/main" id="{BAF13B8A-DDC8-4E56-8C2F-670834AB64A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6800"/>
          <a:stretch/>
        </p:blipFill>
        <p:spPr bwMode="auto">
          <a:xfrm>
            <a:off x="1125860" y="836712"/>
            <a:ext cx="10476655"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5473-1E2D-4E47-A680-28FE7D1FA948}"/>
              </a:ext>
            </a:extLst>
          </p:cNvPr>
          <p:cNvSpPr>
            <a:spLocks noGrp="1"/>
          </p:cNvSpPr>
          <p:nvPr>
            <p:ph type="title"/>
          </p:nvPr>
        </p:nvSpPr>
        <p:spPr>
          <a:xfrm>
            <a:off x="1522413" y="116632"/>
            <a:ext cx="9829799" cy="576064"/>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CE5A348D-DA8C-4CBB-9170-29B81622AF8F}"/>
              </a:ext>
            </a:extLst>
          </p:cNvPr>
          <p:cNvSpPr>
            <a:spLocks noGrp="1"/>
          </p:cNvSpPr>
          <p:nvPr>
            <p:ph idx="1"/>
          </p:nvPr>
        </p:nvSpPr>
        <p:spPr>
          <a:xfrm>
            <a:off x="1522413" y="548680"/>
            <a:ext cx="9829799" cy="6192688"/>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sz="16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aon</a:t>
            </a: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sz="16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last_rech_date_ma</a:t>
            </a: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sz="16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last_rech_amt_ma</a:t>
            </a: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sz="1600" dirty="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a:t>
            </a:r>
            <a:r>
              <a:rPr lang="en-IN" sz="1600" dirty="0" err="1">
                <a:solidFill>
                  <a:srgbClr val="000000"/>
                </a:solidFill>
                <a:effectLst/>
                <a:latin typeface="Century" panose="02040604050505020304" pitchFamily="18" charset="0"/>
                <a:ea typeface="Times New Roman" panose="02020603050405020304" pitchFamily="18" charset="0"/>
              </a:rPr>
              <a:t>comparitively</a:t>
            </a:r>
            <a:r>
              <a:rPr lang="en-IN" sz="1600" dirty="0">
                <a:solidFill>
                  <a:srgbClr val="000000"/>
                </a:solidFill>
                <a:effectLst/>
                <a:latin typeface="Century" panose="02040604050505020304" pitchFamily="18" charset="0"/>
                <a:ea typeface="Times New Roman" panose="02020603050405020304" pitchFamily="18" charset="0"/>
              </a:rPr>
              <a:t> Non-defaulters are more in number.</a:t>
            </a:r>
            <a:endParaRPr lang="en-IN" sz="1600" dirty="0">
              <a:latin typeface="Century" panose="02040604050505020304" pitchFamily="18" charset="0"/>
            </a:endParaRPr>
          </a:p>
        </p:txBody>
      </p:sp>
    </p:spTree>
    <p:extLst>
      <p:ext uri="{BB962C8B-B14F-4D97-AF65-F5344CB8AC3E}">
        <p14:creationId xmlns:p14="http://schemas.microsoft.com/office/powerpoint/2010/main" val="2168507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A1D0-F625-4DBA-8C87-F9BCEE0175E0}"/>
              </a:ext>
            </a:extLst>
          </p:cNvPr>
          <p:cNvSpPr>
            <a:spLocks noGrp="1"/>
          </p:cNvSpPr>
          <p:nvPr>
            <p:ph type="title"/>
          </p:nvPr>
        </p:nvSpPr>
        <p:spPr>
          <a:xfrm>
            <a:off x="1522413" y="44623"/>
            <a:ext cx="9829799" cy="644351"/>
          </a:xfrm>
        </p:spPr>
        <p:txBody>
          <a:bodyPr>
            <a:normAutofit/>
          </a:bodyPr>
          <a:lstStyle/>
          <a:p>
            <a:r>
              <a:rPr lang="en-IN" dirty="0"/>
              <a:t>Vizualization of numerical columns:</a:t>
            </a:r>
          </a:p>
        </p:txBody>
      </p:sp>
      <p:pic>
        <p:nvPicPr>
          <p:cNvPr id="5" name="Picture 2">
            <a:extLst>
              <a:ext uri="{FF2B5EF4-FFF2-40B4-BE49-F238E27FC236}">
                <a16:creationId xmlns:a16="http://schemas.microsoft.com/office/drawing/2014/main" id="{F02583BA-5136-4406-995B-3FD6E697E4A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3201" b="33200"/>
          <a:stretch/>
        </p:blipFill>
        <p:spPr bwMode="auto">
          <a:xfrm>
            <a:off x="1522413" y="764704"/>
            <a:ext cx="10260631"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95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2413" y="0"/>
            <a:ext cx="9829799" cy="548680"/>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522413" y="404664"/>
            <a:ext cx="9829799" cy="6336704"/>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14.Customers with high value of Frequency of main account recharged in last 90 days(fr_ma_rech90)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15.Customers with high value of Total amount of recharge in main account over last 90 days (in </a:t>
            </a:r>
            <a:r>
              <a:rPr lang="en-IN" sz="147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Rupiah)(sumamnt_ma_rech90)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16.Customers with high value of Median of amount of recharges done in main account over last 90 days at user level (in </a:t>
            </a:r>
            <a:r>
              <a:rPr lang="en-IN" sz="147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Rupiah)(medianamnt_ma_rech90)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17.Customers with high value of Median of main account balance just before recharge in last 90 days at user level (in </a:t>
            </a:r>
            <a:r>
              <a:rPr lang="en-IN" sz="147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Rupiah)(medianmarechprebal90) are maximum Non-defaulters(who have paid there loan amount-1).</a:t>
            </a:r>
            <a:endParaRPr lang="en-IN" sz="1470" dirty="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rPr>
              <a:t>18.Customers with high value of Number of loans taken by user in last 30 days(cnt_loans30) are maximum Non-defaulters(who have paid there loan amount-1).</a:t>
            </a:r>
            <a:endParaRPr lang="en-IN" sz="1470" dirty="0">
              <a:latin typeface="Century" panose="02040604050505020304" pitchFamily="18" charset="0"/>
            </a:endParaRPr>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2FC9-25D4-4FFE-8271-E7C5AF3DE60D}"/>
              </a:ext>
            </a:extLst>
          </p:cNvPr>
          <p:cNvSpPr>
            <a:spLocks noGrp="1"/>
          </p:cNvSpPr>
          <p:nvPr>
            <p:ph type="title"/>
          </p:nvPr>
        </p:nvSpPr>
        <p:spPr>
          <a:xfrm>
            <a:off x="1522413" y="0"/>
            <a:ext cx="9829799" cy="620688"/>
          </a:xfrm>
        </p:spPr>
        <p:txBody>
          <a:bodyPr>
            <a:normAutofit/>
          </a:bodyPr>
          <a:lstStyle/>
          <a:p>
            <a:r>
              <a:rPr lang="en-IN" dirty="0"/>
              <a:t>Vizualization of categorical columns:</a:t>
            </a:r>
          </a:p>
        </p:txBody>
      </p:sp>
      <p:pic>
        <p:nvPicPr>
          <p:cNvPr id="5" name="Picture 2">
            <a:extLst>
              <a:ext uri="{FF2B5EF4-FFF2-40B4-BE49-F238E27FC236}">
                <a16:creationId xmlns:a16="http://schemas.microsoft.com/office/drawing/2014/main" id="{0DDAD488-84E3-4D35-B76C-005BB8BA164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6800"/>
          <a:stretch/>
        </p:blipFill>
        <p:spPr bwMode="auto">
          <a:xfrm>
            <a:off x="1522413" y="908720"/>
            <a:ext cx="9972599"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217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1522413" y="0"/>
            <a:ext cx="9829799" cy="548680"/>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1197869" y="404664"/>
            <a:ext cx="10729192" cy="6336704"/>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19.Customers with high value of Total amount of loans taken by user in last 30 days(amnt_loans30)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20.Customers with high value of maximum amount of loan taken by the user in last 30 days(maxamnt_loans30)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21.Customers with high value of Number of loans taken by user in last 90 days(cnt_loans90)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22.Customers with high value of Total amount of loans taken by user in last 90 days(amnt_loans90)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23.Customers with high value of maximum amount of loan taken by the user in last 90 days(maxamnt_loans90)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24.Customers with high value of Average payback time in days over last 30 days(payback30)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25.Customers with high value of Average payback time in days over last 90 days(payback90)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26.In between 6th and 7th month maximum customers both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defualters</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Non-defaulters have paid there loan amount.</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rPr>
              <a:t>27.Below 14th of each month all the customers have paid there loan amount.</a:t>
            </a:r>
            <a:endParaRPr lang="en-IN" sz="1650" dirty="0">
              <a:latin typeface="Century" panose="020406040505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a:t>
            </a:r>
            <a:r>
              <a:rPr lang="en-IN" sz="2000" dirty="0" err="1">
                <a:latin typeface="Century" panose="02040604050505020304" pitchFamily="18" charset="0"/>
                <a:ea typeface="Calibri" panose="020F0502020204030204" pitchFamily="34" charset="0"/>
                <a:cs typeface="Times New Roman" panose="02020603050405020304" pitchFamily="18" charset="0"/>
              </a:rPr>
              <a:t>dist</a:t>
            </a:r>
            <a:r>
              <a:rPr lang="en-IN" sz="2000" dirty="0">
                <a:effectLst/>
                <a:latin typeface="Century" panose="02040604050505020304" pitchFamily="18" charset="0"/>
                <a:ea typeface="Calibri" panose="020F0502020204030204" pitchFamily="34" charset="0"/>
                <a:cs typeface="Times New Roman" panose="02020603050405020304" pitchFamily="18" charset="0"/>
              </a:rPr>
              <a:t> plot for each univariate numerical features and it says that there is skewness in almost all columns. </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a:t>
            </a:r>
            <a:r>
              <a:rPr lang="en-IN" sz="2000" dirty="0">
                <a:latin typeface="Century" panose="02040604050505020304" pitchFamily="18" charset="0"/>
                <a:ea typeface="Calibri" panose="020F0502020204030204" pitchFamily="34" charset="0"/>
                <a:cs typeface="Times New Roman" panose="02020603050405020304" pitchFamily="18" charset="0"/>
              </a:rPr>
              <a:t>in maximum features the count of non-defaulters is high compared to defaulters so the risk is less </a:t>
            </a:r>
            <a:r>
              <a:rPr lang="en-IN" sz="2000" dirty="0" err="1">
                <a:latin typeface="Century" panose="02040604050505020304" pitchFamily="18" charset="0"/>
                <a:ea typeface="Calibri" panose="020F0502020204030204" pitchFamily="34" charset="0"/>
                <a:cs typeface="Times New Roman" panose="02020603050405020304" pitchFamily="18" charset="0"/>
              </a:rPr>
              <a:t>comparitively</a:t>
            </a:r>
            <a:r>
              <a:rPr lang="en-IN" sz="2000" dirty="0">
                <a:effectLst/>
                <a:latin typeface="Century" panose="02040604050505020304" pitchFamily="18" charset="0"/>
                <a:ea typeface="Calibri" panose="020F0502020204030204" pitchFamily="34" charset="0"/>
                <a:cs typeface="Times New Roman" panose="02020603050405020304" pitchFamily="18" charset="0"/>
              </a:rPr>
              <a:t>.</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dirty="0"/>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In my datasets I did not found null values, but I found outliers and also skewness.</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skewness I have used yeo-</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sz="2000" dirty="0">
                <a:effectLst/>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replace the negative values from positive values I have used abs.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a:t>
            </a:r>
            <a:r>
              <a:rPr lang="en-IN" sz="2000" dirty="0">
                <a:latin typeface="Century" panose="02040604050505020304" pitchFamily="18" charset="0"/>
                <a:ea typeface="Calibri" panose="020F0502020204030204" pitchFamily="34" charset="0"/>
                <a:cs typeface="Times New Roman" panose="02020603050405020304" pitchFamily="18" charset="0"/>
              </a:rPr>
              <a:t>Normalization</a:t>
            </a:r>
            <a:r>
              <a:rPr lang="en-IN" sz="2000" dirty="0">
                <a:effectLst/>
                <a:latin typeface="Century" panose="02040604050505020304" pitchFamily="18" charset="0"/>
                <a:ea typeface="Calibri" panose="020F0502020204030204" pitchFamily="34" charset="0"/>
                <a:cs typeface="Times New Roman" panose="02020603050405020304" pitchFamily="18" charset="0"/>
              </a:rPr>
              <a:t>. Then followed by model building with all Classification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2413" y="1700808"/>
            <a:ext cx="9829799" cy="4968552"/>
          </a:xfrm>
        </p:spPr>
        <p:txBody>
          <a:bodyPr>
            <a:noAutofit/>
          </a:bodyPr>
          <a:lstStyle/>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Saving the model and predictions from saved best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7D86-E320-4DA7-A84F-74CFB04949C2}"/>
              </a:ext>
            </a:extLst>
          </p:cNvPr>
          <p:cNvSpPr>
            <a:spLocks noGrp="1"/>
          </p:cNvSpPr>
          <p:nvPr>
            <p:ph type="title"/>
          </p:nvPr>
        </p:nvSpPr>
        <p:spPr>
          <a:xfrm>
            <a:off x="1522413" y="44624"/>
            <a:ext cx="9829799" cy="1656184"/>
          </a:xfrm>
        </p:spPr>
        <p:txBody>
          <a:bodyPr>
            <a:normAutofit/>
          </a:bodyPr>
          <a:lstStyle/>
          <a:p>
            <a:r>
              <a:rPr lang="en-IN" dirty="0"/>
              <a:t>Data Balancing:</a:t>
            </a:r>
          </a:p>
        </p:txBody>
      </p:sp>
      <p:pic>
        <p:nvPicPr>
          <p:cNvPr id="4" name="Picture 3">
            <a:extLst>
              <a:ext uri="{FF2B5EF4-FFF2-40B4-BE49-F238E27FC236}">
                <a16:creationId xmlns:a16="http://schemas.microsoft.com/office/drawing/2014/main" id="{6869866C-BC88-49D6-8704-BBCAA3F194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8028" y="1844824"/>
            <a:ext cx="7596844" cy="3894038"/>
          </a:xfrm>
          <a:prstGeom prst="rect">
            <a:avLst/>
          </a:prstGeom>
          <a:noFill/>
          <a:ln>
            <a:noFill/>
          </a:ln>
        </p:spPr>
      </p:pic>
      <p:sp>
        <p:nvSpPr>
          <p:cNvPr id="6" name="TextBox 5">
            <a:extLst>
              <a:ext uri="{FF2B5EF4-FFF2-40B4-BE49-F238E27FC236}">
                <a16:creationId xmlns:a16="http://schemas.microsoft.com/office/drawing/2014/main" id="{2C8524B7-EF48-4E93-A9A0-A5D930AD442E}"/>
              </a:ext>
            </a:extLst>
          </p:cNvPr>
          <p:cNvSpPr txBox="1"/>
          <p:nvPr/>
        </p:nvSpPr>
        <p:spPr>
          <a:xfrm>
            <a:off x="2277988" y="5589240"/>
            <a:ext cx="8496944" cy="646331"/>
          </a:xfrm>
          <a:prstGeom prst="rect">
            <a:avLst/>
          </a:prstGeom>
          <a:noFill/>
        </p:spPr>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I have used oversampling (SMOTE) to get rid of data imbalancing.</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spTree>
    <p:extLst>
      <p:ext uri="{BB962C8B-B14F-4D97-AF65-F5344CB8AC3E}">
        <p14:creationId xmlns:p14="http://schemas.microsoft.com/office/powerpoint/2010/main" val="3680209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2413" y="1700808"/>
            <a:ext cx="9829799" cy="5112568"/>
          </a:xfrm>
        </p:spPr>
        <p:txBody>
          <a:bodyPr>
            <a:noAutofit/>
          </a:bodyPr>
          <a:lstStyle/>
          <a:p>
            <a:pPr>
              <a:lnSpc>
                <a:spcPct val="107000"/>
              </a:lnSpc>
              <a:spcAft>
                <a:spcPts val="800"/>
              </a:spcAft>
              <a:buFont typeface="Wingdings" panose="05000000000000000000" pitchFamily="2" charset="2"/>
              <a:buChar char="ü"/>
            </a:pPr>
            <a:r>
              <a:rPr lang="en-IN" sz="1900" dirty="0">
                <a:effectLst/>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perticular problem was Classification problem. And I have used all Classification algorithms to build my model. By looking into the difference of accuracy score and cross validation score I found </a:t>
            </a:r>
            <a:r>
              <a:rPr lang="en-IN" sz="1900" dirty="0">
                <a:latin typeface="Century" panose="02040604050505020304" pitchFamily="18" charset="0"/>
                <a:ea typeface="Calibri" panose="020F0502020204030204" pitchFamily="34" charset="0"/>
                <a:cs typeface="Times New Roman" panose="02020603050405020304" pitchFamily="18" charset="0"/>
              </a:rPr>
              <a:t>BaggingClassifier</a:t>
            </a:r>
            <a:r>
              <a:rPr lang="en-IN" sz="1900" dirty="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Below are the list of Classification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XGBClassifier</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DecisionTreeClassifier</a:t>
            </a: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BaggingClassifier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cs typeface="Times New Roman" panose="02020603050405020304" pitchFamily="18" charset="0"/>
              </a:rPr>
              <a:t>AdaBoostClassifier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a:xfrm>
            <a:off x="1522413" y="0"/>
            <a:ext cx="9829799" cy="692696"/>
          </a:xfrm>
        </p:spPr>
        <p:txBody>
          <a:bodyPr/>
          <a:lstStyle/>
          <a:p>
            <a:r>
              <a:rPr lang="en-IN" dirty="0" err="1"/>
              <a:t>i</a:t>
            </a:r>
            <a:r>
              <a:rPr lang="en-IN" dirty="0"/>
              <a:t>) </a:t>
            </a:r>
            <a:r>
              <a:rPr lang="en-IN" dirty="0" err="1"/>
              <a:t>XGBClassifier</a:t>
            </a:r>
            <a:r>
              <a:rPr lang="en-IN" dirty="0"/>
              <a:t>:</a:t>
            </a:r>
          </a:p>
        </p:txBody>
      </p:sp>
      <p:pic>
        <p:nvPicPr>
          <p:cNvPr id="8" name="Content Placeholder 7">
            <a:extLst>
              <a:ext uri="{FF2B5EF4-FFF2-40B4-BE49-F238E27FC236}">
                <a16:creationId xmlns:a16="http://schemas.microsoft.com/office/drawing/2014/main" id="{CD0D574D-29F9-46CF-BA84-1C17D4532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510634" y="4002176"/>
            <a:ext cx="4743694" cy="590372"/>
          </a:xfrm>
          <a:prstGeom prst="rect">
            <a:avLst/>
          </a:prstGeom>
          <a:noFill/>
          <a:ln>
            <a:noFill/>
          </a:ln>
        </p:spPr>
      </p:pic>
      <p:sp>
        <p:nvSpPr>
          <p:cNvPr id="6" name="TextBox 5">
            <a:extLst>
              <a:ext uri="{FF2B5EF4-FFF2-40B4-BE49-F238E27FC236}">
                <a16:creationId xmlns:a16="http://schemas.microsoft.com/office/drawing/2014/main" id="{9669B99A-4F2B-4175-824D-3B3CBA6CE483}"/>
              </a:ext>
            </a:extLst>
          </p:cNvPr>
          <p:cNvSpPr txBox="1"/>
          <p:nvPr/>
        </p:nvSpPr>
        <p:spPr>
          <a:xfrm>
            <a:off x="1522413" y="5761132"/>
            <a:ext cx="9900591" cy="67191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dirty="0" err="1">
                <a:effectLst/>
                <a:latin typeface="Century" panose="02040604050505020304" pitchFamily="18" charset="0"/>
                <a:ea typeface="Calibri" panose="020F0502020204030204" pitchFamily="34" charset="0"/>
                <a:cs typeface="Times New Roman" panose="02020603050405020304" pitchFamily="18" charset="0"/>
              </a:rPr>
              <a:t>XGBClassifier</a:t>
            </a:r>
            <a:r>
              <a:rPr lang="en-IN" dirty="0">
                <a:effectLst/>
                <a:latin typeface="Century" panose="02040604050505020304" pitchFamily="18" charset="0"/>
                <a:ea typeface="Calibri" panose="020F0502020204030204" pitchFamily="34" charset="0"/>
                <a:cs typeface="Times New Roman" panose="02020603050405020304" pitchFamily="18" charset="0"/>
              </a:rPr>
              <a:t> has given me 95% accuracy and the difference between model accuracy and cross validation score is 1.48%, but still we have to look into multiple models.</a:t>
            </a:r>
          </a:p>
        </p:txBody>
      </p:sp>
      <p:pic>
        <p:nvPicPr>
          <p:cNvPr id="7" name="Picture 6">
            <a:extLst>
              <a:ext uri="{FF2B5EF4-FFF2-40B4-BE49-F238E27FC236}">
                <a16:creationId xmlns:a16="http://schemas.microsoft.com/office/drawing/2014/main" id="{2591DC54-5CB9-4E66-8817-9FA2148C1C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649428"/>
            <a:ext cx="9829799" cy="4363748"/>
          </a:xfrm>
          <a:prstGeom prst="rect">
            <a:avLst/>
          </a:prstGeom>
          <a:noFill/>
          <a:ln>
            <a:noFill/>
          </a:ln>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a:xfrm>
            <a:off x="1522413" y="44624"/>
            <a:ext cx="9829799" cy="648072"/>
          </a:xfrm>
        </p:spPr>
        <p:txBody>
          <a:bodyPr>
            <a:normAutofit/>
          </a:bodyPr>
          <a:lstStyle/>
          <a:p>
            <a:r>
              <a:rPr lang="en-IN" dirty="0"/>
              <a:t>ii) DecisionTreeClassifier:</a:t>
            </a:r>
          </a:p>
        </p:txBody>
      </p:sp>
      <p:pic>
        <p:nvPicPr>
          <p:cNvPr id="8" name="Content Placeholder 7">
            <a:extLst>
              <a:ext uri="{FF2B5EF4-FFF2-40B4-BE49-F238E27FC236}">
                <a16:creationId xmlns:a16="http://schemas.microsoft.com/office/drawing/2014/main" id="{558C4132-3C46-4DBC-84B3-A029A7C553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494759" y="4078315"/>
            <a:ext cx="4775445" cy="438095"/>
          </a:xfrm>
          <a:prstGeom prst="rect">
            <a:avLst/>
          </a:prstGeom>
          <a:noFill/>
          <a:ln>
            <a:noFill/>
          </a:ln>
        </p:spPr>
      </p:pic>
      <p:sp>
        <p:nvSpPr>
          <p:cNvPr id="6" name="TextBox 5">
            <a:extLst>
              <a:ext uri="{FF2B5EF4-FFF2-40B4-BE49-F238E27FC236}">
                <a16:creationId xmlns:a16="http://schemas.microsoft.com/office/drawing/2014/main" id="{9F41BA82-B4C4-49DB-825E-3885A5215110}"/>
              </a:ext>
            </a:extLst>
          </p:cNvPr>
          <p:cNvSpPr txBox="1"/>
          <p:nvPr/>
        </p:nvSpPr>
        <p:spPr>
          <a:xfrm>
            <a:off x="2133972" y="5949280"/>
            <a:ext cx="7776864" cy="669542"/>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DecisionTreeClassifier is giving me 92% accuracy and the difference between model accuracy and cross validation score is 0.77%.</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4500C92-F318-4A02-83C2-6303C9F202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651964"/>
            <a:ext cx="9829798" cy="4470400"/>
          </a:xfrm>
          <a:prstGeom prst="rect">
            <a:avLst/>
          </a:prstGeom>
          <a:noFill/>
          <a:ln>
            <a:noFill/>
          </a:ln>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a:xfrm>
            <a:off x="1522413" y="0"/>
            <a:ext cx="9829799" cy="620688"/>
          </a:xfrm>
        </p:spPr>
        <p:txBody>
          <a:bodyPr>
            <a:normAutofit/>
          </a:bodyPr>
          <a:lstStyle/>
          <a:p>
            <a:r>
              <a:rPr lang="en-IN" dirty="0"/>
              <a:t>iii) BaggingClassifier:</a:t>
            </a:r>
          </a:p>
        </p:txBody>
      </p:sp>
      <p:pic>
        <p:nvPicPr>
          <p:cNvPr id="8" name="Content Placeholder 7">
            <a:extLst>
              <a:ext uri="{FF2B5EF4-FFF2-40B4-BE49-F238E27FC236}">
                <a16:creationId xmlns:a16="http://schemas.microsoft.com/office/drawing/2014/main" id="{BDF5412A-BE36-40DE-83F6-3C1748D8C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485233" y="4072005"/>
            <a:ext cx="4794496" cy="450714"/>
          </a:xfrm>
          <a:prstGeom prst="rect">
            <a:avLst/>
          </a:prstGeom>
          <a:noFill/>
          <a:ln>
            <a:noFill/>
          </a:ln>
        </p:spPr>
      </p:pic>
      <p:sp>
        <p:nvSpPr>
          <p:cNvPr id="6" name="TextBox 5">
            <a:extLst>
              <a:ext uri="{FF2B5EF4-FFF2-40B4-BE49-F238E27FC236}">
                <a16:creationId xmlns:a16="http://schemas.microsoft.com/office/drawing/2014/main" id="{ABF90F64-C4BF-4048-8729-76884961F432}"/>
              </a:ext>
            </a:extLst>
          </p:cNvPr>
          <p:cNvSpPr txBox="1"/>
          <p:nvPr/>
        </p:nvSpPr>
        <p:spPr>
          <a:xfrm>
            <a:off x="2277988" y="5977880"/>
            <a:ext cx="7848872" cy="669542"/>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BaggingClassifier is giving me 94% accuracy and the difference between model accuracy and cross validation score is 0.44%.</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47B4945C-6B09-41F1-A7F8-F13A61FDAE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620689"/>
            <a:ext cx="9829798" cy="4608512"/>
          </a:xfrm>
          <a:prstGeom prst="rect">
            <a:avLst/>
          </a:prstGeom>
          <a:noFill/>
          <a:ln>
            <a:noFill/>
          </a:ln>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a:xfrm>
            <a:off x="1522413" y="0"/>
            <a:ext cx="9829799" cy="620688"/>
          </a:xfrm>
        </p:spPr>
        <p:txBody>
          <a:bodyPr/>
          <a:lstStyle/>
          <a:p>
            <a:r>
              <a:rPr lang="en-IN" dirty="0"/>
              <a:t>iv) </a:t>
            </a:r>
            <a:r>
              <a:rPr lang="en-IN" dirty="0" err="1"/>
              <a:t>GradientBoostingRegressor</a:t>
            </a:r>
            <a:r>
              <a:rPr lang="en-IN" dirty="0"/>
              <a:t>:</a:t>
            </a:r>
          </a:p>
        </p:txBody>
      </p:sp>
      <p:sp>
        <p:nvSpPr>
          <p:cNvPr id="6" name="TextBox 5">
            <a:extLst>
              <a:ext uri="{FF2B5EF4-FFF2-40B4-BE49-F238E27FC236}">
                <a16:creationId xmlns:a16="http://schemas.microsoft.com/office/drawing/2014/main" id="{2E136A79-3D0B-4B0F-A3F8-1AF810E28A64}"/>
              </a:ext>
            </a:extLst>
          </p:cNvPr>
          <p:cNvSpPr txBox="1"/>
          <p:nvPr/>
        </p:nvSpPr>
        <p:spPr>
          <a:xfrm>
            <a:off x="1917948" y="5765035"/>
            <a:ext cx="9361040" cy="660758"/>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sz="1800" dirty="0" err="1">
                <a:effectLst/>
                <a:latin typeface="Century" panose="02040604050505020304" pitchFamily="18" charset="0"/>
                <a:ea typeface="Calibri" panose="020F0502020204030204" pitchFamily="34" charset="0"/>
                <a:cs typeface="Times New Roman" panose="02020603050405020304" pitchFamily="18" charset="0"/>
              </a:rPr>
              <a:t>AdaBoostClassifier</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giving me 85% accuracy and the difference between model accuracy and cross validation score is 0.48%.</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5FC0D13-C84A-42AF-9481-9438D4FEB9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0087" y="618323"/>
            <a:ext cx="9938320" cy="4536504"/>
          </a:xfrm>
          <a:prstGeom prst="rect">
            <a:avLst/>
          </a:prstGeom>
          <a:noFill/>
          <a:ln>
            <a:noFill/>
          </a:ln>
        </p:spPr>
      </p:pic>
      <p:pic>
        <p:nvPicPr>
          <p:cNvPr id="8" name="Picture 7">
            <a:extLst>
              <a:ext uri="{FF2B5EF4-FFF2-40B4-BE49-F238E27FC236}">
                <a16:creationId xmlns:a16="http://schemas.microsoft.com/office/drawing/2014/main" id="{69C1EFCE-03CB-4886-ACB3-F576AAA33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1105" y="5307835"/>
            <a:ext cx="8570168" cy="457200"/>
          </a:xfrm>
          <a:prstGeom prst="rect">
            <a:avLst/>
          </a:prstGeom>
          <a:noFill/>
          <a:ln>
            <a:noFill/>
          </a:ln>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D30F-E617-426B-A405-AF6390864ACA}"/>
              </a:ext>
            </a:extLst>
          </p:cNvPr>
          <p:cNvSpPr>
            <a:spLocks noGrp="1"/>
          </p:cNvSpPr>
          <p:nvPr>
            <p:ph type="title"/>
          </p:nvPr>
        </p:nvSpPr>
        <p:spPr>
          <a:xfrm>
            <a:off x="1522413" y="44624"/>
            <a:ext cx="9829799" cy="576064"/>
          </a:xfrm>
        </p:spPr>
        <p:txBody>
          <a:bodyPr>
            <a:normAutofit fontScale="90000"/>
          </a:bodyPr>
          <a:lstStyle/>
          <a:p>
            <a:r>
              <a:rPr lang="en-IN" dirty="0"/>
              <a:t>ROC-AUC Curve:</a:t>
            </a:r>
          </a:p>
        </p:txBody>
      </p:sp>
      <p:sp>
        <p:nvSpPr>
          <p:cNvPr id="3" name="Content Placeholder 2">
            <a:extLst>
              <a:ext uri="{FF2B5EF4-FFF2-40B4-BE49-F238E27FC236}">
                <a16:creationId xmlns:a16="http://schemas.microsoft.com/office/drawing/2014/main" id="{C4991DEA-E499-4DEE-BE7E-46FD49FC0D2F}"/>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AUC value is high for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XGBClassifier</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BaggingClassifier.I</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got least difference in model accuracy and cross validation score for BaggingClassifier so BC is my best model.</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1B44214-D175-4FA5-B02C-E52ECEA31C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620688"/>
            <a:ext cx="9829799" cy="4536504"/>
          </a:xfrm>
          <a:prstGeom prst="rect">
            <a:avLst/>
          </a:prstGeom>
          <a:noFill/>
          <a:ln>
            <a:noFill/>
          </a:ln>
        </p:spPr>
      </p:pic>
    </p:spTree>
    <p:extLst>
      <p:ext uri="{BB962C8B-B14F-4D97-AF65-F5344CB8AC3E}">
        <p14:creationId xmlns:p14="http://schemas.microsoft.com/office/powerpoint/2010/main" val="2526385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2413" y="44624"/>
            <a:ext cx="9829799" cy="648072"/>
          </a:xfrm>
        </p:spPr>
        <p:txBody>
          <a:bodyPr/>
          <a:lstStyle/>
          <a:p>
            <a:r>
              <a:rPr lang="en-IN" dirty="0"/>
              <a:t>Hyper Parameter Tunning:</a:t>
            </a:r>
          </a:p>
        </p:txBody>
      </p:sp>
      <p:sp>
        <p:nvSpPr>
          <p:cNvPr id="5" name="Content Placeholder 4">
            <a:extLst>
              <a:ext uri="{FF2B5EF4-FFF2-40B4-BE49-F238E27FC236}">
                <a16:creationId xmlns:a16="http://schemas.microsoft.com/office/drawing/2014/main" id="{F010914F-665E-4DB0-89A3-31029056DBB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CDDF818-F09F-40FC-BA40-30090F9E04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3892" y="965200"/>
            <a:ext cx="9938320" cy="5272112"/>
          </a:xfrm>
          <a:prstGeom prst="rect">
            <a:avLst/>
          </a:prstGeom>
          <a:noFill/>
          <a:ln>
            <a:noFill/>
          </a:ln>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a:xfrm>
            <a:off x="1522413" y="0"/>
            <a:ext cx="9829799" cy="688975"/>
          </a:xfrm>
        </p:spPr>
        <p:txBody>
          <a:bodyPr/>
          <a:lstStyle/>
          <a:p>
            <a:r>
              <a:rPr lang="en-IN" dirty="0"/>
              <a:t>Hyper Parameter Tunning:</a:t>
            </a:r>
          </a:p>
        </p:txBody>
      </p:sp>
      <p:sp>
        <p:nvSpPr>
          <p:cNvPr id="6" name="TextBox 5">
            <a:extLst>
              <a:ext uri="{FF2B5EF4-FFF2-40B4-BE49-F238E27FC236}">
                <a16:creationId xmlns:a16="http://schemas.microsoft.com/office/drawing/2014/main" id="{E67BC49D-BE1B-4638-968E-0A464BE96EC9}"/>
              </a:ext>
            </a:extLst>
          </p:cNvPr>
          <p:cNvSpPr txBox="1"/>
          <p:nvPr/>
        </p:nvSpPr>
        <p:spPr>
          <a:xfrm>
            <a:off x="1629915" y="5373216"/>
            <a:ext cx="9722297" cy="67191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dirty="0">
                <a:effectLst/>
                <a:latin typeface="Century" panose="02040604050505020304" pitchFamily="18" charset="0"/>
                <a:ea typeface="Calibri" panose="020F0502020204030204" pitchFamily="34" charset="0"/>
                <a:cs typeface="Times New Roman" panose="02020603050405020304" pitchFamily="18" charset="0"/>
              </a:rPr>
              <a:t>I have choosed all parameters of BaggingClassifier, after tunning the model with best parameters I have </a:t>
            </a:r>
            <a:r>
              <a:rPr lang="en-IN" sz="1800" b="1" dirty="0" err="1">
                <a:effectLst/>
                <a:latin typeface="Century" panose="02040604050505020304" pitchFamily="18" charset="0"/>
                <a:ea typeface="Calibri" panose="020F0502020204030204" pitchFamily="34" charset="0"/>
                <a:cs typeface="Times New Roman" panose="02020603050405020304" pitchFamily="18" charset="0"/>
              </a:rPr>
              <a:t>incresed</a:t>
            </a:r>
            <a:r>
              <a:rPr lang="en-IN" sz="1800" b="1" dirty="0">
                <a:effectLst/>
                <a:latin typeface="Century" panose="02040604050505020304" pitchFamily="18" charset="0"/>
                <a:ea typeface="Calibri" panose="020F0502020204030204" pitchFamily="34" charset="0"/>
                <a:cs typeface="Times New Roman" panose="02020603050405020304" pitchFamily="18" charset="0"/>
              </a:rPr>
              <a:t> my model accuracy from 94.16% to 94.82%.</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6C502AB-806B-4A40-BB68-086E02B0AC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688975"/>
            <a:ext cx="9829799" cy="4451350"/>
          </a:xfrm>
          <a:prstGeom prst="rect">
            <a:avLst/>
          </a:prstGeom>
          <a:noFill/>
          <a:ln>
            <a:noFill/>
          </a:ln>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146E-F39C-4815-A26D-C17861174330}"/>
              </a:ext>
            </a:extLst>
          </p:cNvPr>
          <p:cNvSpPr>
            <a:spLocks noGrp="1"/>
          </p:cNvSpPr>
          <p:nvPr>
            <p:ph type="title"/>
          </p:nvPr>
        </p:nvSpPr>
        <p:spPr>
          <a:xfrm>
            <a:off x="1522413" y="0"/>
            <a:ext cx="9829799" cy="688975"/>
          </a:xfrm>
        </p:spPr>
        <p:txBody>
          <a:bodyPr/>
          <a:lstStyle/>
          <a:p>
            <a:r>
              <a:rPr lang="en-IN" dirty="0"/>
              <a:t>ROC-Curve For Final Model:</a:t>
            </a:r>
          </a:p>
        </p:txBody>
      </p:sp>
      <p:pic>
        <p:nvPicPr>
          <p:cNvPr id="4" name="Content Placeholder 3">
            <a:extLst>
              <a:ext uri="{FF2B5EF4-FFF2-40B4-BE49-F238E27FC236}">
                <a16:creationId xmlns:a16="http://schemas.microsoft.com/office/drawing/2014/main" id="{EEEAF827-2C31-4505-B09E-B79D3A4734B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1924" y="688975"/>
            <a:ext cx="9577064" cy="4900265"/>
          </a:xfrm>
          <a:prstGeom prst="rect">
            <a:avLst/>
          </a:prstGeom>
          <a:noFill/>
          <a:ln>
            <a:noFill/>
          </a:ln>
        </p:spPr>
      </p:pic>
      <p:sp>
        <p:nvSpPr>
          <p:cNvPr id="6" name="TextBox 5">
            <a:extLst>
              <a:ext uri="{FF2B5EF4-FFF2-40B4-BE49-F238E27FC236}">
                <a16:creationId xmlns:a16="http://schemas.microsoft.com/office/drawing/2014/main" id="{CE61C1FA-11CB-4F05-BA85-5FC518CB8347}"/>
              </a:ext>
            </a:extLst>
          </p:cNvPr>
          <p:cNvSpPr txBox="1"/>
          <p:nvPr/>
        </p:nvSpPr>
        <p:spPr>
          <a:xfrm>
            <a:off x="2061964" y="5761106"/>
            <a:ext cx="8568952" cy="66075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after hyperparameter tuning we got improvement in roc curve and AUC also.</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1820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Micro Credit Defaulters.</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Predicting defaulters for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2413" y="1700808"/>
            <a:ext cx="9829799" cy="4468217"/>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29916" y="5669558"/>
            <a:ext cx="9722296"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defaulters using saved model, and the predictions look good. And the predictions are almost similar to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57DCDBC-3C89-4CBD-B117-883925751FB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5940" y="2518092"/>
            <a:ext cx="9506272" cy="3050858"/>
          </a:xfrm>
          <a:prstGeom prst="rect">
            <a:avLst/>
          </a:prstGeom>
          <a:noFill/>
          <a:ln>
            <a:noFill/>
          </a:ln>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116632"/>
            <a:ext cx="9829799" cy="576064"/>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2413" y="836712"/>
            <a:ext cx="9829799" cy="5904656"/>
          </a:xfrm>
        </p:spPr>
        <p:txBody>
          <a:bodyPr>
            <a:noAutofit/>
          </a:bodyPr>
          <a:lstStyle/>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micro credit defaulters. We have mentioned the step by step procedure to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65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zero values. </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four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label. It was good the </a:t>
            </a:r>
            <a:r>
              <a:rPr lang="en-IN" sz="1650" dirty="0" err="1">
                <a:effectLst/>
                <a:latin typeface="Century" panose="02040604050505020304" pitchFamily="18" charset="0"/>
                <a:ea typeface="Calibri" panose="020F0502020204030204" pitchFamily="34" charset="0"/>
                <a:cs typeface="Times New Roman" panose="02020603050405020304" pitchFamily="18" charset="0"/>
              </a:rPr>
              <a:t>the</a:t>
            </a:r>
            <a:r>
              <a:rPr lang="en-IN" sz="1650" dirty="0">
                <a:effectLst/>
                <a:latin typeface="Century" panose="02040604050505020304" pitchFamily="18" charset="0"/>
                <a:ea typeface="Calibri" panose="020F0502020204030204" pitchFamily="34" charset="0"/>
                <a:cs typeface="Times New Roman" panose="02020603050405020304" pitchFamily="18" charset="0"/>
              </a:rPr>
              <a:t> predicted and actual values were almost same.</a:t>
            </a:r>
            <a:r>
              <a:rPr lang="en-IN" sz="16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a:lnSpc>
                <a:spcPct val="107000"/>
              </a:lnSpc>
              <a:spcBef>
                <a:spcPts val="300"/>
              </a:spcBef>
              <a:spcAft>
                <a:spcPts val="300"/>
              </a:spcAft>
              <a:buFont typeface="Wingdings" panose="05000000000000000000" pitchFamily="2" charset="2"/>
              <a:buChar char="ü"/>
            </a:pPr>
            <a:r>
              <a:rPr lang="en-IN" sz="16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micro credit is still at an early stage. We hope this study has moved a small step ahead in providing some methodological and empirical contributions to crediting institutes, and presenting an alternative approach to the valuation of defaulters.</a:t>
            </a:r>
          </a:p>
          <a:p>
            <a:pPr>
              <a:lnSpc>
                <a:spcPct val="107000"/>
              </a:lnSpc>
              <a:spcBef>
                <a:spcPts val="300"/>
              </a:spcBef>
              <a:spcAft>
                <a:spcPts val="300"/>
              </a:spcAft>
              <a:buFont typeface="Wingdings" panose="05000000000000000000" pitchFamily="2" charset="2"/>
              <a:buChar char="ü"/>
            </a:pPr>
            <a:r>
              <a:rPr lang="en-IN" sz="16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Future direction of research may consider incorporating additional micro credit transaction data from a larger economical background with more features.</a:t>
            </a:r>
            <a:endParaRPr lang="en-IN" sz="165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6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834050DB-14F7-4211-BAC1-DC7125BEBCD4}"/>
              </a:ext>
            </a:extLst>
          </p:cNvPr>
          <p:cNvSpPr>
            <a:spLocks noGrp="1"/>
          </p:cNvSpPr>
          <p:nvPr>
            <p:ph idx="1"/>
          </p:nvPr>
        </p:nvSpPr>
        <p:spPr/>
        <p:txBody>
          <a:bodyPr/>
          <a:lstStyle/>
          <a:p>
            <a:endParaRPr lang="en-IN"/>
          </a:p>
        </p:txBody>
      </p:sp>
      <p:pic>
        <p:nvPicPr>
          <p:cNvPr id="20" name="Content Placeholder 16">
            <a:extLst>
              <a:ext uri="{FF2B5EF4-FFF2-40B4-BE49-F238E27FC236}">
                <a16:creationId xmlns:a16="http://schemas.microsoft.com/office/drawing/2014/main" id="{32D8E361-45C9-4F3D-9600-2D52A2C3F433}"/>
              </a:ext>
            </a:extLst>
          </p:cNvPr>
          <p:cNvPicPr>
            <a:picLocks noChangeAspect="1"/>
          </p:cNvPicPr>
          <p:nvPr/>
        </p:nvPicPr>
        <p:blipFill rotWithShape="1">
          <a:blip r:embed="rId2">
            <a:extLst>
              <a:ext uri="{28A0092B-C50C-407E-A947-70E740481C1C}">
                <a14:useLocalDpi xmlns:a14="http://schemas.microsoft.com/office/drawing/2010/main" val="0"/>
              </a:ext>
            </a:extLst>
          </a:blip>
          <a:srcRect b="11267"/>
          <a:stretch/>
        </p:blipFill>
        <p:spPr>
          <a:xfrm>
            <a:off x="1053851" y="0"/>
            <a:ext cx="11134973" cy="6858000"/>
          </a:xfrm>
          <a:prstGeom prst="rect">
            <a:avLst/>
          </a:prstGeom>
        </p:spPr>
      </p:pic>
    </p:spTree>
    <p:extLst>
      <p:ext uri="{BB962C8B-B14F-4D97-AF65-F5344CB8AC3E}">
        <p14:creationId xmlns:p14="http://schemas.microsoft.com/office/powerpoint/2010/main" val="636227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2413" y="1700808"/>
            <a:ext cx="9829799" cy="5157192"/>
          </a:xfrm>
        </p:spPr>
        <p:txBody>
          <a:bodyPr>
            <a:noAutofit/>
          </a:bodyPr>
          <a:lstStyle/>
          <a:p>
            <a:pPr marL="0" indent="0">
              <a:lnSpc>
                <a:spcPct val="107000"/>
              </a:lnSpc>
              <a:spcAft>
                <a:spcPts val="800"/>
              </a:spcAft>
              <a:buNone/>
            </a:pPr>
            <a:r>
              <a:rPr lang="en-IN" sz="2000" dirty="0"/>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1522413" y="1700808"/>
            <a:ext cx="9829799" cy="5112568"/>
          </a:xfrm>
        </p:spPr>
        <p:txBody>
          <a:bodyPr>
            <a:noAutofit/>
          </a:bodyPr>
          <a:lstStyle/>
          <a:p>
            <a:pPr marL="0" indent="0">
              <a:lnSpc>
                <a:spcPct val="107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payed</a:t>
            </a:r>
            <a:r>
              <a:rPr lang="en-IN" sz="1800" dirty="0">
                <a:effectLst/>
                <a:latin typeface="Century" panose="02040604050505020304" pitchFamily="18" charset="0"/>
                <a:ea typeface="Calibri" panose="020F0502020204030204" pitchFamily="34" charset="0"/>
                <a:cs typeface="Times New Roman" panose="02020603050405020304" pitchFamily="18" charset="0"/>
              </a:rPr>
              <a:t> i.e. Non- defaulter, while, Label ‘0’ indicates that the loan has not been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payed</a:t>
            </a:r>
            <a:r>
              <a:rPr lang="en-IN" sz="1800" dirty="0">
                <a:effectLst/>
                <a:latin typeface="Century" panose="02040604050505020304" pitchFamily="18" charset="0"/>
                <a:ea typeface="Calibri" panose="020F0502020204030204" pitchFamily="34" charset="0"/>
                <a:cs typeface="Times New Roman" panose="02020603050405020304" pitchFamily="18" charset="0"/>
              </a:rPr>
              <a:t> i.e. defaulter.  </a:t>
            </a: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Micro Credit?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8168" y="1984248"/>
            <a:ext cx="597439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Microcredit is an </a:t>
            </a:r>
            <a:r>
              <a:rPr lang="en-US" sz="2000" b="1" i="0" dirty="0">
                <a:solidFill>
                  <a:srgbClr val="202124"/>
                </a:solidFill>
                <a:effectLst/>
                <a:latin typeface="Century" panose="02040604050505020304" pitchFamily="18" charset="0"/>
              </a:rPr>
              <a:t>extremely small loan given to those who lack a steady source of income</a:t>
            </a:r>
            <a:r>
              <a:rPr lang="en-US" sz="2000"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000" dirty="0">
              <a:latin typeface="Century" panose="02040604050505020304" pitchFamily="18" charset="0"/>
            </a:endParaRPr>
          </a:p>
        </p:txBody>
      </p:sp>
      <p:pic>
        <p:nvPicPr>
          <p:cNvPr id="8" name="Content Placeholder 7">
            <a:extLst>
              <a:ext uri="{FF2B5EF4-FFF2-40B4-BE49-F238E27FC236}">
                <a16:creationId xmlns:a16="http://schemas.microsoft.com/office/drawing/2014/main" id="{FCF08DB0-637B-421A-A7CC-21F20356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59408" y="1860437"/>
            <a:ext cx="4420720" cy="2988518"/>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Micro Credit Defaulters Model.</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8168" y="1984248"/>
            <a:ext cx="6262428" cy="4187952"/>
          </a:xfrm>
        </p:spPr>
        <p:txBody>
          <a:bodyPr>
            <a:normAutofit/>
          </a:bodyPr>
          <a:lstStyle/>
          <a:p>
            <a:pPr>
              <a:buFont typeface="Wingdings" panose="05000000000000000000" pitchFamily="2" charset="2"/>
              <a:buChar char="ü"/>
            </a:pPr>
            <a:r>
              <a:rPr lang="en-IN" sz="2200" dirty="0">
                <a:latin typeface="Century" panose="02040604050505020304" pitchFamily="18" charset="0"/>
              </a:rPr>
              <a:t> </a:t>
            </a:r>
            <a:r>
              <a:rPr lang="en-US" sz="1800"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sz="1800" dirty="0">
              <a:latin typeface="Century" panose="02040604050505020304" pitchFamily="18" charset="0"/>
            </a:endParaRPr>
          </a:p>
        </p:txBody>
      </p:sp>
      <p:pic>
        <p:nvPicPr>
          <p:cNvPr id="8" name="Content Placeholder 7">
            <a:extLst>
              <a:ext uri="{FF2B5EF4-FFF2-40B4-BE49-F238E27FC236}">
                <a16:creationId xmlns:a16="http://schemas.microsoft.com/office/drawing/2014/main" id="{4C3281EA-BDA4-4EE6-A559-9CCFA18D43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50596" y="2168860"/>
            <a:ext cx="3456384" cy="2520280"/>
          </a:xfrm>
        </p:spPr>
      </p:pic>
    </p:spTree>
    <p:extLst>
      <p:ext uri="{BB962C8B-B14F-4D97-AF65-F5344CB8AC3E}">
        <p14:creationId xmlns:p14="http://schemas.microsoft.com/office/powerpoint/2010/main" val="3563598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p:txBody>
          <a:bodyPr>
            <a:normAutofit fontScale="85000" lnSpcReduction="20000"/>
          </a:bodyPr>
          <a:lstStyle/>
          <a:p>
            <a:pPr marL="342900" lvl="0" indent="-342900">
              <a:lnSpc>
                <a:spcPct val="107000"/>
              </a:lnSpc>
              <a:buFont typeface="Wingdings" panose="05000000000000000000" pitchFamily="2" charset="2"/>
              <a:buChar char=""/>
            </a:pPr>
            <a:r>
              <a:rPr lang="en-IN" sz="2200" dirty="0">
                <a:latin typeface="Century" panose="02040604050505020304" pitchFamily="18" charset="0"/>
                <a:cs typeface="Calibri" panose="020F0502020204030204" pitchFamily="34" charset="0"/>
              </a:rPr>
              <a:t> </a:t>
            </a:r>
            <a:r>
              <a:rPr lang="en-IN" sz="2200"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 which was in csv format.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22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200" dirty="0" err="1">
                <a:effectLst/>
                <a:latin typeface="Century" panose="02040604050505020304" pitchFamily="18" charset="0"/>
                <a:ea typeface="Calibri" panose="020F0502020204030204" pitchFamily="34" charset="0"/>
                <a:cs typeface="Calibri" panose="020F0502020204030204" pitchFamily="34" charset="0"/>
              </a:rPr>
              <a:t>nunique</a:t>
            </a:r>
            <a:r>
              <a:rPr lang="en-IN" sz="2200" dirty="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While checking the </a:t>
            </a:r>
            <a:r>
              <a:rPr lang="en-IN" sz="2200" dirty="0">
                <a:latin typeface="Century" panose="02040604050505020304" pitchFamily="18" charset="0"/>
                <a:ea typeface="Calibri" panose="020F0502020204030204" pitchFamily="34" charset="0"/>
                <a:cs typeface="Calibri" panose="020F0502020204030204" pitchFamily="34" charset="0"/>
              </a:rPr>
              <a:t>value counts</a:t>
            </a:r>
            <a:r>
              <a:rPr lang="en-IN" sz="2200" dirty="0">
                <a:effectLst/>
                <a:latin typeface="Century" panose="02040604050505020304" pitchFamily="18" charset="0"/>
                <a:ea typeface="Calibri" panose="020F0502020204030204" pitchFamily="34" charset="0"/>
                <a:cs typeface="Calibri" panose="020F0502020204030204" pitchFamily="34" charset="0"/>
              </a:rPr>
              <a:t> of the datasets I found some columns with more than 90% </a:t>
            </a:r>
            <a:r>
              <a:rPr lang="en-IN" sz="2200" dirty="0">
                <a:latin typeface="Century" panose="02040604050505020304" pitchFamily="18" charset="0"/>
                <a:ea typeface="Calibri" panose="020F0502020204030204" pitchFamily="34" charset="0"/>
                <a:cs typeface="Calibri" panose="020F0502020204030204" pitchFamily="34" charset="0"/>
              </a:rPr>
              <a:t>zero</a:t>
            </a:r>
            <a:r>
              <a:rPr lang="en-IN" sz="2200" dirty="0">
                <a:effectLst/>
                <a:latin typeface="Century" panose="02040604050505020304" pitchFamily="18" charset="0"/>
                <a:ea typeface="Calibri" panose="020F0502020204030204" pitchFamily="34" charset="0"/>
                <a:cs typeface="Calibri" panose="020F0502020204030204" pitchFamily="34" charset="0"/>
              </a:rPr>
              <a:t> values, so these columns will create skewness in datasets so I decided to drop those columns.</a:t>
            </a:r>
          </a:p>
          <a:p>
            <a:pPr marL="342900" lvl="0" indent="-342900">
              <a:lnSpc>
                <a:spcPct val="107000"/>
              </a:lnSpc>
              <a:buFont typeface="Wingdings" panose="05000000000000000000" pitchFamily="2" charset="2"/>
              <a:buChar char=""/>
            </a:pPr>
            <a:r>
              <a:rPr lang="en-IN" sz="2400" dirty="0">
                <a:effectLst/>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Then I have extracted day, month, year fro</a:t>
            </a:r>
            <a:r>
              <a:rPr lang="en-IN" sz="2200" dirty="0">
                <a:latin typeface="Century" panose="02040604050505020304" pitchFamily="18" charset="0"/>
                <a:ea typeface="Calibri" panose="020F0502020204030204" pitchFamily="34" charset="0"/>
                <a:cs typeface="Calibri" panose="020F0502020204030204" pitchFamily="34" charset="0"/>
              </a:rPr>
              <a:t>m pdate.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In the dataset there was some negative values so I converted those negative values to positive values using abs.</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2413" y="116632"/>
            <a:ext cx="9829799" cy="648072"/>
          </a:xfrm>
        </p:spPr>
        <p:txBody>
          <a:bodyPr>
            <a:normAutofit/>
          </a:bodyPr>
          <a:lstStyle/>
          <a:p>
            <a:r>
              <a:rPr lang="en-IN" dirty="0"/>
              <a:t>Visualization[Univariate]:</a:t>
            </a:r>
          </a:p>
        </p:txBody>
      </p:sp>
      <p:pic>
        <p:nvPicPr>
          <p:cNvPr id="5" name="Picture 2">
            <a:extLst>
              <a:ext uri="{FF2B5EF4-FFF2-40B4-BE49-F238E27FC236}">
                <a16:creationId xmlns:a16="http://schemas.microsoft.com/office/drawing/2014/main" id="{E9F4C0BB-9D2F-4C38-9706-C305FFE790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3700"/>
          <a:stretch/>
        </p:blipFill>
        <p:spPr bwMode="auto">
          <a:xfrm>
            <a:off x="1125860" y="764704"/>
            <a:ext cx="10945216" cy="609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384</TotalTime>
  <Words>2525</Words>
  <Application>Microsoft Office PowerPoint</Application>
  <PresentationFormat>Custom</PresentationFormat>
  <Paragraphs>145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Integral</vt:lpstr>
      <vt:lpstr>Project Presentation On  “Micro-Credit Defaulter Model”</vt:lpstr>
      <vt:lpstr>Agenda:</vt:lpstr>
      <vt:lpstr>Overview:</vt:lpstr>
      <vt:lpstr>Problem Statement:</vt:lpstr>
      <vt:lpstr>Problem Understanding:</vt:lpstr>
      <vt:lpstr>What is Micro Credit?</vt:lpstr>
      <vt:lpstr>Importance of Micro Credit Defaulters Model.</vt:lpstr>
      <vt:lpstr>Exploratory Data Analysis:</vt:lpstr>
      <vt:lpstr>Visualization[Univariate]:</vt:lpstr>
      <vt:lpstr>Visualization[Univariate]:</vt:lpstr>
      <vt:lpstr>Vizualization[Univariate-Target]:</vt:lpstr>
      <vt:lpstr>Vizualization[Bivariate]:</vt:lpstr>
      <vt:lpstr>Observations:</vt:lpstr>
      <vt:lpstr>Vizualization of numerical columns:</vt:lpstr>
      <vt:lpstr>Observations:</vt:lpstr>
      <vt:lpstr>Vizualization of categorical columns:</vt:lpstr>
      <vt:lpstr>Observations:</vt:lpstr>
      <vt:lpstr>Analysis:</vt:lpstr>
      <vt:lpstr>Data Cleaning Steps:</vt:lpstr>
      <vt:lpstr>Data Balancing:</vt:lpstr>
      <vt:lpstr>Model Building:</vt:lpstr>
      <vt:lpstr>i) XGBClassifier:</vt:lpstr>
      <vt:lpstr>ii) DecisionTreeClassifier:</vt:lpstr>
      <vt:lpstr>iii) BaggingClassifier:</vt:lpstr>
      <vt:lpstr>iv) GradientBoostingRegressor:</vt:lpstr>
      <vt:lpstr>ROC-AUC Curve:</vt:lpstr>
      <vt:lpstr>Hyper Parameter Tunning:</vt:lpstr>
      <vt:lpstr>Hyper Parameter Tunning:</vt:lpstr>
      <vt:lpstr>ROC-Curve For Final Model:</vt:lpstr>
      <vt:lpstr>Saving the model and predictions using saved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shubham surya</cp:lastModifiedBy>
  <cp:revision>35</cp:revision>
  <dcterms:created xsi:type="dcterms:W3CDTF">2021-10-01T13:22:47Z</dcterms:created>
  <dcterms:modified xsi:type="dcterms:W3CDTF">2022-04-18T05:44:39Z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