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3"/>
  </p:notesMasterIdLst>
  <p:sldIdLst>
    <p:sldId id="257" r:id="rId2"/>
    <p:sldId id="1462" r:id="rId3"/>
    <p:sldId id="1123" r:id="rId4"/>
    <p:sldId id="1124" r:id="rId5"/>
    <p:sldId id="1231" r:id="rId6"/>
    <p:sldId id="1232" r:id="rId7"/>
    <p:sldId id="1282" r:id="rId8"/>
    <p:sldId id="1222" r:id="rId9"/>
    <p:sldId id="1277" r:id="rId10"/>
    <p:sldId id="1235" r:id="rId11"/>
    <p:sldId id="579" r:id="rId12"/>
    <p:sldId id="1429" r:id="rId13"/>
    <p:sldId id="1344" r:id="rId14"/>
    <p:sldId id="1121" r:id="rId15"/>
    <p:sldId id="1122" r:id="rId16"/>
    <p:sldId id="599" r:id="rId17"/>
    <p:sldId id="271" r:id="rId18"/>
    <p:sldId id="315" r:id="rId19"/>
    <p:sldId id="314" r:id="rId20"/>
    <p:sldId id="600" r:id="rId21"/>
    <p:sldId id="1416" r:id="rId22"/>
    <p:sldId id="601" r:id="rId23"/>
    <p:sldId id="321" r:id="rId24"/>
    <p:sldId id="1286" r:id="rId25"/>
    <p:sldId id="901" r:id="rId26"/>
    <p:sldId id="902" r:id="rId27"/>
    <p:sldId id="603" r:id="rId28"/>
    <p:sldId id="604" r:id="rId29"/>
    <p:sldId id="489" r:id="rId30"/>
    <p:sldId id="1483" r:id="rId31"/>
    <p:sldId id="1284" r:id="rId32"/>
    <p:sldId id="1485" r:id="rId33"/>
    <p:sldId id="501" r:id="rId34"/>
    <p:sldId id="1486" r:id="rId35"/>
    <p:sldId id="955" r:id="rId36"/>
    <p:sldId id="606" r:id="rId37"/>
    <p:sldId id="538" r:id="rId38"/>
    <p:sldId id="1236" r:id="rId39"/>
    <p:sldId id="842" r:id="rId40"/>
    <p:sldId id="1237" r:id="rId41"/>
    <p:sldId id="843" r:id="rId42"/>
    <p:sldId id="1239" r:id="rId43"/>
    <p:sldId id="845" r:id="rId44"/>
    <p:sldId id="1490" r:id="rId45"/>
    <p:sldId id="267" r:id="rId46"/>
    <p:sldId id="272" r:id="rId47"/>
    <p:sldId id="273" r:id="rId48"/>
    <p:sldId id="1178" r:id="rId49"/>
    <p:sldId id="580" r:id="rId50"/>
    <p:sldId id="1040" r:id="rId51"/>
    <p:sldId id="621" r:id="rId52"/>
    <p:sldId id="285" r:id="rId53"/>
    <p:sldId id="286" r:id="rId54"/>
    <p:sldId id="1287" r:id="rId55"/>
    <p:sldId id="290" r:id="rId56"/>
    <p:sldId id="673" r:id="rId57"/>
    <p:sldId id="1470" r:id="rId58"/>
    <p:sldId id="674" r:id="rId59"/>
    <p:sldId id="1148" r:id="rId60"/>
    <p:sldId id="1126" r:id="rId61"/>
    <p:sldId id="1474" r:id="rId62"/>
    <p:sldId id="1475" r:id="rId63"/>
    <p:sldId id="1476" r:id="rId64"/>
    <p:sldId id="1477" r:id="rId65"/>
    <p:sldId id="1478" r:id="rId66"/>
    <p:sldId id="1479" r:id="rId67"/>
    <p:sldId id="1481" r:id="rId68"/>
    <p:sldId id="386" r:id="rId69"/>
    <p:sldId id="397" r:id="rId70"/>
    <p:sldId id="686" r:id="rId71"/>
    <p:sldId id="1207" r:id="rId72"/>
    <p:sldId id="302" r:id="rId73"/>
    <p:sldId id="1265" r:id="rId74"/>
    <p:sldId id="308" r:id="rId75"/>
    <p:sldId id="1267" r:id="rId76"/>
    <p:sldId id="313" r:id="rId77"/>
    <p:sldId id="1204" r:id="rId78"/>
    <p:sldId id="1269" r:id="rId79"/>
    <p:sldId id="1141" r:id="rId80"/>
    <p:sldId id="1142" r:id="rId81"/>
    <p:sldId id="1154" r:id="rId82"/>
    <p:sldId id="1061" r:id="rId83"/>
    <p:sldId id="1062" r:id="rId84"/>
    <p:sldId id="1064" r:id="rId85"/>
    <p:sldId id="360" r:id="rId86"/>
    <p:sldId id="801" r:id="rId87"/>
    <p:sldId id="507" r:id="rId88"/>
    <p:sldId id="591" r:id="rId89"/>
    <p:sldId id="385" r:id="rId90"/>
    <p:sldId id="1125" r:id="rId91"/>
    <p:sldId id="387" r:id="rId92"/>
    <p:sldId id="388" r:id="rId93"/>
    <p:sldId id="527" r:id="rId94"/>
    <p:sldId id="529" r:id="rId95"/>
    <p:sldId id="393" r:id="rId96"/>
    <p:sldId id="395" r:id="rId97"/>
    <p:sldId id="947" r:id="rId98"/>
    <p:sldId id="1424" r:id="rId99"/>
    <p:sldId id="702" r:id="rId100"/>
    <p:sldId id="531" r:id="rId101"/>
    <p:sldId id="853" r:id="rId102"/>
    <p:sldId id="1102" r:id="rId103"/>
    <p:sldId id="545" r:id="rId104"/>
    <p:sldId id="533" r:id="rId105"/>
    <p:sldId id="543" r:id="rId106"/>
    <p:sldId id="546" r:id="rId107"/>
    <p:sldId id="522" r:id="rId108"/>
    <p:sldId id="526" r:id="rId109"/>
    <p:sldId id="524" r:id="rId110"/>
    <p:sldId id="548" r:id="rId111"/>
    <p:sldId id="773" r:id="rId112"/>
    <p:sldId id="549" r:id="rId113"/>
    <p:sldId id="550" r:id="rId114"/>
    <p:sldId id="547" r:id="rId115"/>
    <p:sldId id="515" r:id="rId116"/>
    <p:sldId id="516" r:id="rId117"/>
    <p:sldId id="517" r:id="rId118"/>
    <p:sldId id="551" r:id="rId119"/>
    <p:sldId id="554" r:id="rId120"/>
    <p:sldId id="555" r:id="rId121"/>
    <p:sldId id="562" r:id="rId122"/>
    <p:sldId id="563" r:id="rId123"/>
    <p:sldId id="1335" r:id="rId124"/>
    <p:sldId id="625" r:id="rId125"/>
    <p:sldId id="1150" r:id="rId126"/>
    <p:sldId id="1240" r:id="rId127"/>
    <p:sldId id="1152" r:id="rId128"/>
    <p:sldId id="1153" r:id="rId129"/>
    <p:sldId id="402" r:id="rId130"/>
    <p:sldId id="403" r:id="rId131"/>
    <p:sldId id="404" r:id="rId132"/>
    <p:sldId id="1075" r:id="rId133"/>
    <p:sldId id="1076" r:id="rId134"/>
    <p:sldId id="1219" r:id="rId135"/>
    <p:sldId id="421" r:id="rId136"/>
    <p:sldId id="564" r:id="rId137"/>
    <p:sldId id="1364" r:id="rId138"/>
    <p:sldId id="826" r:id="rId139"/>
    <p:sldId id="566" r:id="rId140"/>
    <p:sldId id="1211" r:id="rId141"/>
    <p:sldId id="1430" r:id="rId142"/>
    <p:sldId id="1460" r:id="rId143"/>
    <p:sldId id="820" r:id="rId144"/>
    <p:sldId id="821" r:id="rId145"/>
    <p:sldId id="1077" r:id="rId146"/>
    <p:sldId id="1177" r:id="rId147"/>
    <p:sldId id="798" r:id="rId148"/>
    <p:sldId id="1215" r:id="rId149"/>
    <p:sldId id="1427" r:id="rId150"/>
    <p:sldId id="1225" r:id="rId151"/>
    <p:sldId id="1212" r:id="rId152"/>
    <p:sldId id="1213" r:id="rId153"/>
    <p:sldId id="1216" r:id="rId154"/>
    <p:sldId id="1210" r:id="rId155"/>
    <p:sldId id="1151" r:id="rId156"/>
    <p:sldId id="1217" r:id="rId157"/>
    <p:sldId id="1226" r:id="rId158"/>
    <p:sldId id="443" r:id="rId159"/>
    <p:sldId id="445" r:id="rId160"/>
    <p:sldId id="446" r:id="rId161"/>
    <p:sldId id="1293" r:id="rId162"/>
    <p:sldId id="1403" r:id="rId163"/>
    <p:sldId id="1290" r:id="rId164"/>
    <p:sldId id="1294" r:id="rId165"/>
    <p:sldId id="1283" r:id="rId166"/>
    <p:sldId id="1510" r:id="rId167"/>
    <p:sldId id="1292" r:id="rId168"/>
    <p:sldId id="440" r:id="rId169"/>
    <p:sldId id="823" r:id="rId170"/>
    <p:sldId id="570" r:id="rId171"/>
    <p:sldId id="827" r:id="rId172"/>
    <p:sldId id="453" r:id="rId173"/>
    <p:sldId id="574" r:id="rId174"/>
    <p:sldId id="838" r:id="rId175"/>
    <p:sldId id="839" r:id="rId176"/>
    <p:sldId id="1271" r:id="rId177"/>
    <p:sldId id="1059" r:id="rId178"/>
    <p:sldId id="1060" r:id="rId179"/>
    <p:sldId id="1418" r:id="rId180"/>
    <p:sldId id="576" r:id="rId181"/>
    <p:sldId id="824" r:id="rId182"/>
    <p:sldId id="577" r:id="rId183"/>
    <p:sldId id="935" r:id="rId184"/>
    <p:sldId id="371" r:id="rId185"/>
    <p:sldId id="575" r:id="rId186"/>
    <p:sldId id="1426" r:id="rId187"/>
    <p:sldId id="336" r:id="rId188"/>
    <p:sldId id="337" r:id="rId189"/>
    <p:sldId id="748" r:id="rId190"/>
    <p:sldId id="1034" r:id="rId191"/>
    <p:sldId id="508" r:id="rId192"/>
    <p:sldId id="622" r:id="rId193"/>
    <p:sldId id="1194" r:id="rId194"/>
    <p:sldId id="989" r:id="rId195"/>
    <p:sldId id="1228" r:id="rId196"/>
    <p:sldId id="987" r:id="rId197"/>
    <p:sldId id="623" r:id="rId198"/>
    <p:sldId id="1035" r:id="rId199"/>
    <p:sldId id="1514" r:id="rId200"/>
    <p:sldId id="1196" r:id="rId201"/>
    <p:sldId id="990" r:id="rId202"/>
    <p:sldId id="991" r:id="rId203"/>
    <p:sldId id="1224" r:id="rId204"/>
    <p:sldId id="627" r:id="rId205"/>
    <p:sldId id="628" r:id="rId206"/>
    <p:sldId id="1036" r:id="rId207"/>
    <p:sldId id="626" r:id="rId208"/>
    <p:sldId id="992" r:id="rId209"/>
    <p:sldId id="1037" r:id="rId210"/>
    <p:sldId id="629" r:id="rId211"/>
    <p:sldId id="1274" r:id="rId212"/>
    <p:sldId id="1038" r:id="rId213"/>
    <p:sldId id="630" r:id="rId214"/>
    <p:sldId id="1039" r:id="rId215"/>
    <p:sldId id="1082" r:id="rId216"/>
    <p:sldId id="1197" r:id="rId217"/>
    <p:sldId id="818" r:id="rId218"/>
    <p:sldId id="1199" r:id="rId219"/>
    <p:sldId id="1081" r:id="rId220"/>
    <p:sldId id="631" r:id="rId221"/>
    <p:sldId id="993" r:id="rId222"/>
    <p:sldId id="1083" r:id="rId223"/>
    <p:sldId id="1198" r:id="rId224"/>
    <p:sldId id="913" r:id="rId225"/>
    <p:sldId id="1200" r:id="rId226"/>
    <p:sldId id="1085" r:id="rId227"/>
    <p:sldId id="1201" r:id="rId228"/>
    <p:sldId id="994" r:id="rId229"/>
    <p:sldId id="1272" r:id="rId230"/>
    <p:sldId id="1084" r:id="rId231"/>
    <p:sldId id="751" r:id="rId2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F0000"/>
    <a:srgbClr val="FD8603"/>
    <a:srgbClr val="F63122"/>
    <a:srgbClr val="66CCFF"/>
    <a:srgbClr val="41C60C"/>
    <a:srgbClr val="39AE0A"/>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p:cViewPr>
        <p:scale>
          <a:sx n="50" d="100"/>
          <a:sy n="50" d="100"/>
        </p:scale>
        <p:origin x="-120" y="-10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notesMaster" Target="notesMasters/notesMaster1.xml"/><Relationship Id="rId238"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166</a:t>
            </a:fld>
            <a:endParaRPr lang="en-IN"/>
          </a:p>
        </p:txBody>
      </p:sp>
    </p:spTree>
    <p:extLst>
      <p:ext uri="{BB962C8B-B14F-4D97-AF65-F5344CB8AC3E}">
        <p14:creationId xmlns:p14="http://schemas.microsoft.com/office/powerpoint/2010/main" val="115930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167</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196</a:t>
            </a:fld>
            <a:endParaRPr lang="en-IN"/>
          </a:p>
        </p:txBody>
      </p:sp>
    </p:spTree>
    <p:extLst>
      <p:ext uri="{BB962C8B-B14F-4D97-AF65-F5344CB8AC3E}">
        <p14:creationId xmlns:p14="http://schemas.microsoft.com/office/powerpoint/2010/main" val="4060435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205</a:t>
            </a:fld>
            <a:endParaRPr lang="en-IN"/>
          </a:p>
        </p:txBody>
      </p:sp>
    </p:spTree>
    <p:extLst>
      <p:ext uri="{BB962C8B-B14F-4D97-AF65-F5344CB8AC3E}">
        <p14:creationId xmlns:p14="http://schemas.microsoft.com/office/powerpoint/2010/main" val="104827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207</a:t>
            </a:fld>
            <a:endParaRPr lang="en-IN"/>
          </a:p>
        </p:txBody>
      </p:sp>
    </p:spTree>
    <p:extLst>
      <p:ext uri="{BB962C8B-B14F-4D97-AF65-F5344CB8AC3E}">
        <p14:creationId xmlns:p14="http://schemas.microsoft.com/office/powerpoint/2010/main" val="93682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208</a:t>
            </a:fld>
            <a:endParaRPr lang="en-IN"/>
          </a:p>
        </p:txBody>
      </p:sp>
    </p:spTree>
    <p:extLst>
      <p:ext uri="{BB962C8B-B14F-4D97-AF65-F5344CB8AC3E}">
        <p14:creationId xmlns:p14="http://schemas.microsoft.com/office/powerpoint/2010/main" val="155851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194167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117</a:t>
            </a:fld>
            <a:endParaRPr lang="en-IN"/>
          </a:p>
        </p:txBody>
      </p:sp>
    </p:spTree>
    <p:extLst>
      <p:ext uri="{BB962C8B-B14F-4D97-AF65-F5344CB8AC3E}">
        <p14:creationId xmlns:p14="http://schemas.microsoft.com/office/powerpoint/2010/main" val="1476116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139</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356704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022683">
                  <a:extLst>
                    <a:ext uri="{9D8B030D-6E8A-4147-A177-3AD203B41FA5}">
                      <a16:colId xmlns="" xmlns:a16="http://schemas.microsoft.com/office/drawing/2014/main" val="20002"/>
                    </a:ext>
                  </a:extLst>
                </a:gridCol>
                <a:gridCol w="1263317">
                  <a:extLst>
                    <a:ext uri="{9D8B030D-6E8A-4147-A177-3AD203B41FA5}">
                      <a16:colId xmlns=""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9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9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19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19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20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 xmlns:a16="http://schemas.microsoft.com/office/drawing/2014/main" id="{B8948F78-B708-4250-8816-44ACEC13C281}"/>
              </a:ext>
            </a:extLst>
          </p:cNvPr>
          <p:cNvSpPr/>
          <p:nvPr/>
        </p:nvSpPr>
        <p:spPr>
          <a:xfrm>
            <a:off x="184322" y="5517232"/>
            <a:ext cx="11675299" cy="461665"/>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NoSQL(MongoDB)</a:t>
            </a:r>
            <a:endParaRPr lang="en-IN" sz="2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 xmlns:a16="http://schemas.microsoft.com/office/drawing/2014/main" id="{685929B2-6349-4CA9-ABFF-E94AF285D846}"/>
              </a:ext>
            </a:extLst>
          </p:cNvPr>
          <p:cNvSpPr txBox="1"/>
          <p:nvPr/>
        </p:nvSpPr>
        <p:spPr>
          <a:xfrm>
            <a:off x="181341" y="4212957"/>
            <a:ext cx="10328589"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 xmlns:a16="http://schemas.microsoft.com/office/drawing/2014/main"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 xmlns:a16="http://schemas.microsoft.com/office/drawing/2014/main"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 xmlns:a16="http://schemas.microsoft.com/office/drawing/2014/main"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695400" y="1987398"/>
            <a:ext cx="23400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 xmlns:a16="http://schemas.microsoft.com/office/drawing/2014/main" id="{BF021BEA-1BAC-4B1F-A667-E14543C77BBD}"/>
              </a:ext>
            </a:extLst>
          </p:cNvPr>
          <p:cNvSpPr txBox="1"/>
          <p:nvPr/>
        </p:nvSpPr>
        <p:spPr>
          <a:xfrm>
            <a:off x="6113673" y="1987398"/>
            <a:ext cx="5514325"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 xmlns:a16="http://schemas.microsoft.com/office/drawing/2014/main" id="{3F2F3E05-346E-4EE1-A38F-3ACA0D6CD670}"/>
              </a:ext>
            </a:extLst>
          </p:cNvPr>
          <p:cNvSpPr/>
          <p:nvPr/>
        </p:nvSpPr>
        <p:spPr>
          <a:xfrm>
            <a:off x="3215680" y="1987398"/>
            <a:ext cx="2741858" cy="378885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 xmlns:a16="http://schemas.microsoft.com/office/drawing/2014/main" id="{DD5AD7AF-DE6C-40AC-A337-1859BE9BD26C}"/>
              </a:ext>
            </a:extLst>
          </p:cNvPr>
          <p:cNvGrpSpPr/>
          <p:nvPr/>
        </p:nvGrpSpPr>
        <p:grpSpPr>
          <a:xfrm>
            <a:off x="6113672" y="4869160"/>
            <a:ext cx="5814975" cy="1768850"/>
            <a:chOff x="5673867" y="4727466"/>
            <a:chExt cx="6254781" cy="1768850"/>
          </a:xfrm>
        </p:grpSpPr>
        <p:sp>
          <p:nvSpPr>
            <p:cNvPr id="8" name="Rectangle 7">
              <a:extLst>
                <a:ext uri="{FF2B5EF4-FFF2-40B4-BE49-F238E27FC236}">
                  <a16:creationId xmlns="" xmlns:a16="http://schemas.microsoft.com/office/drawing/2014/main" id="{3D3A9E5F-89E5-4D5B-9731-CEE159F2D1E1}"/>
                </a:ext>
              </a:extLst>
            </p:cNvPr>
            <p:cNvSpPr/>
            <p:nvPr/>
          </p:nvSpPr>
          <p:spPr>
            <a:xfrm>
              <a:off x="5807968" y="5580571"/>
              <a:ext cx="2340000" cy="880369"/>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p:txBody>
        </p:sp>
        <p:sp>
          <p:nvSpPr>
            <p:cNvPr id="11" name="Rectangle 10">
              <a:extLst>
                <a:ext uri="{FF2B5EF4-FFF2-40B4-BE49-F238E27FC236}">
                  <a16:creationId xmlns="" xmlns:a16="http://schemas.microsoft.com/office/drawing/2014/main" id="{72E65894-4C6B-4DD8-B64F-5C8A4310B67C}"/>
                </a:ext>
              </a:extLst>
            </p:cNvPr>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 xmlns:a16="http://schemas.microsoft.com/office/drawing/2014/main" id="{8DD54FC9-E94A-4D24-B544-38FB59B0CF34}"/>
                </a:ext>
              </a:extLst>
            </p:cNvPr>
            <p:cNvSpPr txBox="1"/>
            <p:nvPr/>
          </p:nvSpPr>
          <p:spPr>
            <a:xfrm>
              <a:off x="8238456" y="5615947"/>
              <a:ext cx="2340000" cy="8803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 xmlns:a16="http://schemas.microsoft.com/office/drawing/2014/main"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1243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585323"/>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7" name="Rectangle 6">
            <a:extLst>
              <a:ext uri="{FF2B5EF4-FFF2-40B4-BE49-F238E27FC236}">
                <a16:creationId xmlns="" xmlns:a16="http://schemas.microsoft.com/office/drawing/2014/main"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420888"/>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4" name="Rectangle 3">
            <a:extLst>
              <a:ext uri="{FF2B5EF4-FFF2-40B4-BE49-F238E27FC236}">
                <a16:creationId xmlns="" xmlns:a16="http://schemas.microsoft.com/office/drawing/2014/main" id="{FF08A38C-F6D9-CA94-CC11-888BF5FA09BC}"/>
              </a:ext>
            </a:extLst>
          </p:cNvPr>
          <p:cNvSpPr/>
          <p:nvPr/>
        </p:nvSpPr>
        <p:spPr>
          <a:xfrm>
            <a:off x="439483" y="3212976"/>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5" name="Rectangle 4">
            <a:extLst>
              <a:ext uri="{FF2B5EF4-FFF2-40B4-BE49-F238E27FC236}">
                <a16:creationId xmlns="" xmlns:a16="http://schemas.microsoft.com/office/drawing/2014/main" id="{1FA696BF-21D5-30E7-07DE-149E30BB8B84}"/>
              </a:ext>
            </a:extLst>
          </p:cNvPr>
          <p:cNvSpPr/>
          <p:nvPr/>
        </p:nvSpPr>
        <p:spPr>
          <a:xfrm>
            <a:off x="427492" y="3884658"/>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6" name="Rectangle 1">
            <a:extLst>
              <a:ext uri="{FF2B5EF4-FFF2-40B4-BE49-F238E27FC236}">
                <a16:creationId xmlns="" xmlns:a16="http://schemas.microsoft.com/office/drawing/2014/main" id="{1B32AAB5-08BA-1B38-F18E-2A813B7CBE1C}"/>
              </a:ext>
            </a:extLst>
          </p:cNvPr>
          <p:cNvSpPr>
            <a:spLocks noChangeArrowheads="1"/>
          </p:cNvSpPr>
          <p:nvPr/>
        </p:nvSpPr>
        <p:spPr bwMode="auto">
          <a:xfrm>
            <a:off x="551384" y="4723074"/>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Tree>
    <p:extLst>
      <p:ext uri="{BB962C8B-B14F-4D97-AF65-F5344CB8AC3E}">
        <p14:creationId xmlns:p14="http://schemas.microsoft.com/office/powerpoint/2010/main" val="17339018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case</a:t>
            </a:r>
          </a:p>
        </p:txBody>
      </p:sp>
      <p:sp>
        <p:nvSpPr>
          <p:cNvPr id="12" name="Rectangle 11"/>
          <p:cNvSpPr/>
          <p:nvPr/>
        </p:nvSpPr>
        <p:spPr>
          <a:xfrm>
            <a:off x="431765" y="786980"/>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437668" y="2487157"/>
            <a:ext cx="11205981" cy="461616"/>
          </a:xfrm>
          <a:prstGeom prst="rect">
            <a:avLst/>
          </a:prstGeom>
          <a:no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chemeClr val="tx1">
                    <a:lumMod val="85000"/>
                    <a:lumOff val="15000"/>
                  </a:schemeClr>
                </a:solidFill>
                <a:latin typeface="Liberation Mono"/>
              </a:rPr>
              <a:t>value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latin typeface="Liberation Mono"/>
              </a:rPr>
              <a:t>result</a:t>
            </a:r>
            <a:r>
              <a:rPr lang="en-IN" sz="2000" dirty="0">
                <a:solidFill>
                  <a:schemeClr val="tx1">
                    <a:lumMod val="85000"/>
                    <a:lumOff val="15000"/>
                  </a:schemeClr>
                </a:solidFill>
                <a:latin typeface="Liberation Mono"/>
              </a:rPr>
              <a:t>] </a:t>
            </a:r>
            <a:r>
              <a:rPr lang="en-IN" sz="2000" dirty="0">
                <a:solidFill>
                  <a:srgbClr val="DD4A68"/>
                </a:solidFill>
                <a:latin typeface="Liberation Mono"/>
              </a:rPr>
              <a:t>END</a:t>
            </a:r>
          </a:p>
        </p:txBody>
      </p:sp>
      <p:sp>
        <p:nvSpPr>
          <p:cNvPr id="7" name="Rectangle 6"/>
          <p:cNvSpPr/>
          <p:nvPr/>
        </p:nvSpPr>
        <p:spPr>
          <a:xfrm>
            <a:off x="431765" y="1486525"/>
            <a:ext cx="11208851"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1">
            <a:extLst>
              <a:ext uri="{FF2B5EF4-FFF2-40B4-BE49-F238E27FC236}">
                <a16:creationId xmlns="" xmlns:a16="http://schemas.microsoft.com/office/drawing/2014/main" id="{2368C380-F220-C866-11EB-2280D52BFF07}"/>
              </a:ext>
            </a:extLst>
          </p:cNvPr>
          <p:cNvSpPr>
            <a:spLocks noChangeArrowheads="1"/>
          </p:cNvSpPr>
          <p:nvPr/>
        </p:nvSpPr>
        <p:spPr bwMode="auto">
          <a:xfrm>
            <a:off x="431765" y="3255416"/>
            <a:ext cx="10992827" cy="461616"/>
          </a:xfrm>
          <a:prstGeom prst="rect">
            <a:avLst/>
          </a:prstGeom>
          <a:no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IN" sz="2000" dirty="0">
                <a:solidFill>
                  <a:srgbClr val="DD4A68"/>
                </a:solidFill>
                <a:latin typeface="Liberation Mono"/>
              </a:rPr>
              <a:t>END</a:t>
            </a:r>
            <a:r>
              <a:rPr lang="en-US" sz="2000" dirty="0">
                <a:solidFill>
                  <a:srgbClr val="0077AA"/>
                </a:solidFill>
                <a:latin typeface="Liberation Mono"/>
              </a:rPr>
              <a:t> </a:t>
            </a:r>
          </a:p>
        </p:txBody>
      </p:sp>
    </p:spTree>
    <p:extLst>
      <p:ext uri="{BB962C8B-B14F-4D97-AF65-F5344CB8AC3E}">
        <p14:creationId xmlns:p14="http://schemas.microsoft.com/office/powerpoint/2010/main" val="6409943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 xmlns:a16="http://schemas.microsoft.com/office/drawing/2014/main"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 xmlns:a16="http://schemas.microsoft.com/office/drawing/2014/main"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 xmlns:a16="http://schemas.microsoft.com/office/drawing/2014/main"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p14="http://schemas.microsoft.com/office/powerpoint/2010/main" val="40252554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p14="http://schemas.microsoft.com/office/powerpoint/2010/main" val="995565742"/>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 xmlns:a16="http://schemas.microsoft.com/office/drawing/2014/main" val="20000"/>
                    </a:ext>
                  </a:extLst>
                </a:gridCol>
                <a:gridCol w="2674800">
                  <a:extLst>
                    <a:ext uri="{9D8B030D-6E8A-4147-A177-3AD203B41FA5}">
                      <a16:colId xmlns="" xmlns:a16="http://schemas.microsoft.com/office/drawing/2014/main" val="20001"/>
                    </a:ext>
                  </a:extLst>
                </a:gridCol>
                <a:gridCol w="2674027">
                  <a:extLst>
                    <a:ext uri="{9D8B030D-6E8A-4147-A177-3AD203B41FA5}">
                      <a16:colId xmlns="" xmlns:a16="http://schemas.microsoft.com/office/drawing/2014/main" val="2321018969"/>
                    </a:ext>
                  </a:extLst>
                </a:gridCol>
                <a:gridCol w="3780000">
                  <a:extLst>
                    <a:ext uri="{9D8B030D-6E8A-4147-A177-3AD203B41FA5}">
                      <a16:colId xmlns="" xmlns:a16="http://schemas.microsoft.com/office/drawing/2014/main" val="1840882102"/>
                    </a:ext>
                  </a:extLst>
                </a:gridCol>
              </a:tblGrid>
              <a:tr h="442383">
                <a:tc>
                  <a:txBody>
                    <a:bodyPr/>
                    <a:lstStyle/>
                    <a:p>
                      <a:pPr algn="ct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'MINUTES:SECONDS'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'YEARS-MONTHS'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8537371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7" y="118846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3154901880"/>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 xmlns:a16="http://schemas.microsoft.com/office/drawing/2014/main" val="20000"/>
                    </a:ext>
                  </a:extLst>
                </a:gridCol>
                <a:gridCol w="6858000">
                  <a:extLst>
                    <a:ext uri="{9D8B030D-6E8A-4147-A177-3AD203B41FA5}">
                      <a16:colId xmlns=""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 xmlns:a16="http://schemas.microsoft.com/office/drawing/2014/main" val="10008"/>
                  </a:ext>
                </a:extLst>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0077AA"/>
                </a:solidFill>
                <a:latin typeface="Liberation Mono"/>
              </a:rPr>
              <a:t>ADDDATE</a:t>
            </a:r>
            <a:r>
              <a:rPr lang="en-IN" dirty="0">
                <a:solidFill>
                  <a:schemeClr val="tx1">
                    <a:lumMod val="65000"/>
                    <a:lumOff val="3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29343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 xmlns:a16="http://schemas.microsoft.com/office/drawing/2014/main"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 xmlns:a16="http://schemas.microsoft.com/office/drawing/2014/main"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 xmlns:a16="http://schemas.microsoft.com/office/drawing/2014/main"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 xmlns:a16="http://schemas.microsoft.com/office/drawing/2014/main"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 xmlns:a16="http://schemas.microsoft.com/office/drawing/2014/main" id="{22784A09-86C1-4B0E-8277-2B5C1D60D7CE}"/>
              </a:ext>
            </a:extLst>
          </p:cNvPr>
          <p:cNvSpPr txBox="1"/>
          <p:nvPr/>
        </p:nvSpPr>
        <p:spPr>
          <a:xfrm>
            <a:off x="0" y="5157192"/>
            <a:ext cx="760737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machine that provides service to another computer program, known as the client.</a:t>
            </a:r>
          </a:p>
        </p:txBody>
      </p:sp>
    </p:spTree>
    <p:extLst>
      <p:ext uri="{BB962C8B-B14F-4D97-AF65-F5344CB8AC3E}">
        <p14:creationId xmlns:p14="http://schemas.microsoft.com/office/powerpoint/2010/main" val="1508800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7" y="1197271"/>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 xmlns:a16="http://schemas.microsoft.com/office/drawing/2014/main" id="{7169A58C-6CAF-4763-8406-A07BB4A59B45}"/>
              </a:ext>
            </a:extLst>
          </p:cNvPr>
          <p:cNvGraphicFramePr>
            <a:graphicFrameLocks noGrp="1"/>
          </p:cNvGraphicFramePr>
          <p:nvPr>
            <p:extLst>
              <p:ext uri="{D42A27DB-BD31-4B8C-83A1-F6EECF244321}">
                <p14:modId xmlns:p14="http://schemas.microsoft.com/office/powerpoint/2010/main" val="2494191298"/>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 xmlns:a16="http://schemas.microsoft.com/office/drawing/2014/main" val="20000"/>
                    </a:ext>
                  </a:extLst>
                </a:gridCol>
                <a:gridCol w="6858000">
                  <a:extLst>
                    <a:ext uri="{9D8B030D-6E8A-4147-A177-3AD203B41FA5}">
                      <a16:colId xmlns=""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 xmlns:a16="http://schemas.microsoft.com/office/drawing/2014/main" val="10008"/>
                  </a:ext>
                </a:extLst>
              </a:tr>
            </a:tbl>
          </a:graphicData>
        </a:graphic>
      </p:graphicFrame>
      <p:sp>
        <p:nvSpPr>
          <p:cNvPr id="10" name="Rectangle 9">
            <a:extLst>
              <a:ext uri="{FF2B5EF4-FFF2-40B4-BE49-F238E27FC236}">
                <a16:creationId xmlns="" xmlns:a16="http://schemas.microsoft.com/office/drawing/2014/main" id="{63A8F96C-4C5C-473C-A817-AAE8583E27A5}"/>
              </a:ext>
            </a:extLst>
          </p:cNvPr>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sz="1800" dirty="0">
                <a:solidFill>
                  <a:srgbClr val="0077AA"/>
                </a:solidFill>
                <a:latin typeface="Liberation Mono"/>
              </a:rPr>
              <a:t>SUBDATE</a:t>
            </a:r>
            <a:r>
              <a:rPr lang="en-IN" dirty="0">
                <a:solidFill>
                  <a:schemeClr val="tx1">
                    <a:lumMod val="65000"/>
                    <a:lumOff val="35000"/>
                  </a:schemeClr>
                </a:solidFill>
                <a:latin typeface="Liberation Mono"/>
              </a:rPr>
              <a:t>(</a:t>
            </a:r>
            <a:r>
              <a:rPr lang="en-IN" dirty="0">
                <a:solidFill>
                  <a:srgbClr val="3F6971"/>
                </a:solidFill>
                <a:latin typeface="Liberation Mono"/>
              </a:rPr>
              <a:t>NOW()</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7658532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 xmlns:a16="http://schemas.microsoft.com/office/drawing/2014/main" val="20000"/>
                    </a:ext>
                  </a:extLst>
                </a:gridCol>
                <a:gridCol w="2400550">
                  <a:extLst>
                    <a:ext uri="{9D8B030D-6E8A-4147-A177-3AD203B41FA5}">
                      <a16:colId xmlns="" xmlns:a16="http://schemas.microsoft.com/office/drawing/2014/main" val="20001"/>
                    </a:ext>
                  </a:extLst>
                </a:gridCol>
                <a:gridCol w="2123563">
                  <a:extLst>
                    <a:ext uri="{9D8B030D-6E8A-4147-A177-3AD203B41FA5}">
                      <a16:colId xmlns="" xmlns:a16="http://schemas.microsoft.com/office/drawing/2014/main" val="20002"/>
                    </a:ext>
                  </a:extLst>
                </a:gridCol>
                <a:gridCol w="1569590">
                  <a:extLst>
                    <a:ext uri="{9D8B030D-6E8A-4147-A177-3AD203B41FA5}">
                      <a16:colId xmlns="" xmlns:a16="http://schemas.microsoft.com/office/drawing/2014/main" val="20003"/>
                    </a:ext>
                  </a:extLst>
                </a:gridCol>
                <a:gridCol w="920245">
                  <a:extLst>
                    <a:ext uri="{9D8B030D-6E8A-4147-A177-3AD203B41FA5}">
                      <a16:colId xmlns="" xmlns:a16="http://schemas.microsoft.com/office/drawing/2014/main"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 xmlns:a16="http://schemas.microsoft.com/office/drawing/2014/main"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 xmlns:a16="http://schemas.microsoft.com/office/drawing/2014/main"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 xmlns:a16="http://schemas.microsoft.com/office/drawing/2014/main" val="10004"/>
                  </a:ext>
                </a:extLst>
              </a:tr>
            </a:tbl>
          </a:graphicData>
        </a:graphic>
      </p:graphicFrame>
      <p:sp>
        <p:nvSpPr>
          <p:cNvPr id="8" name="Rectangle 7">
            <a:extLst>
              <a:ext uri="{FF2B5EF4-FFF2-40B4-BE49-F238E27FC236}">
                <a16:creationId xmlns="" xmlns:a16="http://schemas.microsoft.com/office/drawing/2014/main"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p14="http://schemas.microsoft.com/office/powerpoint/2010/main" val="25801971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 xmlns:a16="http://schemas.microsoft.com/office/drawing/2014/main" val="20000"/>
                    </a:ext>
                  </a:extLst>
                </a:gridCol>
                <a:gridCol w="90010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 xmlns:a16="http://schemas.microsoft.com/office/drawing/2014/main"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 xmlns:a16="http://schemas.microsoft.com/office/drawing/2014/main"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 xmlns:a16="http://schemas.microsoft.com/office/drawing/2014/main" val="4177861595"/>
                  </a:ext>
                </a:extLst>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22705963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63526264"/>
              </p:ext>
            </p:extLst>
          </p:nvPr>
        </p:nvGraphicFramePr>
        <p:xfrm>
          <a:off x="406800" y="813600"/>
          <a:ext cx="11376000" cy="3981447"/>
        </p:xfrm>
        <a:graphic>
          <a:graphicData uri="http://schemas.openxmlformats.org/drawingml/2006/table">
            <a:tbl>
              <a:tblPr firstRow="1" bandRow="1">
                <a:tableStyleId>{7E9639D4-E3E2-4D34-9284-5A2195B3D0D7}</a:tableStyleId>
              </a:tblPr>
              <a:tblGrid>
                <a:gridCol w="2844000">
                  <a:extLst>
                    <a:ext uri="{9D8B030D-6E8A-4147-A177-3AD203B41FA5}">
                      <a16:colId xmlns="" xmlns:a16="http://schemas.microsoft.com/office/drawing/2014/main" val="20000"/>
                    </a:ext>
                  </a:extLst>
                </a:gridCol>
                <a:gridCol w="85320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 xmlns:a16="http://schemas.microsoft.com/office/drawing/2014/main"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 xmlns:a16="http://schemas.microsoft.com/office/drawing/2014/main" val="3816672619"/>
                  </a:ext>
                </a:extLst>
              </a:tr>
            </a:tbl>
          </a:graphicData>
        </a:graphic>
      </p:graphicFrame>
      <p:sp>
        <p:nvSpPr>
          <p:cNvPr id="5" name="Rectangle 4"/>
          <p:cNvSpPr/>
          <p:nvPr/>
        </p:nvSpPr>
        <p:spPr>
          <a:xfrm>
            <a:off x="392822" y="4941168"/>
            <a:ext cx="11389978"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 xmlns:a16="http://schemas.microsoft.com/office/drawing/2014/main"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val="22381458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 xmlns:a16="http://schemas.microsoft.com/office/drawing/2014/main" val="20000"/>
                    </a:ext>
                  </a:extLst>
                </a:gridCol>
                <a:gridCol w="9611827">
                  <a:extLst>
                    <a:ext uri="{9D8B030D-6E8A-4147-A177-3AD203B41FA5}">
                      <a16:colId xmlns=""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3rd, �)</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 xmlns:a16="http://schemas.microsoft.com/office/drawing/2014/main" val="20000"/>
                    </a:ext>
                  </a:extLst>
                </a:gridCol>
                <a:gridCol w="9610759">
                  <a:extLst>
                    <a:ext uri="{9D8B030D-6E8A-4147-A177-3AD203B41FA5}">
                      <a16:colId xmlns=""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 xmlns:a16="http://schemas.microsoft.com/office/drawing/2014/main" val="20000"/>
                    </a:ext>
                  </a:extLst>
                </a:gridCol>
                <a:gridCol w="9610757">
                  <a:extLst>
                    <a:ext uri="{9D8B030D-6E8A-4147-A177-3AD203B41FA5}">
                      <a16:colId xmlns=""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 xmlns:a16="http://schemas.microsoft.com/office/drawing/2014/main"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54587090"/>
              </p:ext>
            </p:extLst>
          </p:nvPr>
        </p:nvGraphicFramePr>
        <p:xfrm>
          <a:off x="406800" y="507785"/>
          <a:ext cx="11376000" cy="2088303"/>
        </p:xfrm>
        <a:graphic>
          <a:graphicData uri="http://schemas.openxmlformats.org/drawingml/2006/table">
            <a:tbl>
              <a:tblPr firstRow="1" bandRow="1">
                <a:tableStyleId>{7E9639D4-E3E2-4D34-9284-5A2195B3D0D7}</a:tableStyleId>
              </a:tblPr>
              <a:tblGrid>
                <a:gridCol w="2664864">
                  <a:extLst>
                    <a:ext uri="{9D8B030D-6E8A-4147-A177-3AD203B41FA5}">
                      <a16:colId xmlns="" xmlns:a16="http://schemas.microsoft.com/office/drawing/2014/main" val="20000"/>
                    </a:ext>
                  </a:extLst>
                </a:gridCol>
                <a:gridCol w="8711136">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txBody>
                  <a:tcPr marL="68580" marR="68580" marT="0" marB="0" anchor="ctr"/>
                </a:tc>
                <a:extLst>
                  <a:ext uri="{0D108BD9-81ED-4DB2-BD59-A6C34878D82A}">
                    <a16:rowId xmlns="" xmlns:a16="http://schemas.microsoft.com/office/drawing/2014/main"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txBody>
                  <a:tcPr marL="68580" marR="68580" marT="0" marB="0" anchor="ctr"/>
                </a:tc>
                <a:extLst>
                  <a:ext uri="{0D108BD9-81ED-4DB2-BD59-A6C34878D82A}">
                    <a16:rowId xmlns="" xmlns:a16="http://schemas.microsoft.com/office/drawing/2014/main" val="1000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 xmlns:a16="http://schemas.microsoft.com/office/drawing/2014/main" id="{7668F112-9AC8-A516-E2AE-5EB9B68302BB}"/>
              </a:ext>
            </a:extLst>
          </p:cNvPr>
          <p:cNvGraphicFramePr>
            <a:graphicFrameLocks noGrp="1"/>
          </p:cNvGraphicFramePr>
          <p:nvPr>
            <p:extLst>
              <p:ext uri="{D42A27DB-BD31-4B8C-83A1-F6EECF244321}">
                <p14:modId xmlns:p14="http://schemas.microsoft.com/office/powerpoint/2010/main" val="724168671"/>
              </p:ext>
            </p:extLst>
          </p:nvPr>
        </p:nvGraphicFramePr>
        <p:xfrm>
          <a:off x="406800" y="2596088"/>
          <a:ext cx="11376000" cy="2654298"/>
        </p:xfrm>
        <a:graphic>
          <a:graphicData uri="http://schemas.openxmlformats.org/drawingml/2006/table">
            <a:tbl>
              <a:tblPr firstRow="1" bandRow="1">
                <a:tableStyleId>{7E9639D4-E3E2-4D34-9284-5A2195B3D0D7}</a:tableStyleId>
              </a:tblPr>
              <a:tblGrid>
                <a:gridCol w="2559600">
                  <a:extLst>
                    <a:ext uri="{9D8B030D-6E8A-4147-A177-3AD203B41FA5}">
                      <a16:colId xmlns="" xmlns:a16="http://schemas.microsoft.com/office/drawing/2014/main" val="20000"/>
                    </a:ext>
                  </a:extLst>
                </a:gridCol>
                <a:gridCol w="8816400">
                  <a:extLst>
                    <a:ext uri="{9D8B030D-6E8A-4147-A177-3AD203B41FA5}">
                      <a16:colId xmlns="" xmlns:a16="http://schemas.microsoft.com/office/drawing/2014/main" val="20001"/>
                    </a:ext>
                  </a:extLst>
                </a:gridCol>
              </a:tblGrid>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0077AA"/>
                          </a:solidFill>
                          <a:latin typeface="Liberation Mono"/>
                          <a:ea typeface="+mn-ea"/>
                          <a:cs typeface="+mn-cs"/>
                        </a:rPr>
                        <a:t>  LEFT(</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len</a:t>
                      </a:r>
                      <a:r>
                        <a:rPr kumimoji="0" lang="en-IN" sz="1800" b="0" kern="1200" dirty="0">
                          <a:solidFill>
                            <a:srgbClr val="0077AA"/>
                          </a:solidFill>
                          <a:latin typeface="Liberation Mono"/>
                          <a:ea typeface="+mn-ea"/>
                          <a:cs typeface="+mn-cs"/>
                        </a:rPr>
                        <a:t>)</a:t>
                      </a: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mn-ea"/>
                          <a:cs typeface="+mn-cs"/>
                        </a:rPr>
                        <a:t>Returns the leftmost len characters from the string str, or NULL if any argument is NULL.</a:t>
                      </a:r>
                    </a:p>
                  </a:txBody>
                  <a:tcPr marL="68580" marR="68580" marT="0" marB="0" anchor="ctr">
                    <a:solidFill>
                      <a:schemeClr val="bg1"/>
                    </a:solidFill>
                  </a:tcPr>
                </a:tc>
                <a:extLst>
                  <a:ext uri="{0D108BD9-81ED-4DB2-BD59-A6C34878D82A}">
                    <a16:rowId xmlns="" xmlns:a16="http://schemas.microsoft.com/office/drawing/2014/main"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 xmlns:a16="http://schemas.microsoft.com/office/drawing/2014/main"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 xmlns:a16="http://schemas.microsoft.com/office/drawing/2014/main"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 xmlns:a16="http://schemas.microsoft.com/office/drawing/2014/main"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 xmlns:a16="http://schemas.microsoft.com/office/drawing/2014/main"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646271107"/>
                  </a:ext>
                </a:extLst>
              </a:tr>
            </a:tbl>
          </a:graphicData>
        </a:graphic>
      </p:graphicFrame>
    </p:spTree>
    <p:extLst>
      <p:ext uri="{BB962C8B-B14F-4D97-AF65-F5344CB8AC3E}">
        <p14:creationId xmlns:p14="http://schemas.microsoft.com/office/powerpoint/2010/main" val="403529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Arial" panose="020B0604020202020204" pitchFamily="34" charset="0"/>
                <a:cs typeface="Arial" panose="020B0604020202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 xmlns:a16="http://schemas.microsoft.com/office/drawing/2014/main" id="{931C2ED3-26CD-46EC-9E6E-27D639140DBE}"/>
              </a:ext>
            </a:extLst>
          </p:cNvPr>
          <p:cNvSpPr txBox="1"/>
          <p:nvPr/>
        </p:nvSpPr>
        <p:spPr>
          <a:xfrm>
            <a:off x="407368" y="2036530"/>
            <a:ext cx="1123324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Arial" panose="020B0604020202020204" pitchFamily="34" charset="0"/>
                <a:cs typeface="Arial" panose="020B0604020202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755B5BE8-C7C7-B80F-0350-BE06FE72580B}"/>
              </a:ext>
            </a:extLst>
          </p:cNvPr>
          <p:cNvSpPr txBox="1"/>
          <p:nvPr/>
        </p:nvSpPr>
        <p:spPr>
          <a:xfrm>
            <a:off x="407368" y="3861048"/>
            <a:ext cx="11233248" cy="1569660"/>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Function/Procedure overloading.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Extending server functionality with external functions written in C or Java.</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defined data types.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Inheritance of tables under other tables.</a:t>
            </a:r>
          </a:p>
        </p:txBody>
      </p:sp>
      <p:sp>
        <p:nvSpPr>
          <p:cNvPr id="4" name="Rectangle 3">
            <a:extLst>
              <a:ext uri="{FF2B5EF4-FFF2-40B4-BE49-F238E27FC236}">
                <a16:creationId xmlns="" xmlns:a16="http://schemas.microsoft.com/office/drawing/2014/main" id="{8259C6C3-1C87-6EC2-88B5-752C356FF903}"/>
              </a:ext>
            </a:extLst>
          </p:cNvPr>
          <p:cNvSpPr/>
          <p:nvPr/>
        </p:nvSpPr>
        <p:spPr>
          <a:xfrm>
            <a:off x="407368" y="3228945"/>
            <a:ext cx="4536504" cy="400110"/>
          </a:xfrm>
          <a:prstGeom prst="rect">
            <a:avLst/>
          </a:prstGeom>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Advantage of </a:t>
            </a:r>
            <a:r>
              <a:rPr lang="en-US" sz="2000" b="1" dirty="0">
                <a:solidFill>
                  <a:srgbClr val="000000"/>
                </a:solidFill>
                <a:latin typeface="Arial" panose="020B0604020202020204" pitchFamily="34" charset="0"/>
                <a:cs typeface="Arial" panose="020B0604020202020204" pitchFamily="34" charset="0"/>
              </a:rPr>
              <a:t>ORDBMS</a:t>
            </a:r>
            <a:endParaRPr lang="en-IN"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077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503892"/>
              </p:ext>
            </p:extLst>
          </p:nvPr>
        </p:nvGraphicFramePr>
        <p:xfrm>
          <a:off x="406800" y="685534"/>
          <a:ext cx="11376000" cy="3751578"/>
        </p:xfrm>
        <a:graphic>
          <a:graphicData uri="http://schemas.openxmlformats.org/drawingml/2006/table">
            <a:tbl>
              <a:tblPr firstRow="1" bandRow="1">
                <a:tableStyleId>{7E9639D4-E3E2-4D34-9284-5A2195B3D0D7}</a:tableStyleId>
              </a:tblPr>
              <a:tblGrid>
                <a:gridCol w="2559600">
                  <a:extLst>
                    <a:ext uri="{9D8B030D-6E8A-4147-A177-3AD203B41FA5}">
                      <a16:colId xmlns="" xmlns:a16="http://schemas.microsoft.com/office/drawing/2014/main" val="20000"/>
                    </a:ext>
                  </a:extLst>
                </a:gridCol>
                <a:gridCol w="88164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 xmlns:a16="http://schemas.microsoft.com/office/drawing/2014/main"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 xmlns:a16="http://schemas.microsoft.com/office/drawing/2014/main"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 xmlns:a16="http://schemas.microsoft.com/office/drawing/2014/main"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 xmlns:a16="http://schemas.microsoft.com/office/drawing/2014/main"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3" name="Table 2">
            <a:extLst>
              <a:ext uri="{FF2B5EF4-FFF2-40B4-BE49-F238E27FC236}">
                <a16:creationId xmlns="" xmlns:a16="http://schemas.microsoft.com/office/drawing/2014/main" id="{631E3F18-8A1C-DA06-80D5-4F94B2ADA4D6}"/>
              </a:ext>
            </a:extLst>
          </p:cNvPr>
          <p:cNvGraphicFramePr>
            <a:graphicFrameLocks noGrp="1"/>
          </p:cNvGraphicFramePr>
          <p:nvPr>
            <p:extLst>
              <p:ext uri="{D42A27DB-BD31-4B8C-83A1-F6EECF244321}">
                <p14:modId xmlns:p14="http://schemas.microsoft.com/office/powerpoint/2010/main" val="4106236097"/>
              </p:ext>
            </p:extLst>
          </p:nvPr>
        </p:nvGraphicFramePr>
        <p:xfrm>
          <a:off x="406800" y="4437112"/>
          <a:ext cx="11376000" cy="1982046"/>
        </p:xfrm>
        <a:graphic>
          <a:graphicData uri="http://schemas.openxmlformats.org/drawingml/2006/table">
            <a:tbl>
              <a:tblPr firstRow="1" bandRow="1">
                <a:tableStyleId>{7E9639D4-E3E2-4D34-9284-5A2195B3D0D7}</a:tableStyleId>
              </a:tblPr>
              <a:tblGrid>
                <a:gridCol w="3057300">
                  <a:extLst>
                    <a:ext uri="{9D8B030D-6E8A-4147-A177-3AD203B41FA5}">
                      <a16:colId xmlns="" xmlns:a16="http://schemas.microsoft.com/office/drawing/2014/main" val="20000"/>
                    </a:ext>
                  </a:extLst>
                </a:gridCol>
                <a:gridCol w="8318700">
                  <a:extLst>
                    <a:ext uri="{9D8B030D-6E8A-4147-A177-3AD203B41FA5}">
                      <a16:colId xmlns="" xmlns:a16="http://schemas.microsoft.com/office/drawing/2014/main" val="20001"/>
                    </a:ext>
                  </a:extLst>
                </a:gridCol>
              </a:tblGrid>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0077AA"/>
                          </a:solidFill>
                          <a:latin typeface="Liberation Mono"/>
                          <a:ea typeface="+mn-ea"/>
                          <a:cs typeface="+mn-cs"/>
                        </a:rPr>
                        <a:t>  INSTR(</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substr</a:t>
                      </a:r>
                      <a:r>
                        <a:rPr kumimoji="0" lang="en-IN" sz="1800" b="0" kern="1200" dirty="0">
                          <a:solidFill>
                            <a:srgbClr val="0077AA"/>
                          </a:solidFill>
                          <a:latin typeface="Liberation Mono"/>
                          <a:ea typeface="+mn-ea"/>
                          <a:cs typeface="+mn-cs"/>
                        </a:rPr>
                        <a:t>)</a:t>
                      </a: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solidFill>
                      <a:schemeClr val="bg1"/>
                    </a:solidFill>
                  </a:tcPr>
                </a:tc>
                <a:extLst>
                  <a:ext uri="{0D108BD9-81ED-4DB2-BD59-A6C34878D82A}">
                    <a16:rowId xmlns=""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a:t>
                      </a:r>
                      <a:r>
                        <a:rPr kumimoji="0" lang="en-US" sz="1800" kern="1200" dirty="0" err="1">
                          <a:solidFill>
                            <a:schemeClr val="tx1"/>
                          </a:solidFill>
                          <a:effectLst/>
                          <a:latin typeface="Liberation Mono"/>
                          <a:ea typeface="Times New Roman" panose="02020603050405020304" pitchFamily="18" charset="0"/>
                          <a:cs typeface="+mn-cs"/>
                        </a:rPr>
                        <a:t>from_str</a:t>
                      </a:r>
                      <a:r>
                        <a:rPr kumimoji="0" lang="en-US" sz="180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810627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 xmlns:a16="http://schemas.microsoft.com/office/drawing/2014/main" val="20000"/>
                    </a:ext>
                  </a:extLst>
                </a:gridCol>
                <a:gridCol w="852581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 xmlns:a16="http://schemas.microsoft.com/office/drawing/2014/main"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 xmlns:a16="http://schemas.microsoft.com/office/drawing/2014/main"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 xmlns:a16="http://schemas.microsoft.com/office/drawing/2014/main"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 xmlns:a16="http://schemas.microsoft.com/office/drawing/2014/main"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 xmlns:a16="http://schemas.microsoft.com/office/drawing/2014/main" val="842558293"/>
                  </a:ext>
                </a:extLst>
              </a:tr>
            </a:tbl>
          </a:graphicData>
        </a:graphic>
      </p:graphicFrame>
    </p:spTree>
    <p:extLst>
      <p:ext uri="{BB962C8B-B14F-4D97-AF65-F5344CB8AC3E}">
        <p14:creationId xmlns:p14="http://schemas.microsoft.com/office/powerpoint/2010/main" val="5980739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 xmlns:a16="http://schemas.microsoft.com/office/drawing/2014/main"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 xmlns:a16="http://schemas.microsoft.com/office/drawing/2014/main"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61429280-F9CE-4377-4783-F44D764B6AA2}"/>
              </a:ext>
            </a:extLst>
          </p:cNvPr>
          <p:cNvSpPr txBox="1"/>
          <p:nvPr/>
        </p:nvSpPr>
        <p:spPr>
          <a:xfrm>
            <a:off x="262234" y="1844824"/>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3376284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 xmlns:a16="http://schemas.microsoft.com/office/drawing/2014/main" id="{B80DA59F-F73A-40DE-B646-ACFB88C2CFDD}"/>
              </a:ext>
            </a:extLst>
          </p:cNvPr>
          <p:cNvSpPr/>
          <p:nvPr/>
        </p:nvSpPr>
        <p:spPr>
          <a:xfrm>
            <a:off x="262558" y="260648"/>
            <a:ext cx="11737304" cy="416742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6" name="Rectangle 5"/>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a:t>
            </a:r>
          </a:p>
        </p:txBody>
      </p:sp>
      <p:sp>
        <p:nvSpPr>
          <p:cNvPr id="8" name="Rectangle 7">
            <a:extLst>
              <a:ext uri="{FF2B5EF4-FFF2-40B4-BE49-F238E27FC236}">
                <a16:creationId xmlns="" xmlns:a16="http://schemas.microsoft.com/office/drawing/2014/main" id="{7945CF57-22AA-466F-8A0C-12D787B29586}"/>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p:txBody>
      </p:sp>
      <p:grpSp>
        <p:nvGrpSpPr>
          <p:cNvPr id="4" name="Group 3">
            <a:extLst>
              <a:ext uri="{FF2B5EF4-FFF2-40B4-BE49-F238E27FC236}">
                <a16:creationId xmlns="" xmlns:a16="http://schemas.microsoft.com/office/drawing/2014/main" id="{D2A80BBE-80DC-4F44-BD63-77B15D090023}"/>
              </a:ext>
            </a:extLst>
          </p:cNvPr>
          <p:cNvGrpSpPr/>
          <p:nvPr/>
        </p:nvGrpSpPr>
        <p:grpSpPr>
          <a:xfrm>
            <a:off x="191344" y="1967113"/>
            <a:ext cx="11737304" cy="4630238"/>
            <a:chOff x="0" y="1967113"/>
            <a:chExt cx="12072664" cy="4630238"/>
          </a:xfrm>
        </p:grpSpPr>
        <p:pic>
          <p:nvPicPr>
            <p:cNvPr id="2" name="Picture 1">
              <a:extLst>
                <a:ext uri="{FF2B5EF4-FFF2-40B4-BE49-F238E27FC236}">
                  <a16:creationId xmlns="" xmlns:a16="http://schemas.microsoft.com/office/drawing/2014/main" id="{1B074D0D-113E-4251-BFFA-8C46F9D998E3}"/>
                </a:ext>
              </a:extLst>
            </p:cNvPr>
            <p:cNvPicPr>
              <a:picLocks noChangeAspect="1"/>
            </p:cNvPicPr>
            <p:nvPr/>
          </p:nvPicPr>
          <p:blipFill>
            <a:blip r:embed="rId2" cstate="print"/>
            <a:stretch>
              <a:fillRect/>
            </a:stretch>
          </p:blipFill>
          <p:spPr>
            <a:xfrm>
              <a:off x="0" y="1967113"/>
              <a:ext cx="12072664" cy="4584265"/>
            </a:xfrm>
            <a:prstGeom prst="rect">
              <a:avLst/>
            </a:prstGeom>
          </p:spPr>
        </p:pic>
        <p:sp>
          <p:nvSpPr>
            <p:cNvPr id="12" name="Rectangle 11">
              <a:extLst>
                <a:ext uri="{FF2B5EF4-FFF2-40B4-BE49-F238E27FC236}">
                  <a16:creationId xmlns="" xmlns:a16="http://schemas.microsoft.com/office/drawing/2014/main" id="{1485FC11-75C0-49E6-BBE0-5427C9203D1B}"/>
                </a:ext>
              </a:extLst>
            </p:cNvPr>
            <p:cNvSpPr/>
            <p:nvPr/>
          </p:nvSpPr>
          <p:spPr>
            <a:xfrm>
              <a:off x="6666376" y="2013086"/>
              <a:ext cx="814232" cy="4584265"/>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929971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grpSp>
        <p:nvGrpSpPr>
          <p:cNvPr id="2" name="Group 1">
            <a:extLst>
              <a:ext uri="{FF2B5EF4-FFF2-40B4-BE49-F238E27FC236}">
                <a16:creationId xmlns="" xmlns:a16="http://schemas.microsoft.com/office/drawing/2014/main" id="{44EE0087-93D8-46A9-9FC3-A31727AD9512}"/>
              </a:ext>
            </a:extLst>
          </p:cNvPr>
          <p:cNvGrpSpPr/>
          <p:nvPr/>
        </p:nvGrpSpPr>
        <p:grpSpPr>
          <a:xfrm>
            <a:off x="225273" y="1964539"/>
            <a:ext cx="11631368" cy="4536557"/>
            <a:chOff x="1549199" y="2116801"/>
            <a:chExt cx="9308388" cy="3840600"/>
          </a:xfrm>
        </p:grpSpPr>
        <p:pic>
          <p:nvPicPr>
            <p:cNvPr id="3" name="Picture 2">
              <a:extLst>
                <a:ext uri="{FF2B5EF4-FFF2-40B4-BE49-F238E27FC236}">
                  <a16:creationId xmlns="" xmlns:a16="http://schemas.microsoft.com/office/drawing/2014/main" id="{B8295FEA-B5AD-49F6-9FD9-802E6842C9BB}"/>
                </a:ext>
              </a:extLst>
            </p:cNvPr>
            <p:cNvPicPr>
              <a:picLocks noChangeAspect="1"/>
            </p:cNvPicPr>
            <p:nvPr/>
          </p:nvPicPr>
          <p:blipFill>
            <a:blip r:embed="rId2" cstate="print"/>
            <a:stretch>
              <a:fillRect/>
            </a:stretch>
          </p:blipFill>
          <p:spPr>
            <a:xfrm>
              <a:off x="1549199" y="2116802"/>
              <a:ext cx="9308388" cy="3840599"/>
            </a:xfrm>
            <a:prstGeom prst="rect">
              <a:avLst/>
            </a:prstGeom>
          </p:spPr>
        </p:pic>
        <p:sp>
          <p:nvSpPr>
            <p:cNvPr id="9" name="Rectangle 8">
              <a:extLst>
                <a:ext uri="{FF2B5EF4-FFF2-40B4-BE49-F238E27FC236}">
                  <a16:creationId xmlns="" xmlns:a16="http://schemas.microsoft.com/office/drawing/2014/main" id="{50B1CFE8-B785-430E-9A9E-2C66F2D54E79}"/>
                </a:ext>
              </a:extLst>
            </p:cNvPr>
            <p:cNvSpPr/>
            <p:nvPr/>
          </p:nvSpPr>
          <p:spPr>
            <a:xfrm>
              <a:off x="6599882" y="2116801"/>
              <a:ext cx="684843" cy="3800983"/>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 xmlns:a16="http://schemas.microsoft.com/office/drawing/2014/main" id="{7F9C5529-E247-4668-8D20-58282FA1F682}"/>
              </a:ext>
            </a:extLst>
          </p:cNvPr>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12" name="Rectangle 11">
            <a:extLst>
              <a:ext uri="{FF2B5EF4-FFF2-40B4-BE49-F238E27FC236}">
                <a16:creationId xmlns="" xmlns:a16="http://schemas.microsoft.com/office/drawing/2014/main" id="{5378EE6B-16B9-4534-8B3B-834CFB10CA0D}"/>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DESC</a:t>
            </a:r>
            <a:r>
              <a:rPr lang="en-IN" dirty="0">
                <a:latin typeface="Liberation Mono"/>
                <a:cs typeface="Arial" panose="020B0604020202020204" pitchFamily="34" charset="0"/>
              </a:rPr>
              <a:t>;</a:t>
            </a:r>
            <a:endParaRPr lang="en-IN" dirty="0">
              <a:solidFill>
                <a:srgbClr val="0077AA"/>
              </a:solidFill>
              <a:latin typeface="Liberation Mono"/>
              <a:cs typeface="Times New Roman" panose="02020603050405020304" pitchFamily="18" charset="0"/>
            </a:endParaRPr>
          </a:p>
        </p:txBody>
      </p:sp>
    </p:spTree>
    <p:extLst>
      <p:ext uri="{BB962C8B-B14F-4D97-AF65-F5344CB8AC3E}">
        <p14:creationId xmlns:p14="http://schemas.microsoft.com/office/powerpoint/2010/main" val="42411155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 xmlns:a16="http://schemas.microsoft.com/office/drawing/2014/main"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 xmlns:a16="http://schemas.microsoft.com/office/drawing/2014/main" id="{5CA720AB-F4E8-4F13-8E16-92F6B8D40E26}"/>
              </a:ext>
            </a:extLst>
          </p:cNvPr>
          <p:cNvSpPr txBox="1"/>
          <p:nvPr/>
        </p:nvSpPr>
        <p:spPr>
          <a:xfrm>
            <a:off x="47328" y="2564904"/>
            <a:ext cx="2890710" cy="346248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990055"/>
                </a:solidFill>
                <a:latin typeface="Liberation Mono"/>
              </a:rPr>
              <a:t>1</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2</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990055"/>
                </a:solidFill>
                <a:latin typeface="Liberation Mono"/>
              </a:rPr>
              <a:t>0</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0</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669900"/>
                </a:solidFill>
                <a:latin typeface="Liberation Mono"/>
              </a:rPr>
              <a:t>'a'</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669900"/>
                </a:solidFill>
                <a:latin typeface="Liberation Mono"/>
              </a:rPr>
              <a:t>'a'</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0</a:t>
            </a:r>
            <a:r>
              <a:rPr lang="en-IN" sz="1600" dirty="0">
                <a:latin typeface="Liberation Mono"/>
              </a:rPr>
              <a:t>;</a:t>
            </a:r>
          </a:p>
        </p:txBody>
      </p:sp>
      <p:sp>
        <p:nvSpPr>
          <p:cNvPr id="11" name="Rectangle 10">
            <a:extLst>
              <a:ext uri="{FF2B5EF4-FFF2-40B4-BE49-F238E27FC236}">
                <a16:creationId xmlns=""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 xmlns:a16="http://schemas.microsoft.com/office/drawing/2014/main" id="{4E7DB296-E8A5-4380-9DCC-E7C7FB2903F6}"/>
              </a:ext>
            </a:extLst>
          </p:cNvPr>
          <p:cNvSpPr txBox="1"/>
          <p:nvPr/>
        </p:nvSpPr>
        <p:spPr>
          <a:xfrm>
            <a:off x="2423592" y="2560471"/>
            <a:ext cx="4968552" cy="30469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US" sz="1600" dirty="0">
                <a:solidFill>
                  <a:srgbClr val="990055"/>
                </a:solidFill>
                <a:latin typeface="Liberation Mono"/>
              </a:rPr>
              <a:t>0</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US" sz="1600" dirty="0">
                <a:solidFill>
                  <a:srgbClr val="990055"/>
                </a:solidFill>
                <a:latin typeface="Liberation Mono"/>
              </a:rPr>
              <a:t>1</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IN" sz="1600" dirty="0">
                <a:solidFill>
                  <a:schemeClr val="accent4">
                    <a:lumMod val="50000"/>
                  </a:schemeClr>
                </a:solidFill>
                <a:latin typeface="Liberation Mono"/>
              </a:rPr>
              <a:t>False</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AND</a:t>
            </a:r>
            <a:r>
              <a:rPr lang="en-US" sz="1600" dirty="0">
                <a:latin typeface="Liberation Mono"/>
              </a:rPr>
              <a:t> </a:t>
            </a:r>
            <a:r>
              <a:rPr lang="en-IN" sz="1600" dirty="0">
                <a:solidFill>
                  <a:schemeClr val="accent4">
                    <a:lumMod val="50000"/>
                  </a:schemeClr>
                </a:solidFill>
                <a:latin typeface="Liberation Mono"/>
              </a:rPr>
              <a:t>False</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OR</a:t>
            </a:r>
            <a:r>
              <a:rPr lang="en-US" sz="1600" dirty="0">
                <a:latin typeface="Liberation Mono"/>
              </a:rPr>
              <a:t> </a:t>
            </a:r>
            <a:r>
              <a:rPr lang="en-IN" sz="1600" dirty="0">
                <a:solidFill>
                  <a:schemeClr val="accent4">
                    <a:lumMod val="50000"/>
                  </a:schemeClr>
                </a:solidFill>
                <a:latin typeface="Liberation Mono"/>
              </a:rPr>
              <a:t>False</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AND</a:t>
            </a:r>
            <a:r>
              <a:rPr lang="en-US" sz="1600" dirty="0">
                <a:latin typeface="Liberation Mono"/>
              </a:rPr>
              <a:t> </a:t>
            </a:r>
            <a:r>
              <a:rPr lang="en-IN" sz="1600" dirty="0">
                <a:solidFill>
                  <a:srgbClr val="990055"/>
                </a:solidFill>
                <a:latin typeface="Liberation Mono"/>
              </a:rPr>
              <a:t>1</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OR</a:t>
            </a:r>
            <a:r>
              <a:rPr lang="en-US" sz="1600" dirty="0">
                <a:latin typeface="Liberation Mono"/>
              </a:rPr>
              <a:t> </a:t>
            </a:r>
            <a:r>
              <a:rPr lang="en-IN" sz="1600" dirty="0">
                <a:solidFill>
                  <a:srgbClr val="990055"/>
                </a:solidFill>
                <a:latin typeface="Liberation Mono"/>
              </a:rPr>
              <a:t>0</a:t>
            </a:r>
            <a:r>
              <a:rPr lang="en-US" sz="1600" dirty="0">
                <a:latin typeface="Liberation Mono"/>
              </a:rPr>
              <a:t>;</a:t>
            </a:r>
            <a:endParaRPr lang="en-IN" sz="1600" dirty="0">
              <a:latin typeface="Liberation Mono"/>
            </a:endParaRPr>
          </a:p>
        </p:txBody>
      </p:sp>
      <p:sp>
        <p:nvSpPr>
          <p:cNvPr id="8" name="TextBox 7">
            <a:extLst>
              <a:ext uri="{FF2B5EF4-FFF2-40B4-BE49-F238E27FC236}">
                <a16:creationId xmlns=""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 xmlns:a16="http://schemas.microsoft.com/office/drawing/2014/main" id="{8CE928B2-CC82-4905-89B0-168119B134B8}"/>
              </a:ext>
            </a:extLst>
          </p:cNvPr>
          <p:cNvSpPr/>
          <p:nvPr/>
        </p:nvSpPr>
        <p:spPr>
          <a:xfrm>
            <a:off x="387116" y="4046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 xmlns:a16="http://schemas.microsoft.com/office/drawing/2014/main" id="{42BD7AD7-2232-4C95-B376-67CE7D3A67B5}"/>
              </a:ext>
            </a:extLst>
          </p:cNvPr>
          <p:cNvSpPr txBox="1"/>
          <p:nvPr/>
        </p:nvSpPr>
        <p:spPr>
          <a:xfrm>
            <a:off x="6744072" y="6167045"/>
            <a:ext cx="5328592" cy="584775"/>
          </a:xfrm>
          <a:prstGeom prst="rect">
            <a:avLst/>
          </a:prstGeom>
          <a:noFill/>
        </p:spPr>
        <p:txBody>
          <a:bodyPr wrap="square">
            <a:spAutoFit/>
          </a:bodyPr>
          <a:lstStyle/>
          <a:p>
            <a:pPr marL="285750" indent="-285750">
              <a:buFont typeface="Arial" panose="020B0604020202020204" pitchFamily="34" charset="0"/>
              <a:buChar char="•"/>
            </a:pPr>
            <a:r>
              <a:rPr lang="en-IN" sz="1600" dirty="0">
                <a:solidFill>
                  <a:srgbClr val="0077AA"/>
                </a:solidFill>
                <a:latin typeface="Liberation Mono"/>
                <a:cs typeface="Times New Roman" panose="02020603050405020304" pitchFamily="18" charset="0"/>
              </a:rPr>
              <a:t>EXPLAIN</a:t>
            </a:r>
            <a:r>
              <a:rPr lang="en-IN" sz="1600" dirty="0">
                <a:latin typeface="Liberation Mono"/>
              </a:rPr>
              <a:t> </a:t>
            </a:r>
            <a:r>
              <a:rPr lang="en-IN" sz="1600" dirty="0">
                <a:solidFill>
                  <a:srgbClr val="0077AA"/>
                </a:solidFill>
                <a:latin typeface="Liberation Mono"/>
                <a:cs typeface="Times New Roman" panose="02020603050405020304" pitchFamily="18" charset="0"/>
              </a:rPr>
              <a:t>ANALYZE</a:t>
            </a:r>
            <a:r>
              <a:rPr lang="en-IN" sz="1600" dirty="0">
                <a:latin typeface="Liberation Mono"/>
              </a:rPr>
              <a:t>  </a:t>
            </a: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job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US" sz="1600" dirty="0">
                <a:solidFill>
                  <a:srgbClr val="669900"/>
                </a:solidFill>
                <a:latin typeface="Liberation Mono"/>
              </a:rPr>
              <a:t>'salesman'</a:t>
            </a:r>
            <a:r>
              <a:rPr lang="en-IN" sz="1600" dirty="0">
                <a:latin typeface="Liberation Mono"/>
              </a:rPr>
              <a:t> </a:t>
            </a:r>
            <a:r>
              <a:rPr lang="en-IN" sz="1600" dirty="0">
                <a:solidFill>
                  <a:srgbClr val="A67F59"/>
                </a:solidFill>
                <a:latin typeface="Liberation Mono"/>
              </a:rPr>
              <a:t>OR</a:t>
            </a:r>
            <a:r>
              <a:rPr lang="en-IN" sz="1600" dirty="0">
                <a:latin typeface="Liberation Mono"/>
              </a:rPr>
              <a:t> job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US" sz="1600" dirty="0">
                <a:solidFill>
                  <a:srgbClr val="669900"/>
                </a:solidFill>
                <a:latin typeface="Liberation Mono"/>
              </a:rPr>
              <a:t>'manager'</a:t>
            </a:r>
            <a:r>
              <a:rPr lang="en-IN" sz="1600" dirty="0">
                <a:latin typeface="Liberation Mono"/>
              </a:rPr>
              <a:t> </a:t>
            </a:r>
            <a:r>
              <a:rPr lang="en-IN" sz="1600" dirty="0">
                <a:solidFill>
                  <a:srgbClr val="A67F59"/>
                </a:solidFill>
                <a:latin typeface="Liberation Mono"/>
              </a:rPr>
              <a:t>AND</a:t>
            </a:r>
            <a:r>
              <a:rPr lang="en-IN" sz="1600" dirty="0">
                <a:latin typeface="Liberation Mono"/>
              </a:rPr>
              <a:t> sal </a:t>
            </a:r>
            <a:r>
              <a:rPr lang="en-IN" sz="1600" dirty="0">
                <a:solidFill>
                  <a:schemeClr val="accent5">
                    <a:lumMod val="75000"/>
                  </a:schemeClr>
                </a:solidFill>
                <a:latin typeface="Liberation Mono"/>
                <a:cs typeface="Arial" panose="020B0604020202020204" pitchFamily="34" charset="0"/>
              </a:rPr>
              <a:t>&gt;</a:t>
            </a:r>
            <a:r>
              <a:rPr lang="en-IN" sz="1600" dirty="0">
                <a:latin typeface="Liberation Mono"/>
              </a:rPr>
              <a:t> </a:t>
            </a:r>
            <a:r>
              <a:rPr lang="en-IN" sz="1600" dirty="0">
                <a:solidFill>
                  <a:srgbClr val="990055"/>
                </a:solidFill>
                <a:latin typeface="Liberation Mono"/>
              </a:rPr>
              <a:t>2000</a:t>
            </a:r>
            <a:r>
              <a:rPr lang="en-IN" sz="1600" dirty="0">
                <a:latin typeface="Liberation Mono"/>
              </a:rPr>
              <a:t>;</a:t>
            </a:r>
          </a:p>
        </p:txBody>
      </p:sp>
      <p:sp>
        <p:nvSpPr>
          <p:cNvPr id="2" name="TextBox 1">
            <a:extLst>
              <a:ext uri="{FF2B5EF4-FFF2-40B4-BE49-F238E27FC236}">
                <a16:creationId xmlns="" xmlns:a16="http://schemas.microsoft.com/office/drawing/2014/main" id="{062E8E22-7D5C-307C-5092-37706B0A7358}"/>
              </a:ext>
            </a:extLst>
          </p:cNvPr>
          <p:cNvSpPr txBox="1"/>
          <p:nvPr/>
        </p:nvSpPr>
        <p:spPr>
          <a:xfrm>
            <a:off x="7392144" y="2276872"/>
            <a:ext cx="4752528" cy="127727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salary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Tree>
    <p:extLst>
      <p:ext uri="{BB962C8B-B14F-4D97-AF65-F5344CB8AC3E}">
        <p14:creationId xmlns:p14="http://schemas.microsoft.com/office/powerpoint/2010/main" val="2252911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 xmlns:a16="http://schemas.microsoft.com/office/drawing/2014/main" val="20000"/>
                    </a:ext>
                  </a:extLst>
                </a:gridCol>
                <a:gridCol w="9219507">
                  <a:extLst>
                    <a:ext uri="{9D8B030D-6E8A-4147-A177-3AD203B41FA5}">
                      <a16:colId xmlns=""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 xmlns:a16="http://schemas.microsoft.com/office/drawing/2014/main" val="10003"/>
                  </a:ext>
                </a:extLst>
              </a:tr>
            </a:tbl>
          </a:graphicData>
        </a:graphic>
      </p:graphicFrame>
      <p:sp>
        <p:nvSpPr>
          <p:cNvPr id="7" name="Rectangle 6">
            <a:extLst>
              <a:ext uri="{FF2B5EF4-FFF2-40B4-BE49-F238E27FC236}">
                <a16:creationId xmlns=""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40919684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2448548"/>
        </p:xfrm>
        <a:graphic>
          <a:graphicData uri="http://schemas.openxmlformats.org/drawingml/2006/table">
            <a:tbl>
              <a:tblPr firstRow="1" bandRow="1">
                <a:tableStyleId>{7E9639D4-E3E2-4D34-9284-5A2195B3D0D7}</a:tableStyleId>
              </a:tblPr>
              <a:tblGrid>
                <a:gridCol w="3168352">
                  <a:extLst>
                    <a:ext uri="{9D8B030D-6E8A-4147-A177-3AD203B41FA5}">
                      <a16:colId xmlns="" xmlns:a16="http://schemas.microsoft.com/office/drawing/2014/main" val="20000"/>
                    </a:ext>
                  </a:extLst>
                </a:gridCol>
                <a:gridCol w="8424936">
                  <a:extLst>
                    <a:ext uri="{9D8B030D-6E8A-4147-A177-3AD203B41FA5}">
                      <a16:colId xmlns=""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 xmlns:a16="http://schemas.microsoft.com/office/drawing/2014/main"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a:t>
            </a:r>
            <a:r>
              <a:rPr lang="en-US">
                <a:solidFill>
                  <a:schemeClr val="tx1">
                    <a:lumMod val="85000"/>
                    <a:lumOff val="15000"/>
                  </a:schemeClr>
                </a:solidFill>
                <a:latin typeface="Palatino Linotype" panose="02040502050505030304" pitchFamily="18" charset="0"/>
              </a:rPr>
              <a:t>, constraints </a:t>
            </a:r>
            <a:r>
              <a:rPr lang="en-US" dirty="0">
                <a:solidFill>
                  <a:schemeClr val="tx1">
                    <a:lumMod val="85000"/>
                    <a:lumOff val="15000"/>
                  </a:schemeClr>
                </a:solidFill>
                <a:latin typeface="Palatino Linotype" panose="02040502050505030304" pitchFamily="18" charset="0"/>
              </a:rPr>
              <a:t>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 xmlns:a16="http://schemas.microsoft.com/office/drawing/2014/main"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 xmlns:a16="http://schemas.microsoft.com/office/drawing/2014/main" id="{F635C33E-77E3-514E-4FDF-65802D53D236}"/>
              </a:ext>
            </a:extLst>
          </p:cNvPr>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 xmlns:a16="http://schemas.microsoft.com/office/drawing/2014/main"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 xmlns:a16="http://schemas.microsoft.com/office/drawing/2014/main" id="{65AAF8D8-A9AA-4D65-A924-E3D8A424C7EC}"/>
              </a:ext>
            </a:extLst>
          </p:cNvPr>
          <p:cNvSpPr/>
          <p:nvPr/>
        </p:nvSpPr>
        <p:spPr>
          <a:xfrm>
            <a:off x="407368" y="1762962"/>
            <a:ext cx="8957190" cy="400110"/>
          </a:xfrm>
          <a:prstGeom prst="rect">
            <a:avLst/>
          </a:prstGeom>
        </p:spPr>
        <p:txBody>
          <a:bodyPr wrap="square">
            <a:spAutoFit/>
          </a:bodyPr>
          <a:lstStyle/>
          <a:p>
            <a:r>
              <a:rPr lang="en-IN" sz="2000" dirty="0">
                <a:solidFill>
                  <a:srgbClr val="0077AA"/>
                </a:solidFill>
                <a:latin typeface="Source Code Pro"/>
              </a:rPr>
              <a:t>SELECT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endParaRPr lang="en-IN" sz="2000" dirty="0"/>
          </a:p>
        </p:txBody>
      </p:sp>
      <p:sp>
        <p:nvSpPr>
          <p:cNvPr id="13" name="Rectangle 12">
            <a:extLst>
              <a:ext uri="{FF2B5EF4-FFF2-40B4-BE49-F238E27FC236}">
                <a16:creationId xmlns=""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solidFill>
                  <a:schemeClr val="accent4">
                    <a:lumMod val="50000"/>
                  </a:schemeClr>
                </a:solidFill>
                <a:latin typeface="Liberation Mono"/>
              </a:rPr>
              <a:t>True</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solidFill>
                  <a:srgbClr val="990055"/>
                </a:solidFill>
                <a:latin typeface="Liberation Mono"/>
              </a:rPr>
              <a:t>0</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solidFill>
                  <a:schemeClr val="accent4">
                    <a:lumMod val="50000"/>
                  </a:schemeClr>
                </a:solidFill>
                <a:latin typeface="Liberation Mono"/>
              </a:rPr>
              <a:t>False</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ename</a:t>
            </a:r>
            <a:r>
              <a:rPr lang="en-US" sz="1600" dirty="0">
                <a:solidFill>
                  <a:srgbClr val="006C86"/>
                </a:solidFill>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a:t>
            </a:r>
            <a:r>
              <a:rPr lang="en-US" sz="1600" dirty="0">
                <a:solidFill>
                  <a:srgbClr val="006C86"/>
                </a:solidFill>
                <a:latin typeface="Liberation Mono"/>
                <a:cs typeface="Arial" panose="020B0604020202020204" pitchFamily="34" charset="0"/>
              </a:rPr>
              <a:t> </a:t>
            </a:r>
            <a:r>
              <a:rPr lang="en-US" sz="1600" dirty="0">
                <a:solidFill>
                  <a:srgbClr val="669900"/>
                </a:solidFill>
                <a:latin typeface="Liberation Mono"/>
              </a:rPr>
              <a:t>''</a:t>
            </a:r>
            <a:r>
              <a:rPr lang="en-US" sz="1600" dirty="0">
                <a:latin typeface="Liberation Mono"/>
                <a:cs typeface="Arial" panose="020B0604020202020204" pitchFamily="34" charset="0"/>
              </a:rPr>
              <a:t> </a:t>
            </a:r>
            <a:r>
              <a:rPr lang="en-US" sz="1600" dirty="0">
                <a:solidFill>
                  <a:srgbClr val="A67F59"/>
                </a:solidFill>
                <a:latin typeface="Liberation Mono"/>
              </a:rPr>
              <a:t>OR</a:t>
            </a:r>
            <a:r>
              <a:rPr lang="en-US" sz="1600" dirty="0">
                <a:latin typeface="Liberation Mono"/>
                <a:cs typeface="Arial" panose="020B0604020202020204" pitchFamily="34" charset="0"/>
              </a:rPr>
              <a:t> </a:t>
            </a:r>
            <a:r>
              <a:rPr lang="en-US" sz="1600" dirty="0">
                <a:solidFill>
                  <a:srgbClr val="990055"/>
                </a:solidFill>
                <a:latin typeface="Liberation Mono"/>
              </a:rPr>
              <a:t>0</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ename</a:t>
            </a:r>
            <a:r>
              <a:rPr lang="en-US" sz="1600" dirty="0">
                <a:solidFill>
                  <a:srgbClr val="006C86"/>
                </a:solidFill>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a:t>
            </a:r>
            <a:r>
              <a:rPr lang="en-US" sz="1600" dirty="0">
                <a:solidFill>
                  <a:srgbClr val="006C86"/>
                </a:solidFill>
                <a:latin typeface="Liberation Mono"/>
                <a:cs typeface="Arial" panose="020B0604020202020204" pitchFamily="34" charset="0"/>
              </a:rPr>
              <a:t> </a:t>
            </a:r>
            <a:r>
              <a:rPr lang="en-US" sz="1600" dirty="0">
                <a:solidFill>
                  <a:srgbClr val="669900"/>
                </a:solidFill>
                <a:latin typeface="Liberation Mono"/>
              </a:rPr>
              <a:t>''</a:t>
            </a:r>
            <a:r>
              <a:rPr lang="en-US" sz="1600" dirty="0">
                <a:latin typeface="Liberation Mono"/>
                <a:cs typeface="Arial" panose="020B0604020202020204" pitchFamily="34" charset="0"/>
              </a:rPr>
              <a:t> </a:t>
            </a:r>
            <a:r>
              <a:rPr lang="en-US" sz="1600" dirty="0">
                <a:solidFill>
                  <a:srgbClr val="A67F59"/>
                </a:solidFill>
                <a:latin typeface="Liberation Mono"/>
              </a:rPr>
              <a:t>OR</a:t>
            </a:r>
            <a:r>
              <a:rPr lang="en-US" sz="1600" dirty="0">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ename</a:t>
            </a:r>
            <a:r>
              <a:rPr lang="en-US" sz="1600" dirty="0">
                <a:solidFill>
                  <a:srgbClr val="006C86"/>
                </a:solidFill>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a:t>
            </a:r>
            <a:r>
              <a:rPr lang="en-US" sz="1600" dirty="0">
                <a:solidFill>
                  <a:srgbClr val="006C86"/>
                </a:solidFill>
                <a:latin typeface="Liberation Mono"/>
                <a:cs typeface="Arial" panose="020B0604020202020204" pitchFamily="34" charset="0"/>
              </a:rPr>
              <a:t> </a:t>
            </a:r>
            <a:r>
              <a:rPr lang="en-US" sz="1600" dirty="0">
                <a:solidFill>
                  <a:srgbClr val="669900"/>
                </a:solidFill>
                <a:latin typeface="Liberation Mono"/>
              </a:rPr>
              <a:t>''</a:t>
            </a:r>
            <a:r>
              <a:rPr lang="en-US" sz="1600" dirty="0">
                <a:latin typeface="Liberation Mono"/>
                <a:cs typeface="Arial" panose="020B0604020202020204" pitchFamily="34" charset="0"/>
              </a:rPr>
              <a:t> </a:t>
            </a:r>
            <a:r>
              <a:rPr lang="en-US" sz="1600" dirty="0">
                <a:solidFill>
                  <a:srgbClr val="A67F59"/>
                </a:solidFill>
                <a:latin typeface="Liberation Mono"/>
              </a:rPr>
              <a:t>OR</a:t>
            </a:r>
            <a:r>
              <a:rPr lang="en-US" sz="1600" dirty="0">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a:t>
            </a:r>
          </a:p>
        </p:txBody>
      </p:sp>
      <p:sp>
        <p:nvSpPr>
          <p:cNvPr id="4" name="Rectangle 3">
            <a:extLst>
              <a:ext uri="{FF2B5EF4-FFF2-40B4-BE49-F238E27FC236}">
                <a16:creationId xmlns=""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 xmlns:a16="http://schemas.microsoft.com/office/drawing/2014/main" id="{2B285540-07D6-4D96-86D9-52EB6AE2A3D3}"/>
              </a:ext>
            </a:extLst>
          </p:cNvPr>
          <p:cNvSpPr txBox="1"/>
          <p:nvPr/>
        </p:nvSpPr>
        <p:spPr>
          <a:xfrm>
            <a:off x="6168008" y="2944296"/>
            <a:ext cx="6023992" cy="23083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OR</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AND</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IN</a:t>
            </a:r>
            <a:r>
              <a:rPr lang="en-IN" sz="1600" dirty="0">
                <a:solidFill>
                  <a:schemeClr val="bg1">
                    <a:lumMod val="65000"/>
                  </a:schemeClr>
                </a:solidFill>
                <a:latin typeface="Liberation Mono"/>
              </a:rPr>
              <a:t>(</a:t>
            </a:r>
            <a:r>
              <a:rPr lang="en-IN" sz="1600" dirty="0">
                <a:solidFill>
                  <a:srgbClr val="669900"/>
                </a:solidFill>
                <a:latin typeface="Liberation Mono"/>
              </a:rPr>
              <a:t>'smith'</a:t>
            </a:r>
            <a:r>
              <a:rPr lang="en-IN" sz="1600" dirty="0">
                <a:latin typeface="Liberation Mono"/>
              </a:rPr>
              <a:t>, </a:t>
            </a:r>
            <a:r>
              <a:rPr lang="en-IN" sz="1600" dirty="0">
                <a:solidFill>
                  <a:schemeClr val="accent4">
                    <a:lumMod val="50000"/>
                  </a:schemeClr>
                </a:solidFill>
                <a:latin typeface="Liberation Mono"/>
              </a:rPr>
              <a:t>True</a:t>
            </a:r>
            <a:r>
              <a:rPr lang="en-IN" sz="1600" dirty="0">
                <a:solidFill>
                  <a:schemeClr val="bg1">
                    <a:lumMod val="65000"/>
                  </a:schemeClr>
                </a:solidFill>
                <a:latin typeface="Liberation Mono"/>
              </a:rPr>
              <a:t>)</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OR</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AND</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IN</a:t>
            </a:r>
            <a:r>
              <a:rPr lang="en-IN" sz="1600" dirty="0">
                <a:solidFill>
                  <a:schemeClr val="bg1">
                    <a:lumMod val="65000"/>
                  </a:schemeClr>
                </a:solidFill>
                <a:latin typeface="Liberation Mono"/>
              </a:rPr>
              <a:t>(</a:t>
            </a:r>
            <a:r>
              <a:rPr lang="en-IN" sz="1600" dirty="0">
                <a:solidFill>
                  <a:srgbClr val="669900"/>
                </a:solidFill>
                <a:latin typeface="Liberation Mono"/>
              </a:rPr>
              <a:t>'smith'</a:t>
            </a:r>
            <a:r>
              <a:rPr lang="en-IN" sz="1600" dirty="0">
                <a:latin typeface="Liberation Mono"/>
              </a:rPr>
              <a:t>, </a:t>
            </a:r>
            <a:r>
              <a:rPr lang="en-IN" sz="1600" dirty="0">
                <a:solidFill>
                  <a:schemeClr val="accent4">
                    <a:lumMod val="50000"/>
                  </a:schemeClr>
                </a:solidFill>
                <a:latin typeface="Liberation Mono"/>
              </a:rPr>
              <a:t>False</a:t>
            </a:r>
            <a:r>
              <a:rPr lang="en-IN" sz="1600" dirty="0">
                <a:solidFill>
                  <a:schemeClr val="bg1">
                    <a:lumMod val="65000"/>
                  </a:schemeClr>
                </a:solidFill>
                <a:latin typeface="Liberation Mono"/>
              </a:rPr>
              <a:t>)</a:t>
            </a:r>
            <a:r>
              <a:rPr lang="en-IN" sz="1600" dirty="0">
                <a:latin typeface="Liberation Mono"/>
              </a:rPr>
              <a:t>;</a:t>
            </a:r>
          </a:p>
        </p:txBody>
      </p:sp>
      <p:sp>
        <p:nvSpPr>
          <p:cNvPr id="11" name="Rectangle 10">
            <a:extLst>
              <a:ext uri="{FF2B5EF4-FFF2-40B4-BE49-F238E27FC236}">
                <a16:creationId xmlns=""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 xmlns:a16="http://schemas.microsoft.com/office/drawing/2014/main"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 xmlns:a16="http://schemas.microsoft.com/office/drawing/2014/main" val="4286149586"/>
                    </a:ext>
                  </a:extLst>
                </a:gridCol>
                <a:gridCol w="3546363">
                  <a:extLst>
                    <a:ext uri="{9D8B030D-6E8A-4147-A177-3AD203B41FA5}">
                      <a16:colId xmlns=""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 xmlns:a16="http://schemas.microsoft.com/office/drawing/2014/main"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 xmlns:a16="http://schemas.microsoft.com/office/drawing/2014/main"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 xmlns:a16="http://schemas.microsoft.com/office/drawing/2014/main" val="1275589697"/>
                    </a:ext>
                  </a:extLst>
                </a:gridCol>
                <a:gridCol w="1456591">
                  <a:extLst>
                    <a:ext uri="{9D8B030D-6E8A-4147-A177-3AD203B41FA5}">
                      <a16:colId xmlns=""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021776548"/>
                  </a:ext>
                </a:extLst>
              </a:tr>
            </a:tbl>
          </a:graphicData>
        </a:graphic>
      </p:graphicFrame>
      <p:graphicFrame>
        <p:nvGraphicFramePr>
          <p:cNvPr id="10" name="Table 6">
            <a:extLst>
              <a:ext uri="{FF2B5EF4-FFF2-40B4-BE49-F238E27FC236}">
                <a16:creationId xmlns="" xmlns:a16="http://schemas.microsoft.com/office/drawing/2014/main"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 xmlns:a16="http://schemas.microsoft.com/office/drawing/2014/main" val="1275589697"/>
                    </a:ext>
                  </a:extLst>
                </a:gridCol>
                <a:gridCol w="1456591">
                  <a:extLst>
                    <a:ext uri="{9D8B030D-6E8A-4147-A177-3AD203B41FA5}">
                      <a16:colId xmlns=""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785684035"/>
                  </a:ext>
                </a:extLst>
              </a:tr>
            </a:tbl>
          </a:graphicData>
        </a:graphic>
      </p:graphicFrame>
      <p:sp>
        <p:nvSpPr>
          <p:cNvPr id="12" name="TextBox 11">
            <a:extLst>
              <a:ext uri="{FF2B5EF4-FFF2-40B4-BE49-F238E27FC236}">
                <a16:creationId xmlns=""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a:t>
            </a:r>
            <a:r>
              <a:rPr lang="en-US">
                <a:solidFill>
                  <a:srgbClr val="006C86"/>
                </a:solidFill>
                <a:latin typeface="Palatino Linotype" panose="02040502050505030304" pitchFamily="18" charset="0"/>
              </a:rPr>
              <a:t>, constraints </a:t>
            </a:r>
            <a:r>
              <a:rPr lang="en-US" dirty="0">
                <a:solidFill>
                  <a:srgbClr val="006C86"/>
                </a:solidFill>
                <a:latin typeface="Palatino Linotype" panose="02040502050505030304" pitchFamily="18" charset="0"/>
              </a:rPr>
              <a:t>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 xmlns:a16="http://schemas.microsoft.com/office/drawing/2014/main" val="2396132272"/>
                    </a:ext>
                  </a:extLst>
                </a:gridCol>
                <a:gridCol w="1699547">
                  <a:extLst>
                    <a:ext uri="{9D8B030D-6E8A-4147-A177-3AD203B41FA5}">
                      <a16:colId xmlns="" xmlns:a16="http://schemas.microsoft.com/office/drawing/2014/main" val="20001"/>
                    </a:ext>
                  </a:extLst>
                </a:gridCol>
                <a:gridCol w="1696418">
                  <a:extLst>
                    <a:ext uri="{9D8B030D-6E8A-4147-A177-3AD203B41FA5}">
                      <a16:colId xmlns="" xmlns:a16="http://schemas.microsoft.com/office/drawing/2014/main" val="1693957219"/>
                    </a:ext>
                  </a:extLst>
                </a:gridCol>
                <a:gridCol w="1656184">
                  <a:extLst>
                    <a:ext uri="{9D8B030D-6E8A-4147-A177-3AD203B41FA5}">
                      <a16:colId xmlns="" xmlns:a16="http://schemas.microsoft.com/office/drawing/2014/main" val="1961816629"/>
                    </a:ext>
                  </a:extLst>
                </a:gridCol>
                <a:gridCol w="1584177">
                  <a:extLst>
                    <a:ext uri="{9D8B030D-6E8A-4147-A177-3AD203B41FA5}">
                      <a16:colId xmlns=""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 xmlns:a16="http://schemas.microsoft.com/office/drawing/2014/main" id="{A1E84346-D9F6-41DD-96E7-D61C1486EA86}"/>
              </a:ext>
            </a:extLst>
          </p:cNvPr>
          <p:cNvSpPr txBox="1"/>
          <p:nvPr/>
        </p:nvSpPr>
        <p:spPr>
          <a:xfrm>
            <a:off x="191344" y="1761474"/>
            <a:ext cx="11881319" cy="4524315"/>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False</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True</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1</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10</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7788</a:t>
            </a:r>
            <a:r>
              <a:rPr lang="en-IN" sz="1600" dirty="0"/>
              <a:t> </a:t>
            </a:r>
            <a:r>
              <a:rPr lang="en-IN" sz="1600" dirty="0">
                <a:solidFill>
                  <a:schemeClr val="accent5">
                    <a:lumMod val="75000"/>
                  </a:schemeClr>
                </a:solidFill>
                <a:cs typeface="Arial" panose="020B0604020202020204" pitchFamily="34" charset="0"/>
              </a:rPr>
              <a:t>IN</a:t>
            </a:r>
            <a:r>
              <a:rPr lang="en-IN" sz="1600" dirty="0">
                <a:solidFill>
                  <a:schemeClr val="tx1"/>
                </a:solidFill>
              </a:rPr>
              <a:t> </a:t>
            </a:r>
            <a:r>
              <a:rPr lang="en-IN" sz="1600" dirty="0">
                <a:solidFill>
                  <a:schemeClr val="bg1">
                    <a:lumMod val="65000"/>
                  </a:schemeClr>
                </a:solidFill>
              </a:rPr>
              <a:t>(</a:t>
            </a:r>
            <a:r>
              <a:rPr lang="en-IN" sz="1600" dirty="0">
                <a:solidFill>
                  <a:schemeClr val="tx1"/>
                </a:solidFill>
              </a:rPr>
              <a:t>empno, mgr</a:t>
            </a:r>
            <a:r>
              <a:rPr lang="en-IN" sz="1600" dirty="0">
                <a:solidFill>
                  <a:schemeClr val="bg1">
                    <a:lumMod val="65000"/>
                  </a:schemeClr>
                </a:solidFill>
              </a:rPr>
              <a:t>)</a:t>
            </a:r>
            <a:r>
              <a:rPr lang="en-IN" sz="1600" dirty="0">
                <a:solidFill>
                  <a:schemeClr val="tx1"/>
                </a:solidFill>
              </a:rPr>
              <a:t>;   </a:t>
            </a:r>
            <a:r>
              <a:rPr lang="en-IN" sz="1600" dirty="0">
                <a:solidFill>
                  <a:srgbClr val="FD8603"/>
                </a:solidFill>
                <a:sym typeface="Wingdings" panose="05000000000000000000" pitchFamily="2" charset="2"/>
              </a:rPr>
              <a:t></a:t>
            </a:r>
            <a:endParaRPr lang="en-IN" sz="1600" b="1" dirty="0">
              <a:solidFill>
                <a:srgbClr val="FD8603"/>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 </a:t>
            </a:r>
            <a:r>
              <a:rPr lang="en-IN" sz="1600" dirty="0">
                <a:solidFill>
                  <a:schemeClr val="accent4">
                    <a:lumMod val="50000"/>
                  </a:schemeClr>
                </a:solidFill>
                <a:cs typeface="+mn-cs"/>
              </a:rPr>
              <a:t>False</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 </a:t>
            </a:r>
            <a:r>
              <a:rPr lang="en-IN" sz="1600" dirty="0">
                <a:solidFill>
                  <a:srgbClr val="A67F59"/>
                </a:solidFill>
                <a:cs typeface="+mn-cs"/>
              </a:rPr>
              <a:t>OR</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chemeClr val="accent5">
                    <a:lumMod val="75000"/>
                  </a:schemeClr>
                </a:solidFill>
                <a:cs typeface="Arial" panose="020B0604020202020204" pitchFamily="34" charset="0"/>
              </a:rPr>
              <a:t>IN</a:t>
            </a:r>
            <a:r>
              <a:rPr lang="en-IN" sz="1600" dirty="0">
                <a:solidFill>
                  <a:schemeClr val="tx1"/>
                </a:solidFill>
              </a:rPr>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 </a:t>
            </a:r>
            <a:r>
              <a:rPr lang="en-IN" sz="1600" dirty="0">
                <a:solidFill>
                  <a:srgbClr val="A67F59"/>
                </a:solidFill>
                <a:cs typeface="+mn-cs"/>
              </a:rPr>
              <a:t>AND</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a:t>
            </a: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SELECT</a:t>
            </a:r>
            <a:r>
              <a:rPr lang="en-US" sz="1600" dirty="0">
                <a:solidFill>
                  <a:schemeClr val="tx1"/>
                </a:solidFill>
              </a:rPr>
              <a:t> deptno </a:t>
            </a:r>
            <a:r>
              <a:rPr lang="en-US" sz="1600" dirty="0"/>
              <a:t>FROM</a:t>
            </a:r>
            <a:r>
              <a:rPr lang="en-US" sz="1600" dirty="0">
                <a:solidFill>
                  <a:schemeClr val="tx1"/>
                </a:solidFill>
              </a:rPr>
              <a:t> dept</a:t>
            </a:r>
            <a:r>
              <a:rPr lang="en-US" sz="1600" dirty="0">
                <a:solidFill>
                  <a:schemeClr val="bg1">
                    <a:lumMod val="65000"/>
                  </a:schemeClr>
                </a:solidFill>
              </a:rPr>
              <a:t>)</a:t>
            </a:r>
            <a:r>
              <a:rPr lang="en-US" sz="1600" dirty="0">
                <a:solidFill>
                  <a:schemeClr val="tx1"/>
                </a:solidFill>
              </a:rPr>
              <a:t>;</a:t>
            </a: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SELECT</a:t>
            </a:r>
            <a:r>
              <a:rPr lang="en-US" sz="1600" dirty="0">
                <a:solidFill>
                  <a:schemeClr val="tx1"/>
                </a:solidFill>
              </a:rPr>
              <a:t> deptno </a:t>
            </a:r>
            <a:r>
              <a:rPr lang="en-US" sz="1600" dirty="0"/>
              <a:t>FROM</a:t>
            </a:r>
            <a:r>
              <a:rPr lang="en-US" sz="1600" dirty="0">
                <a:solidFill>
                  <a:schemeClr val="tx1"/>
                </a:solidFill>
              </a:rPr>
              <a:t> dept </a:t>
            </a:r>
            <a:r>
              <a:rPr lang="en-US" sz="1600" dirty="0"/>
              <a:t>WHERE</a:t>
            </a:r>
            <a:r>
              <a:rPr lang="en-US" sz="1600" dirty="0">
                <a:solidFill>
                  <a:schemeClr val="tx1"/>
                </a:solidFill>
              </a:rPr>
              <a:t> dname=</a:t>
            </a:r>
            <a:r>
              <a:rPr lang="en-US" sz="1600" dirty="0">
                <a:solidFill>
                  <a:srgbClr val="669900"/>
                </a:solidFill>
                <a:cs typeface="+mn-cs"/>
              </a:rPr>
              <a:t>'accounting'</a:t>
            </a:r>
            <a:r>
              <a:rPr lang="en-US" sz="1600" dirty="0">
                <a:solidFill>
                  <a:schemeClr val="bg1">
                    <a:lumMod val="65000"/>
                  </a:schemeClr>
                </a:solidFill>
              </a:rPr>
              <a:t>)</a:t>
            </a:r>
            <a:r>
              <a:rPr lang="en-US" sz="1600" dirty="0">
                <a:solidFill>
                  <a:schemeClr val="tx1"/>
                </a:solidFill>
              </a:rPr>
              <a:t>;</a:t>
            </a:r>
            <a:endParaRPr lang="en-IN" sz="1600" dirty="0">
              <a:solidFill>
                <a:schemeClr val="tx1"/>
              </a:solidFill>
            </a:endParaRP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TABLE</a:t>
            </a:r>
            <a:r>
              <a:rPr lang="en-US" sz="1600" dirty="0">
                <a:solidFill>
                  <a:schemeClr val="tx1"/>
                </a:solidFill>
              </a:rPr>
              <a:t> deptno); </a:t>
            </a:r>
            <a:r>
              <a:rPr lang="en-US" sz="1600" dirty="0">
                <a:solidFill>
                  <a:srgbClr val="FF0000"/>
                </a:solidFill>
                <a:cs typeface="+mn-cs"/>
              </a:rPr>
              <a:t># ERROR 1241 (21000): Operand should contain 1 column(s)</a:t>
            </a:r>
            <a:endParaRPr lang="en-IN" sz="1600" dirty="0">
              <a:solidFill>
                <a:srgbClr val="FF0000"/>
              </a:solidFill>
              <a:cs typeface="+mn-cs"/>
            </a:endParaRPr>
          </a:p>
        </p:txBody>
      </p:sp>
      <p:sp>
        <p:nvSpPr>
          <p:cNvPr id="9" name="Rectangle 8">
            <a:extLst>
              <a:ext uri="{FF2B5EF4-FFF2-40B4-BE49-F238E27FC236}">
                <a16:creationId xmlns=""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 xmlns:a16="http://schemas.microsoft.com/office/drawing/2014/main" id="{419DB822-6466-9A96-A352-99FB6E1F04BC}"/>
              </a:ext>
            </a:extLst>
          </p:cNvPr>
          <p:cNvSpPr txBox="1"/>
          <p:nvPr/>
        </p:nvSpPr>
        <p:spPr>
          <a:xfrm>
            <a:off x="6600055" y="1761474"/>
            <a:ext cx="5400601" cy="19851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a:t>
            </a:r>
            <a:r>
              <a:rPr lang="en-IN" sz="1600" dirty="0"/>
              <a:t> </a:t>
            </a:r>
            <a:r>
              <a:rPr lang="en-IN" sz="1600" dirty="0">
                <a:solidFill>
                  <a:schemeClr val="accent4">
                    <a:lumMod val="50000"/>
                  </a:schemeClr>
                </a:solidFill>
                <a:cs typeface="+mn-cs"/>
              </a:rPr>
              <a:t>NOT</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chemeClr val="accent4">
                    <a:lumMod val="50000"/>
                  </a:schemeClr>
                </a:solidFill>
                <a:cs typeface="Arial" panose="020B0604020202020204" pitchFamily="34" charset="0"/>
              </a:rPr>
              <a:t>NULL</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False</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True</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1</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10</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endParaRPr lang="en-IN" sz="1600"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 xmlns:a16="http://schemas.microsoft.com/office/drawing/2014/main"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 xmlns:a16="http://schemas.microsoft.com/office/drawing/2014/main" val="4286149586"/>
                    </a:ext>
                  </a:extLst>
                </a:gridCol>
                <a:gridCol w="3312368">
                  <a:extLst>
                    <a:ext uri="{9D8B030D-6E8A-4147-A177-3AD203B41FA5}">
                      <a16:colId xmlns=""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 xmlns:a16="http://schemas.microsoft.com/office/drawing/2014/main" id="{808668D8-7BB2-40B6-8722-AD75065B3101}"/>
              </a:ext>
            </a:extLst>
          </p:cNvPr>
          <p:cNvSpPr txBox="1"/>
          <p:nvPr/>
        </p:nvSpPr>
        <p:spPr>
          <a:xfrm>
            <a:off x="1361825" y="2463278"/>
            <a:ext cx="8847225"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 xmlns:a16="http://schemas.microsoft.com/office/drawing/2014/main" id="{635EB032-B282-4430-986D-AA2E5286CC50}"/>
              </a:ext>
            </a:extLst>
          </p:cNvPr>
          <p:cNvGrpSpPr/>
          <p:nvPr/>
        </p:nvGrpSpPr>
        <p:grpSpPr>
          <a:xfrm>
            <a:off x="1343472" y="2979529"/>
            <a:ext cx="10513168" cy="1543543"/>
            <a:chOff x="1699040" y="3121804"/>
            <a:chExt cx="9653544" cy="1543543"/>
          </a:xfrm>
        </p:grpSpPr>
        <p:sp>
          <p:nvSpPr>
            <p:cNvPr id="45" name="TextBox 44">
              <a:extLst>
                <a:ext uri="{FF2B5EF4-FFF2-40B4-BE49-F238E27FC236}">
                  <a16:creationId xmlns=""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 xmlns:a16="http://schemas.microsoft.com/office/drawing/2014/main"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 xmlns:a16="http://schemas.microsoft.com/office/drawing/2014/main"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523768"/>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
        <p:nvSpPr>
          <p:cNvPr id="4" name="TextBox 3">
            <a:extLst>
              <a:ext uri="{FF2B5EF4-FFF2-40B4-BE49-F238E27FC236}">
                <a16:creationId xmlns="" xmlns:a16="http://schemas.microsoft.com/office/drawing/2014/main" id="{3F008859-495E-85BE-2582-63E2E05F9AE8}"/>
              </a:ext>
            </a:extLst>
          </p:cNvPr>
          <p:cNvSpPr txBox="1"/>
          <p:nvPr/>
        </p:nvSpPr>
        <p:spPr>
          <a:xfrm>
            <a:off x="239432" y="3775099"/>
            <a:ext cx="7512751" cy="2462213"/>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Palatino Linotype" panose="02040502050505030304" pitchFamily="18" charset="0"/>
              </a:rPr>
              <a:t>A </a:t>
            </a:r>
            <a:r>
              <a:rPr lang="en-US" b="1" i="0" dirty="0">
                <a:solidFill>
                  <a:srgbClr val="040C28"/>
                </a:solidFill>
                <a:effectLst/>
                <a:latin typeface="Palatino Linotype" panose="02040502050505030304" pitchFamily="18" charset="0"/>
              </a:rPr>
              <a:t>Binary Large Object ( BLOB )</a:t>
            </a:r>
            <a:r>
              <a:rPr lang="en-US" b="0" i="0" dirty="0">
                <a:solidFill>
                  <a:srgbClr val="202124"/>
                </a:solidFill>
                <a:effectLst/>
                <a:latin typeface="Palatino Linotype" panose="02040502050505030304" pitchFamily="18" charset="0"/>
              </a:rPr>
              <a:t> is a MySQL data type that can store binary data such as multimedia, and PDF files.</a:t>
            </a:r>
          </a:p>
          <a:p>
            <a:pPr marL="285750" indent="-285750">
              <a:buFont typeface="Arial" panose="020B0604020202020204" pitchFamily="34" charset="0"/>
              <a:buChar char="•"/>
            </a:pPr>
            <a:endParaRPr lang="en-US" sz="800" dirty="0">
              <a:solidFill>
                <a:srgbClr val="202124"/>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a:t>
            </a:r>
            <a:r>
              <a:rPr lang="en-US" b="1" dirty="0">
                <a:solidFill>
                  <a:srgbClr val="040C28"/>
                </a:solidFill>
                <a:latin typeface="Palatino Linotype" panose="02040502050505030304" pitchFamily="18" charset="0"/>
              </a:rPr>
              <a:t>Character Large Object(CLOB) </a:t>
            </a:r>
            <a:r>
              <a:rPr lang="en-US" dirty="0">
                <a:latin typeface="Palatino Linotype" panose="02040502050505030304" pitchFamily="18" charset="0"/>
              </a:rPr>
              <a:t>is aa MySQL data type which is used to store large amount of textual data. Using this datatype, you can store data up to 2,147,483,647 characters.</a:t>
            </a:r>
            <a:endParaRPr lang="en-IN" dirty="0">
              <a:latin typeface="Palatino Linotype" panose="02040502050505030304" pitchFamily="18" charset="0"/>
            </a:endParaRP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 xmlns:a16="http://schemas.microsoft.com/office/drawing/2014/main"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 xmlns:a16="http://schemas.microsoft.com/office/drawing/2014/main" val="422065344"/>
                    </a:ext>
                  </a:extLst>
                </a:gridCol>
                <a:gridCol w="6020289">
                  <a:extLst>
                    <a:ext uri="{9D8B030D-6E8A-4147-A177-3AD203B41FA5}">
                      <a16:colId xmlns=""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 xmlns:a16="http://schemas.microsoft.com/office/drawing/2014/main" val="277111606"/>
                  </a:ext>
                </a:extLst>
              </a:tr>
            </a:tbl>
          </a:graphicData>
        </a:graphic>
      </p:graphicFrame>
      <p:grpSp>
        <p:nvGrpSpPr>
          <p:cNvPr id="18" name="Group 17">
            <a:extLst>
              <a:ext uri="{FF2B5EF4-FFF2-40B4-BE49-F238E27FC236}">
                <a16:creationId xmlns=""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p14="http://schemas.microsoft.com/office/powerpoint/2010/main" val="379185985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9C9F1F6F-8F83-457B-A3AB-0B8009F438C0}"/>
              </a:ext>
            </a:extLst>
          </p:cNvPr>
          <p:cNvSpPr/>
          <p:nvPr/>
        </p:nvSpPr>
        <p:spPr>
          <a:xfrm>
            <a:off x="406400" y="1463873"/>
            <a:ext cx="11377438"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A user variable name can contain other characters if you quote it as a string or identifier (for example, @'my-var', @"my-var", or @`my-var`).</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User-defined variables are session specific. A user variable defined by one client cannot be seen or used by other clients.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All variables for a given client session are automatically freed when that client exits.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 names are not case sensitive. Names have a maximum length of 64 characters.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the value of a user variable is selected in a result set, it is returned to the client as a string.</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you refer to a variable that has not been initialized, it has a value of NULL and a type of string.</a:t>
            </a:r>
          </a:p>
          <a:p>
            <a:r>
              <a:rPr lang="en-IN" dirty="0">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e.g.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@variable_name</a:t>
            </a:r>
            <a:r>
              <a:rPr lang="en-IN" dirty="0">
                <a:latin typeface="Liberation Mono"/>
              </a:rPr>
              <a:t>;</a:t>
            </a:r>
            <a:endParaRPr lang="en-IN" sz="2200" dirty="0">
              <a:latin typeface="Liberation Mono"/>
            </a:endParaRPr>
          </a:p>
        </p:txBody>
      </p:sp>
      <p:cxnSp>
        <p:nvCxnSpPr>
          <p:cNvPr id="7" name="Straight Connector 6">
            <a:extLst>
              <a:ext uri="{FF2B5EF4-FFF2-40B4-BE49-F238E27FC236}">
                <a16:creationId xmlns="" xmlns:a16="http://schemas.microsoft.com/office/drawing/2014/main" id="{64B7EF33-5AE4-491D-BBD9-27B21C94B0D8}"/>
              </a:ext>
            </a:extLst>
          </p:cNvPr>
          <p:cNvCxnSpPr>
            <a:cxnSpLocks/>
          </p:cNvCxnSpPr>
          <p:nvPr/>
        </p:nvCxnSpPr>
        <p:spPr>
          <a:xfrm>
            <a:off x="336154" y="5157192"/>
            <a:ext cx="1152048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655363BD-1718-45C6-99DF-F5FAB5F1FE09}"/>
              </a:ext>
            </a:extLst>
          </p:cNvPr>
          <p:cNvSpPr txBox="1"/>
          <p:nvPr/>
        </p:nvSpPr>
        <p:spPr>
          <a:xfrm>
            <a:off x="263352" y="692696"/>
            <a:ext cx="11592493"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28420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11" name="Picture 10"/>
          <p:cNvPicPr>
            <a:picLocks noChangeAspect="1"/>
          </p:cNvPicPr>
          <p:nvPr/>
        </p:nvPicPr>
        <p:blipFill>
          <a:blip r:embed="rId2" cstate="print"/>
          <a:stretch>
            <a:fillRect/>
          </a:stretch>
        </p:blipFill>
        <p:spPr>
          <a:xfrm>
            <a:off x="5089478" y="5687382"/>
            <a:ext cx="6780271" cy="875871"/>
          </a:xfrm>
          <a:prstGeom prst="rect">
            <a:avLst/>
          </a:prstGeom>
        </p:spPr>
      </p:pic>
      <p:sp>
        <p:nvSpPr>
          <p:cNvPr id="12" name="Rectangle 11">
            <a:extLst>
              <a:ext uri="{FF2B5EF4-FFF2-40B4-BE49-F238E27FC236}">
                <a16:creationId xmlns=""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3" name="Rectangle 12">
            <a:extLst>
              <a:ext uri="{FF2B5EF4-FFF2-40B4-BE49-F238E27FC236}">
                <a16:creationId xmlns="" xmlns:a16="http://schemas.microsoft.com/office/drawing/2014/main" id="{E40EC3BD-1EFE-4DB1-AD41-BB513B1CB31B}"/>
              </a:ext>
            </a:extLst>
          </p:cNvPr>
          <p:cNvSpPr/>
          <p:nvPr/>
        </p:nvSpPr>
        <p:spPr>
          <a:xfrm>
            <a:off x="370570" y="2204864"/>
            <a:ext cx="11449272" cy="163121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Palatino Linotype" panose="02040502050505030304" pitchFamily="18" charset="0"/>
                <a:cs typeface="Arial" panose="020B0604020202020204" pitchFamily="34" charset="0"/>
              </a:rPr>
              <a:t>:</a:t>
            </a:r>
          </a:p>
          <a:p>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for SET, either </a:t>
            </a:r>
            <a:r>
              <a:rPr lang="en-IN" dirty="0">
                <a:solidFill>
                  <a:srgbClr val="A67F59"/>
                </a:solidFill>
                <a:latin typeface="Liberation Mono"/>
              </a:rPr>
              <a:t>=</a:t>
            </a:r>
            <a:r>
              <a:rPr lang="en-IN" dirty="0">
                <a:solidFill>
                  <a:srgbClr val="FF0000"/>
                </a:solidFill>
                <a:latin typeface="Palatino Linotype" panose="02040502050505030304" pitchFamily="18" charset="0"/>
                <a:cs typeface="Arial" panose="020B0604020202020204" pitchFamily="34" charset="0"/>
              </a:rPr>
              <a:t> </a:t>
            </a:r>
            <a:r>
              <a:rPr lang="en-IN" sz="2400" dirty="0">
                <a:latin typeface="Palatino Linotype" panose="02040502050505030304" pitchFamily="18" charset="0"/>
                <a:cs typeface="Arial" panose="020B0604020202020204" pitchFamily="34" charset="0"/>
              </a:rPr>
              <a:t>or </a:t>
            </a:r>
            <a:r>
              <a:rPr lang="en-IN" dirty="0">
                <a:solidFill>
                  <a:srgbClr val="A67F59"/>
                </a:solidFill>
                <a:latin typeface="Liberation Mono"/>
              </a:rPr>
              <a:t>:=</a:t>
            </a:r>
            <a:r>
              <a:rPr lang="en-IN" sz="2400"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can be used as the assignment operator.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You can also assign a value to a user variable in statements (SELECT, …) other than SET. In this case, the assignment operator must be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not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because latter is treated as the </a:t>
            </a:r>
            <a:r>
              <a:rPr lang="en-IN" b="1" dirty="0">
                <a:latin typeface="Palatino Linotype" panose="02040502050505030304" pitchFamily="18" charset="0"/>
                <a:cs typeface="Arial" panose="020B0604020202020204" pitchFamily="34" charset="0"/>
              </a:rPr>
              <a:t>comparison operator =</a:t>
            </a:r>
            <a:r>
              <a:rPr lang="en-IN" dirty="0">
                <a:latin typeface="Palatino Linotype" panose="02040502050505030304" pitchFamily="18" charset="0"/>
                <a:cs typeface="Arial" panose="020B0604020202020204" pitchFamily="34" charset="0"/>
              </a:rPr>
              <a:t>.</a:t>
            </a:r>
          </a:p>
        </p:txBody>
      </p:sp>
      <p:sp>
        <p:nvSpPr>
          <p:cNvPr id="14" name="Rectangle 13">
            <a:extLst>
              <a:ext uri="{FF2B5EF4-FFF2-40B4-BE49-F238E27FC236}">
                <a16:creationId xmlns="" xmlns:a16="http://schemas.microsoft.com/office/drawing/2014/main" id="{E1E43AF7-41E2-4540-9C58-41BF03EA72F6}"/>
              </a:ext>
            </a:extLst>
          </p:cNvPr>
          <p:cNvSpPr/>
          <p:nvPr/>
        </p:nvSpPr>
        <p:spPr>
          <a:xfrm>
            <a:off x="404358" y="1607746"/>
            <a:ext cx="8872681"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latin typeface="Liberation Mono"/>
              </a:rPr>
              <a:t>] </a:t>
            </a:r>
            <a:r>
              <a:rPr lang="en-US" sz="2200" dirty="0">
                <a:latin typeface="Liberation Mono"/>
              </a:rPr>
              <a:t>. . .</a:t>
            </a:r>
            <a:endParaRPr lang="en-IN" sz="2200" dirty="0">
              <a:latin typeface="Liberation Mono"/>
            </a:endParaRPr>
          </a:p>
        </p:txBody>
      </p:sp>
      <p:sp>
        <p:nvSpPr>
          <p:cNvPr id="15" name="Rectangle 14">
            <a:extLst>
              <a:ext uri="{FF2B5EF4-FFF2-40B4-BE49-F238E27FC236}">
                <a16:creationId xmlns="" xmlns:a16="http://schemas.microsoft.com/office/drawing/2014/main" id="{FE251096-0918-46D1-B670-7A549E1807EC}"/>
              </a:ext>
            </a:extLst>
          </p:cNvPr>
          <p:cNvSpPr/>
          <p:nvPr/>
        </p:nvSpPr>
        <p:spPr>
          <a:xfrm>
            <a:off x="427610" y="3933056"/>
            <a:ext cx="882617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1001</a:t>
            </a:r>
            <a:r>
              <a:rPr lang="en-IN" dirty="0">
                <a:latin typeface="Liberation Mono"/>
              </a:rPr>
              <a:t>, @v2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1001</a:t>
            </a:r>
            <a:r>
              <a:rPr lang="en-IN" dirty="0">
                <a:latin typeface="Liberation Mono"/>
              </a:rPr>
              <a:t>,</a:t>
            </a:r>
            <a:r>
              <a:rPr lang="en-IN" dirty="0">
                <a:solidFill>
                  <a:srgbClr val="669900"/>
                </a:solidFill>
                <a:latin typeface="Liberation Mono"/>
              </a:rPr>
              <a:t> </a:t>
            </a:r>
            <a:r>
              <a:rPr lang="en-IN" dirty="0">
                <a:latin typeface="Liberation Mono"/>
              </a:rPr>
              <a:t>@v2 = </a:t>
            </a:r>
            <a:r>
              <a:rPr lang="en-IN" dirty="0">
                <a:solidFill>
                  <a:srgbClr val="990055"/>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7" name="Picture 6">
            <a:extLst>
              <a:ext uri="{FF2B5EF4-FFF2-40B4-BE49-F238E27FC236}">
                <a16:creationId xmlns="" xmlns:a16="http://schemas.microsoft.com/office/drawing/2014/main" id="{4DF6E637-B798-4827-B415-D8D7A5113E83}"/>
              </a:ext>
            </a:extLst>
          </p:cNvPr>
          <p:cNvPicPr>
            <a:picLocks noChangeAspect="1"/>
          </p:cNvPicPr>
          <p:nvPr/>
        </p:nvPicPr>
        <p:blipFill>
          <a:blip r:embed="rId2" cstate="print"/>
          <a:stretch>
            <a:fillRect/>
          </a:stretch>
        </p:blipFill>
        <p:spPr>
          <a:xfrm>
            <a:off x="911424" y="3182894"/>
            <a:ext cx="1523802" cy="3048000"/>
          </a:xfrm>
          <a:prstGeom prst="rect">
            <a:avLst/>
          </a:prstGeom>
        </p:spPr>
      </p:pic>
      <p:sp>
        <p:nvSpPr>
          <p:cNvPr id="8" name="Rectangle 7">
            <a:extLst>
              <a:ext uri="{FF2B5EF4-FFF2-40B4-BE49-F238E27FC236}">
                <a16:creationId xmlns="" xmlns:a16="http://schemas.microsoft.com/office/drawing/2014/main" id="{B6437AA2-84F3-49FB-A81F-1493F7E900A3}"/>
              </a:ext>
            </a:extLst>
          </p:cNvPr>
          <p:cNvSpPr/>
          <p:nvPr/>
        </p:nvSpPr>
        <p:spPr>
          <a:xfrm>
            <a:off x="406574" y="838202"/>
            <a:ext cx="11449272" cy="236988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variables are intended to provide data values. They cannot be used directly in an SQL statement as an identifier or as part of an identifier.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    e.g.    </a:t>
            </a:r>
          </a:p>
          <a:p>
            <a:r>
              <a:rPr lang="en-IN" dirty="0">
                <a:solidFill>
                  <a:srgbClr val="0077AA"/>
                </a:solidFill>
                <a:latin typeface="Liberation Mono"/>
                <a:cs typeface="Arial" panose="020B0604020202020204" pitchFamily="34" charset="0"/>
              </a:rPr>
              <a:t>      SET</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@v1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'ENAME'</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#WHERE </a:t>
            </a:r>
            <a:r>
              <a:rPr lang="en-IN" dirty="0">
                <a:latin typeface="Liberation Mono"/>
                <a:cs typeface="Arial" panose="020B0604020202020204" pitchFamily="34" charset="0"/>
              </a:rPr>
              <a:t>ENAME</a:t>
            </a:r>
            <a:r>
              <a:rPr lang="en-IN" dirty="0">
                <a:solidFill>
                  <a:srgbClr val="00B050"/>
                </a:solidFill>
                <a:latin typeface="Liberation Mono"/>
                <a:cs typeface="Arial" panose="020B0604020202020204" pitchFamily="34" charset="0"/>
              </a:rPr>
              <a:t> IS COLUMN NAME</a:t>
            </a:r>
            <a:r>
              <a:rPr lang="en-IN" dirty="0">
                <a:solidFill>
                  <a:schemeClr val="accent3">
                    <a:lumMod val="50000"/>
                  </a:schemeClr>
                </a:solidFill>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SELECT</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@v1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a:t>
            </a:r>
            <a:r>
              <a:rPr lang="en-IN" dirty="0">
                <a:solidFill>
                  <a:srgbClr val="0077AA"/>
                </a:solidFill>
                <a:latin typeface="Liberation Mono"/>
                <a:cs typeface="Arial" panose="020B0604020202020204" pitchFamily="34" charset="0"/>
              </a:rPr>
              <a:t> </a:t>
            </a:r>
          </a:p>
          <a:p>
            <a:endParaRPr lang="en-IN" dirty="0">
              <a:solidFill>
                <a:srgbClr val="FF0000"/>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112307434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p>
        </p:txBody>
      </p:sp>
      <p:sp>
        <p:nvSpPr>
          <p:cNvPr id="3" name="Rectangle 2"/>
          <p:cNvSpPr/>
          <p:nvPr/>
        </p:nvSpPr>
        <p:spPr>
          <a:xfrm>
            <a:off x="119336" y="3717032"/>
            <a:ext cx="11881320" cy="369332"/>
          </a:xfrm>
          <a:prstGeom prst="rect">
            <a:avLst/>
          </a:prstGeom>
        </p:spPr>
        <p:txBody>
          <a:bodyPr wrap="square">
            <a:spAutoFit/>
          </a:bodyPr>
          <a:lstStyle/>
          <a:p>
            <a:r>
              <a:rPr lang="en-IN" dirty="0">
                <a:solidFill>
                  <a:srgbClr val="A67F59"/>
                </a:solidFill>
                <a:latin typeface="Liberation Mono"/>
              </a:rPr>
              <a:t>mysql&gt; </a:t>
            </a: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a:t>
            </a: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EE9900"/>
                </a:solidFill>
                <a:latin typeface="Liberation Mono"/>
              </a:rPr>
              <a:t>@cnt</a:t>
            </a:r>
            <a:r>
              <a:rPr lang="en-US" dirty="0">
                <a:solidFill>
                  <a:schemeClr val="accent5">
                    <a:lumMod val="50000"/>
                  </a:schemeClr>
                </a:solidFill>
                <a:latin typeface="Liberation Mono"/>
              </a:rPr>
              <a:t> </a:t>
            </a:r>
            <a:r>
              <a:rPr lang="en-US" dirty="0">
                <a:solidFill>
                  <a:srgbClr val="A67F59"/>
                </a:solidFill>
                <a:latin typeface="Liberation Mono"/>
              </a:rPr>
              <a:t>:=</a:t>
            </a:r>
            <a:r>
              <a:rPr lang="en-US" dirty="0">
                <a:solidFill>
                  <a:schemeClr val="accent5">
                    <a:lumMod val="50000"/>
                  </a:schemeClr>
                </a:solidFill>
                <a:latin typeface="Liberation Mono"/>
              </a:rPr>
              <a:t> </a:t>
            </a:r>
            <a:r>
              <a:rPr lang="en-US" dirty="0">
                <a:solidFill>
                  <a:srgbClr val="EE9900"/>
                </a:solidFill>
                <a:latin typeface="Liberation Mono"/>
              </a:rPr>
              <a:t>@cnt </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emp, (</a:t>
            </a: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EE9900"/>
                </a:solidFill>
                <a:latin typeface="Liberation Mono"/>
              </a:rPr>
              <a:t>@cnt </a:t>
            </a:r>
            <a:r>
              <a:rPr lang="en-US" dirty="0">
                <a:solidFill>
                  <a:srgbClr val="A67F59"/>
                </a:solidFill>
                <a:latin typeface="Liberation Mono"/>
              </a:rPr>
              <a:t>:=</a:t>
            </a:r>
            <a:r>
              <a:rPr lang="en-US" dirty="0">
                <a:solidFill>
                  <a:schemeClr val="accent5">
                    <a:lumMod val="50000"/>
                  </a:schemeClr>
                </a:solidFill>
                <a:latin typeface="Liberation Mono"/>
              </a:rPr>
              <a:t> </a:t>
            </a:r>
            <a:r>
              <a:rPr lang="en-US" dirty="0">
                <a:solidFill>
                  <a:srgbClr val="669900"/>
                </a:solidFill>
                <a:latin typeface="Liberation Mono"/>
              </a:rPr>
              <a:t>0</a:t>
            </a:r>
            <a:r>
              <a:rPr lang="en-US" dirty="0">
                <a:latin typeface="Liberation Mono"/>
              </a:rPr>
              <a:t>) T1) T2 </a:t>
            </a:r>
            <a:r>
              <a:rPr lang="en-US" dirty="0">
                <a:solidFill>
                  <a:srgbClr val="0077AA"/>
                </a:solidFill>
                <a:latin typeface="Liberation Mono"/>
                <a:ea typeface="Times New Roman" panose="02020603050405020304" pitchFamily="18" charset="0"/>
              </a:rPr>
              <a:t>WHERE</a:t>
            </a:r>
            <a:r>
              <a:rPr lang="en-US" dirty="0">
                <a:latin typeface="Liberation Mono"/>
              </a:rPr>
              <a:t> </a:t>
            </a:r>
            <a:r>
              <a:rPr lang="en-US" dirty="0">
                <a:solidFill>
                  <a:srgbClr val="669900"/>
                </a:solidFill>
                <a:latin typeface="Liberation Mono"/>
              </a:rPr>
              <a:t>"R1"</a:t>
            </a:r>
            <a:r>
              <a:rPr lang="en-US" dirty="0">
                <a:solidFill>
                  <a:srgbClr val="A67F59"/>
                </a:solidFill>
                <a:latin typeface="Liberation Mono"/>
              </a:rPr>
              <a:t> &gt;</a:t>
            </a:r>
            <a:r>
              <a:rPr lang="en-US" dirty="0">
                <a:latin typeface="Liberation Mono"/>
              </a:rPr>
              <a:t> </a:t>
            </a:r>
            <a:r>
              <a:rPr lang="en-US" dirty="0">
                <a:solidFill>
                  <a:srgbClr val="EE9900"/>
                </a:solidFill>
                <a:latin typeface="Liberation Mono"/>
              </a:rPr>
              <a:t>@cnt </a:t>
            </a:r>
            <a:r>
              <a:rPr lang="en-US" dirty="0">
                <a:latin typeface="Liberation Mono"/>
              </a:rPr>
              <a:t>- </a:t>
            </a:r>
            <a:r>
              <a:rPr lang="en-US" dirty="0">
                <a:solidFill>
                  <a:srgbClr val="990055"/>
                </a:solidFill>
                <a:latin typeface="Liberation Mono"/>
              </a:rPr>
              <a:t>7</a:t>
            </a:r>
            <a:r>
              <a:rPr lang="en-US" dirty="0">
                <a:latin typeface="Liberation Mono"/>
              </a:rPr>
              <a:t>;</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rownum</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 xmlns:a16="http://schemas.microsoft.com/office/drawing/2014/main" id="{4100093E-E386-406E-830D-9CA04CABBA2F}"/>
              </a:ext>
            </a:extLst>
          </p:cNvPr>
          <p:cNvSpPr/>
          <p:nvPr/>
        </p:nvSpPr>
        <p:spPr>
          <a:xfrm>
            <a:off x="263352" y="945302"/>
            <a:ext cx="11593288" cy="1477328"/>
          </a:xfrm>
          <a:prstGeom prst="rect">
            <a:avLst/>
          </a:prstGeom>
        </p:spPr>
        <p:txBody>
          <a:bodyPr wrap="square">
            <a:spAutoFit/>
          </a:bodyPr>
          <a:lstStyle/>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SET</a:t>
            </a:r>
            <a:r>
              <a:rPr lang="en-IN" dirty="0">
                <a:solidFill>
                  <a:srgbClr val="000000"/>
                </a:solidFill>
                <a:latin typeface="Liberation Mono"/>
                <a:cs typeface="Arial" panose="020B0604020202020204" pitchFamily="34" charset="0"/>
              </a:rPr>
              <a:t> </a:t>
            </a:r>
            <a:r>
              <a:rPr lang="en-IN" dirty="0">
                <a:solidFill>
                  <a:srgbClr val="EE9900"/>
                </a:solidFill>
                <a:latin typeface="Liberation Mono"/>
                <a:cs typeface="Arial" panose="020B0604020202020204" pitchFamily="34" charset="0"/>
              </a:rPr>
              <a:t>@rank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cs typeface="Arial" panose="020B0604020202020204" pitchFamily="34" charset="0"/>
              </a:rPr>
              <a:t>+</a:t>
            </a:r>
            <a:r>
              <a:rPr lang="en-IN" dirty="0">
                <a:solidFill>
                  <a:srgbClr val="EE9900"/>
                </a:solidFill>
                <a:latin typeface="Liberation Mono"/>
                <a:cs typeface="Arial" panose="020B0604020202020204" pitchFamily="34" charset="0"/>
              </a:rPr>
              <a:t> </a:t>
            </a:r>
            <a:r>
              <a:rPr lang="en-IN" dirty="0">
                <a:solidFill>
                  <a:srgbClr val="990055"/>
                </a:solidFill>
                <a:latin typeface="Liberation Mono"/>
              </a:rPr>
              <a:t>1</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rownum</a:t>
            </a:r>
            <a:r>
              <a:rPr lang="en-IN" dirty="0">
                <a:solidFill>
                  <a:srgbClr val="669900"/>
                </a:solidFill>
                <a:latin typeface="Liberation Mono"/>
                <a:cs typeface="Arial" panose="020B0604020202020204" pitchFamily="34" charset="0"/>
              </a:rPr>
              <a:t> </a:t>
            </a:r>
            <a:r>
              <a:rPr lang="en-IN" dirty="0">
                <a:solidFill>
                  <a:srgbClr val="999999"/>
                </a:solidFill>
                <a:latin typeface="Liberation Mono"/>
                <a:cs typeface="Arial" panose="020B0604020202020204" pitchFamily="34" charset="0"/>
              </a:rPr>
              <a:t>,</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rgbClr val="A67F59"/>
                </a:solidFill>
                <a:latin typeface="Liberation Mono"/>
              </a:rPr>
              <a:t>*</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a:t>
            </a:r>
          </a:p>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cs typeface="Arial" panose="020B0604020202020204" pitchFamily="34" charset="0"/>
              </a:rPr>
              <a:t>+</a:t>
            </a:r>
            <a:r>
              <a:rPr lang="en-IN" dirty="0">
                <a:solidFill>
                  <a:srgbClr val="EE9900"/>
                </a:solidFill>
                <a:latin typeface="Liberation Mono"/>
                <a:cs typeface="Arial" panose="020B0604020202020204" pitchFamily="34" charset="0"/>
              </a:rPr>
              <a:t> </a:t>
            </a:r>
            <a:r>
              <a:rPr lang="en-IN" dirty="0">
                <a:solidFill>
                  <a:srgbClr val="990055"/>
                </a:solidFill>
                <a:latin typeface="Liberation Mono"/>
              </a:rPr>
              <a:t>1</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rownum</a:t>
            </a:r>
            <a:r>
              <a:rPr lang="en-IN" dirty="0">
                <a:solidFill>
                  <a:srgbClr val="669900"/>
                </a:solidFill>
                <a:latin typeface="Liberation Mono"/>
                <a:cs typeface="Arial" panose="020B0604020202020204" pitchFamily="34" charset="0"/>
              </a:rPr>
              <a:t> </a:t>
            </a:r>
            <a:r>
              <a:rPr lang="en-IN" dirty="0">
                <a:solidFill>
                  <a:srgbClr val="999999"/>
                </a:solidFill>
                <a:latin typeface="Liberation Mono"/>
                <a:cs typeface="Arial" panose="020B0604020202020204" pitchFamily="34" charset="0"/>
              </a:rPr>
              <a:t>,</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rgbClr val="A67F59"/>
                </a:solidFill>
                <a:latin typeface="Liberation Mono"/>
              </a:rPr>
              <a:t>*</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  </a:t>
            </a:r>
            <a:r>
              <a:rPr lang="en-IN" dirty="0">
                <a:solidFill>
                  <a:srgbClr val="999999"/>
                </a:solidFill>
                <a:latin typeface="Liberation Mono"/>
                <a:cs typeface="Arial" panose="020B0604020202020204" pitchFamily="34" charset="0"/>
              </a:rPr>
              <a:t>(</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 </a:t>
            </a:r>
            <a:r>
              <a:rPr lang="en-IN" dirty="0">
                <a:solidFill>
                  <a:srgbClr val="669900"/>
                </a:solidFill>
                <a:latin typeface="Liberation Mono"/>
                <a:cs typeface="Arial" panose="020B0604020202020204" pitchFamily="34" charset="0"/>
              </a:rPr>
              <a:t>0</a:t>
            </a:r>
            <a:r>
              <a:rPr lang="en-IN" dirty="0">
                <a:solidFill>
                  <a:srgbClr val="999999"/>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E;</a:t>
            </a:r>
            <a:r>
              <a:rPr lang="en-IN" dirty="0">
                <a:solidFill>
                  <a:srgbClr val="0077AA"/>
                </a:solidFill>
                <a:latin typeface="Liberation Mono"/>
                <a:cs typeface="Arial" panose="020B0604020202020204" pitchFamily="34" charset="0"/>
              </a:rPr>
              <a:t> </a:t>
            </a:r>
          </a:p>
          <a:p>
            <a:pPr marL="711200" indent="-711200"/>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GROUP BY </a:t>
            </a:r>
            <a:r>
              <a:rPr lang="en-IN" dirty="0">
                <a:latin typeface="Liberation Mono"/>
                <a:ea typeface="Times New Roman" panose="02020603050405020304" pitchFamily="18" charset="0"/>
                <a:cs typeface="Arial" panose="020B0604020202020204" pitchFamily="34" charset="0"/>
              </a:rPr>
              <a:t>job</a:t>
            </a:r>
            <a:r>
              <a:rPr lang="en-IN"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SAL</a:t>
            </a:r>
            <a:r>
              <a:rPr lang="en-IN" dirty="0">
                <a:solidFill>
                  <a:srgbClr val="0077AA"/>
                </a:solidFill>
                <a:latin typeface="Liberation Mono"/>
                <a:ea typeface="Times New Roman" panose="02020603050405020304" pitchFamily="18" charset="0"/>
                <a:cs typeface="Arial" panose="020B0604020202020204" pitchFamily="34"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p>
        </p:txBody>
      </p:sp>
      <p:grpSp>
        <p:nvGrpSpPr>
          <p:cNvPr id="11" name="Group 8">
            <a:extLst>
              <a:ext uri="{FF2B5EF4-FFF2-40B4-BE49-F238E27FC236}">
                <a16:creationId xmlns="" xmlns:a16="http://schemas.microsoft.com/office/drawing/2014/main" id="{EC309DC9-62C8-4421-8063-52BAECD81FA0}"/>
              </a:ext>
            </a:extLst>
          </p:cNvPr>
          <p:cNvGrpSpPr/>
          <p:nvPr/>
        </p:nvGrpSpPr>
        <p:grpSpPr>
          <a:xfrm>
            <a:off x="273358" y="2783156"/>
            <a:ext cx="10719185" cy="3814196"/>
            <a:chOff x="130629" y="2935069"/>
            <a:chExt cx="8860971" cy="3160931"/>
          </a:xfrm>
        </p:grpSpPr>
        <p:grpSp>
          <p:nvGrpSpPr>
            <p:cNvPr id="12" name="Group 11">
              <a:extLst>
                <a:ext uri="{FF2B5EF4-FFF2-40B4-BE49-F238E27FC236}">
                  <a16:creationId xmlns="" xmlns:a16="http://schemas.microsoft.com/office/drawing/2014/main" id="{69C96EFB-3517-4256-B17F-287DDEB4DEEC}"/>
                </a:ext>
              </a:extLst>
            </p:cNvPr>
            <p:cNvGrpSpPr/>
            <p:nvPr/>
          </p:nvGrpSpPr>
          <p:grpSpPr>
            <a:xfrm>
              <a:off x="130629" y="2935069"/>
              <a:ext cx="8860971" cy="3160931"/>
              <a:chOff x="130629" y="2935069"/>
              <a:chExt cx="8860971" cy="3160931"/>
            </a:xfrm>
          </p:grpSpPr>
          <p:sp>
            <p:nvSpPr>
              <p:cNvPr id="14" name="Rectangle 13">
                <a:extLst>
                  <a:ext uri="{FF2B5EF4-FFF2-40B4-BE49-F238E27FC236}">
                    <a16:creationId xmlns="" xmlns:a16="http://schemas.microsoft.com/office/drawing/2014/main" id="{65D33BC5-149E-44F3-A278-8D202C3331ED}"/>
                  </a:ext>
                </a:extLst>
              </p:cNvPr>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15" name="Picture 14">
                <a:extLst>
                  <a:ext uri="{FF2B5EF4-FFF2-40B4-BE49-F238E27FC236}">
                    <a16:creationId xmlns="" xmlns:a16="http://schemas.microsoft.com/office/drawing/2014/main" id="{C0B4DABB-35EE-4D06-ACB8-4A5072288EEA}"/>
                  </a:ext>
                </a:extLst>
              </p:cNvPr>
              <p:cNvPicPr>
                <a:picLocks noChangeAspect="1"/>
              </p:cNvPicPr>
              <p:nvPr/>
            </p:nvPicPr>
            <p:blipFill>
              <a:blip r:embed="rId2" cstate="print"/>
              <a:stretch>
                <a:fillRect/>
              </a:stretch>
            </p:blipFill>
            <p:spPr>
              <a:xfrm>
                <a:off x="130629" y="3215283"/>
                <a:ext cx="8816105" cy="2880717"/>
              </a:xfrm>
              <a:prstGeom prst="rect">
                <a:avLst/>
              </a:prstGeom>
            </p:spPr>
          </p:pic>
        </p:grpSp>
        <p:sp>
          <p:nvSpPr>
            <p:cNvPr id="13" name="Rectangle 12">
              <a:extLst>
                <a:ext uri="{FF2B5EF4-FFF2-40B4-BE49-F238E27FC236}">
                  <a16:creationId xmlns="" xmlns:a16="http://schemas.microsoft.com/office/drawing/2014/main" id="{20A1422B-7206-44FF-B62E-8FB45D92531F}"/>
                </a:ext>
              </a:extLst>
            </p:cNvPr>
            <p:cNvSpPr/>
            <p:nvPr/>
          </p:nvSpPr>
          <p:spPr>
            <a:xfrm>
              <a:off x="436486" y="3215283"/>
              <a:ext cx="685800" cy="288071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common sql statements mistakes</a:t>
            </a:r>
          </a:p>
        </p:txBody>
      </p:sp>
      <p:sp>
        <p:nvSpPr>
          <p:cNvPr id="9" name="Rectangle 8"/>
          <p:cNvSpPr/>
          <p:nvPr/>
        </p:nvSpPr>
        <p:spPr>
          <a:xfrm>
            <a:off x="191344" y="682818"/>
            <a:ext cx="11809312" cy="4647426"/>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 sal, comm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WHERE</a:t>
            </a:r>
            <a:r>
              <a:rPr lang="en-US" dirty="0">
                <a:solidFill>
                  <a:srgbClr val="000000"/>
                </a:solidFill>
                <a:latin typeface="Liberation Mono"/>
                <a:ea typeface="Times New Roman" panose="02020603050405020304" pitchFamily="18" charset="0"/>
              </a:rPr>
              <a:t> comm </a:t>
            </a:r>
            <a:r>
              <a:rPr lang="en-US" dirty="0">
                <a:solidFill>
                  <a:schemeClr val="accent5">
                    <a:lumMod val="75000"/>
                  </a:schemeClr>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rPr>
              <a:t>NULL</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#using comparison operator to check NULL  </a:t>
            </a:r>
            <a:endParaRPr lang="en-US"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ea typeface="Times New Roman" panose="02020603050405020304" pitchFamily="18" charset="0"/>
              </a:rPr>
              <a:t>; </a:t>
            </a:r>
            <a:r>
              <a:rPr lang="en-IN" dirty="0">
                <a:solidFill>
                  <a:srgbClr val="41C60C"/>
                </a:solidFill>
                <a:latin typeface="Liberation Mono"/>
              </a:rPr>
              <a:t>#not giving group by clause</a:t>
            </a: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WHERE</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solidFill>
                  <a:srgbClr val="000000"/>
                </a:solidFill>
                <a:latin typeface="Liberation Mono"/>
                <a:ea typeface="Times New Roman" panose="02020603050405020304" pitchFamily="18" charset="0"/>
              </a:rPr>
              <a:t>job</a:t>
            </a:r>
            <a:r>
              <a:rPr lang="en-US" dirty="0">
                <a:solidFill>
                  <a:schemeClr val="bg1">
                    <a:lumMod val="65000"/>
                  </a:schemeClr>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4</a:t>
            </a:r>
            <a:r>
              <a:rPr lang="en-IN" dirty="0">
                <a:latin typeface="Liberation Mono"/>
                <a:ea typeface="Times New Roman" panose="02020603050405020304" pitchFamily="18" charset="0"/>
              </a:rPr>
              <a:t>; </a:t>
            </a:r>
            <a:r>
              <a:rPr lang="en-IN" dirty="0">
                <a:solidFill>
                  <a:srgbClr val="41C60C"/>
                </a:solidFill>
                <a:latin typeface="Liberation Mono"/>
              </a:rPr>
              <a:t>#use of aggregate function in where clause</a:t>
            </a: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 deptno, </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BY</a:t>
            </a:r>
            <a:r>
              <a:rPr lang="en-US" dirty="0">
                <a:solidFill>
                  <a:srgbClr val="000000"/>
                </a:solidFill>
                <a:latin typeface="Liberation Mono"/>
                <a:ea typeface="Times New Roman" panose="02020603050405020304" pitchFamily="18" charset="0"/>
              </a:rPr>
              <a:t> job</a:t>
            </a:r>
            <a:r>
              <a:rPr lang="en-IN" dirty="0">
                <a:latin typeface="Liberation Mono"/>
                <a:ea typeface="Times New Roman" panose="02020603050405020304" pitchFamily="18" charset="0"/>
              </a:rPr>
              <a:t>; </a:t>
            </a:r>
            <a:r>
              <a:rPr lang="en-IN" dirty="0">
                <a:solidFill>
                  <a:srgbClr val="41C60C"/>
                </a:solidFill>
                <a:latin typeface="Liberation Mono"/>
              </a:rPr>
              <a:t>#not giving all the columns in group by clause </a:t>
            </a: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BY</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grouping by a unique key</a:t>
            </a:r>
          </a:p>
          <a:p>
            <a:pPr marL="285750" indent="-285750">
              <a:buFont typeface="Arial" panose="020B0604020202020204" pitchFamily="34" charset="0"/>
              <a:buChar char="•"/>
            </a:pPr>
            <a:endParaRPr lang="en-US" sz="800"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sal, sal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1000</a:t>
            </a:r>
            <a:r>
              <a:rPr lang="en-IN" dirty="0">
                <a:latin typeface="Liberation Mono"/>
                <a:ea typeface="Times New Roman" panose="02020603050405020304" pitchFamily="18" charset="0"/>
              </a:rPr>
              <a:t> 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WHERE</a:t>
            </a:r>
            <a:r>
              <a:rPr lang="en-US" dirty="0">
                <a:solidFill>
                  <a:srgbClr val="000000"/>
                </a:solidFill>
                <a:latin typeface="Liberation Mono"/>
                <a:ea typeface="Times New Roman" panose="02020603050405020304" pitchFamily="18" charset="0"/>
              </a:rPr>
              <a:t> R1 </a:t>
            </a:r>
            <a:r>
              <a:rPr lang="en-US" dirty="0">
                <a:solidFill>
                  <a:schemeClr val="accent5">
                    <a:lumMod val="75000"/>
                  </a:schemeClr>
                </a:solidFill>
                <a:latin typeface="Liberation Mono"/>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2400</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use of  alias name in where clause</a:t>
            </a:r>
          </a:p>
          <a:p>
            <a:pPr marL="285750" indent="-285750">
              <a:buFont typeface="Arial" panose="020B0604020202020204" pitchFamily="34" charset="0"/>
              <a:buChar char="•"/>
            </a:pPr>
            <a:endParaRPr lang="en-US" sz="800"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sal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WHERE</a:t>
            </a:r>
            <a:r>
              <a:rPr lang="en-US" dirty="0">
                <a:solidFill>
                  <a:srgbClr val="000000"/>
                </a:solidFill>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ea typeface="Times New Roman" panose="02020603050405020304" pitchFamily="18" charset="0"/>
              </a:rPr>
              <a:t> </a:t>
            </a:r>
            <a:r>
              <a:rPr lang="en-US" dirty="0">
                <a:solidFill>
                  <a:schemeClr val="bg1">
                    <a:lumMod val="65000"/>
                  </a:schemeClr>
                </a:solidFill>
                <a:latin typeface="Liberation Mono"/>
              </a:rPr>
              <a:t>(</a:t>
            </a:r>
            <a:r>
              <a:rPr lang="en-US" dirty="0">
                <a:solidFill>
                  <a:srgbClr val="990055"/>
                </a:solidFill>
                <a:latin typeface="Liberation Mono"/>
              </a:rPr>
              <a:t>1000</a:t>
            </a:r>
            <a:r>
              <a:rPr lang="en-US" dirty="0">
                <a:solidFill>
                  <a:srgbClr val="000000"/>
                </a:solidFill>
                <a:latin typeface="Liberation Mono"/>
                <a:ea typeface="Times New Roman" panose="02020603050405020304" pitchFamily="18" charset="0"/>
              </a:rPr>
              <a:t> </a:t>
            </a:r>
            <a:r>
              <a:rPr lang="en-US" dirty="0">
                <a:solidFill>
                  <a:srgbClr val="A67F59"/>
                </a:solidFill>
                <a:latin typeface="Liberation Mono"/>
              </a:rPr>
              <a:t>and</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4000</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use of  () in between </a:t>
            </a:r>
            <a:r>
              <a:rPr lang="en-IN" dirty="0">
                <a:solidFill>
                  <a:srgbClr val="41C60C"/>
                </a:solidFill>
                <a:latin typeface="Liberation Mono"/>
                <a:ea typeface="Times New Roman" panose="02020603050405020304" pitchFamily="18" charset="0"/>
              </a:rPr>
              <a:t>comparison </a:t>
            </a:r>
            <a:r>
              <a:rPr lang="en-US" dirty="0">
                <a:solidFill>
                  <a:srgbClr val="41C60C"/>
                </a:solidFill>
                <a:latin typeface="Liberation Mono"/>
                <a:ea typeface="Times New Roman" panose="02020603050405020304" pitchFamily="18" charset="0"/>
              </a:rPr>
              <a:t>operator</a:t>
            </a:r>
          </a:p>
          <a:p>
            <a:pPr marL="285750" indent="-285750">
              <a:buFont typeface="Arial" panose="020B0604020202020204" pitchFamily="34" charset="0"/>
              <a:buChar char="•"/>
            </a:pPr>
            <a:endParaRPr lang="en-US" dirty="0">
              <a:latin typeface="Liberation Mono"/>
              <a:ea typeface="Times New Roman" panose="02020603050405020304" pitchFamily="18" charset="0"/>
            </a:endParaRP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r>
              <a:rPr lang="en-IN" b="1" i="1" dirty="0">
                <a:solidFill>
                  <a:srgbClr val="000000"/>
                </a:solidFill>
                <a:latin typeface="Liberation Mono"/>
              </a:rPr>
              <a:t>r1 = { col1, col2, col3 } </a:t>
            </a:r>
          </a:p>
          <a:p>
            <a:endParaRPr lang="en-IN" sz="800"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rPr>
              <a:t>INSERT INTO </a:t>
            </a:r>
            <a:r>
              <a:rPr lang="en-IN" b="1" i="1" dirty="0">
                <a:solidFill>
                  <a:srgbClr val="000000"/>
                </a:solidFill>
                <a:latin typeface="Liberation Mono"/>
              </a:rPr>
              <a:t>r1 </a:t>
            </a:r>
            <a:r>
              <a:rPr lang="en-IN" dirty="0">
                <a:solidFill>
                  <a:srgbClr val="0077AA"/>
                </a:solidFill>
                <a:latin typeface="Liberation Mono"/>
              </a:rPr>
              <a:t>VALUSE</a:t>
            </a:r>
            <a:r>
              <a:rPr lang="en-IN" dirty="0">
                <a:solidFill>
                  <a:schemeClr val="bg1">
                    <a:lumMod val="65000"/>
                  </a:schemeClr>
                </a:solidFill>
                <a:latin typeface="Liberation Mono"/>
              </a:rPr>
              <a:t>(</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chemeClr val="bg1">
                    <a:lumMod val="65000"/>
                  </a:schemeClr>
                </a:solidFill>
                <a:latin typeface="Liberation Mono"/>
              </a:rPr>
              <a:t>)</a:t>
            </a:r>
            <a:r>
              <a:rPr lang="en-IN" dirty="0">
                <a:solidFill>
                  <a:srgbClr val="000000"/>
                </a:solidFill>
                <a:latin typeface="Liberation Mono"/>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number of values are less than the number of columns in the table</a:t>
            </a:r>
            <a:endParaRPr lang="en-IN" dirty="0">
              <a:solidFill>
                <a:srgbClr val="000000"/>
              </a:solidFill>
              <a:latin typeface="Liberation Mono"/>
            </a:endParaRP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INSERT INTO </a:t>
            </a:r>
            <a:r>
              <a:rPr lang="en-IN" b="1" i="1" dirty="0">
                <a:solidFill>
                  <a:srgbClr val="000000"/>
                </a:solidFill>
                <a:latin typeface="Liberation Mono"/>
              </a:rPr>
              <a:t>r1 </a:t>
            </a:r>
            <a:r>
              <a:rPr lang="en-IN" dirty="0">
                <a:solidFill>
                  <a:srgbClr val="0077AA"/>
                </a:solidFill>
                <a:latin typeface="Liberation Mono"/>
              </a:rPr>
              <a:t>VALUSE</a:t>
            </a:r>
            <a:r>
              <a:rPr lang="en-IN" dirty="0">
                <a:solidFill>
                  <a:schemeClr val="bg1">
                    <a:lumMod val="65000"/>
                  </a:schemeClr>
                </a:solidFill>
                <a:latin typeface="Liberation Mono"/>
              </a:rPr>
              <a:t>(</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chemeClr val="bg1">
                    <a:lumMod val="65000"/>
                  </a:schemeClr>
                </a:solidFill>
                <a:latin typeface="Liberation Mono"/>
              </a:rPr>
              <a:t>)</a:t>
            </a:r>
            <a:r>
              <a:rPr lang="en-IN" dirty="0">
                <a:solidFill>
                  <a:srgbClr val="000000"/>
                </a:solidFill>
                <a:latin typeface="Liberation Mono"/>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number of values are more than the number of columns in the table </a:t>
            </a:r>
            <a:endParaRPr lang="en-IN" dirty="0">
              <a:solidFill>
                <a:srgbClr val="000000"/>
              </a:solidFill>
              <a:latin typeface="Liberation Mono"/>
            </a:endParaRPr>
          </a:p>
          <a:p>
            <a:pPr marL="285750" indent="-285750">
              <a:buFont typeface="Arial" panose="020B0604020202020204" pitchFamily="34" charset="0"/>
              <a:buChar char="•"/>
            </a:pPr>
            <a:endParaRPr lang="en-IN" sz="800" dirty="0">
              <a:solidFill>
                <a:srgbClr val="000000"/>
              </a:solidFill>
              <a:latin typeface="Liberation Mono"/>
            </a:endParaRPr>
          </a:p>
          <a:p>
            <a:pPr marL="285750" indent="-285750">
              <a:buFont typeface="Arial" panose="020B0604020202020204" pitchFamily="34" charset="0"/>
              <a:buChar char="•"/>
            </a:pPr>
            <a:endParaRPr lang="en-IN" dirty="0">
              <a:solidFill>
                <a:srgbClr val="000000"/>
              </a:solidFill>
              <a:latin typeface="Liberation Mono"/>
            </a:endParaRPr>
          </a:p>
        </p:txBody>
      </p:sp>
      <p:sp>
        <p:nvSpPr>
          <p:cNvPr id="10" name="Rectangle 9"/>
          <p:cNvSpPr/>
          <p:nvPr/>
        </p:nvSpPr>
        <p:spPr>
          <a:xfrm>
            <a:off x="263352" y="223346"/>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4248376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Tree>
    <p:extLst>
      <p:ext uri="{BB962C8B-B14F-4D97-AF65-F5344CB8AC3E}">
        <p14:creationId xmlns:p14="http://schemas.microsoft.com/office/powerpoint/2010/main" val="9197359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6908266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
        <p:nvSpPr>
          <p:cNvPr id="3" name="Rectangle 2"/>
          <p:cNvSpPr/>
          <p:nvPr/>
        </p:nvSpPr>
        <p:spPr>
          <a:xfrm>
            <a:off x="911424" y="1535301"/>
            <a:ext cx="9604176"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
        <p:nvSpPr>
          <p:cNvPr id="5" name="Rectangle 4">
            <a:extLst>
              <a:ext uri="{FF2B5EF4-FFF2-40B4-BE49-F238E27FC236}">
                <a16:creationId xmlns="" xmlns:a16="http://schemas.microsoft.com/office/drawing/2014/main" id="{ABF2A16B-D56B-43DA-8ADE-AB999D15A0D8}"/>
              </a:ext>
            </a:extLst>
          </p:cNvPr>
          <p:cNvSpPr/>
          <p:nvPr/>
        </p:nvSpPr>
        <p:spPr>
          <a:xfrm>
            <a:off x="911424" y="792597"/>
            <a:ext cx="3862851" cy="461665"/>
          </a:xfrm>
          <a:prstGeom prst="rect">
            <a:avLst/>
          </a:prstGeom>
          <a:noFill/>
        </p:spPr>
        <p:txBody>
          <a:bodyPr wrap="square">
            <a:spAutoFit/>
          </a:bodyPr>
          <a:lstStyle/>
          <a:p>
            <a:r>
              <a:rPr lang="en-US" sz="2400" i="1" dirty="0">
                <a:latin typeface="Arial" pitchFamily="34" charset="0"/>
                <a:cs typeface="Arial" pitchFamily="34" charset="0"/>
              </a:rPr>
              <a:t>Type of JOINS</a:t>
            </a:r>
            <a:endParaRPr lang="en-IN" sz="2400" i="1" dirty="0">
              <a:latin typeface="Arial" pitchFamily="34" charset="0"/>
              <a:cs typeface="Arial" pitchFamily="34" charset="0"/>
            </a:endParaRPr>
          </a:p>
        </p:txBody>
      </p:sp>
    </p:spTree>
    <p:extLst>
      <p:ext uri="{BB962C8B-B14F-4D97-AF65-F5344CB8AC3E}">
        <p14:creationId xmlns:p14="http://schemas.microsoft.com/office/powerpoint/2010/main" val="148938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cartesian or product join</a:t>
            </a:r>
          </a:p>
        </p:txBody>
      </p:sp>
      <p:sp>
        <p:nvSpPr>
          <p:cNvPr id="3" name="Rectangle 2"/>
          <p:cNvSpPr/>
          <p:nvPr/>
        </p:nvSpPr>
        <p:spPr>
          <a:xfrm>
            <a:off x="119335" y="3717032"/>
            <a:ext cx="11953329" cy="1138773"/>
          </a:xfrm>
          <a:prstGeom prst="rect">
            <a:avLst/>
          </a:prstGeom>
        </p:spPr>
        <p:txBody>
          <a:bodyPr wrap="square">
            <a:spAutoFit/>
          </a:bodyPr>
          <a:lstStyle/>
          <a:p>
            <a:pPr marL="342900" indent="-342900">
              <a:buFont typeface="Arial" panose="020B0604020202020204" pitchFamily="34" charset="0"/>
              <a:buChar char="•"/>
            </a:pPr>
            <a:r>
              <a:rPr lang="en-US" sz="2000" b="1" dirty="0"/>
              <a:t>Cartesian/Product means</a:t>
            </a:r>
            <a:r>
              <a:rPr lang="en-US" sz="2000" dirty="0"/>
              <a:t> Number of Rows present in Table 1 Multiplied by Number of Rows present in Table 2.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b="1" dirty="0"/>
              <a:t>Cross Join in MySQL</a:t>
            </a:r>
            <a:r>
              <a:rPr lang="en-US" sz="2000" dirty="0"/>
              <a:t> does not require any common column to </a:t>
            </a:r>
            <a:r>
              <a:rPr lang="en-US" sz="2000" b="1" dirty="0"/>
              <a:t>join</a:t>
            </a:r>
            <a:r>
              <a:rPr lang="en-US" sz="2000" dirty="0"/>
              <a:t> two table.</a:t>
            </a:r>
            <a:endParaRPr lang="en-US" sz="2000" dirty="0">
              <a:latin typeface="Arial" pitchFamily="34" charset="0"/>
              <a:cs typeface="Arial" pitchFamily="34" charset="0"/>
            </a:endParaRPr>
          </a:p>
        </p:txBody>
      </p:sp>
      <p:pic>
        <p:nvPicPr>
          <p:cNvPr id="4" name="Picture 3">
            <a:extLst>
              <a:ext uri="{FF2B5EF4-FFF2-40B4-BE49-F238E27FC236}">
                <a16:creationId xmlns="" xmlns:a16="http://schemas.microsoft.com/office/drawing/2014/main" id="{C9F71B28-AB5B-4809-ACAC-C75B55E625FC}"/>
              </a:ext>
            </a:extLst>
          </p:cNvPr>
          <p:cNvPicPr>
            <a:picLocks noChangeAspect="1"/>
          </p:cNvPicPr>
          <p:nvPr/>
        </p:nvPicPr>
        <p:blipFill>
          <a:blip r:embed="rId2" cstate="print"/>
          <a:stretch>
            <a:fillRect/>
          </a:stretch>
        </p:blipFill>
        <p:spPr>
          <a:xfrm>
            <a:off x="1534886" y="188640"/>
            <a:ext cx="9133114" cy="1980000"/>
          </a:xfrm>
          <a:prstGeom prst="rect">
            <a:avLst/>
          </a:prstGeom>
        </p:spPr>
      </p:pic>
      <p:pic>
        <p:nvPicPr>
          <p:cNvPr id="5" name="Picture 4">
            <a:extLst>
              <a:ext uri="{FF2B5EF4-FFF2-40B4-BE49-F238E27FC236}">
                <a16:creationId xmlns="" xmlns:a16="http://schemas.microsoft.com/office/drawing/2014/main" id="{8471E16C-E211-4A9A-AD8D-17EE0120DC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3743" y="5877272"/>
            <a:ext cx="4202314" cy="711591"/>
          </a:xfrm>
          <a:prstGeom prst="rect">
            <a:avLst/>
          </a:prstGeom>
        </p:spPr>
      </p:pic>
      <p:sp>
        <p:nvSpPr>
          <p:cNvPr id="8" name="TextBox 7">
            <a:extLst>
              <a:ext uri="{FF2B5EF4-FFF2-40B4-BE49-F238E27FC236}">
                <a16:creationId xmlns="" xmlns:a16="http://schemas.microsoft.com/office/drawing/2014/main" id="{689B0AA3-450C-E333-B966-B28741F98FC4}"/>
              </a:ext>
            </a:extLst>
          </p:cNvPr>
          <p:cNvSpPr txBox="1"/>
          <p:nvPr/>
        </p:nvSpPr>
        <p:spPr>
          <a:xfrm>
            <a:off x="126664" y="5158933"/>
            <a:ext cx="11938670" cy="646331"/>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 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n + m attributes Q(A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 </a:t>
            </a:r>
            <a:r>
              <a:rPr lang="en-IN" dirty="0">
                <a:latin typeface="Palatino Linotype" panose="02040502050505030304" pitchFamily="18" charset="0"/>
              </a:rPr>
              <a:t>, 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in that order.</a:t>
            </a:r>
          </a:p>
        </p:txBody>
      </p:sp>
    </p:spTree>
    <p:extLst>
      <p:ext uri="{BB962C8B-B14F-4D97-AF65-F5344CB8AC3E}">
        <p14:creationId xmlns:p14="http://schemas.microsoft.com/office/powerpoint/2010/main" val="60360607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380960" y="836712"/>
            <a:ext cx="11501518" cy="646331"/>
          </a:xfrm>
          <a:prstGeom prst="rect">
            <a:avLst/>
          </a:prstGeom>
        </p:spPr>
        <p:txBody>
          <a:bodyPr wrap="square">
            <a:spAutoFit/>
          </a:bodyPr>
          <a:lstStyle/>
          <a:p>
            <a:r>
              <a:rPr lang="en-US" dirty="0">
                <a:latin typeface="Palatino Linotype" panose="02040502050505030304" pitchFamily="18" charset="0"/>
              </a:rPr>
              <a:t>The CROSS JOIN gets a row from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then creates a new row for every row in the second table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 It then does the same for the next row for in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so on.</a:t>
            </a:r>
          </a:p>
        </p:txBody>
      </p:sp>
      <p:sp>
        <p:nvSpPr>
          <p:cNvPr id="6" name="Rectangle 5">
            <a:extLst>
              <a:ext uri="{FF2B5EF4-FFF2-40B4-BE49-F238E27FC236}">
                <a16:creationId xmlns="" xmlns:a16="http://schemas.microsoft.com/office/drawing/2014/main" id="{5DBCFAB2-335A-4530-B177-292E6740139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 xmlns:a16="http://schemas.microsoft.com/office/drawing/2014/main" id="{BC5688F5-114B-43E6-A46B-20876015172C}"/>
              </a:ext>
            </a:extLst>
          </p:cNvPr>
          <p:cNvPicPr>
            <a:picLocks noChangeAspect="1"/>
          </p:cNvPicPr>
          <p:nvPr/>
        </p:nvPicPr>
        <p:blipFill>
          <a:blip r:embed="rId2"/>
          <a:stretch>
            <a:fillRect/>
          </a:stretch>
        </p:blipFill>
        <p:spPr>
          <a:xfrm>
            <a:off x="551383" y="1715642"/>
            <a:ext cx="11161241" cy="4610100"/>
          </a:xfrm>
          <a:prstGeom prst="rect">
            <a:avLst/>
          </a:prstGeom>
        </p:spPr>
      </p:pic>
    </p:spTree>
    <p:extLst>
      <p:ext uri="{BB962C8B-B14F-4D97-AF65-F5344CB8AC3E}">
        <p14:creationId xmlns:p14="http://schemas.microsoft.com/office/powerpoint/2010/main" val="328055627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910461"/>
            <a:ext cx="1152128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 xmlns:a16="http://schemas.microsoft.com/office/drawing/2014/main" id="{E1E65D5D-1110-4F71-A94E-4C23AE73804D}"/>
              </a:ext>
            </a:extLst>
          </p:cNvPr>
          <p:cNvGrpSpPr/>
          <p:nvPr/>
        </p:nvGrpSpPr>
        <p:grpSpPr>
          <a:xfrm>
            <a:off x="479376" y="2646779"/>
            <a:ext cx="9357300" cy="3662541"/>
            <a:chOff x="1816224" y="2348880"/>
            <a:chExt cx="6924085" cy="3662541"/>
          </a:xfrm>
        </p:grpSpPr>
        <p:sp>
          <p:nvSpPr>
            <p:cNvPr id="8" name="Rectangle 7">
              <a:extLst>
                <a:ext uri="{FF2B5EF4-FFF2-40B4-BE49-F238E27FC236}">
                  <a16:creationId xmlns="" xmlns:a16="http://schemas.microsoft.com/office/drawing/2014/main" id="{7D36E615-767F-4ACD-9EF9-386821D4EB62}"/>
                </a:ext>
              </a:extLst>
            </p:cNvPr>
            <p:cNvSpPr/>
            <p:nvPr/>
          </p:nvSpPr>
          <p:spPr>
            <a:xfrm>
              <a:off x="1816224" y="2348880"/>
              <a:ext cx="2187352"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{a, b, c}</a:t>
              </a:r>
            </a:p>
            <a:p>
              <a:endParaRPr lang="en-US" sz="8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x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 (1, a), </a:t>
              </a:r>
            </a:p>
            <a:p>
              <a:r>
                <a:rPr lang="en-US" sz="2400" dirty="0">
                  <a:solidFill>
                    <a:srgbClr val="006C86"/>
                  </a:solidFill>
                  <a:latin typeface="Liberation Mono"/>
                </a:rPr>
                <a:t>         (2, a), </a:t>
              </a:r>
            </a:p>
            <a:p>
              <a:r>
                <a:rPr lang="en-US" sz="2400" dirty="0">
                  <a:solidFill>
                    <a:srgbClr val="006C86"/>
                  </a:solidFill>
                  <a:latin typeface="Liberation Mono"/>
                </a:rPr>
                <a:t>         (1, b),</a:t>
              </a:r>
            </a:p>
            <a:p>
              <a:r>
                <a:rPr lang="en-US" sz="2400" dirty="0">
                  <a:solidFill>
                    <a:srgbClr val="006C86"/>
                  </a:solidFill>
                  <a:latin typeface="Liberation Mono"/>
                </a:rPr>
                <a:t>         (2, b), </a:t>
              </a:r>
            </a:p>
            <a:p>
              <a:r>
                <a:rPr lang="en-US" sz="2400" dirty="0">
                  <a:solidFill>
                    <a:srgbClr val="006C86"/>
                  </a:solidFill>
                  <a:latin typeface="Liberation Mono"/>
                </a:rPr>
                <a:t>         (1, c), </a:t>
              </a:r>
            </a:p>
            <a:p>
              <a:r>
                <a:rPr lang="en-US" sz="2400" dirty="0">
                  <a:solidFill>
                    <a:srgbClr val="006C86"/>
                  </a:solidFill>
                  <a:latin typeface="Liberation Mono"/>
                </a:rPr>
                <a:t>         (2, c) }</a:t>
              </a:r>
            </a:p>
          </p:txBody>
        </p:sp>
        <p:sp>
          <p:nvSpPr>
            <p:cNvPr id="9" name="Rectangle 8">
              <a:extLst>
                <a:ext uri="{FF2B5EF4-FFF2-40B4-BE49-F238E27FC236}">
                  <a16:creationId xmlns="" xmlns:a16="http://schemas.microsoft.com/office/drawing/2014/main" id="{00E7C294-9290-4FE9-96AA-BDD78B10E0E1}"/>
                </a:ext>
              </a:extLst>
            </p:cNvPr>
            <p:cNvSpPr/>
            <p:nvPr/>
          </p:nvSpPr>
          <p:spPr>
            <a:xfrm>
              <a:off x="3840996" y="2348880"/>
              <a:ext cx="2160240"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3} </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{a, b}</a:t>
              </a:r>
            </a:p>
            <a:p>
              <a:endParaRPr lang="en-US" sz="8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x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 (1, a), </a:t>
              </a:r>
            </a:p>
            <a:p>
              <a:r>
                <a:rPr lang="en-US" sz="2400" dirty="0">
                  <a:solidFill>
                    <a:srgbClr val="006C86"/>
                  </a:solidFill>
                  <a:latin typeface="Liberation Mono"/>
                </a:rPr>
                <a:t>         (1, b), </a:t>
              </a:r>
            </a:p>
            <a:p>
              <a:r>
                <a:rPr lang="en-US" sz="2400" dirty="0">
                  <a:solidFill>
                    <a:srgbClr val="006C86"/>
                  </a:solidFill>
                  <a:latin typeface="Liberation Mono"/>
                </a:rPr>
                <a:t>         (2, a),</a:t>
              </a:r>
            </a:p>
            <a:p>
              <a:r>
                <a:rPr lang="en-US" sz="2400" dirty="0">
                  <a:solidFill>
                    <a:srgbClr val="006C86"/>
                  </a:solidFill>
                  <a:latin typeface="Liberation Mono"/>
                </a:rPr>
                <a:t>         (2, b), </a:t>
              </a:r>
            </a:p>
            <a:p>
              <a:r>
                <a:rPr lang="en-US" sz="2400" dirty="0">
                  <a:solidFill>
                    <a:srgbClr val="006C86"/>
                  </a:solidFill>
                  <a:latin typeface="Liberation Mono"/>
                </a:rPr>
                <a:t>         (3, a), </a:t>
              </a:r>
            </a:p>
            <a:p>
              <a:r>
                <a:rPr lang="en-US" sz="2400" dirty="0">
                  <a:solidFill>
                    <a:srgbClr val="006C86"/>
                  </a:solidFill>
                  <a:latin typeface="Liberation Mono"/>
                </a:rPr>
                <a:t>         (4, b) }</a:t>
              </a:r>
            </a:p>
          </p:txBody>
        </p:sp>
        <p:sp>
          <p:nvSpPr>
            <p:cNvPr id="10" name="Rectangle 9">
              <a:extLst>
                <a:ext uri="{FF2B5EF4-FFF2-40B4-BE49-F238E27FC236}">
                  <a16:creationId xmlns="" xmlns:a16="http://schemas.microsoft.com/office/drawing/2014/main" id="{3A3AC5BF-3EA8-4226-AB3B-C0045E243E91}"/>
                </a:ext>
              </a:extLst>
            </p:cNvPr>
            <p:cNvSpPr/>
            <p:nvPr/>
          </p:nvSpPr>
          <p:spPr>
            <a:xfrm>
              <a:off x="6292037" y="2348880"/>
              <a:ext cx="2448272"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{a, b, null}</a:t>
              </a:r>
            </a:p>
            <a:p>
              <a:endParaRPr lang="en-US" sz="8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x </a:t>
              </a:r>
              <a:r>
                <a:rPr lang="en-US" sz="2400" b="1" i="1" dirty="0">
                  <a:solidFill>
                    <a:srgbClr val="006C86"/>
                  </a:solidFill>
                  <a:latin typeface="Liberation Mono"/>
                </a:rPr>
                <a:t>r</a:t>
              </a:r>
              <a:r>
                <a:rPr lang="en-US" sz="2400" baseline="-25000" dirty="0">
                  <a:solidFill>
                    <a:srgbClr val="006C86"/>
                  </a:solidFill>
                  <a:latin typeface="Liberation Mono"/>
                </a:rPr>
                <a:t>2</a:t>
              </a:r>
              <a:endParaRPr lang="en-US" sz="2400" dirty="0">
                <a:solidFill>
                  <a:srgbClr val="006C86"/>
                </a:solidFill>
                <a:latin typeface="Liberation Mono"/>
              </a:endParaRPr>
            </a:p>
            <a:p>
              <a:endParaRPr lang="en-US" sz="800" dirty="0">
                <a:solidFill>
                  <a:srgbClr val="006C86"/>
                </a:solidFill>
                <a:latin typeface="Liberation Mono"/>
              </a:endParaRPr>
            </a:p>
            <a:p>
              <a:r>
                <a:rPr lang="en-US" sz="2400" dirty="0">
                  <a:solidFill>
                    <a:srgbClr val="006C86"/>
                  </a:solidFill>
                  <a:latin typeface="Liberation Mono"/>
                </a:rPr>
                <a:t>R = { (1, a), </a:t>
              </a:r>
            </a:p>
            <a:p>
              <a:r>
                <a:rPr lang="en-US" sz="2400" dirty="0">
                  <a:solidFill>
                    <a:srgbClr val="006C86"/>
                  </a:solidFill>
                  <a:latin typeface="Liberation Mono"/>
                </a:rPr>
                <a:t>         (2, a), </a:t>
              </a:r>
            </a:p>
            <a:p>
              <a:r>
                <a:rPr lang="en-US" sz="2400" dirty="0">
                  <a:solidFill>
                    <a:srgbClr val="006C86"/>
                  </a:solidFill>
                  <a:latin typeface="Liberation Mono"/>
                </a:rPr>
                <a:t>         (1, b),</a:t>
              </a:r>
            </a:p>
            <a:p>
              <a:r>
                <a:rPr lang="en-US" sz="2400" dirty="0">
                  <a:solidFill>
                    <a:srgbClr val="006C86"/>
                  </a:solidFill>
                  <a:latin typeface="Liberation Mono"/>
                </a:rPr>
                <a:t>         (2, b), </a:t>
              </a:r>
            </a:p>
            <a:p>
              <a:r>
                <a:rPr lang="en-US" sz="2400" dirty="0">
                  <a:solidFill>
                    <a:srgbClr val="006C86"/>
                  </a:solidFill>
                  <a:latin typeface="Liberation Mono"/>
                </a:rPr>
                <a:t>         (1, null), </a:t>
              </a:r>
            </a:p>
            <a:p>
              <a:r>
                <a:rPr lang="en-US" sz="2400" dirty="0">
                  <a:solidFill>
                    <a:srgbClr val="006C86"/>
                  </a:solidFill>
                  <a:latin typeface="Liberation Mono"/>
                </a:rPr>
                <a:t>         (2, null) }</a:t>
              </a:r>
            </a:p>
          </p:txBody>
        </p:sp>
      </p:grpSp>
      <p:sp>
        <p:nvSpPr>
          <p:cNvPr id="11" name="TextBox 10">
            <a:extLst>
              <a:ext uri="{FF2B5EF4-FFF2-40B4-BE49-F238E27FC236}">
                <a16:creationId xmlns="" xmlns:a16="http://schemas.microsoft.com/office/drawing/2014/main" id="{9D4457EE-B4E7-453E-994C-EBB4FA6D3DC3}"/>
              </a:ext>
            </a:extLst>
          </p:cNvPr>
          <p:cNvSpPr txBox="1"/>
          <p:nvPr/>
        </p:nvSpPr>
        <p:spPr>
          <a:xfrm>
            <a:off x="9047073" y="1556792"/>
            <a:ext cx="2785768"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6C86"/>
                </a:solidFill>
                <a:latin typeface="Liberation Mono"/>
              </a:rPr>
              <a:t>Warehouse/product</a:t>
            </a:r>
          </a:p>
          <a:p>
            <a:pPr marL="285750" indent="-285750">
              <a:buFont typeface="Arial" panose="020B0604020202020204" pitchFamily="34" charset="0"/>
              <a:buChar char="•"/>
            </a:pPr>
            <a:r>
              <a:rPr lang="en-US" dirty="0">
                <a:solidFill>
                  <a:srgbClr val="006C86"/>
                </a:solidFill>
                <a:latin typeface="Liberation Mono"/>
              </a:rPr>
              <a:t>Product/sales_channel</a:t>
            </a:r>
          </a:p>
          <a:p>
            <a:pPr marL="285750" indent="-285750">
              <a:buFont typeface="Arial" panose="020B0604020202020204" pitchFamily="34" charset="0"/>
              <a:buChar char="•"/>
            </a:pPr>
            <a:r>
              <a:rPr lang="en-US" dirty="0">
                <a:solidFill>
                  <a:srgbClr val="006C86"/>
                </a:solidFill>
                <a:latin typeface="Liberation Mono"/>
              </a:rPr>
              <a:t>Cards</a:t>
            </a:r>
            <a:endParaRPr lang="en-IN" dirty="0"/>
          </a:p>
        </p:txBody>
      </p:sp>
      <p:sp>
        <p:nvSpPr>
          <p:cNvPr id="3" name="Rectangle 2">
            <a:extLst>
              <a:ext uri="{FF2B5EF4-FFF2-40B4-BE49-F238E27FC236}">
                <a16:creationId xmlns="" xmlns:a16="http://schemas.microsoft.com/office/drawing/2014/main" id="{9384593B-F84E-DD26-7AA5-C3BD06B050A2}"/>
              </a:ext>
            </a:extLst>
          </p:cNvPr>
          <p:cNvSpPr/>
          <p:nvPr/>
        </p:nvSpPr>
        <p:spPr>
          <a:xfrm>
            <a:off x="407368" y="1804754"/>
            <a:ext cx="8991600"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endParaRPr lang="en-US" sz="2000" dirty="0">
              <a:latin typeface="Liberation Mono"/>
              <a:cs typeface="Arial" panose="020B0604020202020204" pitchFamily="34" charset="0"/>
            </a:endParaRPr>
          </a:p>
        </p:txBody>
      </p:sp>
    </p:spTree>
    <p:extLst>
      <p:ext uri="{BB962C8B-B14F-4D97-AF65-F5344CB8AC3E}">
        <p14:creationId xmlns:p14="http://schemas.microsoft.com/office/powerpoint/2010/main" val="5689748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692696"/>
            <a:ext cx="1152128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07368" y="1444714"/>
            <a:ext cx="8991600"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endParaRPr lang="en-US" sz="2000" dirty="0">
              <a:latin typeface="Liberation Mono"/>
              <a:cs typeface="Arial" panose="020B0604020202020204" pitchFamily="34" charset="0"/>
            </a:endParaRPr>
          </a:p>
        </p:txBody>
      </p:sp>
      <p:grpSp>
        <p:nvGrpSpPr>
          <p:cNvPr id="2" name="Group 1">
            <a:extLst>
              <a:ext uri="{FF2B5EF4-FFF2-40B4-BE49-F238E27FC236}">
                <a16:creationId xmlns="" xmlns:a16="http://schemas.microsoft.com/office/drawing/2014/main" id="{AC554C5A-88D2-4578-8501-0F544E59E78D}"/>
              </a:ext>
            </a:extLst>
          </p:cNvPr>
          <p:cNvGrpSpPr/>
          <p:nvPr/>
        </p:nvGrpSpPr>
        <p:grpSpPr>
          <a:xfrm>
            <a:off x="82621" y="1988840"/>
            <a:ext cx="5509323" cy="2520280"/>
            <a:chOff x="82621" y="1988840"/>
            <a:chExt cx="5509323" cy="2520280"/>
          </a:xfrm>
        </p:grpSpPr>
        <p:pic>
          <p:nvPicPr>
            <p:cNvPr id="3" name="Picture 2">
              <a:extLst>
                <a:ext uri="{FF2B5EF4-FFF2-40B4-BE49-F238E27FC236}">
                  <a16:creationId xmlns="" xmlns:a16="http://schemas.microsoft.com/office/drawing/2014/main" id="{129EB4D2-0A98-41CB-B45E-18DC219AFD6A}"/>
                </a:ext>
              </a:extLst>
            </p:cNvPr>
            <p:cNvPicPr>
              <a:picLocks noChangeAspect="1"/>
            </p:cNvPicPr>
            <p:nvPr/>
          </p:nvPicPr>
          <p:blipFill>
            <a:blip r:embed="rId2"/>
            <a:stretch>
              <a:fillRect/>
            </a:stretch>
          </p:blipFill>
          <p:spPr>
            <a:xfrm>
              <a:off x="82621" y="1988840"/>
              <a:ext cx="5509323" cy="2520280"/>
            </a:xfrm>
            <a:prstGeom prst="rect">
              <a:avLst/>
            </a:prstGeom>
          </p:spPr>
        </p:pic>
        <p:sp>
          <p:nvSpPr>
            <p:cNvPr id="10" name="TextBox 9">
              <a:extLst>
                <a:ext uri="{FF2B5EF4-FFF2-40B4-BE49-F238E27FC236}">
                  <a16:creationId xmlns="" xmlns:a16="http://schemas.microsoft.com/office/drawing/2014/main" id="{636371B4-2D07-47A7-8B6F-55AC24FD5E82}"/>
                </a:ext>
              </a:extLst>
            </p:cNvPr>
            <p:cNvSpPr txBox="1"/>
            <p:nvPr/>
          </p:nvSpPr>
          <p:spPr>
            <a:xfrm>
              <a:off x="2626489" y="2852936"/>
              <a:ext cx="314807" cy="584775"/>
            </a:xfrm>
            <a:prstGeom prst="rect">
              <a:avLst/>
            </a:prstGeom>
            <a:noFill/>
          </p:spPr>
          <p:txBody>
            <a:bodyPr wrap="square">
              <a:spAutoFit/>
            </a:bodyPr>
            <a:lstStyle/>
            <a:p>
              <a:r>
                <a:rPr lang="en-US" sz="3200" dirty="0">
                  <a:solidFill>
                    <a:srgbClr val="FE1212"/>
                  </a:solidFill>
                  <a:latin typeface="Arial" panose="020B0604020202020204" pitchFamily="34" charset="0"/>
                  <a:cs typeface="Arial" panose="020B0604020202020204" pitchFamily="34" charset="0"/>
                </a:rPr>
                <a:t>X</a:t>
              </a:r>
              <a:endParaRPr lang="en-IN" sz="3200" dirty="0">
                <a:solidFill>
                  <a:srgbClr val="FE1212"/>
                </a:solidFill>
              </a:endParaRPr>
            </a:p>
          </p:txBody>
        </p:sp>
      </p:grpSp>
      <p:grpSp>
        <p:nvGrpSpPr>
          <p:cNvPr id="6" name="Group 5">
            <a:extLst>
              <a:ext uri="{FF2B5EF4-FFF2-40B4-BE49-F238E27FC236}">
                <a16:creationId xmlns="" xmlns:a16="http://schemas.microsoft.com/office/drawing/2014/main" id="{D57CA163-30B9-4E58-B9AA-079B9DC48ADE}"/>
              </a:ext>
            </a:extLst>
          </p:cNvPr>
          <p:cNvGrpSpPr/>
          <p:nvPr/>
        </p:nvGrpSpPr>
        <p:grpSpPr>
          <a:xfrm>
            <a:off x="6744072" y="1196752"/>
            <a:ext cx="5040560" cy="2535622"/>
            <a:chOff x="6600056" y="1325426"/>
            <a:chExt cx="5040560" cy="2535622"/>
          </a:xfrm>
        </p:grpSpPr>
        <p:pic>
          <p:nvPicPr>
            <p:cNvPr id="12" name="Picture 11">
              <a:extLst>
                <a:ext uri="{FF2B5EF4-FFF2-40B4-BE49-F238E27FC236}">
                  <a16:creationId xmlns="" xmlns:a16="http://schemas.microsoft.com/office/drawing/2014/main" id="{D9334F77-117D-4529-8444-894654233113}"/>
                </a:ext>
              </a:extLst>
            </p:cNvPr>
            <p:cNvPicPr>
              <a:picLocks noChangeAspect="1"/>
            </p:cNvPicPr>
            <p:nvPr/>
          </p:nvPicPr>
          <p:blipFill>
            <a:blip r:embed="rId3"/>
            <a:stretch>
              <a:fillRect/>
            </a:stretch>
          </p:blipFill>
          <p:spPr>
            <a:xfrm>
              <a:off x="6600056" y="1325426"/>
              <a:ext cx="5040560" cy="2535622"/>
            </a:xfrm>
            <a:prstGeom prst="rect">
              <a:avLst/>
            </a:prstGeom>
          </p:spPr>
        </p:pic>
        <p:sp>
          <p:nvSpPr>
            <p:cNvPr id="11" name="TextBox 10">
              <a:extLst>
                <a:ext uri="{FF2B5EF4-FFF2-40B4-BE49-F238E27FC236}">
                  <a16:creationId xmlns="" xmlns:a16="http://schemas.microsoft.com/office/drawing/2014/main" id="{FD1D25AB-EC9C-43C9-B5D7-3A12073DFB4E}"/>
                </a:ext>
              </a:extLst>
            </p:cNvPr>
            <p:cNvSpPr txBox="1"/>
            <p:nvPr/>
          </p:nvSpPr>
          <p:spPr>
            <a:xfrm>
              <a:off x="8805529" y="2132856"/>
              <a:ext cx="314807" cy="584775"/>
            </a:xfrm>
            <a:prstGeom prst="rect">
              <a:avLst/>
            </a:prstGeom>
            <a:noFill/>
          </p:spPr>
          <p:txBody>
            <a:bodyPr wrap="square">
              <a:spAutoFit/>
            </a:bodyPr>
            <a:lstStyle/>
            <a:p>
              <a:r>
                <a:rPr lang="en-US" sz="3200" dirty="0">
                  <a:solidFill>
                    <a:srgbClr val="FE1212"/>
                  </a:solidFill>
                  <a:latin typeface="Arial" panose="020B0604020202020204" pitchFamily="34" charset="0"/>
                  <a:cs typeface="Arial" panose="020B0604020202020204" pitchFamily="34" charset="0"/>
                </a:rPr>
                <a:t>X</a:t>
              </a:r>
              <a:endParaRPr lang="en-IN" sz="3200" dirty="0">
                <a:solidFill>
                  <a:srgbClr val="FE1212"/>
                </a:solidFill>
              </a:endParaRPr>
            </a:p>
          </p:txBody>
        </p:sp>
      </p:grpSp>
      <p:grpSp>
        <p:nvGrpSpPr>
          <p:cNvPr id="8" name="Group 7">
            <a:extLst>
              <a:ext uri="{FF2B5EF4-FFF2-40B4-BE49-F238E27FC236}">
                <a16:creationId xmlns="" xmlns:a16="http://schemas.microsoft.com/office/drawing/2014/main" id="{98DEE755-0940-4703-A765-0CEBEA037B92}"/>
              </a:ext>
            </a:extLst>
          </p:cNvPr>
          <p:cNvGrpSpPr/>
          <p:nvPr/>
        </p:nvGrpSpPr>
        <p:grpSpPr>
          <a:xfrm>
            <a:off x="6168008" y="3861048"/>
            <a:ext cx="5221291" cy="2693577"/>
            <a:chOff x="5702088" y="4204491"/>
            <a:chExt cx="5218448" cy="2689099"/>
          </a:xfrm>
        </p:grpSpPr>
        <p:pic>
          <p:nvPicPr>
            <p:cNvPr id="13" name="Picture 12">
              <a:extLst>
                <a:ext uri="{FF2B5EF4-FFF2-40B4-BE49-F238E27FC236}">
                  <a16:creationId xmlns="" xmlns:a16="http://schemas.microsoft.com/office/drawing/2014/main" id="{33C2C506-838A-4654-9A29-C0F10842B9A8}"/>
                </a:ext>
              </a:extLst>
            </p:cNvPr>
            <p:cNvPicPr>
              <a:picLocks noChangeAspect="1"/>
            </p:cNvPicPr>
            <p:nvPr/>
          </p:nvPicPr>
          <p:blipFill>
            <a:blip r:embed="rId4"/>
            <a:stretch>
              <a:fillRect/>
            </a:stretch>
          </p:blipFill>
          <p:spPr>
            <a:xfrm>
              <a:off x="5702088" y="4204491"/>
              <a:ext cx="5218448" cy="2689099"/>
            </a:xfrm>
            <a:prstGeom prst="rect">
              <a:avLst/>
            </a:prstGeom>
          </p:spPr>
        </p:pic>
        <p:sp>
          <p:nvSpPr>
            <p:cNvPr id="14" name="TextBox 13">
              <a:extLst>
                <a:ext uri="{FF2B5EF4-FFF2-40B4-BE49-F238E27FC236}">
                  <a16:creationId xmlns="" xmlns:a16="http://schemas.microsoft.com/office/drawing/2014/main" id="{707D8BD5-F240-4C14-980F-EC86CB662484}"/>
                </a:ext>
              </a:extLst>
            </p:cNvPr>
            <p:cNvSpPr txBox="1"/>
            <p:nvPr/>
          </p:nvSpPr>
          <p:spPr>
            <a:xfrm>
              <a:off x="8285268" y="4797152"/>
              <a:ext cx="314807" cy="584775"/>
            </a:xfrm>
            <a:prstGeom prst="rect">
              <a:avLst/>
            </a:prstGeom>
            <a:noFill/>
          </p:spPr>
          <p:txBody>
            <a:bodyPr wrap="square">
              <a:spAutoFit/>
            </a:bodyPr>
            <a:lstStyle/>
            <a:p>
              <a:r>
                <a:rPr lang="en-US" sz="3200" dirty="0">
                  <a:solidFill>
                    <a:srgbClr val="FE1212"/>
                  </a:solidFill>
                  <a:latin typeface="Arial" panose="020B0604020202020204" pitchFamily="34" charset="0"/>
                  <a:cs typeface="Arial" panose="020B0604020202020204" pitchFamily="34" charset="0"/>
                </a:rPr>
                <a:t>X</a:t>
              </a:r>
              <a:endParaRPr lang="en-IN" sz="3200" dirty="0">
                <a:solidFill>
                  <a:srgbClr val="FE1212"/>
                </a:solidFill>
              </a:endParaRPr>
            </a:p>
          </p:txBody>
        </p:sp>
      </p:grpSp>
      <p:sp>
        <p:nvSpPr>
          <p:cNvPr id="9" name="TextBox 8">
            <a:extLst>
              <a:ext uri="{FF2B5EF4-FFF2-40B4-BE49-F238E27FC236}">
                <a16:creationId xmlns="" xmlns:a16="http://schemas.microsoft.com/office/drawing/2014/main" id="{95F5BAF1-00CE-48F0-95C4-9ED882E8F254}"/>
              </a:ext>
            </a:extLst>
          </p:cNvPr>
          <p:cNvSpPr txBox="1"/>
          <p:nvPr/>
        </p:nvSpPr>
        <p:spPr>
          <a:xfrm>
            <a:off x="335360" y="4653136"/>
            <a:ext cx="2785768"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6C86"/>
                </a:solidFill>
                <a:latin typeface="Liberation Mono"/>
              </a:rPr>
              <a:t>Warehouse/product</a:t>
            </a:r>
          </a:p>
          <a:p>
            <a:pPr marL="285750" indent="-285750">
              <a:buFont typeface="Arial" panose="020B0604020202020204" pitchFamily="34" charset="0"/>
              <a:buChar char="•"/>
            </a:pPr>
            <a:r>
              <a:rPr lang="en-US" dirty="0">
                <a:solidFill>
                  <a:srgbClr val="006C86"/>
                </a:solidFill>
                <a:latin typeface="Liberation Mono"/>
              </a:rPr>
              <a:t>Product/sales_channel</a:t>
            </a:r>
          </a:p>
          <a:p>
            <a:pPr marL="285750" indent="-285750">
              <a:buFont typeface="Arial" panose="020B0604020202020204" pitchFamily="34" charset="0"/>
              <a:buChar char="•"/>
            </a:pPr>
            <a:r>
              <a:rPr lang="en-US" dirty="0">
                <a:solidFill>
                  <a:srgbClr val="006C86"/>
                </a:solidFill>
                <a:latin typeface="Liberation Mono"/>
              </a:rPr>
              <a:t>Person/Cards</a:t>
            </a:r>
            <a:endParaRPr lang="en-IN" dirty="0"/>
          </a:p>
        </p:txBody>
      </p:sp>
    </p:spTree>
    <p:extLst>
      <p:ext uri="{BB962C8B-B14F-4D97-AF65-F5344CB8AC3E}">
        <p14:creationId xmlns:p14="http://schemas.microsoft.com/office/powerpoint/2010/main" val="217662962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1124744"/>
            <a:ext cx="11665296"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ea typeface="Times New Roman" panose="02020603050405020304" pitchFamily="18" charset="0"/>
              </a:rPr>
              <a:t> menucard, softdrink;</a:t>
            </a:r>
          </a:p>
        </p:txBody>
      </p:sp>
      <p:pic>
        <p:nvPicPr>
          <p:cNvPr id="10" name="Picture 9">
            <a:extLst>
              <a:ext uri="{FF2B5EF4-FFF2-40B4-BE49-F238E27FC236}">
                <a16:creationId xmlns="" xmlns:a16="http://schemas.microsoft.com/office/drawing/2014/main" id="{27EB361D-57A8-40A5-AACB-7A4FEAA1AA15}"/>
              </a:ext>
            </a:extLst>
          </p:cNvPr>
          <p:cNvPicPr>
            <a:picLocks noChangeAspect="1"/>
          </p:cNvPicPr>
          <p:nvPr/>
        </p:nvPicPr>
        <p:blipFill>
          <a:blip r:embed="rId2"/>
          <a:stretch>
            <a:fillRect/>
          </a:stretch>
        </p:blipFill>
        <p:spPr>
          <a:xfrm>
            <a:off x="407368" y="1740768"/>
            <a:ext cx="3646100" cy="3159026"/>
          </a:xfrm>
          <a:prstGeom prst="rect">
            <a:avLst/>
          </a:prstGeom>
        </p:spPr>
      </p:pic>
      <p:pic>
        <p:nvPicPr>
          <p:cNvPr id="11" name="Picture 10">
            <a:extLst>
              <a:ext uri="{FF2B5EF4-FFF2-40B4-BE49-F238E27FC236}">
                <a16:creationId xmlns="" xmlns:a16="http://schemas.microsoft.com/office/drawing/2014/main" id="{E22FFE78-703B-4DE1-BAF7-DFB88FE7A1C6}"/>
              </a:ext>
            </a:extLst>
          </p:cNvPr>
          <p:cNvPicPr>
            <a:picLocks noChangeAspect="1"/>
          </p:cNvPicPr>
          <p:nvPr/>
        </p:nvPicPr>
        <p:blipFill>
          <a:blip r:embed="rId3"/>
          <a:stretch>
            <a:fillRect/>
          </a:stretch>
        </p:blipFill>
        <p:spPr>
          <a:xfrm>
            <a:off x="407368" y="5122763"/>
            <a:ext cx="3646100" cy="1516889"/>
          </a:xfrm>
          <a:prstGeom prst="rect">
            <a:avLst/>
          </a:prstGeom>
        </p:spPr>
      </p:pic>
      <p:pic>
        <p:nvPicPr>
          <p:cNvPr id="12" name="Picture 11">
            <a:extLst>
              <a:ext uri="{FF2B5EF4-FFF2-40B4-BE49-F238E27FC236}">
                <a16:creationId xmlns="" xmlns:a16="http://schemas.microsoft.com/office/drawing/2014/main" id="{BD7ED67D-A080-4B2E-BE4A-4E219A503EE7}"/>
              </a:ext>
            </a:extLst>
          </p:cNvPr>
          <p:cNvPicPr>
            <a:picLocks noChangeAspect="1"/>
          </p:cNvPicPr>
          <p:nvPr/>
        </p:nvPicPr>
        <p:blipFill>
          <a:blip r:embed="rId4"/>
          <a:stretch>
            <a:fillRect/>
          </a:stretch>
        </p:blipFill>
        <p:spPr>
          <a:xfrm>
            <a:off x="5798274" y="1740767"/>
            <a:ext cx="4869726" cy="4947279"/>
          </a:xfrm>
          <a:prstGeom prst="rect">
            <a:avLst/>
          </a:prstGeom>
        </p:spPr>
      </p:pic>
      <p:sp>
        <p:nvSpPr>
          <p:cNvPr id="2" name="Rectangle 1">
            <a:extLst>
              <a:ext uri="{FF2B5EF4-FFF2-40B4-BE49-F238E27FC236}">
                <a16:creationId xmlns="" xmlns:a16="http://schemas.microsoft.com/office/drawing/2014/main" id="{842DC2B3-EAC5-4250-7250-F50DDD223965}"/>
              </a:ext>
            </a:extLst>
          </p:cNvPr>
          <p:cNvSpPr/>
          <p:nvPr/>
        </p:nvSpPr>
        <p:spPr>
          <a:xfrm>
            <a:off x="263352" y="717572"/>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 </a:t>
            </a:r>
            <a:r>
              <a:rPr lang="en-US" sz="2000" dirty="0">
                <a:solidFill>
                  <a:srgbClr val="0077AA"/>
                </a:solidFill>
                <a:latin typeface="Liberation Mono"/>
              </a:rPr>
              <a:t>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p>
        </p:txBody>
      </p:sp>
    </p:spTree>
    <p:extLst>
      <p:ext uri="{BB962C8B-B14F-4D97-AF65-F5344CB8AC3E}">
        <p14:creationId xmlns:p14="http://schemas.microsoft.com/office/powerpoint/2010/main" val="248258936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8" name="Rectangle 7"/>
          <p:cNvSpPr/>
          <p:nvPr/>
        </p:nvSpPr>
        <p:spPr>
          <a:xfrm>
            <a:off x="268826" y="1112721"/>
            <a:ext cx="11665296"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chemeClr val="tx1">
                    <a:lumMod val="50000"/>
                    <a:lumOff val="50000"/>
                  </a:schemeClr>
                </a:solidFill>
                <a:latin typeface="Liberation Mono"/>
              </a:rPr>
              <a:t>mnu</a:t>
            </a:r>
            <a:r>
              <a:rPr lang="en-US" dirty="0">
                <a:latin typeface="Liberation Mono"/>
              </a:rPr>
              <a:t>.name, </a:t>
            </a:r>
            <a:r>
              <a:rPr lang="en-US" dirty="0">
                <a:solidFill>
                  <a:schemeClr val="tx1">
                    <a:lumMod val="50000"/>
                    <a:lumOff val="50000"/>
                  </a:schemeClr>
                </a:solidFill>
                <a:latin typeface="Liberation Mono"/>
              </a:rPr>
              <a:t>sftdrink</a:t>
            </a:r>
            <a:r>
              <a:rPr lang="en-US" dirty="0">
                <a:latin typeface="Liberation Mono"/>
              </a:rPr>
              <a:t>.name, </a:t>
            </a:r>
            <a:r>
              <a:rPr lang="en-US" dirty="0">
                <a:solidFill>
                  <a:schemeClr val="tx1">
                    <a:lumMod val="50000"/>
                    <a:lumOff val="50000"/>
                  </a:schemeClr>
                </a:solidFill>
                <a:latin typeface="Liberation Mono"/>
              </a:rPr>
              <a:t>mnu</a:t>
            </a:r>
            <a:r>
              <a:rPr lang="en-US" dirty="0">
                <a:latin typeface="Liberation Mono"/>
              </a:rPr>
              <a:t>.rate, </a:t>
            </a:r>
            <a:r>
              <a:rPr lang="en-US" dirty="0">
                <a:solidFill>
                  <a:schemeClr val="tx1">
                    <a:lumMod val="50000"/>
                    <a:lumOff val="50000"/>
                  </a:schemeClr>
                </a:solidFill>
                <a:latin typeface="Liberation Mono"/>
              </a:rPr>
              <a:t>sftdrink</a:t>
            </a:r>
            <a:r>
              <a:rPr lang="en-US" dirty="0">
                <a:latin typeface="Liberation Mono"/>
              </a:rPr>
              <a:t>.rate, </a:t>
            </a:r>
            <a:r>
              <a:rPr lang="en-US" dirty="0">
                <a:solidFill>
                  <a:schemeClr val="tx1">
                    <a:lumMod val="50000"/>
                    <a:lumOff val="50000"/>
                  </a:schemeClr>
                </a:solidFill>
                <a:latin typeface="Liberation Mono"/>
              </a:rPr>
              <a:t>mnu</a:t>
            </a:r>
            <a:r>
              <a:rPr lang="en-US" dirty="0">
                <a:latin typeface="Liberation Mono"/>
              </a:rPr>
              <a:t>.rate + </a:t>
            </a:r>
            <a:r>
              <a:rPr lang="en-US" dirty="0">
                <a:solidFill>
                  <a:schemeClr val="tx1">
                    <a:lumMod val="50000"/>
                    <a:lumOff val="50000"/>
                  </a:schemeClr>
                </a:solidFill>
                <a:latin typeface="Liberation Mono"/>
              </a:rPr>
              <a:t>sftdrink</a:t>
            </a:r>
            <a:r>
              <a:rPr lang="en-US" dirty="0">
                <a:latin typeface="Liberation Mono"/>
              </a:rPr>
              <a:t>.rate as </a:t>
            </a:r>
            <a:r>
              <a:rPr lang="en-US" dirty="0">
                <a:solidFill>
                  <a:srgbClr val="669900"/>
                </a:solidFill>
                <a:latin typeface="Liberation Mono"/>
              </a:rPr>
              <a:t>"Total" </a:t>
            </a:r>
            <a:r>
              <a:rPr lang="en-US" dirty="0">
                <a:solidFill>
                  <a:srgbClr val="0077AA"/>
                </a:solidFill>
                <a:latin typeface="Liberation Mono"/>
                <a:ea typeface="Times New Roman" panose="02020603050405020304" pitchFamily="18" charset="0"/>
              </a:rPr>
              <a:t>FROM</a:t>
            </a:r>
            <a:r>
              <a:rPr lang="en-US" dirty="0">
                <a:latin typeface="Liberation Mono"/>
              </a:rPr>
              <a:t> menucard </a:t>
            </a:r>
            <a:r>
              <a:rPr lang="en-US" dirty="0">
                <a:solidFill>
                  <a:schemeClr val="tx1">
                    <a:lumMod val="50000"/>
                    <a:lumOff val="50000"/>
                  </a:schemeClr>
                </a:solidFill>
                <a:latin typeface="Liberation Mono"/>
              </a:rPr>
              <a:t>mnu</a:t>
            </a:r>
            <a:r>
              <a:rPr lang="en-US" dirty="0">
                <a:latin typeface="Liberation Mono"/>
              </a:rPr>
              <a:t>, softdrink </a:t>
            </a:r>
            <a:r>
              <a:rPr lang="en-US" dirty="0">
                <a:solidFill>
                  <a:schemeClr val="tx1">
                    <a:lumMod val="50000"/>
                    <a:lumOff val="50000"/>
                  </a:schemeClr>
                </a:solidFill>
                <a:latin typeface="Liberation Mono"/>
              </a:rPr>
              <a:t>sftdrink</a:t>
            </a:r>
            <a:r>
              <a:rPr lang="en-US" dirty="0">
                <a:latin typeface="Liberation Mono"/>
              </a:rPr>
              <a:t>;</a:t>
            </a:r>
          </a:p>
        </p:txBody>
      </p:sp>
      <p:pic>
        <p:nvPicPr>
          <p:cNvPr id="2" name="Picture 1">
            <a:extLst>
              <a:ext uri="{FF2B5EF4-FFF2-40B4-BE49-F238E27FC236}">
                <a16:creationId xmlns="" xmlns:a16="http://schemas.microsoft.com/office/drawing/2014/main" id="{A5EEF4D0-2CC1-43CD-8579-85D930343D27}"/>
              </a:ext>
            </a:extLst>
          </p:cNvPr>
          <p:cNvPicPr>
            <a:picLocks noChangeAspect="1"/>
          </p:cNvPicPr>
          <p:nvPr/>
        </p:nvPicPr>
        <p:blipFill>
          <a:blip r:embed="rId2"/>
          <a:stretch>
            <a:fillRect/>
          </a:stretch>
        </p:blipFill>
        <p:spPr>
          <a:xfrm>
            <a:off x="407368" y="1926158"/>
            <a:ext cx="3646100" cy="3159026"/>
          </a:xfrm>
          <a:prstGeom prst="rect">
            <a:avLst/>
          </a:prstGeom>
        </p:spPr>
      </p:pic>
      <p:pic>
        <p:nvPicPr>
          <p:cNvPr id="3" name="Picture 2">
            <a:extLst>
              <a:ext uri="{FF2B5EF4-FFF2-40B4-BE49-F238E27FC236}">
                <a16:creationId xmlns="" xmlns:a16="http://schemas.microsoft.com/office/drawing/2014/main" id="{6EA0E246-79E2-4240-B2EE-F6CBA161F2ED}"/>
              </a:ext>
            </a:extLst>
          </p:cNvPr>
          <p:cNvPicPr>
            <a:picLocks noChangeAspect="1"/>
          </p:cNvPicPr>
          <p:nvPr/>
        </p:nvPicPr>
        <p:blipFill>
          <a:blip r:embed="rId3"/>
          <a:stretch>
            <a:fillRect/>
          </a:stretch>
        </p:blipFill>
        <p:spPr>
          <a:xfrm>
            <a:off x="407368" y="5229200"/>
            <a:ext cx="3646100" cy="1516889"/>
          </a:xfrm>
          <a:prstGeom prst="rect">
            <a:avLst/>
          </a:prstGeom>
        </p:spPr>
      </p:pic>
      <p:pic>
        <p:nvPicPr>
          <p:cNvPr id="6" name="Picture 5">
            <a:extLst>
              <a:ext uri="{FF2B5EF4-FFF2-40B4-BE49-F238E27FC236}">
                <a16:creationId xmlns="" xmlns:a16="http://schemas.microsoft.com/office/drawing/2014/main" id="{8EAB5AB2-B5D5-4BA9-B566-5C520DCA2F73}"/>
              </a:ext>
            </a:extLst>
          </p:cNvPr>
          <p:cNvPicPr>
            <a:picLocks noChangeAspect="1"/>
          </p:cNvPicPr>
          <p:nvPr/>
        </p:nvPicPr>
        <p:blipFill>
          <a:blip r:embed="rId4"/>
          <a:stretch>
            <a:fillRect/>
          </a:stretch>
        </p:blipFill>
        <p:spPr>
          <a:xfrm>
            <a:off x="5663952" y="1740767"/>
            <a:ext cx="5004048" cy="4979757"/>
          </a:xfrm>
          <a:prstGeom prst="rect">
            <a:avLst/>
          </a:prstGeom>
        </p:spPr>
      </p:pic>
      <p:sp>
        <p:nvSpPr>
          <p:cNvPr id="9" name="Rectangle 8">
            <a:extLst>
              <a:ext uri="{FF2B5EF4-FFF2-40B4-BE49-F238E27FC236}">
                <a16:creationId xmlns="" xmlns:a16="http://schemas.microsoft.com/office/drawing/2014/main" id="{622DED88-1175-4892-8C34-4492FEB2B434}"/>
              </a:ext>
            </a:extLst>
          </p:cNvPr>
          <p:cNvSpPr/>
          <p:nvPr/>
        </p:nvSpPr>
        <p:spPr>
          <a:xfrm>
            <a:off x="263352" y="717572"/>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 </a:t>
            </a:r>
            <a:r>
              <a:rPr lang="en-US" sz="2000" dirty="0">
                <a:solidFill>
                  <a:srgbClr val="0077AA"/>
                </a:solidFill>
                <a:latin typeface="Liberation Mono"/>
              </a:rPr>
              <a:t>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p>
        </p:txBody>
      </p:sp>
    </p:spTree>
    <p:extLst>
      <p:ext uri="{BB962C8B-B14F-4D97-AF65-F5344CB8AC3E}">
        <p14:creationId xmlns:p14="http://schemas.microsoft.com/office/powerpoint/2010/main" val="24696704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840128"/>
            <a:ext cx="11449272"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name, </a:t>
            </a:r>
            <a:r>
              <a:rPr lang="en-US" dirty="0">
                <a:solidFill>
                  <a:srgbClr val="DD4A68"/>
                </a:solidFill>
                <a:latin typeface="Liberation Mono"/>
              </a:rPr>
              <a:t>COUNT</a:t>
            </a:r>
            <a:r>
              <a:rPr lang="en-US" dirty="0">
                <a:latin typeface="Liberation Mono"/>
              </a:rPr>
              <a:t>(</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"Total Employees"</a:t>
            </a:r>
            <a:r>
              <a:rPr lang="en-US" dirty="0">
                <a:latin typeface="Liberation Mono"/>
              </a:rPr>
              <a:t>, rate * </a:t>
            </a:r>
            <a:r>
              <a:rPr lang="en-US" dirty="0">
                <a:solidFill>
                  <a:srgbClr val="DD4A68"/>
                </a:solidFill>
                <a:latin typeface="Liberation Mono"/>
              </a:rPr>
              <a:t>COUNT</a:t>
            </a:r>
            <a:r>
              <a:rPr lang="en-US" dirty="0">
                <a:latin typeface="Liberation Mono"/>
              </a:rPr>
              <a:t>(</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"Total Cost" </a:t>
            </a:r>
            <a:r>
              <a:rPr lang="en-US" dirty="0">
                <a:solidFill>
                  <a:srgbClr val="0077AA"/>
                </a:solidFill>
                <a:latin typeface="Liberation Mono"/>
                <a:ea typeface="Times New Roman" panose="02020603050405020304" pitchFamily="18" charset="0"/>
              </a:rPr>
              <a:t>FROM</a:t>
            </a:r>
            <a:r>
              <a:rPr lang="en-US" dirty="0">
                <a:latin typeface="Liberation Mono"/>
              </a:rPr>
              <a:t> emp, softdrink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name;</a:t>
            </a:r>
          </a:p>
        </p:txBody>
      </p:sp>
      <p:pic>
        <p:nvPicPr>
          <p:cNvPr id="11" name="Picture 10"/>
          <p:cNvPicPr>
            <a:picLocks noChangeAspect="1"/>
          </p:cNvPicPr>
          <p:nvPr/>
        </p:nvPicPr>
        <p:blipFill>
          <a:blip r:embed="rId3" cstate="print"/>
          <a:stretch>
            <a:fillRect/>
          </a:stretch>
        </p:blipFill>
        <p:spPr>
          <a:xfrm>
            <a:off x="263352" y="1586903"/>
            <a:ext cx="6619504" cy="1759395"/>
          </a:xfrm>
          <a:prstGeom prst="rect">
            <a:avLst/>
          </a:prstGeom>
        </p:spPr>
      </p:pic>
    </p:spTree>
    <p:extLst>
      <p:ext uri="{BB962C8B-B14F-4D97-AF65-F5344CB8AC3E}">
        <p14:creationId xmlns:p14="http://schemas.microsoft.com/office/powerpoint/2010/main" val="427886216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cross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621524"/>
            <a:ext cx="11449272"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407368" y="1628800"/>
            <a:ext cx="9067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 </a:t>
            </a:r>
            <a:r>
              <a:rPr lang="en-US" sz="2000" dirty="0">
                <a:solidFill>
                  <a:srgbClr val="0077AA"/>
                </a:solidFill>
                <a:uFill>
                  <a:solidFill>
                    <a:srgbClr val="C00000"/>
                  </a:solidFill>
                </a:uFill>
                <a:latin typeface="Liberation Mono"/>
              </a:rPr>
              <a:t>CROSS JOIN</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rPr>
              <a:t>, . . .</a:t>
            </a:r>
          </a:p>
        </p:txBody>
      </p:sp>
      <p:sp>
        <p:nvSpPr>
          <p:cNvPr id="10" name="Rectangle 9"/>
          <p:cNvSpPr/>
          <p:nvPr/>
        </p:nvSpPr>
        <p:spPr>
          <a:xfrm>
            <a:off x="187370" y="3933056"/>
            <a:ext cx="4545540"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envelope </a:t>
            </a:r>
            <a:r>
              <a:rPr lang="en-IN" dirty="0">
                <a:solidFill>
                  <a:schemeClr val="accent5">
                    <a:lumMod val="75000"/>
                  </a:schemeClr>
                </a:solidFill>
                <a:latin typeface="Liberation Mono"/>
                <a:cs typeface="Arial" panose="020B0604020202020204" pitchFamily="34" charset="0"/>
              </a:rPr>
              <a:t>CROSS</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docs;</a:t>
            </a:r>
          </a:p>
        </p:txBody>
      </p:sp>
      <p:pic>
        <p:nvPicPr>
          <p:cNvPr id="2" name="Picture 1">
            <a:extLst>
              <a:ext uri="{FF2B5EF4-FFF2-40B4-BE49-F238E27FC236}">
                <a16:creationId xmlns="" xmlns:a16="http://schemas.microsoft.com/office/drawing/2014/main" id="{142FFB09-74F7-468D-A126-1C8409FE6939}"/>
              </a:ext>
            </a:extLst>
          </p:cNvPr>
          <p:cNvPicPr>
            <a:picLocks noChangeAspect="1"/>
          </p:cNvPicPr>
          <p:nvPr/>
        </p:nvPicPr>
        <p:blipFill>
          <a:blip r:embed="rId2"/>
          <a:stretch>
            <a:fillRect/>
          </a:stretch>
        </p:blipFill>
        <p:spPr>
          <a:xfrm>
            <a:off x="6933339" y="2159216"/>
            <a:ext cx="4835718" cy="2716235"/>
          </a:xfrm>
          <a:prstGeom prst="rect">
            <a:avLst/>
          </a:prstGeom>
        </p:spPr>
      </p:pic>
      <p:pic>
        <p:nvPicPr>
          <p:cNvPr id="6" name="Picture 5">
            <a:extLst>
              <a:ext uri="{FF2B5EF4-FFF2-40B4-BE49-F238E27FC236}">
                <a16:creationId xmlns="" xmlns:a16="http://schemas.microsoft.com/office/drawing/2014/main" id="{6DB13CF5-F0E3-4A15-BF73-0BA620B89CCD}"/>
              </a:ext>
            </a:extLst>
          </p:cNvPr>
          <p:cNvPicPr>
            <a:picLocks noChangeAspect="1"/>
          </p:cNvPicPr>
          <p:nvPr/>
        </p:nvPicPr>
        <p:blipFill>
          <a:blip r:embed="rId3"/>
          <a:stretch>
            <a:fillRect/>
          </a:stretch>
        </p:blipFill>
        <p:spPr>
          <a:xfrm>
            <a:off x="187370" y="4501323"/>
            <a:ext cx="4835718" cy="2024021"/>
          </a:xfrm>
          <a:prstGeom prst="rect">
            <a:avLst/>
          </a:prstGeom>
        </p:spPr>
      </p:pic>
      <p:pic>
        <p:nvPicPr>
          <p:cNvPr id="12" name="Picture 11">
            <a:extLst>
              <a:ext uri="{FF2B5EF4-FFF2-40B4-BE49-F238E27FC236}">
                <a16:creationId xmlns="" xmlns:a16="http://schemas.microsoft.com/office/drawing/2014/main" id="{3762B5C9-C641-4CB8-95CE-0731B3459938}"/>
              </a:ext>
            </a:extLst>
          </p:cNvPr>
          <p:cNvPicPr>
            <a:picLocks noChangeAspect="1"/>
          </p:cNvPicPr>
          <p:nvPr/>
        </p:nvPicPr>
        <p:blipFill>
          <a:blip r:embed="rId4"/>
          <a:stretch>
            <a:fillRect/>
          </a:stretch>
        </p:blipFill>
        <p:spPr>
          <a:xfrm>
            <a:off x="263352" y="2708920"/>
            <a:ext cx="1631871" cy="861757"/>
          </a:xfrm>
          <a:prstGeom prst="rect">
            <a:avLst/>
          </a:prstGeom>
        </p:spPr>
      </p:pic>
      <p:pic>
        <p:nvPicPr>
          <p:cNvPr id="13" name="Picture 12">
            <a:extLst>
              <a:ext uri="{FF2B5EF4-FFF2-40B4-BE49-F238E27FC236}">
                <a16:creationId xmlns="" xmlns:a16="http://schemas.microsoft.com/office/drawing/2014/main" id="{D33098D5-0306-4810-A3AF-7FC36C3D8E63}"/>
              </a:ext>
            </a:extLst>
          </p:cNvPr>
          <p:cNvPicPr>
            <a:picLocks noChangeAspect="1"/>
          </p:cNvPicPr>
          <p:nvPr/>
        </p:nvPicPr>
        <p:blipFill>
          <a:blip r:embed="rId5"/>
          <a:stretch>
            <a:fillRect/>
          </a:stretch>
        </p:blipFill>
        <p:spPr>
          <a:xfrm>
            <a:off x="3416362" y="2714141"/>
            <a:ext cx="2074685" cy="858875"/>
          </a:xfrm>
          <a:prstGeom prst="rect">
            <a:avLst/>
          </a:prstGeom>
        </p:spPr>
      </p:pic>
      <p:sp>
        <p:nvSpPr>
          <p:cNvPr id="15" name="TextBox 14">
            <a:extLst>
              <a:ext uri="{FF2B5EF4-FFF2-40B4-BE49-F238E27FC236}">
                <a16:creationId xmlns="" xmlns:a16="http://schemas.microsoft.com/office/drawing/2014/main" id="{867761B3-90F0-458A-9566-A6B4CF0C5B85}"/>
              </a:ext>
            </a:extLst>
          </p:cNvPr>
          <p:cNvSpPr txBox="1"/>
          <p:nvPr/>
        </p:nvSpPr>
        <p:spPr>
          <a:xfrm>
            <a:off x="191344" y="2298358"/>
            <a:ext cx="1501496" cy="338554"/>
          </a:xfrm>
          <a:prstGeom prst="rect">
            <a:avLst/>
          </a:prstGeom>
          <a:noFill/>
        </p:spPr>
        <p:txBody>
          <a:bodyPr wrap="square">
            <a:spAutoFit/>
          </a:bodyPr>
          <a:lstStyle/>
          <a:p>
            <a:r>
              <a:rPr lang="en-US" sz="1600" b="1" dirty="0">
                <a:latin typeface="Liberation Mono"/>
                <a:cs typeface="Arial" panose="020B0604020202020204" pitchFamily="34" charset="0"/>
              </a:rPr>
              <a:t>envelope </a:t>
            </a:r>
            <a:r>
              <a:rPr lang="en-US" sz="1600" b="1" dirty="0">
                <a:solidFill>
                  <a:srgbClr val="0077AA"/>
                </a:solidFill>
                <a:latin typeface="Liberation Mono"/>
                <a:ea typeface="Times New Roman" panose="02020603050405020304" pitchFamily="18" charset="0"/>
              </a:rPr>
              <a:t>Table </a:t>
            </a:r>
            <a:endParaRPr lang="en-IN" sz="1600" b="1" dirty="0"/>
          </a:p>
        </p:txBody>
      </p:sp>
      <p:sp>
        <p:nvSpPr>
          <p:cNvPr id="17" name="TextBox 16">
            <a:extLst>
              <a:ext uri="{FF2B5EF4-FFF2-40B4-BE49-F238E27FC236}">
                <a16:creationId xmlns="" xmlns:a16="http://schemas.microsoft.com/office/drawing/2014/main" id="{A1A5741E-0A85-47FF-8307-FDB315185836}"/>
              </a:ext>
            </a:extLst>
          </p:cNvPr>
          <p:cNvSpPr txBox="1"/>
          <p:nvPr/>
        </p:nvSpPr>
        <p:spPr>
          <a:xfrm>
            <a:off x="3340380" y="2298358"/>
            <a:ext cx="1171444" cy="338554"/>
          </a:xfrm>
          <a:prstGeom prst="rect">
            <a:avLst/>
          </a:prstGeom>
          <a:noFill/>
        </p:spPr>
        <p:txBody>
          <a:bodyPr wrap="square">
            <a:spAutoFit/>
          </a:bodyPr>
          <a:lstStyle/>
          <a:p>
            <a:r>
              <a:rPr lang="en-US" sz="1600" b="1" dirty="0">
                <a:latin typeface="Liberation Mono"/>
                <a:cs typeface="Arial" panose="020B0604020202020204" pitchFamily="34" charset="0"/>
              </a:rPr>
              <a:t>docs </a:t>
            </a:r>
            <a:r>
              <a:rPr lang="en-US" sz="1600" b="1" dirty="0">
                <a:solidFill>
                  <a:srgbClr val="0077AA"/>
                </a:solidFill>
                <a:latin typeface="Liberation Mono"/>
                <a:ea typeface="Times New Roman" panose="02020603050405020304" pitchFamily="18" charset="0"/>
              </a:rPr>
              <a:t>Table </a:t>
            </a:r>
            <a:endParaRPr lang="en-IN" sz="1600" b="1" dirty="0"/>
          </a:p>
        </p:txBody>
      </p:sp>
    </p:spTree>
    <p:extLst>
      <p:ext uri="{BB962C8B-B14F-4D97-AF65-F5344CB8AC3E}">
        <p14:creationId xmlns:p14="http://schemas.microsoft.com/office/powerpoint/2010/main" val="14015227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99141" y="211458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equi join</a:t>
            </a:r>
          </a:p>
        </p:txBody>
      </p:sp>
      <p:pic>
        <p:nvPicPr>
          <p:cNvPr id="4" name="Picture 3">
            <a:extLst>
              <a:ext uri="{FF2B5EF4-FFF2-40B4-BE49-F238E27FC236}">
                <a16:creationId xmlns="" xmlns:a16="http://schemas.microsoft.com/office/drawing/2014/main" id="{D71FC329-17AC-4EDB-A885-C3835D125185}"/>
              </a:ext>
            </a:extLst>
          </p:cNvPr>
          <p:cNvPicPr>
            <a:picLocks noChangeAspect="1"/>
          </p:cNvPicPr>
          <p:nvPr/>
        </p:nvPicPr>
        <p:blipFill>
          <a:blip r:embed="rId2" cstate="print"/>
          <a:stretch>
            <a:fillRect/>
          </a:stretch>
        </p:blipFill>
        <p:spPr>
          <a:xfrm>
            <a:off x="1524000" y="188640"/>
            <a:ext cx="9144000" cy="1981200"/>
          </a:xfrm>
          <a:prstGeom prst="rect">
            <a:avLst/>
          </a:prstGeom>
        </p:spPr>
      </p:pic>
      <p:sp>
        <p:nvSpPr>
          <p:cNvPr id="6" name="Rectangle 5">
            <a:extLst>
              <a:ext uri="{FF2B5EF4-FFF2-40B4-BE49-F238E27FC236}">
                <a16:creationId xmlns="" xmlns:a16="http://schemas.microsoft.com/office/drawing/2014/main" id="{ACC523C7-43BF-4A5C-861C-7415E663E131}"/>
              </a:ext>
            </a:extLst>
          </p:cNvPr>
          <p:cNvSpPr/>
          <p:nvPr/>
        </p:nvSpPr>
        <p:spPr>
          <a:xfrm>
            <a:off x="407368" y="3283866"/>
            <a:ext cx="11305256" cy="163121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An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 </a:t>
            </a:r>
            <a:r>
              <a:rPr lang="en-US" sz="2000" dirty="0">
                <a:latin typeface="Palatino Linotype" panose="02040502050505030304" pitchFamily="18" charset="0"/>
                <a:cs typeface="Segoe UI Light" panose="020B0502040204020203" pitchFamily="34" charset="0"/>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US" sz="2000" b="1" dirty="0">
                <a:latin typeface="Palatino Linotype" panose="02040502050505030304" pitchFamily="18" charset="0"/>
                <a:cs typeface="Segoe UI Light" panose="020B0502040204020203" pitchFamily="34" charset="0"/>
              </a:rPr>
              <a:t>join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condition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a:t>
            </a:r>
            <a:r>
              <a:rPr lang="en-IN" sz="2000" dirty="0">
                <a:latin typeface="Palatino Linotype" panose="02040502050505030304" pitchFamily="18" charset="0"/>
                <a:cs typeface="Segoe UI Light" panose="020B0502040204020203" pitchFamily="34" charset="0"/>
              </a:rPr>
              <a:t> returns rows when there is at least one match in both tables.</a:t>
            </a:r>
            <a:endParaRPr lang="en-US" sz="2000" dirty="0">
              <a:latin typeface="Palatino Linotype" panose="02040502050505030304" pitchFamily="18" charset="0"/>
              <a:cs typeface="Segoe UI Light" panose="020B0502040204020203" pitchFamily="34" charset="0"/>
            </a:endParaRPr>
          </a:p>
        </p:txBody>
      </p:sp>
      <p:grpSp>
        <p:nvGrpSpPr>
          <p:cNvPr id="5" name="Group 4">
            <a:extLst>
              <a:ext uri="{FF2B5EF4-FFF2-40B4-BE49-F238E27FC236}">
                <a16:creationId xmlns="" xmlns:a16="http://schemas.microsoft.com/office/drawing/2014/main" id="{83AD5093-709B-B873-1847-EA742D695B2B}"/>
              </a:ext>
            </a:extLst>
          </p:cNvPr>
          <p:cNvGrpSpPr/>
          <p:nvPr/>
        </p:nvGrpSpPr>
        <p:grpSpPr>
          <a:xfrm>
            <a:off x="407368" y="5169966"/>
            <a:ext cx="11305256" cy="923330"/>
            <a:chOff x="407368" y="5169966"/>
            <a:chExt cx="11305256" cy="923330"/>
          </a:xfrm>
        </p:grpSpPr>
        <p:sp>
          <p:nvSpPr>
            <p:cNvPr id="3" name="TextBox 2">
              <a:extLst>
                <a:ext uri="{FF2B5EF4-FFF2-40B4-BE49-F238E27FC236}">
                  <a16:creationId xmlns="" xmlns:a16="http://schemas.microsoft.com/office/drawing/2014/main" id="{FD95D98B-69B7-FF9E-75A6-72EF34B621A6}"/>
                </a:ext>
              </a:extLst>
            </p:cNvPr>
            <p:cNvSpPr txBox="1"/>
            <p:nvPr/>
          </p:nvSpPr>
          <p:spPr>
            <a:xfrm>
              <a:off x="407368" y="5169966"/>
              <a:ext cx="11305256" cy="923330"/>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a:t>
              </a:r>
              <a:r>
                <a:rPr lang="en-IN" baseline="-25000" dirty="0">
                  <a:latin typeface="Palatino Linotype" panose="02040502050505030304" pitchFamily="18" charset="0"/>
                </a:rPr>
                <a:t>&lt;join condition&gt; </a:t>
              </a:r>
              <a:r>
                <a:rPr lang="en-IN" dirty="0">
                  <a:latin typeface="Palatino Linotype" panose="02040502050505030304" pitchFamily="18" charset="0"/>
                </a:rPr>
                <a:t>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a:t>
              </a:r>
              <a:r>
                <a:rPr lang="en-IN" b="1" dirty="0">
                  <a:latin typeface="Palatino Linotype" panose="02040502050505030304" pitchFamily="18" charset="0"/>
                </a:rPr>
                <a:t>n + m </a:t>
              </a:r>
              <a:r>
                <a:rPr lang="en-IN" dirty="0">
                  <a:latin typeface="Palatino Linotype" panose="02040502050505030304" pitchFamily="18" charset="0"/>
                </a:rPr>
                <a:t>attributes </a:t>
              </a:r>
              <a:r>
                <a:rPr lang="en-IN" b="1" dirty="0">
                  <a:latin typeface="Palatino Linotype" panose="02040502050505030304" pitchFamily="18" charset="0"/>
                </a:rPr>
                <a:t>Q(A</a:t>
              </a:r>
              <a:r>
                <a:rPr lang="en-IN" b="1" baseline="-25000" dirty="0">
                  <a:latin typeface="Palatino Linotype" panose="02040502050505030304" pitchFamily="18" charset="0"/>
                </a:rPr>
                <a:t>1</a:t>
              </a:r>
              <a:r>
                <a:rPr lang="en-IN" b="1" dirty="0">
                  <a:latin typeface="Palatino Linotype" panose="02040502050505030304" pitchFamily="18" charset="0"/>
                </a:rPr>
                <a:t>, A</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A</a:t>
              </a:r>
              <a:r>
                <a:rPr lang="en-IN" b="1" baseline="-25000" dirty="0">
                  <a:latin typeface="Palatino Linotype" panose="02040502050505030304" pitchFamily="18" charset="0"/>
                </a:rPr>
                <a:t>n </a:t>
              </a:r>
              <a:r>
                <a:rPr lang="en-IN" b="1" dirty="0">
                  <a:latin typeface="Palatino Linotype" panose="02040502050505030304" pitchFamily="18" charset="0"/>
                </a:rPr>
                <a:t>, B</a:t>
              </a:r>
              <a:r>
                <a:rPr lang="en-IN" b="1" baseline="-25000" dirty="0">
                  <a:latin typeface="Palatino Linotype" panose="02040502050505030304" pitchFamily="18" charset="0"/>
                </a:rPr>
                <a:t>1</a:t>
              </a:r>
              <a:r>
                <a:rPr lang="en-IN" b="1" dirty="0">
                  <a:latin typeface="Palatino Linotype" panose="02040502050505030304" pitchFamily="18" charset="0"/>
                </a:rPr>
                <a:t>, B</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B</a:t>
              </a:r>
              <a:r>
                <a:rPr lang="en-IN" b="1" baseline="-25000" dirty="0">
                  <a:latin typeface="Palatino Linotype" panose="02040502050505030304" pitchFamily="18" charset="0"/>
                </a:rPr>
                <a:t>m</a:t>
              </a:r>
              <a:r>
                <a:rPr lang="en-IN" b="1" dirty="0">
                  <a:latin typeface="Palatino Linotype" panose="02040502050505030304" pitchFamily="18" charset="0"/>
                </a:rPr>
                <a:t>), in that order</a:t>
              </a:r>
              <a:r>
                <a:rPr lang="en-IN" dirty="0">
                  <a:latin typeface="Palatino Linotype" panose="02040502050505030304" pitchFamily="18" charset="0"/>
                </a:rPr>
                <a:t>. </a:t>
              </a:r>
              <a:r>
                <a:rPr lang="en-US" dirty="0">
                  <a:latin typeface="Palatino Linotype" panose="02040502050505030304" pitchFamily="18" charset="0"/>
                </a:rPr>
                <a:t>Q has one tuple for each combination of tuples—one from R and one from S—whenever the combination satisfies the join condition.</a:t>
              </a:r>
              <a:endParaRPr lang="en-IN" dirty="0">
                <a:latin typeface="Palatino Linotype" panose="02040502050505030304" pitchFamily="18" charset="0"/>
              </a:endParaRPr>
            </a:p>
          </p:txBody>
        </p:sp>
        <p:sp>
          <p:nvSpPr>
            <p:cNvPr id="9" name="Flowchart: Collate 8">
              <a:extLst>
                <a:ext uri="{FF2B5EF4-FFF2-40B4-BE49-F238E27FC236}">
                  <a16:creationId xmlns="" xmlns:a16="http://schemas.microsoft.com/office/drawing/2014/main" id="{84DCBDDD-3FF5-03E0-A9F9-5575FC44E390}"/>
                </a:ext>
              </a:extLst>
            </p:cNvPr>
            <p:cNvSpPr/>
            <p:nvPr/>
          </p:nvSpPr>
          <p:spPr>
            <a:xfrm rot="16200000">
              <a:off x="3828618" y="5266426"/>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804266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 xmlns:a16="http://schemas.microsoft.com/office/drawing/2014/main" id="{0705F3F9-C745-7C47-5C98-CE895EECCD8B}"/>
              </a:ext>
            </a:extLst>
          </p:cNvPr>
          <p:cNvGraphicFramePr>
            <a:graphicFrameLocks noGrp="1"/>
          </p:cNvGraphicFramePr>
          <p:nvPr/>
        </p:nvGraphicFramePr>
        <p:xfrm>
          <a:off x="119336" y="1844824"/>
          <a:ext cx="5112567" cy="1483360"/>
        </p:xfrm>
        <a:graphic>
          <a:graphicData uri="http://schemas.openxmlformats.org/drawingml/2006/table">
            <a:tbl>
              <a:tblPr firstRow="1" bandRow="1">
                <a:tableStyleId>{5940675A-B579-460E-94D1-54222C63F5DA}</a:tableStyleId>
              </a:tblPr>
              <a:tblGrid>
                <a:gridCol w="1704189">
                  <a:extLst>
                    <a:ext uri="{9D8B030D-6E8A-4147-A177-3AD203B41FA5}">
                      <a16:colId xmlns="" xmlns:a16="http://schemas.microsoft.com/office/drawing/2014/main" val="928063234"/>
                    </a:ext>
                  </a:extLst>
                </a:gridCol>
                <a:gridCol w="1704189">
                  <a:extLst>
                    <a:ext uri="{9D8B030D-6E8A-4147-A177-3AD203B41FA5}">
                      <a16:colId xmlns="" xmlns:a16="http://schemas.microsoft.com/office/drawing/2014/main" val="790049539"/>
                    </a:ext>
                  </a:extLst>
                </a:gridCol>
                <a:gridCol w="1704189">
                  <a:extLst>
                    <a:ext uri="{9D8B030D-6E8A-4147-A177-3AD203B41FA5}">
                      <a16:colId xmlns="" xmlns:a16="http://schemas.microsoft.com/office/drawing/2014/main" val="433046933"/>
                    </a:ext>
                  </a:extLst>
                </a:gridCol>
              </a:tblGrid>
              <a:tr h="370840">
                <a:tc>
                  <a:txBody>
                    <a:bodyPr/>
                    <a:lstStyle/>
                    <a:p>
                      <a:pPr algn="ctr"/>
                      <a:r>
                        <a:rPr lang="en-US" dirty="0">
                          <a:latin typeface="Arial" panose="020B0604020202020204" pitchFamily="34" charset="0"/>
                          <a:cs typeface="Arial" panose="020B0604020202020204" pitchFamily="34" charset="0"/>
                        </a:rPr>
                        <a:t>employeeID</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42495810"/>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Saleel</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858505310"/>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Sharmin</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20</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7675717"/>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Vrushali</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57013405"/>
                  </a:ext>
                </a:extLst>
              </a:tr>
            </a:tbl>
          </a:graphicData>
        </a:graphic>
      </p:graphicFrame>
      <p:graphicFrame>
        <p:nvGraphicFramePr>
          <p:cNvPr id="5" name="Table 2">
            <a:extLst>
              <a:ext uri="{FF2B5EF4-FFF2-40B4-BE49-F238E27FC236}">
                <a16:creationId xmlns="" xmlns:a16="http://schemas.microsoft.com/office/drawing/2014/main" id="{D57DFD84-42DB-CF0C-53AD-9A536960D592}"/>
              </a:ext>
            </a:extLst>
          </p:cNvPr>
          <p:cNvGraphicFramePr>
            <a:graphicFrameLocks noGrp="1"/>
          </p:cNvGraphicFramePr>
          <p:nvPr/>
        </p:nvGraphicFramePr>
        <p:xfrm>
          <a:off x="6580600" y="1844824"/>
          <a:ext cx="3408378" cy="1483360"/>
        </p:xfrm>
        <a:graphic>
          <a:graphicData uri="http://schemas.openxmlformats.org/drawingml/2006/table">
            <a:tbl>
              <a:tblPr firstRow="1" bandRow="1">
                <a:tableStyleId>{5940675A-B579-460E-94D1-54222C63F5DA}</a:tableStyleId>
              </a:tblPr>
              <a:tblGrid>
                <a:gridCol w="1704189">
                  <a:extLst>
                    <a:ext uri="{9D8B030D-6E8A-4147-A177-3AD203B41FA5}">
                      <a16:colId xmlns="" xmlns:a16="http://schemas.microsoft.com/office/drawing/2014/main" val="928063234"/>
                    </a:ext>
                  </a:extLst>
                </a:gridCol>
                <a:gridCol w="1704189">
                  <a:extLst>
                    <a:ext uri="{9D8B030D-6E8A-4147-A177-3AD203B41FA5}">
                      <a16:colId xmlns="" xmlns:a16="http://schemas.microsoft.com/office/drawing/2014/main" val="790049539"/>
                    </a:ext>
                  </a:extLst>
                </a:gridCol>
              </a:tblGrid>
              <a:tr h="370840">
                <a:tc>
                  <a:txBody>
                    <a:bodyPr/>
                    <a:lstStyle/>
                    <a:p>
                      <a:pPr algn="ct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42495810"/>
                  </a:ext>
                </a:extLst>
              </a:tr>
              <a:tr h="370840">
                <a:tc>
                  <a:txBody>
                    <a:bodyPr/>
                    <a:lstStyle/>
                    <a:p>
                      <a:pPr algn="l"/>
                      <a:r>
                        <a:rPr lang="en-US" dirty="0">
                          <a:latin typeface="Arial" panose="020B0604020202020204" pitchFamily="34" charset="0"/>
                          <a:cs typeface="Arial" panose="020B0604020202020204" pitchFamily="34" charset="0"/>
                        </a:rPr>
                        <a:t>               10</a:t>
                      </a:r>
                    </a:p>
                  </a:txBody>
                  <a:tcPr/>
                </a:tc>
                <a:tc>
                  <a:txBody>
                    <a:bodyPr/>
                    <a:lstStyle/>
                    <a:p>
                      <a:r>
                        <a:rPr lang="en-US" dirty="0">
                          <a:latin typeface="Arial" panose="020B0604020202020204" pitchFamily="34" charset="0"/>
                          <a:cs typeface="Arial" panose="020B0604020202020204" pitchFamily="34" charset="0"/>
                        </a:rPr>
                        <a:t>Sales</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858505310"/>
                  </a:ext>
                </a:extLst>
              </a:tr>
              <a:tr h="370840">
                <a:tc>
                  <a:txBody>
                    <a:bodyPr/>
                    <a:lstStyle/>
                    <a:p>
                      <a:pPr algn="l"/>
                      <a:r>
                        <a:rPr lang="en-US" dirty="0">
                          <a:latin typeface="Arial" panose="020B0604020202020204" pitchFamily="34" charset="0"/>
                          <a:cs typeface="Arial" panose="020B0604020202020204" pitchFamily="34" charset="0"/>
                        </a:rPr>
                        <a:t>               20</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Accounting</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7675717"/>
                  </a:ext>
                </a:extLst>
              </a:tr>
              <a:tr h="370840">
                <a:tc>
                  <a:txBody>
                    <a:bodyPr/>
                    <a:lstStyle/>
                    <a:p>
                      <a:pPr algn="l"/>
                      <a:r>
                        <a:rPr lang="en-US" dirty="0">
                          <a:latin typeface="Arial" panose="020B0604020202020204" pitchFamily="34" charset="0"/>
                          <a:cs typeface="Arial" panose="020B0604020202020204" pitchFamily="34" charset="0"/>
                        </a:rPr>
                        <a:t>               30</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Manager</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57013405"/>
                  </a:ext>
                </a:extLst>
              </a:tr>
            </a:tbl>
          </a:graphicData>
        </a:graphic>
      </p:graphicFrame>
      <p:graphicFrame>
        <p:nvGraphicFramePr>
          <p:cNvPr id="13" name="Table 2">
            <a:extLst>
              <a:ext uri="{FF2B5EF4-FFF2-40B4-BE49-F238E27FC236}">
                <a16:creationId xmlns="" xmlns:a16="http://schemas.microsoft.com/office/drawing/2014/main" id="{81B9D917-D025-B2EC-F769-D1AB2CBB98FD}"/>
              </a:ext>
            </a:extLst>
          </p:cNvPr>
          <p:cNvGraphicFramePr>
            <a:graphicFrameLocks noGrp="1"/>
          </p:cNvGraphicFramePr>
          <p:nvPr/>
        </p:nvGraphicFramePr>
        <p:xfrm>
          <a:off x="119336" y="4005064"/>
          <a:ext cx="8208910" cy="1483360"/>
        </p:xfrm>
        <a:graphic>
          <a:graphicData uri="http://schemas.openxmlformats.org/drawingml/2006/table">
            <a:tbl>
              <a:tblPr firstRow="1" bandRow="1">
                <a:tableStyleId>{5940675A-B579-460E-94D1-54222C63F5DA}</a:tableStyleId>
              </a:tblPr>
              <a:tblGrid>
                <a:gridCol w="1641782">
                  <a:extLst>
                    <a:ext uri="{9D8B030D-6E8A-4147-A177-3AD203B41FA5}">
                      <a16:colId xmlns="" xmlns:a16="http://schemas.microsoft.com/office/drawing/2014/main" val="928063234"/>
                    </a:ext>
                  </a:extLst>
                </a:gridCol>
                <a:gridCol w="1641782">
                  <a:extLst>
                    <a:ext uri="{9D8B030D-6E8A-4147-A177-3AD203B41FA5}">
                      <a16:colId xmlns="" xmlns:a16="http://schemas.microsoft.com/office/drawing/2014/main" val="790049539"/>
                    </a:ext>
                  </a:extLst>
                </a:gridCol>
                <a:gridCol w="1641782">
                  <a:extLst>
                    <a:ext uri="{9D8B030D-6E8A-4147-A177-3AD203B41FA5}">
                      <a16:colId xmlns="" xmlns:a16="http://schemas.microsoft.com/office/drawing/2014/main" val="433046933"/>
                    </a:ext>
                  </a:extLst>
                </a:gridCol>
                <a:gridCol w="1641782">
                  <a:extLst>
                    <a:ext uri="{9D8B030D-6E8A-4147-A177-3AD203B41FA5}">
                      <a16:colId xmlns="" xmlns:a16="http://schemas.microsoft.com/office/drawing/2014/main" val="839878045"/>
                    </a:ext>
                  </a:extLst>
                </a:gridCol>
                <a:gridCol w="1641782">
                  <a:extLst>
                    <a:ext uri="{9D8B030D-6E8A-4147-A177-3AD203B41FA5}">
                      <a16:colId xmlns="" xmlns:a16="http://schemas.microsoft.com/office/drawing/2014/main" val="3242512665"/>
                    </a:ext>
                  </a:extLst>
                </a:gridCol>
              </a:tblGrid>
              <a:tr h="370840">
                <a:tc>
                  <a:txBody>
                    <a:bodyPr/>
                    <a:lstStyle/>
                    <a:p>
                      <a:pPr algn="ctr"/>
                      <a:r>
                        <a:rPr lang="en-US" dirty="0">
                          <a:latin typeface="Arial" panose="020B0604020202020204" pitchFamily="34" charset="0"/>
                          <a:cs typeface="Arial" panose="020B0604020202020204" pitchFamily="34" charset="0"/>
                        </a:rPr>
                        <a:t>employeeID</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42495810"/>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Saleel</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10</a:t>
                      </a:r>
                    </a:p>
                  </a:txBody>
                  <a:tcPr/>
                </a:tc>
                <a:tc>
                  <a:txBody>
                    <a:bodyPr/>
                    <a:lstStyle/>
                    <a:p>
                      <a:r>
                        <a:rPr lang="en-US" dirty="0">
                          <a:latin typeface="Arial" panose="020B0604020202020204" pitchFamily="34" charset="0"/>
                          <a:cs typeface="Arial" panose="020B0604020202020204" pitchFamily="34" charset="0"/>
                        </a:rPr>
                        <a:t>Sales</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858505310"/>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Sharmin</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20</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20</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Accounting</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7675717"/>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Vrushali</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10</a:t>
                      </a:r>
                    </a:p>
                  </a:txBody>
                  <a:tcPr/>
                </a:tc>
                <a:tc>
                  <a:txBody>
                    <a:bodyPr/>
                    <a:lstStyle/>
                    <a:p>
                      <a:r>
                        <a:rPr lang="en-US" dirty="0">
                          <a:latin typeface="Arial" panose="020B0604020202020204" pitchFamily="34" charset="0"/>
                          <a:cs typeface="Arial" panose="020B0604020202020204" pitchFamily="34" charset="0"/>
                        </a:rPr>
                        <a:t>Sales</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57013405"/>
                  </a:ext>
                </a:extLst>
              </a:tr>
            </a:tbl>
          </a:graphicData>
        </a:graphic>
      </p:graphicFrame>
      <p:cxnSp>
        <p:nvCxnSpPr>
          <p:cNvPr id="4" name="Straight Arrow Connector 3">
            <a:extLst>
              <a:ext uri="{FF2B5EF4-FFF2-40B4-BE49-F238E27FC236}">
                <a16:creationId xmlns="" xmlns:a16="http://schemas.microsoft.com/office/drawing/2014/main" id="{F2DAFF9C-86A2-502F-D81D-52C394CA570B}"/>
              </a:ext>
            </a:extLst>
          </p:cNvPr>
          <p:cNvCxnSpPr>
            <a:cxnSpLocks/>
          </p:cNvCxnSpPr>
          <p:nvPr/>
        </p:nvCxnSpPr>
        <p:spPr>
          <a:xfrm flipV="1">
            <a:off x="4151784" y="2348880"/>
            <a:ext cx="2428816" cy="72008"/>
          </a:xfrm>
          <a:prstGeom prst="straightConnector1">
            <a:avLst/>
          </a:prstGeom>
          <a:ln w="19050">
            <a:solidFill>
              <a:srgbClr val="FF0000"/>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 xmlns:a16="http://schemas.microsoft.com/office/drawing/2014/main" id="{EA7F6FB9-69E3-91DF-C252-78A5F94BE094}"/>
              </a:ext>
            </a:extLst>
          </p:cNvPr>
          <p:cNvCxnSpPr>
            <a:cxnSpLocks/>
          </p:cNvCxnSpPr>
          <p:nvPr/>
        </p:nvCxnSpPr>
        <p:spPr>
          <a:xfrm>
            <a:off x="4151784" y="2780928"/>
            <a:ext cx="2428816" cy="0"/>
          </a:xfrm>
          <a:prstGeom prst="straightConnector1">
            <a:avLst/>
          </a:prstGeom>
          <a:ln w="19050">
            <a:solidFill>
              <a:srgbClr val="FF0000"/>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 xmlns:a16="http://schemas.microsoft.com/office/drawing/2014/main" id="{AE2E0D8E-AEC2-4C86-EE23-071A73CC16BD}"/>
              </a:ext>
            </a:extLst>
          </p:cNvPr>
          <p:cNvCxnSpPr>
            <a:cxnSpLocks/>
          </p:cNvCxnSpPr>
          <p:nvPr/>
        </p:nvCxnSpPr>
        <p:spPr>
          <a:xfrm flipV="1">
            <a:off x="4151784" y="2482096"/>
            <a:ext cx="2428816" cy="658872"/>
          </a:xfrm>
          <a:prstGeom prst="straightConnector1">
            <a:avLst/>
          </a:prstGeom>
          <a:ln w="19050">
            <a:solidFill>
              <a:srgbClr val="FF0000"/>
            </a:solidFill>
            <a:headEnd type="arrow"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162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91667E-6 -3.33333E-6 L -0.25 -3.33333E-6 " pathEditMode="relative" rAng="0" ptsTypes="AA">
                                      <p:cBhvr>
                                        <p:cTn id="6" dur="2000" fill="hold"/>
                                        <p:tgtEl>
                                          <p:spTgt spid="5"/>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p>
        </p:txBody>
      </p:sp>
      <p:sp>
        <p:nvSpPr>
          <p:cNvPr id="3" name="Title 1">
            <a:extLst>
              <a:ext uri="{FF2B5EF4-FFF2-40B4-BE49-F238E27FC236}">
                <a16:creationId xmlns=""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Rectangle 3">
            <a:extLst>
              <a:ext uri="{FF2B5EF4-FFF2-40B4-BE49-F238E27FC236}">
                <a16:creationId xmlns="" xmlns:a16="http://schemas.microsoft.com/office/drawing/2014/main" id="{767A0A8D-6C8F-8DBE-47FF-E77BA127004D}"/>
              </a:ext>
            </a:extLst>
          </p:cNvPr>
          <p:cNvSpPr/>
          <p:nvPr/>
        </p:nvSpPr>
        <p:spPr>
          <a:xfrm>
            <a:off x="335360" y="376522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people or society.</a:t>
            </a:r>
            <a:r>
              <a:rPr lang="en-US" sz="2000" dirty="0">
                <a:solidFill>
                  <a:srgbClr val="040C28"/>
                </a:solidFill>
                <a:latin typeface="Arial" panose="020B0604020202020204" pitchFamily="34" charset="0"/>
                <a:cs typeface="Arial" panose="020B0604020202020204" pitchFamily="34" charset="0"/>
              </a:rPr>
              <a:t>. ]</a:t>
            </a:r>
            <a:r>
              <a:rPr lang="en-US" sz="2000" dirty="0">
                <a:solidFill>
                  <a:srgbClr val="222222"/>
                </a:solidFill>
                <a:latin typeface="Arial" panose="020B0604020202020204" pitchFamily="34" charset="0"/>
                <a:cs typeface="Arial" panose="020B0604020202020204" pitchFamily="34" charset="0"/>
              </a:rPr>
              <a:t>, etc.)</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
        <p:nvSpPr>
          <p:cNvPr id="5" name="Rectangle 4">
            <a:extLst>
              <a:ext uri="{FF2B5EF4-FFF2-40B4-BE49-F238E27FC236}">
                <a16:creationId xmlns="" xmlns:a16="http://schemas.microsoft.com/office/drawing/2014/main" id="{F3BDBADC-B801-1A1B-EAFA-8D6FE7AD921A}"/>
              </a:ext>
            </a:extLst>
          </p:cNvPr>
          <p:cNvSpPr/>
          <p:nvPr/>
        </p:nvSpPr>
        <p:spPr>
          <a:xfrm>
            <a:off x="1757518" y="3227458"/>
            <a:ext cx="8676964" cy="707886"/>
          </a:xfrm>
          <a:prstGeom prst="rect">
            <a:avLst/>
          </a:prstGeom>
        </p:spPr>
        <p:txBody>
          <a:bodyPr wrap="square">
            <a:spAutoFit/>
          </a:bodyPr>
          <a:lstStyle/>
          <a:p>
            <a:r>
              <a:rPr lang="en-US" sz="2000" dirty="0">
                <a:latin typeface="Palatino Linotype" panose="02040502050505030304" pitchFamily="18" charset="0"/>
              </a:rPr>
              <a:t>An entity in DBMS is a real-world object that has certain properties called attributes that define the nature of the entity.</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79113831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9376" y="764704"/>
            <a:ext cx="11233248" cy="646331"/>
          </a:xfrm>
          <a:prstGeom prst="rect">
            <a:avLst/>
          </a:prstGeom>
        </p:spPr>
        <p:txBody>
          <a:bodyPr wrap="square">
            <a:spAutoFit/>
          </a:bodyPr>
          <a:lstStyle/>
          <a:p>
            <a:r>
              <a:rPr lang="en-US" dirty="0">
                <a:latin typeface="Palatino Linotype" panose="02040502050505030304" pitchFamily="18" charset="0"/>
              </a:rPr>
              <a:t>The following table illustrates the inner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result includes rows: (2,A), (3,B), and (4,C) as they have the same patterns.</a:t>
            </a:r>
          </a:p>
        </p:txBody>
      </p:sp>
      <p:pic>
        <p:nvPicPr>
          <p:cNvPr id="23" name="Picture 22"/>
          <p:cNvPicPr>
            <a:picLocks noChangeAspect="1"/>
          </p:cNvPicPr>
          <p:nvPr/>
        </p:nvPicPr>
        <p:blipFill>
          <a:blip r:embed="rId2"/>
          <a:stretch>
            <a:fillRect/>
          </a:stretch>
        </p:blipFill>
        <p:spPr>
          <a:xfrm>
            <a:off x="503040" y="1841315"/>
            <a:ext cx="11137576" cy="4612021"/>
          </a:xfrm>
          <a:prstGeom prst="rect">
            <a:avLst/>
          </a:prstGeom>
        </p:spPr>
      </p:pic>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equi join example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87089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equi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838201"/>
            <a:ext cx="1144927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335360" y="1923871"/>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6" name="Rectangle 5">
            <a:extLst>
              <a:ext uri="{FF2B5EF4-FFF2-40B4-BE49-F238E27FC236}">
                <a16:creationId xmlns="" xmlns:a16="http://schemas.microsoft.com/office/drawing/2014/main" id="{6BCA0FBA-60A5-49B6-ABB3-28BFC9BAEC9C}"/>
              </a:ext>
            </a:extLst>
          </p:cNvPr>
          <p:cNvSpPr/>
          <p:nvPr/>
        </p:nvSpPr>
        <p:spPr>
          <a:xfrm>
            <a:off x="335360" y="2420888"/>
            <a:ext cx="10332640"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 1, 2, 3, 4 }</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 (1, a), (2, b), (1, c), (3, d), (2, e), (1, f) }</a:t>
            </a:r>
          </a:p>
          <a:p>
            <a:endParaRPr lang="en-US" sz="800" b="1" i="1"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{(1,1,a), </a:t>
            </a:r>
          </a:p>
          <a:p>
            <a:r>
              <a:rPr lang="en-US" sz="2400" dirty="0">
                <a:solidFill>
                  <a:srgbClr val="006C86"/>
                </a:solidFill>
                <a:latin typeface="Liberation Mono"/>
              </a:rPr>
              <a:t>        (2,2,b), </a:t>
            </a:r>
          </a:p>
          <a:p>
            <a:r>
              <a:rPr lang="en-US" sz="2400" dirty="0">
                <a:solidFill>
                  <a:srgbClr val="006C86"/>
                </a:solidFill>
                <a:latin typeface="Liberation Mono"/>
              </a:rPr>
              <a:t>        (1,1,c), </a:t>
            </a:r>
          </a:p>
          <a:p>
            <a:r>
              <a:rPr lang="en-US" sz="2400" dirty="0">
                <a:solidFill>
                  <a:srgbClr val="006C86"/>
                </a:solidFill>
                <a:latin typeface="Liberation Mono"/>
              </a:rPr>
              <a:t>        (3,3,d), </a:t>
            </a:r>
          </a:p>
          <a:p>
            <a:r>
              <a:rPr lang="en-US" sz="2400" dirty="0">
                <a:solidFill>
                  <a:srgbClr val="006C86"/>
                </a:solidFill>
                <a:latin typeface="Liberation Mono"/>
              </a:rPr>
              <a:t>        (2,2,e), </a:t>
            </a:r>
          </a:p>
          <a:p>
            <a:r>
              <a:rPr lang="en-US" sz="2400" dirty="0">
                <a:solidFill>
                  <a:srgbClr val="006C86"/>
                </a:solidFill>
                <a:latin typeface="Liberation Mono"/>
              </a:rPr>
              <a:t>        (1,1,f)}</a:t>
            </a:r>
          </a:p>
        </p:txBody>
      </p:sp>
      <p:sp>
        <p:nvSpPr>
          <p:cNvPr id="2" name="TextBox 1">
            <a:extLst>
              <a:ext uri="{FF2B5EF4-FFF2-40B4-BE49-F238E27FC236}">
                <a16:creationId xmlns="" xmlns:a16="http://schemas.microsoft.com/office/drawing/2014/main" id="{9995CDC6-EB5D-CB37-E12D-E6965F0C8481}"/>
              </a:ext>
            </a:extLst>
          </p:cNvPr>
          <p:cNvSpPr txBox="1"/>
          <p:nvPr/>
        </p:nvSpPr>
        <p:spPr>
          <a:xfrm>
            <a:off x="2516848" y="5664150"/>
            <a:ext cx="9627824"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p>
          <a:p>
            <a:pPr algn="just"/>
            <a:endParaRPr lang="en-IN" sz="600" dirty="0">
              <a:solidFill>
                <a:srgbClr val="FF0000"/>
              </a:solidFill>
              <a:latin typeface="Arial" panose="020B0604020202020204" pitchFamily="34" charset="0"/>
              <a:cs typeface="Arial" panose="020B0604020202020204" pitchFamily="34" charset="0"/>
            </a:endParaRPr>
          </a:p>
          <a:p>
            <a:pPr algn="just"/>
            <a:r>
              <a:rPr lang="en-IN" dirty="0"/>
              <a:t>A general join condition is of the form &lt;condition&gt; AND &lt;condition&gt; AND . . .  AND &lt;condition&gt;, where each &lt;condition&gt; is of the form Ai θ Bj,  </a:t>
            </a:r>
            <a:r>
              <a:rPr lang="en-IN" b="1" dirty="0"/>
              <a:t>Ai is an attribute of R, Bj is an attribute of S</a:t>
            </a:r>
            <a:r>
              <a:rPr lang="en-IN" dirty="0"/>
              <a:t>.</a:t>
            </a:r>
            <a:endParaRPr lang="en-IN"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5970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equi join</a:t>
            </a:r>
            <a:endParaRPr lang="en-IN" sz="3200" i="1" dirty="0">
              <a:solidFill>
                <a:srgbClr val="FF9900"/>
              </a:solidFill>
              <a:latin typeface="Arial" pitchFamily="34" charset="0"/>
              <a:cs typeface="Arial" pitchFamily="34" charset="0"/>
            </a:endParaRPr>
          </a:p>
        </p:txBody>
      </p:sp>
      <p:sp>
        <p:nvSpPr>
          <p:cNvPr id="3" name="Rectangle 2"/>
          <p:cNvSpPr/>
          <p:nvPr/>
        </p:nvSpPr>
        <p:spPr>
          <a:xfrm>
            <a:off x="347337" y="692696"/>
            <a:ext cx="9971121"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emp , dept </a:t>
            </a:r>
            <a:r>
              <a:rPr lang="en-US" dirty="0">
                <a:solidFill>
                  <a:srgbClr val="0077AA"/>
                </a:solidFill>
                <a:latin typeface="Liberation Mono"/>
              </a:rPr>
              <a:t>WHERE</a:t>
            </a:r>
            <a:r>
              <a:rPr lang="en-US" dirty="0">
                <a:latin typeface="Liberation Mono"/>
              </a:rPr>
              <a:t> emp.deptno </a:t>
            </a:r>
            <a:r>
              <a:rPr lang="en-US" dirty="0">
                <a:solidFill>
                  <a:schemeClr val="accent5">
                    <a:lumMod val="75000"/>
                  </a:schemeClr>
                </a:solidFill>
                <a:latin typeface="Liberation Mono"/>
              </a:rPr>
              <a:t>=</a:t>
            </a:r>
            <a:r>
              <a:rPr lang="en-US" dirty="0">
                <a:latin typeface="Liberation Mono"/>
              </a:rPr>
              <a:t> dept.deptno;</a:t>
            </a:r>
          </a:p>
        </p:txBody>
      </p:sp>
      <p:pic>
        <p:nvPicPr>
          <p:cNvPr id="7" name="Picture 6">
            <a:extLst>
              <a:ext uri="{FF2B5EF4-FFF2-40B4-BE49-F238E27FC236}">
                <a16:creationId xmlns="" xmlns:a16="http://schemas.microsoft.com/office/drawing/2014/main" id="{C5610216-DD82-46D1-BDA7-66BB8530D493}"/>
              </a:ext>
            </a:extLst>
          </p:cNvPr>
          <p:cNvPicPr>
            <a:picLocks noChangeAspect="1"/>
          </p:cNvPicPr>
          <p:nvPr/>
        </p:nvPicPr>
        <p:blipFill>
          <a:blip r:embed="rId2"/>
          <a:stretch>
            <a:fillRect/>
          </a:stretch>
        </p:blipFill>
        <p:spPr>
          <a:xfrm>
            <a:off x="263353" y="1340768"/>
            <a:ext cx="11637996" cy="4032448"/>
          </a:xfrm>
          <a:prstGeom prst="rect">
            <a:avLst/>
          </a:prstGeom>
        </p:spPr>
      </p:pic>
      <p:sp>
        <p:nvSpPr>
          <p:cNvPr id="5" name="TextBox 4">
            <a:extLst>
              <a:ext uri="{FF2B5EF4-FFF2-40B4-BE49-F238E27FC236}">
                <a16:creationId xmlns="" xmlns:a16="http://schemas.microsoft.com/office/drawing/2014/main" id="{435AE458-874E-0F26-E6F8-A12EDD867F49}"/>
              </a:ext>
            </a:extLst>
          </p:cNvPr>
          <p:cNvSpPr txBox="1"/>
          <p:nvPr/>
        </p:nvSpPr>
        <p:spPr>
          <a:xfrm>
            <a:off x="263352" y="5445224"/>
            <a:ext cx="11637995" cy="120032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18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dept </a:t>
            </a:r>
            <a:r>
              <a:rPr lang="en-IN" dirty="0">
                <a:solidFill>
                  <a:srgbClr val="0077AA"/>
                </a:solidFill>
                <a:latin typeface="Liberation Mono"/>
              </a:rPr>
              <a:t>WHERE</a:t>
            </a:r>
            <a:r>
              <a:rPr lang="en-IN" dirty="0">
                <a:latin typeface="Liberation Mono"/>
              </a:rPr>
              <a:t> emp.deptno </a:t>
            </a:r>
            <a:r>
              <a:rPr lang="en-IN" dirty="0">
                <a:solidFill>
                  <a:schemeClr val="accent5">
                    <a:lumMod val="75000"/>
                  </a:schemeClr>
                </a:solidFill>
                <a:latin typeface="Liberation Mono"/>
              </a:rPr>
              <a:t>=</a:t>
            </a:r>
            <a:r>
              <a:rPr lang="en-IN" dirty="0">
                <a:latin typeface="Liberation Mono"/>
              </a:rPr>
              <a:t> dept.deptno </a:t>
            </a:r>
            <a:r>
              <a:rPr lang="en-IN" dirty="0">
                <a:solidFill>
                  <a:srgbClr val="A67F59"/>
                </a:solidFill>
                <a:latin typeface="Liberation Mono"/>
              </a:rPr>
              <a:t>AND</a:t>
            </a:r>
            <a:r>
              <a:rPr lang="en-IN" dirty="0">
                <a:latin typeface="Liberation Mono"/>
              </a:rPr>
              <a:t> dname </a:t>
            </a:r>
            <a:r>
              <a:rPr lang="en-IN" dirty="0">
                <a:solidFill>
                  <a:schemeClr val="accent5">
                    <a:lumMod val="75000"/>
                  </a:schemeClr>
                </a:solidFill>
                <a:latin typeface="Liberation Mono"/>
              </a:rPr>
              <a:t>=</a:t>
            </a:r>
            <a:r>
              <a:rPr lang="en-IN" dirty="0">
                <a:latin typeface="Liberation Mono"/>
              </a:rPr>
              <a:t> 'accounting';</a:t>
            </a:r>
          </a:p>
          <a:p>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dept </a:t>
            </a:r>
            <a:r>
              <a:rPr lang="en-IN" dirty="0">
                <a:solidFill>
                  <a:srgbClr val="0077AA"/>
                </a:solidFill>
                <a:latin typeface="Liberation Mono"/>
              </a:rPr>
              <a:t>WHERE</a:t>
            </a:r>
            <a:r>
              <a:rPr lang="en-IN" dirty="0">
                <a:latin typeface="Liberation Mono"/>
              </a:rPr>
              <a:t> </a:t>
            </a:r>
            <a:r>
              <a:rPr lang="en-IN" dirty="0">
                <a:solidFill>
                  <a:schemeClr val="bg1">
                    <a:lumMod val="65000"/>
                  </a:schemeClr>
                </a:solidFill>
                <a:latin typeface="Liberation Mono"/>
              </a:rPr>
              <a:t>(</a:t>
            </a:r>
            <a:r>
              <a:rPr lang="en-IN" dirty="0">
                <a:latin typeface="Liberation Mono"/>
              </a:rPr>
              <a:t>emp.deptno, dname</a:t>
            </a:r>
            <a:r>
              <a:rPr lang="en-IN" dirty="0">
                <a:solidFill>
                  <a:schemeClr val="bg1">
                    <a:lumMod val="65000"/>
                  </a:schemeClr>
                </a:solidFill>
                <a:latin typeface="Liberation Mono"/>
              </a:rPr>
              <a:t>)</a:t>
            </a:r>
            <a:r>
              <a:rPr lang="en-IN" dirty="0">
                <a:latin typeface="Liberation Mono"/>
              </a:rPr>
              <a:t>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65000"/>
                  </a:schemeClr>
                </a:solidFill>
                <a:latin typeface="Liberation Mono"/>
              </a:rPr>
              <a:t>(</a:t>
            </a:r>
            <a:r>
              <a:rPr lang="en-IN" dirty="0">
                <a:latin typeface="Liberation Mono"/>
              </a:rPr>
              <a:t>dept.deptno, 'accounting'</a:t>
            </a:r>
            <a:r>
              <a:rPr lang="en-IN" dirty="0">
                <a:solidFill>
                  <a:schemeClr val="bg1">
                    <a:lumMod val="6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364674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equi join</a:t>
            </a:r>
            <a:endParaRPr lang="en-IN" sz="3200" i="1" dirty="0">
              <a:solidFill>
                <a:srgbClr val="FF9900"/>
              </a:solidFill>
              <a:latin typeface="Arial" pitchFamily="34" charset="0"/>
              <a:cs typeface="Arial" pitchFamily="34" charset="0"/>
            </a:endParaRPr>
          </a:p>
        </p:txBody>
      </p:sp>
      <p:sp>
        <p:nvSpPr>
          <p:cNvPr id="3" name="Rectangle 2"/>
          <p:cNvSpPr/>
          <p:nvPr/>
        </p:nvSpPr>
        <p:spPr>
          <a:xfrm>
            <a:off x="252329" y="3908387"/>
            <a:ext cx="6186448"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 , </a:t>
            </a:r>
            <a:r>
              <a:rPr lang="en-US" sz="1800" dirty="0">
                <a:latin typeface="Liberation Mono"/>
                <a:cs typeface="Arial" panose="020B0604020202020204" pitchFamily="34" charset="0"/>
              </a:rPr>
              <a:t>tableB</a:t>
            </a:r>
            <a:r>
              <a:rPr lang="en-US" dirty="0">
                <a:latin typeface="Liberation Mono"/>
              </a:rPr>
              <a:t> </a:t>
            </a:r>
            <a:r>
              <a:rPr lang="en-US" dirty="0">
                <a:solidFill>
                  <a:srgbClr val="0077AA"/>
                </a:solidFill>
                <a:latin typeface="Liberation Mono"/>
              </a:rPr>
              <a:t>WHERE</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.id </a:t>
            </a:r>
            <a:r>
              <a:rPr lang="en-US" dirty="0">
                <a:solidFill>
                  <a:schemeClr val="accent5">
                    <a:lumMod val="75000"/>
                  </a:schemeClr>
                </a:solidFill>
                <a:latin typeface="Liberation Mono"/>
              </a:rPr>
              <a:t>=</a:t>
            </a:r>
            <a:r>
              <a:rPr lang="en-US" dirty="0">
                <a:latin typeface="Liberation Mono"/>
              </a:rPr>
              <a:t> </a:t>
            </a:r>
            <a:r>
              <a:rPr lang="en-US" sz="1800" dirty="0">
                <a:latin typeface="Liberation Mono"/>
                <a:cs typeface="Arial" panose="020B0604020202020204" pitchFamily="34" charset="0"/>
              </a:rPr>
              <a:t>tableB</a:t>
            </a:r>
            <a:r>
              <a:rPr lang="en-US" dirty="0">
                <a:latin typeface="Liberation Mono"/>
              </a:rPr>
              <a:t>.id;</a:t>
            </a:r>
          </a:p>
        </p:txBody>
      </p:sp>
      <p:pic>
        <p:nvPicPr>
          <p:cNvPr id="20" name="Picture 19">
            <a:extLst>
              <a:ext uri="{FF2B5EF4-FFF2-40B4-BE49-F238E27FC236}">
                <a16:creationId xmlns="" xmlns:a16="http://schemas.microsoft.com/office/drawing/2014/main" id="{51619E04-4E9B-40B9-9E1B-5754F6A934D1}"/>
              </a:ext>
            </a:extLst>
          </p:cNvPr>
          <p:cNvPicPr>
            <a:picLocks noChangeAspect="1"/>
          </p:cNvPicPr>
          <p:nvPr/>
        </p:nvPicPr>
        <p:blipFill>
          <a:blip r:embed="rId2"/>
          <a:stretch>
            <a:fillRect/>
          </a:stretch>
        </p:blipFill>
        <p:spPr>
          <a:xfrm>
            <a:off x="6096000" y="663568"/>
            <a:ext cx="4767839" cy="1829327"/>
          </a:xfrm>
          <a:prstGeom prst="rect">
            <a:avLst/>
          </a:prstGeom>
        </p:spPr>
      </p:pic>
      <p:grpSp>
        <p:nvGrpSpPr>
          <p:cNvPr id="31" name="Group 30">
            <a:extLst>
              <a:ext uri="{FF2B5EF4-FFF2-40B4-BE49-F238E27FC236}">
                <a16:creationId xmlns="" xmlns:a16="http://schemas.microsoft.com/office/drawing/2014/main" id="{2DEC69D0-B7B1-4816-9A9E-1B76201448EE}"/>
              </a:ext>
            </a:extLst>
          </p:cNvPr>
          <p:cNvGrpSpPr/>
          <p:nvPr/>
        </p:nvGrpSpPr>
        <p:grpSpPr>
          <a:xfrm>
            <a:off x="97111" y="84069"/>
            <a:ext cx="4126681" cy="3413940"/>
            <a:chOff x="278601" y="233604"/>
            <a:chExt cx="3729167" cy="3413940"/>
          </a:xfrm>
        </p:grpSpPr>
        <p:sp>
          <p:nvSpPr>
            <p:cNvPr id="15" name="TextBox 14">
              <a:extLst>
                <a:ext uri="{FF2B5EF4-FFF2-40B4-BE49-F238E27FC236}">
                  <a16:creationId xmlns="" xmlns:a16="http://schemas.microsoft.com/office/drawing/2014/main" id="{A26151EB-76E0-4F58-A000-6B5A8A025E05}"/>
                </a:ext>
              </a:extLst>
            </p:cNvPr>
            <p:cNvSpPr txBox="1"/>
            <p:nvPr/>
          </p:nvSpPr>
          <p:spPr>
            <a:xfrm>
              <a:off x="278601" y="233604"/>
              <a:ext cx="1673091" cy="400110"/>
            </a:xfrm>
            <a:prstGeom prst="rect">
              <a:avLst/>
            </a:prstGeom>
            <a:noFill/>
          </p:spPr>
          <p:txBody>
            <a:bodyPr wrap="square">
              <a:spAutoFit/>
            </a:bodyPr>
            <a:lstStyle/>
            <a:p>
              <a:r>
                <a:rPr lang="en-US" sz="2000" dirty="0">
                  <a:latin typeface="Liberation Mono"/>
                  <a:cs typeface="Arial" panose="020B0604020202020204" pitchFamily="34" charset="0"/>
                </a:rPr>
                <a:t>tableA </a:t>
              </a:r>
              <a:r>
                <a:rPr lang="en-US" sz="2000" dirty="0">
                  <a:solidFill>
                    <a:srgbClr val="0077AA"/>
                  </a:solidFill>
                  <a:latin typeface="Liberation Mono"/>
                  <a:ea typeface="Times New Roman" panose="02020603050405020304" pitchFamily="18" charset="0"/>
                </a:rPr>
                <a:t>Table </a:t>
              </a:r>
              <a:endParaRPr lang="en-IN" sz="2000" dirty="0"/>
            </a:p>
          </p:txBody>
        </p:sp>
        <p:sp>
          <p:nvSpPr>
            <p:cNvPr id="17" name="TextBox 16">
              <a:extLst>
                <a:ext uri="{FF2B5EF4-FFF2-40B4-BE49-F238E27FC236}">
                  <a16:creationId xmlns="" xmlns:a16="http://schemas.microsoft.com/office/drawing/2014/main" id="{F653C142-5B74-4372-AA5C-E021DA76C75A}"/>
                </a:ext>
              </a:extLst>
            </p:cNvPr>
            <p:cNvSpPr txBox="1"/>
            <p:nvPr/>
          </p:nvSpPr>
          <p:spPr>
            <a:xfrm>
              <a:off x="2159262" y="233604"/>
              <a:ext cx="1673091" cy="400110"/>
            </a:xfrm>
            <a:prstGeom prst="rect">
              <a:avLst/>
            </a:prstGeom>
            <a:noFill/>
          </p:spPr>
          <p:txBody>
            <a:bodyPr wrap="square">
              <a:spAutoFit/>
            </a:bodyPr>
            <a:lstStyle/>
            <a:p>
              <a:r>
                <a:rPr lang="en-US" sz="2000" dirty="0">
                  <a:latin typeface="Liberation Mono"/>
                  <a:cs typeface="Arial" panose="020B0604020202020204" pitchFamily="34" charset="0"/>
                </a:rPr>
                <a:t>tableB </a:t>
              </a:r>
              <a:r>
                <a:rPr lang="en-US" sz="2000" dirty="0">
                  <a:solidFill>
                    <a:srgbClr val="0077AA"/>
                  </a:solidFill>
                  <a:latin typeface="Liberation Mono"/>
                  <a:ea typeface="Times New Roman" panose="02020603050405020304" pitchFamily="18" charset="0"/>
                </a:rPr>
                <a:t>Table </a:t>
              </a:r>
              <a:endParaRPr lang="en-IN" sz="2000" dirty="0"/>
            </a:p>
          </p:txBody>
        </p:sp>
        <p:pic>
          <p:nvPicPr>
            <p:cNvPr id="29" name="Picture 28">
              <a:extLst>
                <a:ext uri="{FF2B5EF4-FFF2-40B4-BE49-F238E27FC236}">
                  <a16:creationId xmlns="" xmlns:a16="http://schemas.microsoft.com/office/drawing/2014/main" id="{BA77698B-A22A-491B-9AC5-DD02B825384C}"/>
                </a:ext>
              </a:extLst>
            </p:cNvPr>
            <p:cNvPicPr>
              <a:picLocks noChangeAspect="1"/>
            </p:cNvPicPr>
            <p:nvPr/>
          </p:nvPicPr>
          <p:blipFill>
            <a:blip r:embed="rId3"/>
            <a:stretch>
              <a:fillRect/>
            </a:stretch>
          </p:blipFill>
          <p:spPr>
            <a:xfrm>
              <a:off x="2250952" y="584776"/>
              <a:ext cx="1756816" cy="3062768"/>
            </a:xfrm>
            <a:prstGeom prst="rect">
              <a:avLst/>
            </a:prstGeom>
          </p:spPr>
        </p:pic>
        <p:pic>
          <p:nvPicPr>
            <p:cNvPr id="30" name="Picture 29">
              <a:extLst>
                <a:ext uri="{FF2B5EF4-FFF2-40B4-BE49-F238E27FC236}">
                  <a16:creationId xmlns="" xmlns:a16="http://schemas.microsoft.com/office/drawing/2014/main" id="{8B84257A-6674-44A7-8158-3987B75E96C9}"/>
                </a:ext>
              </a:extLst>
            </p:cNvPr>
            <p:cNvPicPr>
              <a:picLocks noChangeAspect="1"/>
            </p:cNvPicPr>
            <p:nvPr/>
          </p:nvPicPr>
          <p:blipFill>
            <a:blip r:embed="rId4"/>
            <a:stretch>
              <a:fillRect/>
            </a:stretch>
          </p:blipFill>
          <p:spPr>
            <a:xfrm>
              <a:off x="332983" y="584775"/>
              <a:ext cx="1756816" cy="2767374"/>
            </a:xfrm>
            <a:prstGeom prst="rect">
              <a:avLst/>
            </a:prstGeom>
          </p:spPr>
        </p:pic>
      </p:grpSp>
      <p:pic>
        <p:nvPicPr>
          <p:cNvPr id="2" name="Picture 1">
            <a:extLst>
              <a:ext uri="{FF2B5EF4-FFF2-40B4-BE49-F238E27FC236}">
                <a16:creationId xmlns="" xmlns:a16="http://schemas.microsoft.com/office/drawing/2014/main" id="{D931C968-7A82-4F0D-B9D9-871AD58CD072}"/>
              </a:ext>
            </a:extLst>
          </p:cNvPr>
          <p:cNvPicPr>
            <a:picLocks noChangeAspect="1"/>
          </p:cNvPicPr>
          <p:nvPr/>
        </p:nvPicPr>
        <p:blipFill>
          <a:blip r:embed="rId5"/>
          <a:stretch>
            <a:fillRect/>
          </a:stretch>
        </p:blipFill>
        <p:spPr>
          <a:xfrm>
            <a:off x="7284244" y="3268467"/>
            <a:ext cx="2391350" cy="1744709"/>
          </a:xfrm>
          <a:prstGeom prst="rect">
            <a:avLst/>
          </a:prstGeom>
        </p:spPr>
      </p:pic>
      <p:pic>
        <p:nvPicPr>
          <p:cNvPr id="5" name="Picture 4">
            <a:extLst>
              <a:ext uri="{FF2B5EF4-FFF2-40B4-BE49-F238E27FC236}">
                <a16:creationId xmlns="" xmlns:a16="http://schemas.microsoft.com/office/drawing/2014/main" id="{2E724562-7AD1-44BF-B892-622AEFC3EBFA}"/>
              </a:ext>
            </a:extLst>
          </p:cNvPr>
          <p:cNvPicPr>
            <a:picLocks noChangeAspect="1"/>
          </p:cNvPicPr>
          <p:nvPr/>
        </p:nvPicPr>
        <p:blipFill>
          <a:blip r:embed="rId6"/>
          <a:stretch>
            <a:fillRect/>
          </a:stretch>
        </p:blipFill>
        <p:spPr>
          <a:xfrm>
            <a:off x="7290345" y="5373216"/>
            <a:ext cx="2379148" cy="1110269"/>
          </a:xfrm>
          <a:prstGeom prst="rect">
            <a:avLst/>
          </a:prstGeom>
        </p:spPr>
      </p:pic>
      <p:sp>
        <p:nvSpPr>
          <p:cNvPr id="7" name="Rectangle 6">
            <a:extLst>
              <a:ext uri="{FF2B5EF4-FFF2-40B4-BE49-F238E27FC236}">
                <a16:creationId xmlns="" xmlns:a16="http://schemas.microsoft.com/office/drawing/2014/main" id="{9B447C19-5D0B-4D74-ACC0-93D47D05EF1B}"/>
              </a:ext>
            </a:extLst>
          </p:cNvPr>
          <p:cNvSpPr/>
          <p:nvPr/>
        </p:nvSpPr>
        <p:spPr>
          <a:xfrm>
            <a:off x="310251" y="5695916"/>
            <a:ext cx="6832427"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 , </a:t>
            </a:r>
            <a:r>
              <a:rPr lang="en-US" sz="1800" dirty="0">
                <a:latin typeface="Liberation Mono"/>
                <a:cs typeface="Arial" panose="020B0604020202020204" pitchFamily="34" charset="0"/>
              </a:rPr>
              <a:t>tableB</a:t>
            </a:r>
            <a:r>
              <a:rPr lang="en-US" dirty="0">
                <a:latin typeface="Liberation Mono"/>
              </a:rPr>
              <a:t> </a:t>
            </a:r>
            <a:r>
              <a:rPr lang="en-US" dirty="0">
                <a:solidFill>
                  <a:srgbClr val="0077AA"/>
                </a:solidFill>
                <a:latin typeface="Liberation Mono"/>
              </a:rPr>
              <a:t>WHERE</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.name </a:t>
            </a:r>
            <a:r>
              <a:rPr lang="en-US" dirty="0">
                <a:solidFill>
                  <a:schemeClr val="accent5">
                    <a:lumMod val="75000"/>
                  </a:schemeClr>
                </a:solidFill>
                <a:latin typeface="Liberation Mono"/>
              </a:rPr>
              <a:t>=</a:t>
            </a:r>
            <a:r>
              <a:rPr lang="en-US" dirty="0">
                <a:latin typeface="Liberation Mono"/>
              </a:rPr>
              <a:t> </a:t>
            </a:r>
            <a:r>
              <a:rPr lang="en-US" sz="1800" dirty="0">
                <a:latin typeface="Liberation Mono"/>
                <a:cs typeface="Arial" panose="020B0604020202020204" pitchFamily="34" charset="0"/>
              </a:rPr>
              <a:t>tableB</a:t>
            </a:r>
            <a:r>
              <a:rPr lang="en-US" dirty="0">
                <a:latin typeface="Liberation Mono"/>
              </a:rPr>
              <a:t>.name;</a:t>
            </a:r>
          </a:p>
        </p:txBody>
      </p:sp>
    </p:spTree>
    <p:extLst>
      <p:ext uri="{BB962C8B-B14F-4D97-AF65-F5344CB8AC3E}">
        <p14:creationId xmlns:p14="http://schemas.microsoft.com/office/powerpoint/2010/main" val="7180262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p>
            <a:pPr algn="ctr">
              <a:spcBef>
                <a:spcPct val="0"/>
              </a:spcBef>
              <a:defRPr/>
            </a:pPr>
            <a:r>
              <a:rPr lang="en-US" sz="5400" dirty="0">
                <a:solidFill>
                  <a:srgbClr val="DC525C"/>
                </a:solidFill>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263352" y="228601"/>
            <a:ext cx="11737304" cy="1015663"/>
          </a:xfrm>
          <a:prstGeom prst="rect">
            <a:avLst/>
          </a:prstGeom>
        </p:spPr>
        <p:txBody>
          <a:bodyPr wrap="square">
            <a:spAutoFit/>
          </a:bodyPr>
          <a:lstStyle/>
          <a:p>
            <a:pPr algn="just"/>
            <a:r>
              <a:rPr lang="en-IN" sz="2400" dirty="0">
                <a:solidFill>
                  <a:srgbClr val="DBC04D"/>
                </a:solidFill>
                <a:latin typeface="Arial" panose="020B0604020202020204" pitchFamily="34" charset="0"/>
                <a:cs typeface="Arial" panose="020B0604020202020204" pitchFamily="34" charset="0"/>
              </a:rPr>
              <a:t>ON Contrition</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this join condition gets applied none of the columns of the relation will get eliminated in the result set.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order to apply this join condition, on any two tables they need not to have any common column.</a:t>
            </a:r>
          </a:p>
        </p:txBody>
      </p:sp>
      <p:sp>
        <p:nvSpPr>
          <p:cNvPr id="4" name="Rectangle 3"/>
          <p:cNvSpPr/>
          <p:nvPr/>
        </p:nvSpPr>
        <p:spPr>
          <a:xfrm>
            <a:off x="263352" y="3505201"/>
            <a:ext cx="11737304" cy="1292662"/>
          </a:xfrm>
          <a:prstGeom prst="rect">
            <a:avLst/>
          </a:prstGeom>
        </p:spPr>
        <p:txBody>
          <a:bodyPr wrap="square">
            <a:spAutoFit/>
          </a:bodyPr>
          <a:lstStyle/>
          <a:p>
            <a:pPr algn="just"/>
            <a:r>
              <a:rPr lang="en-IN" sz="2400" dirty="0">
                <a:solidFill>
                  <a:srgbClr val="DBC04D"/>
                </a:solidFill>
                <a:latin typeface="Arial" panose="020B0604020202020204" pitchFamily="34" charset="0"/>
                <a:cs typeface="Arial" panose="020B0604020202020204" pitchFamily="34" charset="0"/>
              </a:rPr>
              <a:t>USING Attribute Contrition</a:t>
            </a: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When all the common columns are used in the join predicate then the result would be same as Natural join.</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result set of the join the duplicates of the columns used in the predicate gets eliminated.</a:t>
            </a:r>
          </a:p>
          <a:p>
            <a:pPr marL="342900" indent="-34290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should not have a qualifier(table name or Alias) in the referenced columns.</a:t>
            </a:r>
          </a:p>
        </p:txBody>
      </p:sp>
      <p:sp>
        <p:nvSpPr>
          <p:cNvPr id="5" name="Rectangle 4">
            <a:extLst>
              <a:ext uri="{FF2B5EF4-FFF2-40B4-BE49-F238E27FC236}">
                <a16:creationId xmlns="" xmlns:a16="http://schemas.microsoft.com/office/drawing/2014/main" id="{5BEF8748-DC9A-4705-A622-00988A1ED8A3}"/>
              </a:ext>
            </a:extLst>
          </p:cNvPr>
          <p:cNvSpPr/>
          <p:nvPr/>
        </p:nvSpPr>
        <p:spPr>
          <a:xfrm>
            <a:off x="622598" y="5229200"/>
            <a:ext cx="10369152"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b="1" dirty="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clause is optional, If not given then </a:t>
            </a:r>
            <a:r>
              <a:rPr lang="en-IN" i="1" dirty="0">
                <a:solidFill>
                  <a:srgbClr val="006C86"/>
                </a:solidFill>
                <a:latin typeface="Arial" panose="020B0604020202020204" pitchFamily="34" charset="0"/>
                <a:cs typeface="Arial" panose="020B0604020202020204" pitchFamily="34" charset="0"/>
              </a:rPr>
              <a:t>INNER</a:t>
            </a:r>
            <a:r>
              <a:rPr lang="en-IN" i="1" dirty="0">
                <a:solidFill>
                  <a:srgbClr val="006C86"/>
                </a:solidFill>
                <a:latin typeface="Arial" panose="020B0604020202020204" pitchFamily="34" charset="0"/>
                <a:ea typeface="Times New Roman" panose="02020603050405020304" pitchFamily="18" charset="0"/>
                <a:cs typeface="Arial" panose="020B0604020202020204" pitchFamily="34" charset="0"/>
              </a:rPr>
              <a:t> </a:t>
            </a:r>
            <a:r>
              <a:rPr lang="en-IN" i="1" dirty="0">
                <a:solidFill>
                  <a:srgbClr val="006C86"/>
                </a:solidFill>
                <a:latin typeface="Arial" panose="020B0604020202020204" pitchFamily="34" charset="0"/>
                <a:cs typeface="Arial" panose="020B0604020202020204" pitchFamily="34" charset="0"/>
              </a:rPr>
              <a:t>JOIN </a:t>
            </a:r>
            <a:r>
              <a:rPr lang="en-IN" dirty="0">
                <a:latin typeface="Arial" panose="020B0604020202020204" pitchFamily="34" charset="0"/>
                <a:cs typeface="Arial" panose="020B0604020202020204" pitchFamily="34" charset="0"/>
              </a:rPr>
              <a:t>works like </a:t>
            </a:r>
            <a:r>
              <a:rPr lang="en-IN" i="1" dirty="0">
                <a:solidFill>
                  <a:srgbClr val="006C86"/>
                </a:solidFill>
                <a:latin typeface="Arial" panose="020B0604020202020204" pitchFamily="34" charset="0"/>
                <a:cs typeface="Arial" panose="020B0604020202020204" pitchFamily="34" charset="0"/>
              </a:rPr>
              <a:t>CROSS JOIN.</a:t>
            </a:r>
            <a:endParaRPr lang="en-US" i="1"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85175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on &amp; using clause example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3441700"/>
            <a:ext cx="11593288" cy="1031051"/>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a:latin typeface="Arial" panose="020B0604020202020204" pitchFamily="34" charset="0"/>
                <a:cs typeface="Arial" panose="020B0604020202020204" pitchFamily="34" charset="0"/>
              </a:rPr>
              <a:t>The USING clause is used if several columns share the same name but you don’t want to join using all of these common columns. </a:t>
            </a:r>
            <a:r>
              <a:rPr lang="en-IN" sz="1900" dirty="0">
                <a:solidFill>
                  <a:srgbClr val="0083A2"/>
                </a:solidFill>
                <a:latin typeface="Arial" panose="020B0604020202020204" pitchFamily="34" charset="0"/>
                <a:cs typeface="Arial" panose="020B0604020202020204" pitchFamily="34" charset="0"/>
              </a:rPr>
              <a:t>The columns listed in the USING clause can’t have any qualifiers in the statement.</a:t>
            </a:r>
          </a:p>
        </p:txBody>
      </p:sp>
      <p:sp>
        <p:nvSpPr>
          <p:cNvPr id="10" name="Rectangle 9"/>
          <p:cNvSpPr/>
          <p:nvPr/>
        </p:nvSpPr>
        <p:spPr>
          <a:xfrm>
            <a:off x="263352" y="704264"/>
            <a:ext cx="11593288" cy="738664"/>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a:latin typeface="Arial" panose="020B0604020202020204" pitchFamily="34" charset="0"/>
                <a:cs typeface="Arial" panose="020B0604020202020204" pitchFamily="34" charset="0"/>
              </a:rPr>
              <a:t>The ON clause is used to join tables where the column names don’t match in both tables.</a:t>
            </a:r>
          </a:p>
        </p:txBody>
      </p:sp>
      <p:grpSp>
        <p:nvGrpSpPr>
          <p:cNvPr id="23" name="Group 22"/>
          <p:cNvGrpSpPr/>
          <p:nvPr/>
        </p:nvGrpSpPr>
        <p:grpSpPr>
          <a:xfrm>
            <a:off x="2495600" y="1558667"/>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775520" y="4816396"/>
            <a:ext cx="8086231" cy="1590324"/>
            <a:chOff x="1007837" y="4581876"/>
            <a:chExt cx="7865445" cy="1590324"/>
          </a:xfrm>
        </p:grpSpPr>
        <p:grpSp>
          <p:nvGrpSpPr>
            <p:cNvPr id="14" name="Group 13"/>
            <p:cNvGrpSpPr/>
            <p:nvPr/>
          </p:nvGrpSpPr>
          <p:grpSpPr>
            <a:xfrm>
              <a:off x="4335864" y="4581876"/>
              <a:ext cx="4537418" cy="1590324"/>
              <a:chOff x="4530382" y="4572000"/>
              <a:chExt cx="4537418" cy="1590324"/>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9572" y="4572000"/>
                <a:ext cx="4378228" cy="1571861"/>
              </a:xfrm>
              <a:prstGeom prst="rect">
                <a:avLst/>
              </a:prstGeom>
            </p:spPr>
          </p:pic>
          <p:sp>
            <p:nvSpPr>
              <p:cNvPr id="12" name="Rectangle 11"/>
              <p:cNvSpPr/>
              <p:nvPr/>
            </p:nvSpPr>
            <p:spPr>
              <a:xfrm>
                <a:off x="4530382" y="5628924"/>
                <a:ext cx="3829515"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007837" y="5708254"/>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20" name="Straight Arrow Connector 19"/>
            <p:cNvCxnSpPr/>
            <p:nvPr/>
          </p:nvCxnSpPr>
          <p:spPr>
            <a:xfrm>
              <a:off x="3180301"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331330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inner join</a:t>
            </a:r>
          </a:p>
        </p:txBody>
      </p:sp>
      <p:sp>
        <p:nvSpPr>
          <p:cNvPr id="3" name="Rectangle 2"/>
          <p:cNvSpPr/>
          <p:nvPr/>
        </p:nvSpPr>
        <p:spPr>
          <a:xfrm>
            <a:off x="407368" y="3283866"/>
            <a:ext cx="11305256"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inner join is one of the most commonly used joins in SQL. The inner join clause allows you to query data from two or more related tables.</a:t>
            </a:r>
          </a:p>
        </p:txBody>
      </p:sp>
    </p:spTree>
    <p:extLst>
      <p:ext uri="{BB962C8B-B14F-4D97-AF65-F5344CB8AC3E}">
        <p14:creationId xmlns:p14="http://schemas.microsoft.com/office/powerpoint/2010/main" val="105549416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335360" y="2636912"/>
            <a:ext cx="11377264" cy="2997531"/>
          </a:xfrm>
          <a:prstGeom prst="rect">
            <a:avLst/>
          </a:prstGeom>
        </p:spPr>
      </p:pic>
      <p:pic>
        <p:nvPicPr>
          <p:cNvPr id="35" name="Picture 34"/>
          <p:cNvPicPr>
            <a:picLocks noChangeAspect="1"/>
          </p:cNvPicPr>
          <p:nvPr/>
        </p:nvPicPr>
        <p:blipFill>
          <a:blip r:embed="rId4" cstate="print"/>
          <a:stretch>
            <a:fillRect/>
          </a:stretch>
        </p:blipFill>
        <p:spPr>
          <a:xfrm>
            <a:off x="4750002" y="5377071"/>
            <a:ext cx="7416824" cy="1480928"/>
          </a:xfrm>
          <a:prstGeom prst="rect">
            <a:avLst/>
          </a:prstGeom>
        </p:spPr>
      </p:pic>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inner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12" name="Rectangle 11"/>
          <p:cNvSpPr/>
          <p:nvPr/>
        </p:nvSpPr>
        <p:spPr>
          <a:xfrm>
            <a:off x="335360" y="76200"/>
            <a:ext cx="5760640" cy="646331"/>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p>
        </p:txBody>
      </p:sp>
      <p:sp>
        <p:nvSpPr>
          <p:cNvPr id="3" name="Rectangle 2"/>
          <p:cNvSpPr/>
          <p:nvPr/>
        </p:nvSpPr>
        <p:spPr>
          <a:xfrm>
            <a:off x="263352" y="2132856"/>
            <a:ext cx="1137726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anose="020B0604020202020204" pitchFamily="34" charset="0"/>
              </a:rPr>
              <a:t> employee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INNER</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qualification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ON</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err="1">
                <a:solidFill>
                  <a:schemeClr val="tx1">
                    <a:lumMod val="50000"/>
                    <a:lumOff val="50000"/>
                  </a:schemeClr>
                </a:solidFill>
                <a:latin typeface="Liberation Mono"/>
                <a:cs typeface="Arial" panose="020B0604020202020204" pitchFamily="34" charset="0"/>
              </a:rPr>
              <a:t>quali</a:t>
            </a:r>
            <a:r>
              <a:rPr lang="en-US" dirty="0" err="1">
                <a:latin typeface="Liberation Mono"/>
                <a:cs typeface="Arial" panose="020B0604020202020204" pitchFamily="34" charset="0"/>
              </a:rPr>
              <a:t>.employeeid</a:t>
            </a:r>
            <a:r>
              <a:rPr lang="en-US" dirty="0">
                <a:latin typeface="Liberation Mono"/>
                <a:cs typeface="Arial" panose="020B0604020202020204" pitchFamily="34" charset="0"/>
              </a:rPr>
              <a:t>;</a:t>
            </a:r>
          </a:p>
        </p:txBody>
      </p:sp>
      <p:sp>
        <p:nvSpPr>
          <p:cNvPr id="10" name="Rectangle 9">
            <a:extLst>
              <a:ext uri="{FF2B5EF4-FFF2-40B4-BE49-F238E27FC236}">
                <a16:creationId xmlns="" xmlns:a16="http://schemas.microsoft.com/office/drawing/2014/main" id="{8FAA3A88-BF2E-4772-952A-E9DEC5ABAA32}"/>
              </a:ext>
            </a:extLst>
          </p:cNvPr>
          <p:cNvSpPr/>
          <p:nvPr/>
        </p:nvSpPr>
        <p:spPr>
          <a:xfrm>
            <a:off x="108681" y="5805264"/>
            <a:ext cx="4691175" cy="707886"/>
          </a:xfrm>
          <a:prstGeom prst="rect">
            <a:avLst/>
          </a:prstGeom>
        </p:spPr>
        <p:txBody>
          <a:bodyPr wrap="square">
            <a:spAutoFit/>
          </a:bodyPr>
          <a:lstStyle/>
          <a:p>
            <a:r>
              <a:rPr lang="en-IN" sz="2000" dirty="0">
                <a:solidFill>
                  <a:srgbClr val="E0D612"/>
                </a:solidFill>
                <a:latin typeface="Arial" panose="020B0604020202020204" pitchFamily="34" charset="0"/>
                <a:cs typeface="Arial" panose="020B0604020202020204" pitchFamily="34" charset="0"/>
              </a:rPr>
              <a:t>ON</a:t>
            </a:r>
            <a:r>
              <a:rPr lang="en-IN" sz="2000" dirty="0">
                <a:solidFill>
                  <a:srgbClr val="006C86"/>
                </a:solidFill>
                <a:latin typeface="Arial" panose="020B0604020202020204" pitchFamily="34" charset="0"/>
                <a:cs typeface="Arial" panose="020B0604020202020204" pitchFamily="34" charset="0"/>
              </a:rPr>
              <a:t> clause is optional, If not given then </a:t>
            </a:r>
            <a:r>
              <a:rPr lang="en-IN" sz="2000" dirty="0">
                <a:solidFill>
                  <a:srgbClr val="E0D612"/>
                </a:solidFill>
                <a:latin typeface="Arial" panose="020B0604020202020204" pitchFamily="34" charset="0"/>
                <a:cs typeface="Arial" panose="020B0604020202020204" pitchFamily="34" charset="0"/>
              </a:rPr>
              <a:t>INNER</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E0D612"/>
                </a:solidFill>
                <a:latin typeface="Arial" panose="020B0604020202020204" pitchFamily="34" charset="0"/>
                <a:cs typeface="Arial" panose="020B0604020202020204" pitchFamily="34" charset="0"/>
              </a:rPr>
              <a:t>JOIN </a:t>
            </a:r>
            <a:r>
              <a:rPr lang="en-IN" sz="2000" dirty="0">
                <a:solidFill>
                  <a:srgbClr val="006C86"/>
                </a:solidFill>
                <a:latin typeface="Arial" panose="020B0604020202020204" pitchFamily="34" charset="0"/>
                <a:cs typeface="Arial" panose="020B0604020202020204" pitchFamily="34" charset="0"/>
              </a:rPr>
              <a:t>works like </a:t>
            </a:r>
            <a:r>
              <a:rPr lang="en-IN" sz="2000" dirty="0">
                <a:solidFill>
                  <a:srgbClr val="E12F2B"/>
                </a:solidFill>
                <a:latin typeface="Arial" panose="020B0604020202020204" pitchFamily="34" charset="0"/>
                <a:cs typeface="Arial" panose="020B0604020202020204" pitchFamily="34" charset="0"/>
              </a:rPr>
              <a:t>CROSS JOIN</a:t>
            </a:r>
            <a:endParaRPr lang="en-US" sz="2000" dirty="0">
              <a:solidFill>
                <a:srgbClr val="E12F2B"/>
              </a:solidFill>
            </a:endParaRPr>
          </a:p>
        </p:txBody>
      </p:sp>
      <p:sp>
        <p:nvSpPr>
          <p:cNvPr id="2" name="Rectangle 1">
            <a:extLst>
              <a:ext uri="{FF2B5EF4-FFF2-40B4-BE49-F238E27FC236}">
                <a16:creationId xmlns="" xmlns:a16="http://schemas.microsoft.com/office/drawing/2014/main" id="{647B1C55-2117-747F-8D70-F2F13ACFCD9F}"/>
              </a:ext>
            </a:extLst>
          </p:cNvPr>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INNER</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Tree>
    <p:extLst>
      <p:ext uri="{BB962C8B-B14F-4D97-AF65-F5344CB8AC3E}">
        <p14:creationId xmlns:p14="http://schemas.microsoft.com/office/powerpoint/2010/main" val="307563622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inner join</a:t>
            </a:r>
            <a:endParaRPr lang="en-IN" sz="3200" i="1" dirty="0">
              <a:solidFill>
                <a:srgbClr val="FF9900"/>
              </a:solidFill>
              <a:latin typeface="Arial" pitchFamily="34" charset="0"/>
              <a:cs typeface="Arial" pitchFamily="34" charset="0"/>
            </a:endParaRPr>
          </a:p>
        </p:txBody>
      </p:sp>
      <p:sp>
        <p:nvSpPr>
          <p:cNvPr id="10" name="Rectangle 9"/>
          <p:cNvSpPr/>
          <p:nvPr/>
        </p:nvSpPr>
        <p:spPr>
          <a:xfrm>
            <a:off x="304056" y="210076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latin typeface="Liberation Mono"/>
                <a:ea typeface="Times New Roman" panose="02020603050405020304" pitchFamily="18" charset="0"/>
                <a:cs typeface="Arial" panose="020B0604020202020204" pitchFamily="34" charset="0"/>
              </a:rPr>
              <a:t>customer</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INNER</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ord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DD4A68"/>
                </a:solidFill>
                <a:latin typeface="Liberation Mono"/>
                <a:ea typeface="Times New Roman" panose="02020603050405020304" pitchFamily="18" charset="0"/>
              </a:rPr>
              <a:t>USING</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(custid);</a:t>
            </a:r>
          </a:p>
        </p:txBody>
      </p:sp>
      <p:pic>
        <p:nvPicPr>
          <p:cNvPr id="28" name="Picture 27"/>
          <p:cNvPicPr>
            <a:picLocks noChangeAspect="1"/>
          </p:cNvPicPr>
          <p:nvPr/>
        </p:nvPicPr>
        <p:blipFill>
          <a:blip r:embed="rId3" cstate="print"/>
          <a:stretch>
            <a:fillRect/>
          </a:stretch>
        </p:blipFill>
        <p:spPr>
          <a:xfrm>
            <a:off x="5015880" y="5504876"/>
            <a:ext cx="7176120" cy="1353124"/>
          </a:xfrm>
          <a:prstGeom prst="rect">
            <a:avLst/>
          </a:prstGeom>
        </p:spPr>
      </p:pic>
      <p:sp>
        <p:nvSpPr>
          <p:cNvPr id="14" name="Rectangle 13">
            <a:extLst>
              <a:ext uri="{FF2B5EF4-FFF2-40B4-BE49-F238E27FC236}">
                <a16:creationId xmlns="" xmlns:a16="http://schemas.microsoft.com/office/drawing/2014/main" id="{559535D5-FB8E-429A-AD50-1A0DD8994955}"/>
              </a:ext>
            </a:extLst>
          </p:cNvPr>
          <p:cNvSpPr/>
          <p:nvPr/>
        </p:nvSpPr>
        <p:spPr>
          <a:xfrm>
            <a:off x="335360" y="76200"/>
            <a:ext cx="5760640" cy="707886"/>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p>
        </p:txBody>
      </p:sp>
      <p:sp>
        <p:nvSpPr>
          <p:cNvPr id="15" name="Rectangle 14">
            <a:extLst>
              <a:ext uri="{FF2B5EF4-FFF2-40B4-BE49-F238E27FC236}">
                <a16:creationId xmlns="" xmlns:a16="http://schemas.microsoft.com/office/drawing/2014/main" id="{C0A43118-0A1A-443F-AFC7-980C6AC90D2C}"/>
              </a:ext>
            </a:extLst>
          </p:cNvPr>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11" name="Rectangle 10">
            <a:extLst>
              <a:ext uri="{FF2B5EF4-FFF2-40B4-BE49-F238E27FC236}">
                <a16:creationId xmlns="" xmlns:a16="http://schemas.microsoft.com/office/drawing/2014/main" id="{D3257131-02A3-413E-9CA1-AAAD7F51026E}"/>
              </a:ext>
            </a:extLst>
          </p:cNvPr>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INNER</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3" name="Rectangle 2">
            <a:extLst>
              <a:ext uri="{FF2B5EF4-FFF2-40B4-BE49-F238E27FC236}">
                <a16:creationId xmlns="" xmlns:a16="http://schemas.microsoft.com/office/drawing/2014/main" id="{43E9875F-42F0-07AA-398E-999126140F88}"/>
              </a:ext>
            </a:extLst>
          </p:cNvPr>
          <p:cNvSpPr/>
          <p:nvPr/>
        </p:nvSpPr>
        <p:spPr>
          <a:xfrm>
            <a:off x="108681" y="5805264"/>
            <a:ext cx="4691175" cy="707886"/>
          </a:xfrm>
          <a:prstGeom prst="rect">
            <a:avLst/>
          </a:prstGeom>
        </p:spPr>
        <p:txBody>
          <a:bodyPr wrap="square">
            <a:spAutoFit/>
          </a:bodyPr>
          <a:lstStyle/>
          <a:p>
            <a:r>
              <a:rPr lang="en-IN" sz="2000" dirty="0">
                <a:solidFill>
                  <a:srgbClr val="E0D612"/>
                </a:solidFill>
                <a:latin typeface="Arial" panose="020B0604020202020204" pitchFamily="34" charset="0"/>
                <a:cs typeface="Arial" panose="020B0604020202020204" pitchFamily="34" charset="0"/>
              </a:rPr>
              <a:t>ON</a:t>
            </a:r>
            <a:r>
              <a:rPr lang="en-IN" sz="2000" dirty="0">
                <a:solidFill>
                  <a:srgbClr val="006C86"/>
                </a:solidFill>
                <a:latin typeface="Arial" panose="020B0604020202020204" pitchFamily="34" charset="0"/>
                <a:cs typeface="Arial" panose="020B0604020202020204" pitchFamily="34" charset="0"/>
              </a:rPr>
              <a:t> clause is optional, If not given then </a:t>
            </a:r>
            <a:r>
              <a:rPr lang="en-IN" sz="2000" dirty="0">
                <a:solidFill>
                  <a:srgbClr val="E0D612"/>
                </a:solidFill>
                <a:latin typeface="Arial" panose="020B0604020202020204" pitchFamily="34" charset="0"/>
                <a:cs typeface="Arial" panose="020B0604020202020204" pitchFamily="34" charset="0"/>
              </a:rPr>
              <a:t>INNER</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E0D612"/>
                </a:solidFill>
                <a:latin typeface="Arial" panose="020B0604020202020204" pitchFamily="34" charset="0"/>
                <a:cs typeface="Arial" panose="020B0604020202020204" pitchFamily="34" charset="0"/>
              </a:rPr>
              <a:t>JOIN </a:t>
            </a:r>
            <a:r>
              <a:rPr lang="en-IN" sz="2000" dirty="0">
                <a:solidFill>
                  <a:srgbClr val="006C86"/>
                </a:solidFill>
                <a:latin typeface="Arial" panose="020B0604020202020204" pitchFamily="34" charset="0"/>
                <a:cs typeface="Arial" panose="020B0604020202020204" pitchFamily="34" charset="0"/>
              </a:rPr>
              <a:t>works like </a:t>
            </a:r>
            <a:r>
              <a:rPr lang="en-IN" sz="2000" dirty="0">
                <a:solidFill>
                  <a:srgbClr val="E12F2B"/>
                </a:solidFill>
                <a:latin typeface="Arial" panose="020B0604020202020204" pitchFamily="34" charset="0"/>
                <a:cs typeface="Arial" panose="020B0604020202020204" pitchFamily="34" charset="0"/>
              </a:rPr>
              <a:t>CROSS JOIN</a:t>
            </a:r>
            <a:endParaRPr lang="en-US" sz="2000" dirty="0">
              <a:solidFill>
                <a:srgbClr val="E12F2B"/>
              </a:solidFill>
            </a:endParaRPr>
          </a:p>
        </p:txBody>
      </p:sp>
      <p:pic>
        <p:nvPicPr>
          <p:cNvPr id="6" name="Picture 5">
            <a:extLst>
              <a:ext uri="{FF2B5EF4-FFF2-40B4-BE49-F238E27FC236}">
                <a16:creationId xmlns="" xmlns:a16="http://schemas.microsoft.com/office/drawing/2014/main" id="{333B2F70-297C-FC31-200A-238A197AFB4D}"/>
              </a:ext>
            </a:extLst>
          </p:cNvPr>
          <p:cNvPicPr>
            <a:picLocks noChangeAspect="1"/>
          </p:cNvPicPr>
          <p:nvPr/>
        </p:nvPicPr>
        <p:blipFill>
          <a:blip r:embed="rId4"/>
          <a:stretch>
            <a:fillRect/>
          </a:stretch>
        </p:blipFill>
        <p:spPr>
          <a:xfrm>
            <a:off x="191344" y="2541950"/>
            <a:ext cx="11809312" cy="3047290"/>
          </a:xfrm>
          <a:prstGeom prst="rect">
            <a:avLst/>
          </a:prstGeom>
        </p:spPr>
      </p:pic>
    </p:spTree>
    <p:extLst>
      <p:ext uri="{BB962C8B-B14F-4D97-AF65-F5344CB8AC3E}">
        <p14:creationId xmlns:p14="http://schemas.microsoft.com/office/powerpoint/2010/main" val="18512356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natural join</a:t>
            </a:r>
          </a:p>
        </p:txBody>
      </p:sp>
      <p:sp>
        <p:nvSpPr>
          <p:cNvPr id="3" name="Rectangle 2"/>
          <p:cNvSpPr/>
          <p:nvPr/>
        </p:nvSpPr>
        <p:spPr>
          <a:xfrm>
            <a:off x="335360" y="3283866"/>
            <a:ext cx="11593288" cy="1631216"/>
          </a:xfrm>
          <a:prstGeom prst="rect">
            <a:avLst/>
          </a:prstGeom>
        </p:spPr>
        <p:txBody>
          <a:bodyPr wrap="square">
            <a:spAutoFit/>
          </a:bodyPr>
          <a:lstStyle/>
          <a:p>
            <a:r>
              <a:rPr lang="en-IN" sz="2000" dirty="0">
                <a:latin typeface="Palatino Linotype" panose="02040502050505030304" pitchFamily="18" charset="0"/>
                <a:cs typeface="Segoe UI Light" panose="020B0502040204020203" pitchFamily="34" charset="0"/>
              </a:rPr>
              <a:t>The NATURAL JOIN is such a join that performs the same task as an INNER JOIN. </a:t>
            </a:r>
            <a:r>
              <a:rPr lang="en-US" sz="2000" dirty="0">
                <a:latin typeface="Palatino Linotype" panose="02040502050505030304" pitchFamily="18" charset="0"/>
                <a:cs typeface="Segoe UI Light" panose="020B0502040204020203" pitchFamily="34" charset="0"/>
              </a:rPr>
              <a:t>NATURAL JOIN does not use any comparison operator. We can perform a NATURAL JOIN only if there is at least one common attribute that exists between two relations. In addition, the attributes must have the same name. </a:t>
            </a:r>
            <a:r>
              <a:rPr lang="en-IN" sz="2000" dirty="0">
                <a:latin typeface="Palatino Linotype" panose="02040502050505030304" pitchFamily="18" charset="0"/>
                <a:cs typeface="Segoe UI Light" panose="020B0502040204020203" pitchFamily="34" charset="0"/>
              </a:rPr>
              <a:t>When this join condition gets applied always the duplicates of the common columns get eliminated from the result.</a:t>
            </a:r>
          </a:p>
        </p:txBody>
      </p:sp>
      <p:sp>
        <p:nvSpPr>
          <p:cNvPr id="5" name="TextBox 4">
            <a:extLst>
              <a:ext uri="{FF2B5EF4-FFF2-40B4-BE49-F238E27FC236}">
                <a16:creationId xmlns="" xmlns:a16="http://schemas.microsoft.com/office/drawing/2014/main" id="{462FB772-C949-B91C-8B2E-DD87DCB9F387}"/>
              </a:ext>
            </a:extLst>
          </p:cNvPr>
          <p:cNvSpPr txBox="1"/>
          <p:nvPr/>
        </p:nvSpPr>
        <p:spPr>
          <a:xfrm>
            <a:off x="299356" y="5013176"/>
            <a:ext cx="11593288" cy="172354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18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standard definition of NATURAL JOIN requires that the two join attributes (or each pair of join attributes) have the same name in both relations. </a:t>
            </a:r>
            <a:r>
              <a:rPr lang="en-IN" b="1" dirty="0">
                <a:latin typeface="Arial" panose="020B0604020202020204" pitchFamily="34" charset="0"/>
                <a:cs typeface="Arial" panose="020B0604020202020204" pitchFamily="34" charset="0"/>
              </a:rPr>
              <a:t>If this is not the case, a renaming operation is applied first.</a:t>
            </a:r>
          </a:p>
          <a:p>
            <a:r>
              <a:rPr lang="en-IN" b="1" dirty="0">
                <a:solidFill>
                  <a:srgbClr val="FF0000"/>
                </a:solidFill>
                <a:latin typeface="Arial" panose="020B0604020202020204" pitchFamily="34" charset="0"/>
                <a:cs typeface="Arial" panose="020B0604020202020204" pitchFamily="34" charset="0"/>
              </a:rPr>
              <a:t>e.g.</a:t>
            </a:r>
          </a:p>
          <a:p>
            <a:endParaRPr lang="en-IN" sz="400" b="1"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rPr>
              <a:t>FROM</a:t>
            </a:r>
            <a:r>
              <a:rPr lang="en-US" dirty="0">
                <a:latin typeface="Liberation Mono"/>
                <a:cs typeface="Arial" panose="020B0604020202020204" pitchFamily="34" charset="0"/>
              </a:rPr>
              <a:t> r </a:t>
            </a:r>
            <a:r>
              <a:rPr lang="en-US" dirty="0">
                <a:solidFill>
                  <a:schemeClr val="accent5">
                    <a:lumMod val="75000"/>
                  </a:schemeClr>
                </a:solidFill>
                <a:latin typeface="Liberation Mono"/>
                <a:cs typeface="Arial" panose="020B0604020202020204" pitchFamily="34" charset="0"/>
              </a:rPr>
              <a:t>NATURAL</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a:t>
            </a:r>
            <a:r>
              <a:rPr lang="en-US" dirty="0">
                <a:solidFill>
                  <a:srgbClr val="0077AA"/>
                </a:solidFill>
                <a:latin typeface="Liberation Mono"/>
              </a:rPr>
              <a:t>SELECT</a:t>
            </a:r>
            <a:r>
              <a:rPr lang="en-US" dirty="0">
                <a:latin typeface="Liberation Mono"/>
                <a:cs typeface="Arial" panose="020B0604020202020204" pitchFamily="34" charset="0"/>
              </a:rPr>
              <a:t> a1 </a:t>
            </a:r>
            <a:r>
              <a:rPr lang="en-US" dirty="0">
                <a:solidFill>
                  <a:srgbClr val="0077AA"/>
                </a:solidFill>
                <a:latin typeface="Liberation Mono"/>
              </a:rPr>
              <a:t>AS</a:t>
            </a:r>
            <a:r>
              <a:rPr lang="en-US" dirty="0">
                <a:latin typeface="Liberation Mono"/>
                <a:cs typeface="Arial" panose="020B0604020202020204" pitchFamily="34" charset="0"/>
              </a:rPr>
              <a:t> c1, a2 </a:t>
            </a:r>
            <a:r>
              <a:rPr lang="en-US" dirty="0">
                <a:solidFill>
                  <a:srgbClr val="0077AA"/>
                </a:solidFill>
                <a:latin typeface="Liberation Mono"/>
              </a:rPr>
              <a:t>FROM</a:t>
            </a:r>
            <a:r>
              <a:rPr lang="en-US" dirty="0">
                <a:latin typeface="Liberation Mono"/>
                <a:cs typeface="Arial" panose="020B0604020202020204" pitchFamily="34" charset="0"/>
              </a:rPr>
              <a:t> s) t1;</a:t>
            </a:r>
            <a:endParaRPr lang="en-IN" dirty="0">
              <a:latin typeface="Liberation Mono"/>
              <a:cs typeface="Arial" panose="020B0604020202020204" pitchFamily="34" charset="0"/>
            </a:endParaRPr>
          </a:p>
        </p:txBody>
      </p:sp>
      <p:sp>
        <p:nvSpPr>
          <p:cNvPr id="6" name="TextBox 5">
            <a:extLst>
              <a:ext uri="{FF2B5EF4-FFF2-40B4-BE49-F238E27FC236}">
                <a16:creationId xmlns="" xmlns:a16="http://schemas.microsoft.com/office/drawing/2014/main" id="{89D3F916-3E49-4B19-1C38-98F55ED0D14D}"/>
              </a:ext>
            </a:extLst>
          </p:cNvPr>
          <p:cNvSpPr txBox="1"/>
          <p:nvPr/>
        </p:nvSpPr>
        <p:spPr>
          <a:xfrm>
            <a:off x="299356" y="260648"/>
            <a:ext cx="11593288" cy="646331"/>
          </a:xfrm>
          <a:prstGeom prst="rect">
            <a:avLst/>
          </a:prstGeom>
          <a:noFill/>
        </p:spPr>
        <p:txBody>
          <a:bodyPr wrap="square">
            <a:spAutoFit/>
          </a:bodyPr>
          <a:lstStyle/>
          <a:p>
            <a:r>
              <a:rPr lang="en-IN" dirty="0"/>
              <a:t>In </a:t>
            </a:r>
            <a:r>
              <a:rPr lang="en-IN" dirty="0">
                <a:latin typeface="Palatino Linotype" panose="02040502050505030304" pitchFamily="18" charset="0"/>
              </a:rPr>
              <a:t>general</a:t>
            </a:r>
            <a:r>
              <a:rPr lang="en-IN" dirty="0"/>
              <a:t>, the join condition for NATURAL JOIN is constructed by equating each pair of join attributes that have the same name in the two relations and combining these conditions with AND.</a:t>
            </a:r>
          </a:p>
        </p:txBody>
      </p:sp>
    </p:spTree>
    <p:extLst>
      <p:ext uri="{BB962C8B-B14F-4D97-AF65-F5344CB8AC3E}">
        <p14:creationId xmlns:p14="http://schemas.microsoft.com/office/powerpoint/2010/main" val="181096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natural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1124744"/>
            <a:ext cx="10400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91344" y="1657794"/>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NATURAL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INNER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 </a:t>
            </a:r>
            <a:r>
              <a:rPr lang="en-US" sz="2000" dirty="0">
                <a:solidFill>
                  <a:srgbClr val="0077AA"/>
                </a:solidFill>
                <a:uFill>
                  <a:solidFill>
                    <a:srgbClr val="FF0000"/>
                  </a:solidFill>
                </a:uFill>
                <a:latin typeface="Liberation Mono"/>
              </a:rPr>
              <a:t>NATURAL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INNER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endParaRPr lang="en-US" sz="2000" dirty="0">
              <a:latin typeface="Liberation Mono"/>
            </a:endParaRPr>
          </a:p>
        </p:txBody>
      </p:sp>
      <p:sp>
        <p:nvSpPr>
          <p:cNvPr id="8" name="Rectangle 7"/>
          <p:cNvSpPr/>
          <p:nvPr/>
        </p:nvSpPr>
        <p:spPr>
          <a:xfrm>
            <a:off x="191344" y="227823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1" name="Rectangle 10"/>
          <p:cNvSpPr/>
          <p:nvPr/>
        </p:nvSpPr>
        <p:spPr>
          <a:xfrm>
            <a:off x="191344" y="2798768"/>
            <a:ext cx="11665296" cy="175432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must be of the same name.</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datatype may differ.</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91344" y="5788195"/>
            <a:ext cx="6700553" cy="646331"/>
          </a:xfrm>
          <a:prstGeom prst="rect">
            <a:avLst/>
          </a:prstGeom>
          <a:noFill/>
        </p:spPr>
        <p:txBody>
          <a:bodyPr wrap="square">
            <a:spAutoFit/>
          </a:bodyPr>
          <a:lstStyle/>
          <a:p>
            <a:r>
              <a:rPr lang="en-IN" b="1" dirty="0">
                <a:solidFill>
                  <a:schemeClr val="tx1">
                    <a:lumMod val="75000"/>
                    <a:lumOff val="25000"/>
                  </a:schemeClr>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263352" y="4715852"/>
            <a:ext cx="11665296" cy="369332"/>
          </a:xfrm>
          <a:prstGeom prst="rect">
            <a:avLst/>
          </a:prstGeom>
        </p:spPr>
        <p:txBody>
          <a:bodyPr wrap="square">
            <a:spAutoFit/>
          </a:bodyPr>
          <a:lstStyle/>
          <a:p>
            <a:r>
              <a:rPr lang="en-US" dirty="0">
                <a:solidFill>
                  <a:srgbClr val="006C86"/>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006C86"/>
                </a:solidFill>
                <a:latin typeface="Arial" pitchFamily="34" charset="0"/>
                <a:cs typeface="Arial" pitchFamily="34" charset="0"/>
              </a:rPr>
              <a:t>can be used with a </a:t>
            </a:r>
            <a:r>
              <a:rPr lang="en-US" b="1" dirty="0">
                <a:solidFill>
                  <a:srgbClr val="C74C49"/>
                </a:solidFill>
                <a:latin typeface="Arial" pitchFamily="34" charset="0"/>
                <a:cs typeface="Arial" pitchFamily="34" charset="0"/>
              </a:rPr>
              <a:t>LEFT OUTER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join</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or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a</a:t>
            </a:r>
            <a:r>
              <a:rPr lang="en-US" b="1" dirty="0">
                <a:solidFill>
                  <a:srgbClr val="006C86"/>
                </a:solidFill>
                <a:latin typeface="Arial" pitchFamily="34" charset="0"/>
                <a:cs typeface="Arial" pitchFamily="34" charset="0"/>
              </a:rPr>
              <a:t> </a:t>
            </a:r>
            <a:r>
              <a:rPr lang="en-US" b="1" dirty="0">
                <a:solidFill>
                  <a:srgbClr val="C74C49"/>
                </a:solidFill>
                <a:latin typeface="Arial" pitchFamily="34" charset="0"/>
                <a:cs typeface="Arial" pitchFamily="34" charset="0"/>
              </a:rPr>
              <a:t>RIGHT OUTER </a:t>
            </a:r>
            <a:r>
              <a:rPr lang="en-US" dirty="0">
                <a:solidFill>
                  <a:srgbClr val="006C86"/>
                </a:solidFill>
                <a:latin typeface="Arial" pitchFamily="34" charset="0"/>
                <a:cs typeface="Arial" pitchFamily="34" charset="0"/>
              </a:rPr>
              <a:t>join.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192" y="5643276"/>
            <a:ext cx="3539893" cy="936170"/>
          </a:xfrm>
          <a:prstGeom prst="rect">
            <a:avLst/>
          </a:prstGeom>
        </p:spPr>
      </p:pic>
      <p:sp>
        <p:nvSpPr>
          <p:cNvPr id="6" name="Rectangle 5"/>
          <p:cNvSpPr/>
          <p:nvPr/>
        </p:nvSpPr>
        <p:spPr>
          <a:xfrm>
            <a:off x="191344" y="205051"/>
            <a:ext cx="6336704" cy="584775"/>
          </a:xfrm>
          <a:prstGeom prst="rect">
            <a:avLst/>
          </a:prstGeom>
          <a:noFill/>
        </p:spPr>
        <p:txBody>
          <a:bodyPr wrap="square">
            <a:spAutoFit/>
          </a:bodyPr>
          <a:lstStyle/>
          <a:p>
            <a:r>
              <a:rPr lang="en-IN" sz="16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145688412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9256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inner join vs natural join</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 xmlns:a16="http://schemas.microsoft.com/office/drawing/2014/main" id="{3E603B10-569E-487D-ACF7-EA061C688264}"/>
              </a:ext>
            </a:extLst>
          </p:cNvPr>
          <p:cNvGraphicFramePr>
            <a:graphicFrameLocks noGrp="1"/>
          </p:cNvGraphicFramePr>
          <p:nvPr/>
        </p:nvGraphicFramePr>
        <p:xfrm>
          <a:off x="119336" y="1432338"/>
          <a:ext cx="11953328" cy="3783477"/>
        </p:xfrm>
        <a:graphic>
          <a:graphicData uri="http://schemas.openxmlformats.org/drawingml/2006/table">
            <a:tbl>
              <a:tblPr>
                <a:tableStyleId>{BDBED569-4797-4DF1-A0F4-6AAB3CD982D8}</a:tableStyleId>
              </a:tblPr>
              <a:tblGrid>
                <a:gridCol w="6328269">
                  <a:extLst>
                    <a:ext uri="{9D8B030D-6E8A-4147-A177-3AD203B41FA5}">
                      <a16:colId xmlns="" xmlns:a16="http://schemas.microsoft.com/office/drawing/2014/main" val="422065344"/>
                    </a:ext>
                  </a:extLst>
                </a:gridCol>
                <a:gridCol w="5625059">
                  <a:extLst>
                    <a:ext uri="{9D8B030D-6E8A-4147-A177-3AD203B41FA5}">
                      <a16:colId xmlns=""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INNER JOIN</a:t>
                      </a:r>
                    </a:p>
                  </a:txBody>
                  <a:tcPr marL="53604" marR="53604" marT="53604" marB="53604" anchor="ctr"/>
                </a:tc>
                <a:tc>
                  <a:txBody>
                    <a:bodyPr/>
                    <a:lstStyle/>
                    <a:p>
                      <a:pPr algn="ctr" fontAlgn="ctr"/>
                      <a:r>
                        <a:rPr lang="en-IN" sz="1800" b="1" cap="all" dirty="0">
                          <a:effectLst/>
                          <a:latin typeface="Palatino Linotype" panose="02040502050505030304" pitchFamily="18" charset="0"/>
                        </a:rPr>
                        <a:t>NATURAL JOIN</a:t>
                      </a:r>
                    </a:p>
                  </a:txBody>
                  <a:tcPr marL="53604" marR="53604" marT="53604" marB="53604" anchor="ctr"/>
                </a:tc>
                <a:extLst>
                  <a:ext uri="{0D108BD9-81ED-4DB2-BD59-A6C34878D82A}">
                    <a16:rowId xmlns="" xmlns:a16="http://schemas.microsoft.com/office/drawing/2014/main" val="2493218137"/>
                  </a:ext>
                </a:extLst>
              </a:tr>
              <a:tr h="38160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itchFamily="18" charset="0"/>
                        </a:rPr>
                        <a:t>Inner Join joins two table on the basis of the column which is explicitly specified in the ON clause.</a:t>
                      </a:r>
                    </a:p>
                  </a:txBody>
                  <a:tcPr marL="89279" marR="89279" marT="44640" marB="44640"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itchFamily="18" charset="0"/>
                        </a:rPr>
                        <a:t>Natural Join joins two tables based on same attribute name.</a:t>
                      </a:r>
                    </a:p>
                  </a:txBody>
                  <a:tcPr marL="89279" marR="89279" marT="44640" marB="44640" anchor="ctr"/>
                </a:tc>
                <a:extLst>
                  <a:ext uri="{0D108BD9-81ED-4DB2-BD59-A6C34878D82A}">
                    <a16:rowId xmlns="" xmlns:a16="http://schemas.microsoft.com/office/drawing/2014/main" val="853356393"/>
                  </a:ext>
                </a:extLst>
              </a:tr>
              <a:tr h="38160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itchFamily="18" charset="0"/>
                        </a:rPr>
                        <a:t>In Inner Join, The resulting table will contain all the attribute of both the tables including duplicate columns also</a:t>
                      </a:r>
                    </a:p>
                  </a:txBody>
                  <a:tcPr marL="89279" marR="89279" marT="44640" marB="44640" anchor="ctr"/>
                </a:tc>
                <a:tc>
                  <a:txBody>
                    <a:bodyPr/>
                    <a:lstStyle/>
                    <a:p>
                      <a:pPr algn="l" fontAlgn="base"/>
                      <a:r>
                        <a:rPr lang="en-US" sz="1800" b="0" dirty="0">
                          <a:latin typeface="Palatino Linotype" pitchFamily="18" charset="0"/>
                        </a:rPr>
                        <a:t>In Natural Join, The resulting table will contain all the attributes of both the tables but keep only one copy of each common column</a:t>
                      </a:r>
                    </a:p>
                  </a:txBody>
                  <a:tcPr marL="89279" marR="89279" marT="44640" marB="44640" anchor="ctr"/>
                </a:tc>
                <a:extLst>
                  <a:ext uri="{0D108BD9-81ED-4DB2-BD59-A6C34878D82A}">
                    <a16:rowId xmlns="" xmlns:a16="http://schemas.microsoft.com/office/drawing/2014/main" val="588869355"/>
                  </a:ext>
                </a:extLst>
              </a:tr>
              <a:tr h="750518">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anose="02040502050505030304" pitchFamily="18" charset="0"/>
                        </a:rPr>
                        <a:t>In Inner Join, only those records will return which</a:t>
                      </a:r>
                      <a:r>
                        <a:rPr lang="en-US" sz="1800" b="0" baseline="0" dirty="0">
                          <a:latin typeface="Palatino Linotype" panose="02040502050505030304" pitchFamily="18" charset="0"/>
                        </a:rPr>
                        <a:t> </a:t>
                      </a:r>
                      <a:r>
                        <a:rPr lang="en-US" sz="1800" b="0" dirty="0">
                          <a:latin typeface="Palatino Linotype" pitchFamily="18" charset="0"/>
                        </a:rPr>
                        <a:t>exists in both the tables</a:t>
                      </a:r>
                    </a:p>
                  </a:txBody>
                  <a:tcPr marL="89279" marR="89279" marT="44640" marB="44640" anchor="ctr"/>
                </a:tc>
                <a:tc>
                  <a:txBody>
                    <a:bodyPr/>
                    <a:lstStyle/>
                    <a:p>
                      <a:pPr algn="l" fontAlgn="base"/>
                      <a:r>
                        <a:rPr lang="en-US" sz="1800" b="0" dirty="0">
                          <a:latin typeface="Palatino Linotype" panose="02040502050505030304" pitchFamily="18" charset="0"/>
                        </a:rPr>
                        <a:t>Same as Inner</a:t>
                      </a:r>
                      <a:r>
                        <a:rPr lang="en-US" sz="1800" b="0" baseline="0" dirty="0">
                          <a:latin typeface="Palatino Linotype" panose="02040502050505030304" pitchFamily="18" charset="0"/>
                        </a:rPr>
                        <a:t> Join</a:t>
                      </a:r>
                      <a:endParaRPr lang="en-US" sz="1800" b="0" dirty="0">
                        <a:latin typeface="Palatino Linotype" pitchFamily="18" charset="0"/>
                      </a:endParaRPr>
                    </a:p>
                  </a:txBody>
                  <a:tcPr marL="89279" marR="89279" marT="44640" marB="44640" anchor="ctr"/>
                </a:tc>
                <a:extLst>
                  <a:ext uri="{0D108BD9-81ED-4DB2-BD59-A6C34878D82A}">
                    <a16:rowId xmlns="" xmlns:a16="http://schemas.microsoft.com/office/drawing/2014/main" val="2820917763"/>
                  </a:ext>
                </a:extLst>
              </a:tr>
              <a:tr h="36000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anose="02040502050505030304" pitchFamily="18" charset="0"/>
                        </a:rPr>
                        <a:t>SYNTAX:</a:t>
                      </a:r>
                    </a:p>
                    <a:p>
                      <a:pPr marL="285750" marR="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rgbClr val="0077AA"/>
                          </a:solidFill>
                          <a:latin typeface="Liberation Mono"/>
                          <a:cs typeface="Arial" panose="020B0604020202020204" pitchFamily="34" charset="0"/>
                        </a:rPr>
                        <a:t>SELECT</a:t>
                      </a:r>
                      <a:r>
                        <a:rPr lang="en-US" sz="1800" b="0" dirty="0">
                          <a:latin typeface="Liberation Mono"/>
                        </a:rPr>
                        <a:t> * </a:t>
                      </a:r>
                      <a:r>
                        <a:rPr lang="en-US" sz="1800" kern="1200" dirty="0">
                          <a:solidFill>
                            <a:srgbClr val="0077AA"/>
                          </a:solidFill>
                          <a:latin typeface="Liberation Mono"/>
                          <a:cs typeface="Arial" panose="020B0604020202020204" pitchFamily="34" charset="0"/>
                        </a:rPr>
                        <a:t>FROM</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 </a:t>
                      </a:r>
                      <a:r>
                        <a:rPr lang="en-US" sz="1800" kern="1200" dirty="0">
                          <a:solidFill>
                            <a:srgbClr val="0077AA"/>
                          </a:solidFill>
                          <a:latin typeface="Liberation Mono"/>
                          <a:cs typeface="Arial" panose="020B0604020202020204" pitchFamily="34" charset="0"/>
                        </a:rPr>
                        <a:t>INNER</a:t>
                      </a:r>
                      <a:r>
                        <a:rPr lang="en-US" sz="1800" b="0" dirty="0">
                          <a:latin typeface="Liberation Mono"/>
                        </a:rPr>
                        <a:t> </a:t>
                      </a:r>
                      <a:r>
                        <a:rPr lang="en-US" sz="1800" kern="1200" dirty="0">
                          <a:solidFill>
                            <a:srgbClr val="0077AA"/>
                          </a:solidFill>
                          <a:latin typeface="Liberation Mono"/>
                          <a:cs typeface="Arial" panose="020B0604020202020204" pitchFamily="34" charset="0"/>
                        </a:rPr>
                        <a:t>JOIN</a:t>
                      </a:r>
                      <a:r>
                        <a:rPr lang="en-US" sz="1800" b="0" dirty="0">
                          <a:latin typeface="Liberation Mono"/>
                        </a:rPr>
                        <a:t> </a:t>
                      </a:r>
                      <a:r>
                        <a:rPr lang="en-US" sz="1800" b="1" dirty="0">
                          <a:latin typeface="Liberation Mono"/>
                        </a:rPr>
                        <a:t>r</a:t>
                      </a:r>
                      <a:r>
                        <a:rPr lang="en-US" sz="1800" b="0" baseline="-25000" dirty="0">
                          <a:latin typeface="Liberation Mono"/>
                        </a:rPr>
                        <a:t>2</a:t>
                      </a:r>
                      <a:r>
                        <a:rPr lang="en-US" sz="1800" b="0" dirty="0">
                          <a:latin typeface="Liberation Mono"/>
                        </a:rPr>
                        <a:t> </a:t>
                      </a:r>
                      <a:r>
                        <a:rPr lang="en-US" sz="1800" kern="1200" dirty="0">
                          <a:solidFill>
                            <a:srgbClr val="0077AA"/>
                          </a:solidFill>
                          <a:latin typeface="Liberation Mono"/>
                          <a:cs typeface="Arial" panose="020B0604020202020204" pitchFamily="34" charset="0"/>
                        </a:rPr>
                        <a:t>ON</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a:t>
                      </a:r>
                      <a:r>
                        <a:rPr lang="en-US" sz="1800" b="1" dirty="0">
                          <a:latin typeface="Liberation Mono"/>
                        </a:rPr>
                        <a:t>A</a:t>
                      </a:r>
                      <a:r>
                        <a:rPr lang="en-US" sz="1800" b="0" baseline="-25000" dirty="0">
                          <a:solidFill>
                            <a:schemeClr val="tx1"/>
                          </a:solidFill>
                          <a:latin typeface="Liberation Mono"/>
                        </a:rPr>
                        <a:t>1</a:t>
                      </a:r>
                      <a:r>
                        <a:rPr lang="en-US" sz="1800" b="0" dirty="0">
                          <a:latin typeface="Liberation Mono"/>
                        </a:rPr>
                        <a:t> = </a:t>
                      </a:r>
                      <a:r>
                        <a:rPr lang="en-US" sz="1800" b="1" dirty="0">
                          <a:latin typeface="Liberation Mono"/>
                        </a:rPr>
                        <a:t>r</a:t>
                      </a:r>
                      <a:r>
                        <a:rPr lang="en-US" sz="1800" b="0" baseline="-25000" dirty="0">
                          <a:latin typeface="Liberation Mono"/>
                        </a:rPr>
                        <a:t>2</a:t>
                      </a:r>
                      <a:r>
                        <a:rPr lang="en-US" sz="1800" b="0" dirty="0">
                          <a:latin typeface="Liberation Mono"/>
                        </a:rPr>
                        <a:t>.</a:t>
                      </a:r>
                      <a:r>
                        <a:rPr lang="en-US" sz="1800" b="1" dirty="0">
                          <a:latin typeface="Liberation Mono"/>
                        </a:rPr>
                        <a:t>A</a:t>
                      </a:r>
                      <a:r>
                        <a:rPr lang="en-US" sz="1800" b="0" baseline="-25000" dirty="0">
                          <a:latin typeface="Liberation Mono"/>
                        </a:rPr>
                        <a:t>1</a:t>
                      </a:r>
                      <a:r>
                        <a:rPr lang="en-US" sz="1800" b="0" dirty="0">
                          <a:latin typeface="Liberation Mono"/>
                        </a:rPr>
                        <a:t>;</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rgbClr val="0077AA"/>
                          </a:solidFill>
                          <a:latin typeface="Liberation Mono"/>
                          <a:cs typeface="Arial" panose="020B0604020202020204" pitchFamily="34" charset="0"/>
                        </a:rPr>
                        <a:t>SELECT</a:t>
                      </a:r>
                      <a:r>
                        <a:rPr lang="en-US" sz="1800" b="0" dirty="0">
                          <a:latin typeface="Liberation Mono"/>
                        </a:rPr>
                        <a:t> * </a:t>
                      </a:r>
                      <a:r>
                        <a:rPr lang="en-US" sz="1800" kern="1200" dirty="0">
                          <a:solidFill>
                            <a:srgbClr val="0077AA"/>
                          </a:solidFill>
                          <a:latin typeface="Liberation Mono"/>
                          <a:cs typeface="Arial" panose="020B0604020202020204" pitchFamily="34" charset="0"/>
                        </a:rPr>
                        <a:t>FROM</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 </a:t>
                      </a:r>
                      <a:r>
                        <a:rPr lang="en-US" sz="1800" kern="1200" dirty="0">
                          <a:solidFill>
                            <a:srgbClr val="0077AA"/>
                          </a:solidFill>
                          <a:latin typeface="Liberation Mono"/>
                          <a:cs typeface="Arial" panose="020B0604020202020204" pitchFamily="34" charset="0"/>
                        </a:rPr>
                        <a:t>INNER</a:t>
                      </a:r>
                      <a:r>
                        <a:rPr lang="en-US" sz="1800" b="0" dirty="0">
                          <a:latin typeface="Liberation Mono"/>
                        </a:rPr>
                        <a:t> </a:t>
                      </a:r>
                      <a:r>
                        <a:rPr lang="en-US" sz="1800" kern="1200" dirty="0">
                          <a:solidFill>
                            <a:srgbClr val="0077AA"/>
                          </a:solidFill>
                          <a:latin typeface="Liberation Mono"/>
                          <a:cs typeface="Arial" panose="020B0604020202020204" pitchFamily="34" charset="0"/>
                        </a:rPr>
                        <a:t>JOIN</a:t>
                      </a:r>
                      <a:r>
                        <a:rPr lang="en-US" sz="1800" b="0" dirty="0">
                          <a:latin typeface="Liberation Mono"/>
                        </a:rPr>
                        <a:t> </a:t>
                      </a:r>
                      <a:r>
                        <a:rPr lang="en-US" sz="1800" b="1" dirty="0">
                          <a:latin typeface="Liberation Mono"/>
                        </a:rPr>
                        <a:t>r</a:t>
                      </a:r>
                      <a:r>
                        <a:rPr lang="en-US" sz="1800" b="0" baseline="-25000" dirty="0">
                          <a:latin typeface="Liberation Mono"/>
                        </a:rPr>
                        <a:t>2</a:t>
                      </a:r>
                      <a:r>
                        <a:rPr lang="en-US" sz="1800" b="0" dirty="0">
                          <a:latin typeface="Liberation Mono"/>
                        </a:rPr>
                        <a:t> </a:t>
                      </a:r>
                      <a:r>
                        <a:rPr lang="en-US" sz="1800" kern="1200" dirty="0">
                          <a:solidFill>
                            <a:srgbClr val="0077AA"/>
                          </a:solidFill>
                          <a:latin typeface="Liberation Mono"/>
                          <a:cs typeface="Arial" panose="020B0604020202020204" pitchFamily="34" charset="0"/>
                        </a:rPr>
                        <a:t>USING</a:t>
                      </a:r>
                      <a:r>
                        <a:rPr lang="en-US" sz="1800" b="0" dirty="0">
                          <a:latin typeface="Liberation Mono"/>
                        </a:rPr>
                        <a:t>(</a:t>
                      </a:r>
                      <a:r>
                        <a:rPr lang="en-US" sz="1800" b="1" dirty="0">
                          <a:latin typeface="Liberation Mono"/>
                        </a:rPr>
                        <a:t>A</a:t>
                      </a:r>
                      <a:r>
                        <a:rPr lang="en-US" sz="1800" b="0" baseline="-25000" dirty="0">
                          <a:solidFill>
                            <a:schemeClr val="tx1"/>
                          </a:solidFill>
                          <a:latin typeface="Liberation Mono"/>
                        </a:rPr>
                        <a:t>1</a:t>
                      </a:r>
                      <a:r>
                        <a:rPr lang="en-US" sz="1800" b="0" baseline="0" dirty="0">
                          <a:solidFill>
                            <a:schemeClr val="tx1"/>
                          </a:solidFill>
                          <a:latin typeface="Liberation Mono"/>
                        </a:rPr>
                        <a:t>,</a:t>
                      </a:r>
                      <a:r>
                        <a:rPr lang="en-US" sz="1800" b="0" dirty="0">
                          <a:latin typeface="Liberation Mono"/>
                        </a:rPr>
                        <a:t> [</a:t>
                      </a:r>
                      <a:r>
                        <a:rPr lang="en-US" sz="1800" b="1" dirty="0">
                          <a:latin typeface="Liberation Mono"/>
                        </a:rPr>
                        <a:t>A</a:t>
                      </a:r>
                      <a:r>
                        <a:rPr lang="en-US" sz="1800" b="0" baseline="-25000" dirty="0">
                          <a:latin typeface="Liberation Mono"/>
                        </a:rPr>
                        <a:t>2</a:t>
                      </a:r>
                      <a:r>
                        <a:rPr lang="en-US" sz="1800" b="0" baseline="0" dirty="0">
                          <a:latin typeface="Liberation Mono"/>
                        </a:rPr>
                        <a:t>])</a:t>
                      </a:r>
                      <a:r>
                        <a:rPr lang="en-US" sz="1800" b="0" dirty="0">
                          <a:latin typeface="Liberation Mono"/>
                        </a:rPr>
                        <a:t>;</a:t>
                      </a:r>
                    </a:p>
                  </a:txBody>
                  <a:tcPr marL="89279" marR="89279" marT="44640" marB="44640" anchor="ctr"/>
                </a:tc>
                <a:tc>
                  <a:txBody>
                    <a:bodyPr/>
                    <a:lstStyle/>
                    <a:p>
                      <a:pPr algn="l" fontAlgn="base"/>
                      <a:endParaRPr lang="en-US" sz="1800" b="0" dirty="0">
                        <a:latin typeface="Palatino Linotype" panose="02040502050505030304" pitchFamily="18" charset="0"/>
                      </a:endParaRPr>
                    </a:p>
                    <a:p>
                      <a:pPr algn="l" fontAlgn="base"/>
                      <a:r>
                        <a:rPr lang="en-US" sz="1800" b="0" dirty="0">
                          <a:latin typeface="Palatino Linotype" panose="02040502050505030304" pitchFamily="18" charset="0"/>
                        </a:rPr>
                        <a:t>SYNTAX:</a:t>
                      </a:r>
                    </a:p>
                    <a:p>
                      <a:pPr marL="285750" indent="-285750" algn="l" fontAlgn="base">
                        <a:buFont typeface="Arial" panose="020B0604020202020204" pitchFamily="34" charset="0"/>
                        <a:buChar char="•"/>
                      </a:pPr>
                      <a:r>
                        <a:rPr lang="en-US" sz="1800" kern="1200" dirty="0">
                          <a:solidFill>
                            <a:srgbClr val="0077AA"/>
                          </a:solidFill>
                          <a:latin typeface="Liberation Mono"/>
                          <a:cs typeface="Arial" panose="020B0604020202020204" pitchFamily="34" charset="0"/>
                        </a:rPr>
                        <a:t>SELECT</a:t>
                      </a:r>
                      <a:r>
                        <a:rPr lang="en-US" sz="1800" b="0" dirty="0">
                          <a:latin typeface="Liberation Mono"/>
                        </a:rPr>
                        <a:t> * </a:t>
                      </a:r>
                      <a:r>
                        <a:rPr lang="en-US" sz="1800" kern="1200" dirty="0">
                          <a:solidFill>
                            <a:srgbClr val="0077AA"/>
                          </a:solidFill>
                          <a:latin typeface="Liberation Mono"/>
                          <a:cs typeface="Arial" panose="020B0604020202020204" pitchFamily="34" charset="0"/>
                        </a:rPr>
                        <a:t>FROM</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 </a:t>
                      </a:r>
                      <a:r>
                        <a:rPr lang="en-US" sz="1800" kern="1200" dirty="0">
                          <a:solidFill>
                            <a:srgbClr val="0077AA"/>
                          </a:solidFill>
                          <a:latin typeface="Liberation Mono"/>
                          <a:cs typeface="Arial" panose="020B0604020202020204" pitchFamily="34" charset="0"/>
                        </a:rPr>
                        <a:t>NATURAL</a:t>
                      </a:r>
                      <a:r>
                        <a:rPr lang="en-US" sz="1800" b="0" dirty="0">
                          <a:latin typeface="Liberation Mono"/>
                        </a:rPr>
                        <a:t> </a:t>
                      </a:r>
                      <a:r>
                        <a:rPr lang="en-US" sz="1800" kern="1200" dirty="0">
                          <a:solidFill>
                            <a:srgbClr val="0077AA"/>
                          </a:solidFill>
                          <a:latin typeface="Liberation Mono"/>
                          <a:cs typeface="Arial" panose="020B0604020202020204" pitchFamily="34" charset="0"/>
                        </a:rPr>
                        <a:t>JOIN</a:t>
                      </a:r>
                      <a:r>
                        <a:rPr lang="en-US" sz="1800" b="0" dirty="0">
                          <a:latin typeface="Liberation Mono"/>
                        </a:rPr>
                        <a:t> </a:t>
                      </a:r>
                      <a:r>
                        <a:rPr lang="en-US" sz="1800" b="1" dirty="0">
                          <a:latin typeface="Liberation Mono"/>
                        </a:rPr>
                        <a:t>r</a:t>
                      </a:r>
                      <a:r>
                        <a:rPr lang="en-US" sz="1800" b="0" baseline="-25000" dirty="0">
                          <a:latin typeface="Liberation Mono"/>
                        </a:rPr>
                        <a:t>2</a:t>
                      </a:r>
                      <a:r>
                        <a:rPr lang="en-US" sz="1800" b="0" dirty="0">
                          <a:latin typeface="Liberation Mono"/>
                        </a:rPr>
                        <a:t>;</a:t>
                      </a:r>
                    </a:p>
                  </a:txBody>
                  <a:tcPr marL="89279" marR="89279" marT="44640" marB="44640" anchor="ctr"/>
                </a:tc>
                <a:extLst>
                  <a:ext uri="{0D108BD9-81ED-4DB2-BD59-A6C34878D82A}">
                    <a16:rowId xmlns="" xmlns:a16="http://schemas.microsoft.com/office/drawing/2014/main" val="3579491206"/>
                  </a:ext>
                </a:extLst>
              </a:tr>
            </a:tbl>
          </a:graphicData>
        </a:graphic>
      </p:graphicFrame>
      <p:grpSp>
        <p:nvGrpSpPr>
          <p:cNvPr id="18" name="Group 17">
            <a:extLst>
              <a:ext uri="{FF2B5EF4-FFF2-40B4-BE49-F238E27FC236}">
                <a16:creationId xmlns="" xmlns:a16="http://schemas.microsoft.com/office/drawing/2014/main" id="{9F2B4833-BE72-4963-8475-C428ABD0318A}"/>
              </a:ext>
            </a:extLst>
          </p:cNvPr>
          <p:cNvGrpSpPr/>
          <p:nvPr/>
        </p:nvGrpSpPr>
        <p:grpSpPr>
          <a:xfrm>
            <a:off x="119336" y="260830"/>
            <a:ext cx="4693700" cy="863914"/>
            <a:chOff x="119336" y="188822"/>
            <a:chExt cx="4693700" cy="863914"/>
          </a:xfrm>
        </p:grpSpPr>
        <p:sp>
          <p:nvSpPr>
            <p:cNvPr id="2" name="Rectangle 1">
              <a:extLst>
                <a:ext uri="{FF2B5EF4-FFF2-40B4-BE49-F238E27FC236}">
                  <a16:creationId xmlns=""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 xmlns:a16="http://schemas.microsoft.com/office/drawing/2014/main" id="{AE3B415B-9AAD-48CC-8436-F063482CDC33}"/>
                </a:ext>
              </a:extLst>
            </p:cNvPr>
            <p:cNvSpPr txBox="1"/>
            <p:nvPr/>
          </p:nvSpPr>
          <p:spPr>
            <a:xfrm>
              <a:off x="407368" y="350795"/>
              <a:ext cx="1305165" cy="553998"/>
            </a:xfrm>
            <a:prstGeom prst="rect">
              <a:avLst/>
            </a:prstGeom>
            <a:noFill/>
          </p:spPr>
          <p:txBody>
            <a:bodyPr wrap="none" rtlCol="0">
              <a:spAutoFit/>
            </a:bodyPr>
            <a:lstStyle/>
            <a:p>
              <a:r>
                <a:rPr lang="en-US" sz="3000" dirty="0"/>
                <a:t>INNER</a:t>
              </a:r>
              <a:endParaRPr lang="en-IN" sz="3000" dirty="0"/>
            </a:p>
          </p:txBody>
        </p:sp>
        <p:sp>
          <p:nvSpPr>
            <p:cNvPr id="14" name="Rectangle 13">
              <a:extLst>
                <a:ext uri="{FF2B5EF4-FFF2-40B4-BE49-F238E27FC236}">
                  <a16:creationId xmlns=""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 xmlns:a16="http://schemas.microsoft.com/office/drawing/2014/main" id="{9A65B8F4-4C8E-4F3B-85E8-F7D8B5CC2AFF}"/>
                </a:ext>
              </a:extLst>
            </p:cNvPr>
            <p:cNvSpPr txBox="1"/>
            <p:nvPr/>
          </p:nvSpPr>
          <p:spPr>
            <a:xfrm>
              <a:off x="2927648" y="350795"/>
              <a:ext cx="1885388" cy="553998"/>
            </a:xfrm>
            <a:prstGeom prst="rect">
              <a:avLst/>
            </a:prstGeom>
            <a:noFill/>
          </p:spPr>
          <p:txBody>
            <a:bodyPr wrap="none" rtlCol="0">
              <a:spAutoFit/>
            </a:bodyPr>
            <a:lstStyle/>
            <a:p>
              <a:r>
                <a:rPr lang="en-US" sz="3000" dirty="0"/>
                <a:t>NATURAL</a:t>
              </a:r>
              <a:endParaRPr lang="en-IN" sz="3000" dirty="0"/>
            </a:p>
          </p:txBody>
        </p:sp>
        <p:sp>
          <p:nvSpPr>
            <p:cNvPr id="17" name="TextBox 16">
              <a:extLst>
                <a:ext uri="{FF2B5EF4-FFF2-40B4-BE49-F238E27FC236}">
                  <a16:creationId xmlns=""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167424839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simple join</a:t>
            </a:r>
          </a:p>
        </p:txBody>
      </p:sp>
      <p:sp>
        <p:nvSpPr>
          <p:cNvPr id="3" name="Rectangle 2"/>
          <p:cNvSpPr/>
          <p:nvPr/>
        </p:nvSpPr>
        <p:spPr>
          <a:xfrm>
            <a:off x="2952728" y="3283866"/>
            <a:ext cx="6858048" cy="400110"/>
          </a:xfrm>
          <a:prstGeom prst="rect">
            <a:avLst/>
          </a:prstGeom>
        </p:spPr>
        <p:txBody>
          <a:bodyPr wrap="square">
            <a:spAutoFit/>
          </a:bodyPr>
          <a:lstStyle/>
          <a:p>
            <a:r>
              <a:rPr lang="en-US" sz="2000" dirty="0">
                <a:solidFill>
                  <a:schemeClr val="bg2">
                    <a:lumMod val="50000"/>
                  </a:schemeClr>
                </a:solidFill>
                <a:latin typeface="Palatino Linotype" panose="02040502050505030304" pitchFamily="18" charset="0"/>
                <a:cs typeface="Arial" pitchFamily="34" charset="0"/>
              </a:rPr>
              <a:t>TODO</a:t>
            </a:r>
          </a:p>
        </p:txBody>
      </p:sp>
    </p:spTree>
    <p:extLst>
      <p:ext uri="{BB962C8B-B14F-4D97-AF65-F5344CB8AC3E}">
        <p14:creationId xmlns:p14="http://schemas.microsoft.com/office/powerpoint/2010/main" val="70706011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simple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560784"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560784" y="1307069"/>
            <a:ext cx="10791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SIMPLE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dirty="0">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latin typeface="Liberation Mono"/>
              </a:rPr>
              <a:t> )</a:t>
            </a:r>
          </a:p>
        </p:txBody>
      </p:sp>
      <p:sp>
        <p:nvSpPr>
          <p:cNvPr id="8" name="Rectangle 7"/>
          <p:cNvSpPr/>
          <p:nvPr/>
        </p:nvSpPr>
        <p:spPr>
          <a:xfrm>
            <a:off x="560784" y="20720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SIMPLE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rPr>
              <a:t>USING</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bg1">
                    <a:lumMod val="65000"/>
                  </a:schemeClr>
                </a:solidFill>
                <a:latin typeface="Liberation Mono"/>
                <a:ea typeface="Times New Roman" panose="02020603050405020304" pitchFamily="18" charset="0"/>
              </a:rPr>
              <a:t>)</a:t>
            </a:r>
            <a:endParaRPr lang="en-IN" dirty="0">
              <a:latin typeface="Liberation Mono"/>
              <a:cs typeface="Arial" panose="020B0604020202020204" pitchFamily="34" charset="0"/>
            </a:endParaRPr>
          </a:p>
        </p:txBody>
      </p:sp>
      <p:grpSp>
        <p:nvGrpSpPr>
          <p:cNvPr id="2" name="Group 1"/>
          <p:cNvGrpSpPr/>
          <p:nvPr/>
        </p:nvGrpSpPr>
        <p:grpSpPr>
          <a:xfrm>
            <a:off x="560784" y="3515144"/>
            <a:ext cx="5751240" cy="1825352"/>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a:solidFill>
                    <a:srgbClr val="0083A2"/>
                  </a:solidFill>
                </a:rPr>
                <a:t>JOINING CONDITION</a:t>
              </a:r>
            </a:p>
          </p:txBody>
        </p:sp>
      </p:grpSp>
    </p:spTree>
    <p:extLst>
      <p:ext uri="{BB962C8B-B14F-4D97-AF65-F5344CB8AC3E}">
        <p14:creationId xmlns:p14="http://schemas.microsoft.com/office/powerpoint/2010/main" val="6496115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outer joins</a:t>
            </a:r>
          </a:p>
        </p:txBody>
      </p:sp>
      <p:sp>
        <p:nvSpPr>
          <p:cNvPr id="3" name="Rectangle 2"/>
          <p:cNvSpPr/>
          <p:nvPr/>
        </p:nvSpPr>
        <p:spPr>
          <a:xfrm>
            <a:off x="407368" y="3283866"/>
            <a:ext cx="11377264" cy="707886"/>
          </a:xfrm>
          <a:prstGeom prst="rect">
            <a:avLst/>
          </a:prstGeom>
        </p:spPr>
        <p:txBody>
          <a:bodyPr wrap="square">
            <a:spAutoFit/>
          </a:bodyPr>
          <a:lstStyle/>
          <a:p>
            <a:r>
              <a:rPr lang="en-US" sz="2000" b="0" i="0" dirty="0">
                <a:solidFill>
                  <a:srgbClr val="222222"/>
                </a:solidFill>
                <a:effectLst/>
                <a:latin typeface="Palatino Linotype" panose="02040502050505030304" pitchFamily="18" charset="0"/>
                <a:cs typeface="Segoe UI Light" panose="020B0502040204020203" pitchFamily="34" charset="0"/>
              </a:rPr>
              <a:t>In an outer join, along with rows that satisfy the matching criteria, we also include some or all rows that do not match the criteria.</a:t>
            </a:r>
            <a:endParaRPr lang="en-US" sz="2000" dirty="0">
              <a:solidFill>
                <a:schemeClr val="bg2">
                  <a:lumMod val="50000"/>
                </a:schemeClr>
              </a:solidFill>
              <a:latin typeface="Palatino Linotype" panose="02040502050505030304" pitchFamily="18" charset="0"/>
              <a:cs typeface="Segoe UI Light" panose="020B0502040204020203" pitchFamily="34" charset="0"/>
            </a:endParaRPr>
          </a:p>
        </p:txBody>
      </p:sp>
      <p:sp>
        <p:nvSpPr>
          <p:cNvPr id="5" name="Rectangle 4">
            <a:extLst>
              <a:ext uri="{FF2B5EF4-FFF2-40B4-BE49-F238E27FC236}">
                <a16:creationId xmlns="" xmlns:a16="http://schemas.microsoft.com/office/drawing/2014/main" id="{C9270E1E-987C-4836-ACAB-42910BEA10CA}"/>
              </a:ext>
            </a:extLst>
          </p:cNvPr>
          <p:cNvSpPr/>
          <p:nvPr/>
        </p:nvSpPr>
        <p:spPr>
          <a:xfrm>
            <a:off x="407368" y="449950"/>
            <a:ext cx="6858048" cy="430887"/>
          </a:xfrm>
          <a:prstGeom prst="rect">
            <a:avLst/>
          </a:prstGeom>
        </p:spPr>
        <p:txBody>
          <a:bodyPr wrap="square">
            <a:spAutoFit/>
          </a:bodyPr>
          <a:lstStyle/>
          <a:p>
            <a:r>
              <a:rPr lang="en-US" sz="2200" dirty="0">
                <a:solidFill>
                  <a:schemeClr val="accent4">
                    <a:lumMod val="50000"/>
                  </a:schemeClr>
                </a:solidFill>
                <a:latin typeface="Arial" pitchFamily="34" charset="0"/>
                <a:cs typeface="Arial" pitchFamily="34" charset="0"/>
              </a:rPr>
              <a:t>The ON clause is required for a left or right outer join.</a:t>
            </a:r>
          </a:p>
        </p:txBody>
      </p:sp>
      <p:sp>
        <p:nvSpPr>
          <p:cNvPr id="6" name="TextBox 5">
            <a:extLst>
              <a:ext uri="{FF2B5EF4-FFF2-40B4-BE49-F238E27FC236}">
                <a16:creationId xmlns="" xmlns:a16="http://schemas.microsoft.com/office/drawing/2014/main" id="{C8F56855-75F5-4E8B-BE92-CA9C510C2715}"/>
              </a:ext>
            </a:extLst>
          </p:cNvPr>
          <p:cNvSpPr txBox="1"/>
          <p:nvPr/>
        </p:nvSpPr>
        <p:spPr>
          <a:xfrm>
            <a:off x="407368" y="4499835"/>
            <a:ext cx="11377264" cy="1477328"/>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r1 </a:t>
            </a:r>
            <a:r>
              <a:rPr lang="en-IN" dirty="0">
                <a:solidFill>
                  <a:schemeClr val="bg1">
                    <a:lumMod val="65000"/>
                  </a:schemeClr>
                </a:solidFill>
                <a:latin typeface="Liberation Mono"/>
              </a:rPr>
              <a:t>(</a:t>
            </a:r>
            <a:r>
              <a:rPr lang="en-IN" dirty="0">
                <a:latin typeface="Liberation Mono"/>
              </a:rPr>
              <a:t>id </a:t>
            </a:r>
            <a:r>
              <a:rPr lang="en-IN" dirty="0">
                <a:solidFill>
                  <a:srgbClr val="834689"/>
                </a:solidFill>
                <a:latin typeface="Liberation Mono"/>
                <a:cs typeface="Arial" panose="020B0604020202020204" pitchFamily="34" charset="0"/>
              </a:rPr>
              <a:t>INT</a:t>
            </a:r>
            <a:r>
              <a:rPr lang="en-IN" dirty="0">
                <a:latin typeface="Liberation Mono"/>
              </a:rPr>
              <a:t>, c1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r2 </a:t>
            </a:r>
            <a:r>
              <a:rPr lang="en-IN" dirty="0">
                <a:solidFill>
                  <a:schemeClr val="bg1">
                    <a:lumMod val="65000"/>
                  </a:schemeClr>
                </a:solidFill>
                <a:latin typeface="Liberation Mono"/>
              </a:rPr>
              <a:t>(</a:t>
            </a:r>
            <a:r>
              <a:rPr lang="en-IN" dirty="0">
                <a:latin typeface="Liberation Mono"/>
              </a:rPr>
              <a:t>id </a:t>
            </a:r>
            <a:r>
              <a:rPr lang="en-IN" dirty="0">
                <a:solidFill>
                  <a:srgbClr val="834689"/>
                </a:solidFill>
                <a:latin typeface="Liberation Mono"/>
                <a:cs typeface="Arial" panose="020B0604020202020204" pitchFamily="34" charset="0"/>
              </a:rPr>
              <a:t>INT</a:t>
            </a:r>
            <a:r>
              <a:rPr lang="en-IN" dirty="0">
                <a:latin typeface="Liberation Mono"/>
              </a:rPr>
              <a:t>, c1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endParaRPr lang="en-IN" dirty="0">
              <a:latin typeface="Liberation Mono"/>
            </a:endParaRPr>
          </a:p>
          <a:p>
            <a:r>
              <a:rPr lang="en-IN" dirty="0">
                <a:solidFill>
                  <a:srgbClr val="0077AA"/>
                </a:solidFill>
                <a:latin typeface="Liberation Mono"/>
              </a:rPr>
              <a:t>INSERT INTO </a:t>
            </a:r>
            <a:r>
              <a:rPr lang="en-IN" dirty="0">
                <a:latin typeface="Liberation Mono"/>
              </a:rPr>
              <a:t>r1 </a:t>
            </a:r>
            <a:r>
              <a:rPr lang="en-IN" dirty="0">
                <a:solidFill>
                  <a:srgbClr val="0077AA"/>
                </a:solidFill>
                <a:latin typeface="Liberation Mono"/>
              </a:rPr>
              <a:t>VALUES</a:t>
            </a:r>
            <a:r>
              <a:rPr lang="en-IN" dirty="0">
                <a:latin typeface="Liberation Mono"/>
              </a:rPr>
              <a:t> </a:t>
            </a:r>
            <a:r>
              <a:rPr lang="en-IN" dirty="0">
                <a:solidFill>
                  <a:schemeClr val="bg1">
                    <a:lumMod val="65000"/>
                  </a:schemeClr>
                </a:solidFill>
                <a:latin typeface="Liberation Mono"/>
              </a:rPr>
              <a:t>(</a:t>
            </a:r>
            <a:r>
              <a:rPr lang="en-IN" dirty="0">
                <a:solidFill>
                  <a:srgbClr val="990055"/>
                </a:solidFill>
                <a:latin typeface="Liberation Mono"/>
              </a:rPr>
              <a:t>4</a:t>
            </a:r>
            <a:r>
              <a:rPr lang="en-IN" dirty="0">
                <a:latin typeface="Liberation Mono"/>
              </a:rPr>
              <a:t>,</a:t>
            </a:r>
            <a:r>
              <a:rPr lang="en-IN" dirty="0">
                <a:solidFill>
                  <a:srgbClr val="669900"/>
                </a:solidFill>
                <a:latin typeface="Liberation Mono"/>
              </a:rPr>
              <a:t>'AC-1'</a:t>
            </a:r>
            <a:r>
              <a:rPr lang="en-IN" dirty="0">
                <a:solidFill>
                  <a:schemeClr val="bg1">
                    <a:lumMod val="65000"/>
                  </a:schemeClr>
                </a:solidFill>
                <a:latin typeface="Liberation Mono"/>
              </a:rPr>
              <a:t>)</a:t>
            </a:r>
            <a:r>
              <a:rPr lang="en-IN" dirty="0">
                <a:latin typeface="Liberation Mono"/>
              </a:rPr>
              <a:t>, (</a:t>
            </a:r>
            <a:r>
              <a:rPr lang="en-IN" dirty="0">
                <a:solidFill>
                  <a:srgbClr val="990055"/>
                </a:solidFill>
                <a:latin typeface="Liberation Mono"/>
              </a:rPr>
              <a:t>1</a:t>
            </a:r>
            <a:r>
              <a:rPr lang="en-IN" dirty="0">
                <a:latin typeface="Liberation Mono"/>
              </a:rPr>
              <a:t>,</a:t>
            </a:r>
            <a:r>
              <a:rPr lang="en-IN" dirty="0">
                <a:solidFill>
                  <a:srgbClr val="669900"/>
                </a:solidFill>
                <a:latin typeface="Liberation Mono"/>
              </a:rPr>
              <a:t>'AC-2'</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2</a:t>
            </a:r>
            <a:r>
              <a:rPr lang="en-IN" dirty="0">
                <a:latin typeface="Liberation Mono"/>
              </a:rPr>
              <a:t>,</a:t>
            </a:r>
            <a:r>
              <a:rPr lang="en-IN" dirty="0">
                <a:solidFill>
                  <a:srgbClr val="669900"/>
                </a:solidFill>
                <a:latin typeface="Liberation Mono"/>
              </a:rPr>
              <a:t>'AC-3'</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3</a:t>
            </a:r>
            <a:r>
              <a:rPr lang="en-IN" dirty="0">
                <a:latin typeface="Liberation Mono"/>
              </a:rPr>
              <a:t>,</a:t>
            </a:r>
            <a:r>
              <a:rPr lang="en-IN" dirty="0">
                <a:solidFill>
                  <a:srgbClr val="669900"/>
                </a:solidFill>
                <a:latin typeface="Liberation Mono"/>
              </a:rPr>
              <a:t>'AC-4'</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5</a:t>
            </a:r>
            <a:r>
              <a:rPr lang="en-IN" dirty="0">
                <a:latin typeface="Liberation Mono"/>
              </a:rPr>
              <a:t>,</a:t>
            </a:r>
            <a:r>
              <a:rPr lang="en-IN" dirty="0">
                <a:solidFill>
                  <a:srgbClr val="669900"/>
                </a:solidFill>
                <a:latin typeface="Liberation Mono"/>
              </a:rPr>
              <a:t>'AC-5'</a:t>
            </a:r>
            <a:r>
              <a:rPr lang="en-IN" dirty="0">
                <a:solidFill>
                  <a:schemeClr val="bg1">
                    <a:lumMod val="65000"/>
                  </a:schemeClr>
                </a:solidFill>
                <a:latin typeface="Liberation Mono"/>
              </a:rPr>
              <a:t>)</a:t>
            </a:r>
            <a:r>
              <a:rPr lang="en-IN" dirty="0">
                <a:latin typeface="Liberation Mono"/>
              </a:rPr>
              <a:t>;</a:t>
            </a:r>
          </a:p>
          <a:p>
            <a:r>
              <a:rPr lang="en-IN" dirty="0">
                <a:solidFill>
                  <a:srgbClr val="0077AA"/>
                </a:solidFill>
                <a:latin typeface="Liberation Mono"/>
              </a:rPr>
              <a:t>INSERT INTO </a:t>
            </a:r>
            <a:r>
              <a:rPr lang="en-IN" dirty="0">
                <a:latin typeface="Liberation Mono"/>
              </a:rPr>
              <a:t>r2 </a:t>
            </a:r>
            <a:r>
              <a:rPr lang="en-IN" dirty="0">
                <a:solidFill>
                  <a:srgbClr val="0077AA"/>
                </a:solidFill>
                <a:latin typeface="Liberation Mono"/>
              </a:rPr>
              <a:t>VALUES</a:t>
            </a:r>
            <a:r>
              <a:rPr lang="en-IN" dirty="0">
                <a:latin typeface="Liberation Mono"/>
              </a:rPr>
              <a:t> </a:t>
            </a:r>
            <a:r>
              <a:rPr lang="en-IN" dirty="0">
                <a:solidFill>
                  <a:schemeClr val="bg1">
                    <a:lumMod val="65000"/>
                  </a:schemeClr>
                </a:solidFill>
                <a:latin typeface="Liberation Mono"/>
              </a:rPr>
              <a:t>(</a:t>
            </a:r>
            <a:r>
              <a:rPr lang="en-IN" dirty="0">
                <a:solidFill>
                  <a:srgbClr val="990055"/>
                </a:solidFill>
                <a:latin typeface="Liberation Mono"/>
              </a:rPr>
              <a:t>1</a:t>
            </a:r>
            <a:r>
              <a:rPr lang="en-IN" dirty="0">
                <a:latin typeface="Liberation Mono"/>
              </a:rPr>
              <a:t>,</a:t>
            </a:r>
            <a:r>
              <a:rPr lang="en-IN" dirty="0">
                <a:solidFill>
                  <a:srgbClr val="669900"/>
                </a:solidFill>
                <a:latin typeface="Liberation Mono"/>
              </a:rPr>
              <a:t>'C-1'</a:t>
            </a:r>
            <a:r>
              <a:rPr lang="en-IN" dirty="0">
                <a:solidFill>
                  <a:schemeClr val="bg1">
                    <a:lumMod val="65000"/>
                  </a:schemeClr>
                </a:solidFill>
                <a:latin typeface="Liberation Mono"/>
              </a:rPr>
              <a:t>)</a:t>
            </a:r>
            <a:r>
              <a:rPr lang="en-IN" dirty="0">
                <a:latin typeface="Liberation Mono"/>
              </a:rPr>
              <a:t>, </a:t>
            </a:r>
            <a:r>
              <a:rPr lang="en-IN" dirty="0">
                <a:solidFill>
                  <a:schemeClr val="bg1">
                    <a:lumMod val="65000"/>
                  </a:schemeClr>
                </a:solidFill>
                <a:latin typeface="Liberation Mono"/>
              </a:rPr>
              <a:t>(</a:t>
            </a:r>
            <a:r>
              <a:rPr lang="en-IN" dirty="0">
                <a:solidFill>
                  <a:srgbClr val="990055"/>
                </a:solidFill>
                <a:latin typeface="Liberation Mono"/>
              </a:rPr>
              <a:t>2</a:t>
            </a:r>
            <a:r>
              <a:rPr lang="en-IN" dirty="0">
                <a:latin typeface="Liberation Mono"/>
              </a:rPr>
              <a:t>,</a:t>
            </a:r>
            <a:r>
              <a:rPr lang="en-IN" dirty="0">
                <a:solidFill>
                  <a:srgbClr val="669900"/>
                </a:solidFill>
                <a:latin typeface="Liberation Mono"/>
              </a:rPr>
              <a:t>'C-2'</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3</a:t>
            </a:r>
            <a:r>
              <a:rPr lang="en-IN" dirty="0">
                <a:latin typeface="Liberation Mono"/>
              </a:rPr>
              <a:t>,</a:t>
            </a:r>
            <a:r>
              <a:rPr lang="en-IN" dirty="0">
                <a:solidFill>
                  <a:srgbClr val="669900"/>
                </a:solidFill>
                <a:latin typeface="Liberation Mono"/>
              </a:rPr>
              <a:t>'C-3'</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7</a:t>
            </a:r>
            <a:r>
              <a:rPr lang="en-IN" dirty="0">
                <a:latin typeface="Liberation Mono"/>
              </a:rPr>
              <a:t>,</a:t>
            </a:r>
            <a:r>
              <a:rPr lang="en-IN" dirty="0">
                <a:solidFill>
                  <a:srgbClr val="669900"/>
                </a:solidFill>
                <a:latin typeface="Liberation Mono"/>
              </a:rPr>
              <a:t>'C-4'</a:t>
            </a:r>
            <a:r>
              <a:rPr lang="en-IN" dirty="0">
                <a:solidFill>
                  <a:schemeClr val="bg1">
                    <a:lumMod val="65000"/>
                  </a:schemeClr>
                </a:solidFill>
                <a:latin typeface="Liberation Mono"/>
              </a:rPr>
              <a:t>)</a:t>
            </a:r>
            <a:r>
              <a:rPr lang="en-IN" dirty="0">
                <a:latin typeface="Liberation Mono"/>
              </a:rPr>
              <a:t>;</a:t>
            </a:r>
          </a:p>
        </p:txBody>
      </p:sp>
      <p:grpSp>
        <p:nvGrpSpPr>
          <p:cNvPr id="16" name="Group 15">
            <a:extLst>
              <a:ext uri="{FF2B5EF4-FFF2-40B4-BE49-F238E27FC236}">
                <a16:creationId xmlns="" xmlns:a16="http://schemas.microsoft.com/office/drawing/2014/main" id="{268FC8C5-C98A-3F9D-89C3-E5CDAB6C6353}"/>
              </a:ext>
            </a:extLst>
          </p:cNvPr>
          <p:cNvGrpSpPr/>
          <p:nvPr/>
        </p:nvGrpSpPr>
        <p:grpSpPr>
          <a:xfrm>
            <a:off x="263352" y="943560"/>
            <a:ext cx="11665296" cy="1477328"/>
            <a:chOff x="263352" y="963966"/>
            <a:chExt cx="11665296" cy="1477328"/>
          </a:xfrm>
        </p:grpSpPr>
        <p:sp>
          <p:nvSpPr>
            <p:cNvPr id="15" name="TextBox 14">
              <a:extLst>
                <a:ext uri="{FF2B5EF4-FFF2-40B4-BE49-F238E27FC236}">
                  <a16:creationId xmlns="" xmlns:a16="http://schemas.microsoft.com/office/drawing/2014/main" id="{C6DCF000-51B3-7867-417F-B11E1429EE40}"/>
                </a:ext>
              </a:extLst>
            </p:cNvPr>
            <p:cNvSpPr txBox="1"/>
            <p:nvPr/>
          </p:nvSpPr>
          <p:spPr>
            <a:xfrm>
              <a:off x="263352" y="963966"/>
              <a:ext cx="11665296" cy="1477328"/>
            </a:xfrm>
            <a:prstGeom prst="rect">
              <a:avLst/>
            </a:prstGeom>
            <a:noFill/>
          </p:spPr>
          <p:txBody>
            <a:bodyPr wrap="square">
              <a:spAutoFit/>
            </a:bodyPr>
            <a:lstStyle/>
            <a:p>
              <a:r>
                <a:rPr lang="en-IN" dirty="0"/>
                <a:t>The LEFT OUTER JOIN operation keeps every tuple in the first, or left, relation R in R        S, if no matching tuple is found in S, then the attributes of S in the join result are filled or padded with NULL values.</a:t>
              </a:r>
            </a:p>
            <a:p>
              <a:endParaRPr lang="en-IN" dirty="0"/>
            </a:p>
            <a:p>
              <a:r>
                <a:rPr lang="en-IN" dirty="0"/>
                <a:t>The RIGHT OUTER JOIN keeps every tuple in the second, or right, relation S in the result of R       S, if no matching tuple is found in R, then the attributes of R in the join result are filled or padded with NULL values.</a:t>
              </a:r>
            </a:p>
          </p:txBody>
        </p:sp>
        <p:grpSp>
          <p:nvGrpSpPr>
            <p:cNvPr id="4" name="Group 3">
              <a:extLst>
                <a:ext uri="{FF2B5EF4-FFF2-40B4-BE49-F238E27FC236}">
                  <a16:creationId xmlns="" xmlns:a16="http://schemas.microsoft.com/office/drawing/2014/main" id="{F5E23DF7-B970-4378-2C04-802FC8D28148}"/>
                </a:ext>
              </a:extLst>
            </p:cNvPr>
            <p:cNvGrpSpPr/>
            <p:nvPr/>
          </p:nvGrpSpPr>
          <p:grpSpPr>
            <a:xfrm>
              <a:off x="8477344" y="1078136"/>
              <a:ext cx="258692" cy="142276"/>
              <a:chOff x="1228797" y="2278612"/>
              <a:chExt cx="258692" cy="142276"/>
            </a:xfrm>
          </p:grpSpPr>
          <p:sp>
            <p:nvSpPr>
              <p:cNvPr id="7" name="Flowchart: Collate 6">
                <a:extLst>
                  <a:ext uri="{FF2B5EF4-FFF2-40B4-BE49-F238E27FC236}">
                    <a16:creationId xmlns="" xmlns:a16="http://schemas.microsoft.com/office/drawing/2014/main" id="{7B45AD64-56B3-B51D-6012-880E371355E8}"/>
                  </a:ext>
                </a:extLst>
              </p:cNvPr>
              <p:cNvSpPr/>
              <p:nvPr/>
            </p:nvSpPr>
            <p:spPr>
              <a:xfrm rot="16200000">
                <a:off x="1308339" y="2241738"/>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 xmlns:a16="http://schemas.microsoft.com/office/drawing/2014/main" id="{FE71CB96-EBFE-2F41-5CE3-B711ADCE56E5}"/>
                  </a:ext>
                </a:extLst>
              </p:cNvPr>
              <p:cNvCxnSpPr>
                <a:cxnSpLocks/>
              </p:cNvCxnSpPr>
              <p:nvPr/>
            </p:nvCxnSpPr>
            <p:spPr>
              <a:xfrm>
                <a:off x="1228797" y="2278612"/>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19E6B56C-1790-6923-3046-C10BA5FE5212}"/>
                  </a:ext>
                </a:extLst>
              </p:cNvPr>
              <p:cNvCxnSpPr>
                <a:cxnSpLocks/>
              </p:cNvCxnSpPr>
              <p:nvPr/>
            </p:nvCxnSpPr>
            <p:spPr>
              <a:xfrm>
                <a:off x="1228797" y="2420888"/>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 xmlns:a16="http://schemas.microsoft.com/office/drawing/2014/main" id="{D5F23FC4-3B19-62A4-47DB-4C420999CFE5}"/>
                </a:ext>
              </a:extLst>
            </p:cNvPr>
            <p:cNvGrpSpPr/>
            <p:nvPr/>
          </p:nvGrpSpPr>
          <p:grpSpPr>
            <a:xfrm rot="10800000">
              <a:off x="9293692" y="1907033"/>
              <a:ext cx="258692" cy="142276"/>
              <a:chOff x="1228797" y="2278612"/>
              <a:chExt cx="258692" cy="142276"/>
            </a:xfrm>
          </p:grpSpPr>
          <p:sp>
            <p:nvSpPr>
              <p:cNvPr id="11" name="Flowchart: Collate 10">
                <a:extLst>
                  <a:ext uri="{FF2B5EF4-FFF2-40B4-BE49-F238E27FC236}">
                    <a16:creationId xmlns="" xmlns:a16="http://schemas.microsoft.com/office/drawing/2014/main" id="{990B3882-F7AF-816E-138C-772B366C9E73}"/>
                  </a:ext>
                </a:extLst>
              </p:cNvPr>
              <p:cNvSpPr/>
              <p:nvPr/>
            </p:nvSpPr>
            <p:spPr>
              <a:xfrm rot="16200000">
                <a:off x="1308339" y="2241738"/>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 xmlns:a16="http://schemas.microsoft.com/office/drawing/2014/main" id="{6E35545E-694D-519C-2CD0-97B7B5C30FDF}"/>
                  </a:ext>
                </a:extLst>
              </p:cNvPr>
              <p:cNvCxnSpPr>
                <a:cxnSpLocks/>
              </p:cNvCxnSpPr>
              <p:nvPr/>
            </p:nvCxnSpPr>
            <p:spPr>
              <a:xfrm>
                <a:off x="1228797" y="2278612"/>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6E3F518F-4748-74CD-7F93-88DB7E6CB579}"/>
                  </a:ext>
                </a:extLst>
              </p:cNvPr>
              <p:cNvCxnSpPr>
                <a:cxnSpLocks/>
              </p:cNvCxnSpPr>
              <p:nvPr/>
            </p:nvCxnSpPr>
            <p:spPr>
              <a:xfrm>
                <a:off x="1228797" y="2420888"/>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7097582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left outer joins</a:t>
            </a:r>
          </a:p>
        </p:txBody>
      </p:sp>
      <p:sp>
        <p:nvSpPr>
          <p:cNvPr id="7" name="Rectangle 6">
            <a:extLst>
              <a:ext uri="{FF2B5EF4-FFF2-40B4-BE49-F238E27FC236}">
                <a16:creationId xmlns="" xmlns:a16="http://schemas.microsoft.com/office/drawing/2014/main" id="{F4126A8B-51ED-4D55-BFAA-396AAA78CDC2}"/>
              </a:ext>
            </a:extLst>
          </p:cNvPr>
          <p:cNvSpPr/>
          <p:nvPr/>
        </p:nvSpPr>
        <p:spPr>
          <a:xfrm>
            <a:off x="191344" y="2722855"/>
            <a:ext cx="6192688" cy="4031873"/>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3, 4}</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{(1, a), (2, b), (1, c), (3, d), (2, e), (1, f), (5, z)}</a:t>
            </a:r>
          </a:p>
          <a:p>
            <a:endParaRPr lang="en-US" sz="800" b="1" i="1"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left join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{(1, 1, a), </a:t>
            </a:r>
          </a:p>
          <a:p>
            <a:r>
              <a:rPr lang="en-US" sz="2400" dirty="0">
                <a:solidFill>
                  <a:srgbClr val="006C86"/>
                </a:solidFill>
                <a:latin typeface="Liberation Mono"/>
              </a:rPr>
              <a:t>        (2, 2, b), </a:t>
            </a:r>
          </a:p>
          <a:p>
            <a:r>
              <a:rPr lang="en-US" sz="2400" dirty="0">
                <a:solidFill>
                  <a:srgbClr val="006C86"/>
                </a:solidFill>
                <a:latin typeface="Liberation Mono"/>
              </a:rPr>
              <a:t>        (1, 1, c), </a:t>
            </a:r>
          </a:p>
          <a:p>
            <a:r>
              <a:rPr lang="en-US" sz="2400" dirty="0">
                <a:solidFill>
                  <a:srgbClr val="006C86"/>
                </a:solidFill>
                <a:latin typeface="Liberation Mono"/>
              </a:rPr>
              <a:t>        (3, 3, d), </a:t>
            </a:r>
          </a:p>
          <a:p>
            <a:r>
              <a:rPr lang="en-US" sz="2400" dirty="0">
                <a:solidFill>
                  <a:srgbClr val="006C86"/>
                </a:solidFill>
                <a:latin typeface="Liberation Mono"/>
              </a:rPr>
              <a:t>        (2, 2, e), </a:t>
            </a:r>
          </a:p>
          <a:p>
            <a:r>
              <a:rPr lang="en-US" sz="2400" dirty="0">
                <a:solidFill>
                  <a:srgbClr val="006C86"/>
                </a:solidFill>
                <a:latin typeface="Liberation Mono"/>
              </a:rPr>
              <a:t>        (1, 1, f),</a:t>
            </a:r>
          </a:p>
          <a:p>
            <a:r>
              <a:rPr lang="en-US" sz="2400" dirty="0">
                <a:solidFill>
                  <a:srgbClr val="006C86"/>
                </a:solidFill>
                <a:latin typeface="Liberation Mono"/>
              </a:rPr>
              <a:t>        (4, NULL, NULL}</a:t>
            </a:r>
          </a:p>
        </p:txBody>
      </p:sp>
      <p:pic>
        <p:nvPicPr>
          <p:cNvPr id="4" name="Picture 3">
            <a:extLst>
              <a:ext uri="{FF2B5EF4-FFF2-40B4-BE49-F238E27FC236}">
                <a16:creationId xmlns="" xmlns:a16="http://schemas.microsoft.com/office/drawing/2014/main" id="{A4C73F91-77CF-48C7-A3ED-6B55A67F7677}"/>
              </a:ext>
            </a:extLst>
          </p:cNvPr>
          <p:cNvPicPr>
            <a:picLocks noChangeAspect="1"/>
          </p:cNvPicPr>
          <p:nvPr/>
        </p:nvPicPr>
        <p:blipFill>
          <a:blip r:embed="rId2"/>
          <a:stretch>
            <a:fillRect/>
          </a:stretch>
        </p:blipFill>
        <p:spPr>
          <a:xfrm>
            <a:off x="6888088" y="3645024"/>
            <a:ext cx="2660159" cy="2572074"/>
          </a:xfrm>
          <a:prstGeom prst="rect">
            <a:avLst/>
          </a:prstGeom>
        </p:spPr>
      </p:pic>
      <p:sp>
        <p:nvSpPr>
          <p:cNvPr id="13" name="TextBox 12">
            <a:extLst>
              <a:ext uri="{FF2B5EF4-FFF2-40B4-BE49-F238E27FC236}">
                <a16:creationId xmlns="" xmlns:a16="http://schemas.microsoft.com/office/drawing/2014/main" id="{E9D6D892-30B2-4CE5-A8D8-3A8772135F45}"/>
              </a:ext>
            </a:extLst>
          </p:cNvPr>
          <p:cNvSpPr txBox="1"/>
          <p:nvPr/>
        </p:nvSpPr>
        <p:spPr>
          <a:xfrm>
            <a:off x="6888088" y="3111462"/>
            <a:ext cx="4932656" cy="369332"/>
          </a:xfrm>
          <a:prstGeom prst="rect">
            <a:avLst/>
          </a:prstGeom>
          <a:noFill/>
        </p:spPr>
        <p:txBody>
          <a:bodyPr wrap="square">
            <a:spAutoFit/>
          </a:bodyPr>
          <a:lstStyle/>
          <a:p>
            <a:r>
              <a:rPr lang="en-IN" dirty="0">
                <a:solidFill>
                  <a:srgbClr val="0077AA"/>
                </a:solidFill>
                <a:latin typeface="Liberation Mono"/>
              </a:rPr>
              <a:t>SELECT</a:t>
            </a:r>
            <a:r>
              <a:rPr lang="en-IN" dirty="0"/>
              <a:t> * </a:t>
            </a:r>
            <a:r>
              <a:rPr lang="en-IN" dirty="0">
                <a:solidFill>
                  <a:srgbClr val="0077AA"/>
                </a:solidFill>
                <a:latin typeface="Liberation Mono"/>
              </a:rPr>
              <a:t>FROM</a:t>
            </a:r>
            <a:r>
              <a:rPr lang="en-IN" dirty="0"/>
              <a:t> r1 </a:t>
            </a:r>
            <a:r>
              <a:rPr lang="en-IN" dirty="0">
                <a:solidFill>
                  <a:srgbClr val="0077AA"/>
                </a:solidFill>
                <a:latin typeface="Liberation Mono"/>
              </a:rPr>
              <a:t>LEFT</a:t>
            </a:r>
            <a:r>
              <a:rPr lang="en-IN" dirty="0"/>
              <a:t> </a:t>
            </a:r>
            <a:r>
              <a:rPr lang="en-IN" dirty="0">
                <a:solidFill>
                  <a:srgbClr val="0077AA"/>
                </a:solidFill>
                <a:latin typeface="Liberation Mono"/>
              </a:rPr>
              <a:t>JOIN</a:t>
            </a:r>
            <a:r>
              <a:rPr lang="en-IN" dirty="0"/>
              <a:t> r2 </a:t>
            </a:r>
            <a:r>
              <a:rPr lang="en-IN" dirty="0">
                <a:solidFill>
                  <a:srgbClr val="DD4A68"/>
                </a:solidFill>
                <a:latin typeface="Liberation Mono"/>
              </a:rPr>
              <a:t>ON</a:t>
            </a:r>
            <a:r>
              <a:rPr lang="en-IN" dirty="0"/>
              <a:t> r1.c1 </a:t>
            </a:r>
            <a:r>
              <a:rPr lang="en-IN" dirty="0">
                <a:solidFill>
                  <a:schemeClr val="accent5">
                    <a:lumMod val="75000"/>
                  </a:schemeClr>
                </a:solidFill>
                <a:latin typeface="Liberation Mono"/>
              </a:rPr>
              <a:t>=</a:t>
            </a:r>
            <a:r>
              <a:rPr lang="en-IN" dirty="0"/>
              <a:t> r2.c1;</a:t>
            </a:r>
          </a:p>
        </p:txBody>
      </p:sp>
      <p:sp>
        <p:nvSpPr>
          <p:cNvPr id="6" name="Rectangle 5">
            <a:extLst>
              <a:ext uri="{FF2B5EF4-FFF2-40B4-BE49-F238E27FC236}">
                <a16:creationId xmlns="" xmlns:a16="http://schemas.microsoft.com/office/drawing/2014/main" id="{BC795A87-5D56-4396-9A48-ACD64389955A}"/>
              </a:ext>
            </a:extLst>
          </p:cNvPr>
          <p:cNvSpPr/>
          <p:nvPr/>
        </p:nvSpPr>
        <p:spPr>
          <a:xfrm>
            <a:off x="341368" y="660502"/>
            <a:ext cx="11572956" cy="1323439"/>
          </a:xfrm>
          <a:prstGeom prst="rect">
            <a:avLst/>
          </a:prstGeom>
        </p:spPr>
        <p:txBody>
          <a:bodyPr wrap="square">
            <a:spAutoFit/>
          </a:bodyPr>
          <a:lstStyle/>
          <a:p>
            <a:r>
              <a:rPr lang="en-US" sz="2000" dirty="0">
                <a:solidFill>
                  <a:srgbClr val="222222"/>
                </a:solidFill>
                <a:latin typeface="Palatino Linotype" panose="02040502050505030304" pitchFamily="18" charset="0"/>
                <a:cs typeface="Segoe UI Light" panose="020B0502040204020203" pitchFamily="34" charset="0"/>
              </a:rPr>
              <a:t>Suppose, we want to join two tables: </a:t>
            </a:r>
            <a:r>
              <a:rPr lang="en-IN" sz="2000" dirty="0">
                <a:solidFill>
                  <a:srgbClr val="222222"/>
                </a:solidFill>
                <a:latin typeface="Palatino Linotype" panose="02040502050505030304" pitchFamily="18" charset="0"/>
                <a:cs typeface="Segoe UI Light" panose="020B0502040204020203" pitchFamily="34" charset="0"/>
              </a:rPr>
              <a:t>r1</a:t>
            </a:r>
            <a:r>
              <a:rPr lang="en-US" sz="2000" dirty="0">
                <a:solidFill>
                  <a:srgbClr val="222222"/>
                </a:solidFill>
                <a:latin typeface="Palatino Linotype" panose="02040502050505030304" pitchFamily="18" charset="0"/>
                <a:cs typeface="Segoe UI Light" panose="020B0502040204020203" pitchFamily="34" charset="0"/>
              </a:rPr>
              <a:t> and </a:t>
            </a:r>
            <a:r>
              <a:rPr lang="en-IN" sz="2000" dirty="0">
                <a:solidFill>
                  <a:srgbClr val="222222"/>
                </a:solidFill>
                <a:latin typeface="Palatino Linotype" panose="02040502050505030304" pitchFamily="18" charset="0"/>
                <a:cs typeface="Segoe UI Light" panose="020B0502040204020203" pitchFamily="34" charset="0"/>
              </a:rPr>
              <a:t>r2</a:t>
            </a:r>
            <a:r>
              <a:rPr lang="en-US" sz="2000" dirty="0">
                <a:solidFill>
                  <a:srgbClr val="222222"/>
                </a:solidFill>
                <a:latin typeface="Palatino Linotype" panose="02040502050505030304" pitchFamily="18" charset="0"/>
                <a:cs typeface="Segoe UI Light" panose="020B0502040204020203" pitchFamily="34" charset="0"/>
              </a:rPr>
              <a:t>. SQL left outer join returns all rows in the left table (r1) and all the matching rows found in the right table (r2). It means the result of the SQL left join always contains the rows in the left table. . </a:t>
            </a:r>
            <a:r>
              <a:rPr lang="en-US" sz="2000" b="1" dirty="0">
                <a:solidFill>
                  <a:srgbClr val="222222"/>
                </a:solidFill>
                <a:latin typeface="Palatino Linotype" panose="02040502050505030304" pitchFamily="18" charset="0"/>
                <a:cs typeface="Segoe UI Light" panose="020B0502040204020203" pitchFamily="34" charset="0"/>
              </a:rPr>
              <a:t>If no matching rows found in the right table, NULL are displayed.</a:t>
            </a:r>
          </a:p>
        </p:txBody>
      </p:sp>
    </p:spTree>
    <p:extLst>
      <p:ext uri="{BB962C8B-B14F-4D97-AF65-F5344CB8AC3E}">
        <p14:creationId xmlns:p14="http://schemas.microsoft.com/office/powerpoint/2010/main" val="426131208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41368" y="660502"/>
            <a:ext cx="11572956" cy="646331"/>
          </a:xfrm>
          <a:prstGeom prst="rect">
            <a:avLst/>
          </a:prstGeom>
        </p:spPr>
        <p:txBody>
          <a:bodyPr wrap="square">
            <a:spAutoFit/>
          </a:bodyPr>
          <a:lstStyle/>
          <a:p>
            <a:r>
              <a:rPr lang="en-US" dirty="0">
                <a:latin typeface="Palatino Linotype" panose="02040502050505030304" pitchFamily="18" charset="0"/>
              </a:rPr>
              <a:t>The following example the LEFT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LEFT JOIN will match rows from the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1</a:t>
            </a:r>
            <a:r>
              <a:rPr lang="en-US" dirty="0">
                <a:latin typeface="Palatino Linotype" panose="02040502050505030304" pitchFamily="18" charset="0"/>
              </a:rPr>
              <a:t> table with the rows from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2</a:t>
            </a:r>
            <a:r>
              <a:rPr lang="en-US" dirty="0">
                <a:latin typeface="Palatino Linotype" panose="02040502050505030304" pitchFamily="18" charset="0"/>
              </a:rPr>
              <a:t> table using patterns:</a:t>
            </a:r>
          </a:p>
        </p:txBody>
      </p:sp>
      <p:pic>
        <p:nvPicPr>
          <p:cNvPr id="37" name="Picture 36"/>
          <p:cNvPicPr>
            <a:picLocks noChangeAspect="1"/>
          </p:cNvPicPr>
          <p:nvPr/>
        </p:nvPicPr>
        <p:blipFill>
          <a:blip r:embed="rId2"/>
          <a:stretch>
            <a:fillRect/>
          </a:stretch>
        </p:blipFill>
        <p:spPr>
          <a:xfrm>
            <a:off x="479377" y="1844824"/>
            <a:ext cx="11146566" cy="4238514"/>
          </a:xfrm>
          <a:prstGeom prst="rect">
            <a:avLst/>
          </a:prstGeom>
        </p:spPr>
      </p:pic>
      <p:sp>
        <p:nvSpPr>
          <p:cNvPr id="5" name="Rectangle 4">
            <a:extLst>
              <a:ext uri="{FF2B5EF4-FFF2-40B4-BE49-F238E27FC236}">
                <a16:creationId xmlns="" xmlns:a16="http://schemas.microsoft.com/office/drawing/2014/main" id="{B07C28A0-274B-4077-8FFC-230896B74FE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53363378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335360" y="3645024"/>
            <a:ext cx="9096996" cy="1695884"/>
          </a:xfrm>
          <a:prstGeom prst="rect">
            <a:avLst/>
          </a:prstGeom>
        </p:spPr>
      </p:pic>
      <p:sp>
        <p:nvSpPr>
          <p:cNvPr id="42" name="Rectangle 41"/>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when there is no match.</a:t>
            </a:r>
          </a:p>
        </p:txBody>
      </p:sp>
      <p:sp>
        <p:nvSpPr>
          <p:cNvPr id="43" name="Rectangle 42"/>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 xmlns:a16="http://schemas.microsoft.com/office/drawing/2014/main" id="{8FF30102-743E-4CB4-A104-F0539F9C2F43}"/>
              </a:ext>
            </a:extLst>
          </p:cNvPr>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67924937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5022" y="764704"/>
            <a:ext cx="11449272"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LEFT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solidFill>
                  <a:srgbClr val="0077AA"/>
                </a:solidFill>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pic>
        <p:nvPicPr>
          <p:cNvPr id="2" name="Picture 1">
            <a:extLst>
              <a:ext uri="{FF2B5EF4-FFF2-40B4-BE49-F238E27FC236}">
                <a16:creationId xmlns="" xmlns:a16="http://schemas.microsoft.com/office/drawing/2014/main" id="{6A58FD6D-E5B0-4163-9AFB-8E607FC0070F}"/>
              </a:ext>
            </a:extLst>
          </p:cNvPr>
          <p:cNvPicPr>
            <a:picLocks noChangeAspect="1"/>
          </p:cNvPicPr>
          <p:nvPr/>
        </p:nvPicPr>
        <p:blipFill>
          <a:blip r:embed="rId2"/>
          <a:stretch>
            <a:fillRect/>
          </a:stretch>
        </p:blipFill>
        <p:spPr>
          <a:xfrm>
            <a:off x="335360" y="1268760"/>
            <a:ext cx="11449272" cy="5381624"/>
          </a:xfrm>
          <a:prstGeom prst="rect">
            <a:avLst/>
          </a:prstGeom>
        </p:spPr>
      </p:pic>
      <p:sp>
        <p:nvSpPr>
          <p:cNvPr id="5" name="Rectangle 4">
            <a:extLst>
              <a:ext uri="{FF2B5EF4-FFF2-40B4-BE49-F238E27FC236}">
                <a16:creationId xmlns="" xmlns:a16="http://schemas.microsoft.com/office/drawing/2014/main" id="{4833F1C0-F02D-4B48-BF9B-0A37C7D481BF}"/>
              </a:ext>
            </a:extLst>
          </p:cNvPr>
          <p:cNvSpPr/>
          <p:nvPr/>
        </p:nvSpPr>
        <p:spPr>
          <a:xfrm>
            <a:off x="407368" y="5792956"/>
            <a:ext cx="11276926" cy="8712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 xmlns:a16="http://schemas.microsoft.com/office/drawing/2014/main" id="{ADFC9B3A-AE86-4446-8404-B39C5956ECFC}"/>
              </a:ext>
            </a:extLst>
          </p:cNvPr>
          <p:cNvSpPr/>
          <p:nvPr/>
        </p:nvSpPr>
        <p:spPr>
          <a:xfrm>
            <a:off x="407368" y="3741449"/>
            <a:ext cx="11276926" cy="2615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591257DB-FEE7-4A5D-8AAA-E11DB3F8F8EA}"/>
              </a:ext>
            </a:extLst>
          </p:cNvPr>
          <p:cNvSpPr/>
          <p:nvPr/>
        </p:nvSpPr>
        <p:spPr>
          <a:xfrm>
            <a:off x="407368" y="2863782"/>
            <a:ext cx="11276926" cy="2615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1955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 xmlns:a16="http://schemas.microsoft.com/office/drawing/2014/main" id="{B7A644A2-B1BB-4026-8461-7FFDD5E1D9E8}"/>
              </a:ext>
            </a:extLst>
          </p:cNvPr>
          <p:cNvPicPr>
            <a:picLocks noChangeAspect="1"/>
          </p:cNvPicPr>
          <p:nvPr/>
        </p:nvPicPr>
        <p:blipFill>
          <a:blip r:embed="rId2" cstate="print"/>
          <a:stretch>
            <a:fillRect/>
          </a:stretch>
        </p:blipFill>
        <p:spPr>
          <a:xfrm>
            <a:off x="335360" y="3645024"/>
            <a:ext cx="9105900" cy="1695450"/>
          </a:xfrm>
          <a:prstGeom prst="rect">
            <a:avLst/>
          </a:prstGeom>
        </p:spPr>
      </p:pic>
      <p:sp>
        <p:nvSpPr>
          <p:cNvPr id="3" name="Rectangle 2">
            <a:extLst>
              <a:ext uri="{FF2B5EF4-FFF2-40B4-BE49-F238E27FC236}">
                <a16:creationId xmlns="" xmlns:a16="http://schemas.microsoft.com/office/drawing/2014/main" id="{C4ACD710-03CA-429D-81C4-C5C4C8C6F680}"/>
              </a:ext>
            </a:extLst>
          </p:cNvPr>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  </a:t>
            </a:r>
            <a:r>
              <a:rPr lang="en-IN" dirty="0">
                <a:solidFill>
                  <a:srgbClr val="0077AA"/>
                </a:solidFill>
                <a:latin typeface="Liberation Mono"/>
              </a:rPr>
              <a:t>WHERE</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4">
                    <a:lumMod val="50000"/>
                  </a:schemeClr>
                </a:solidFill>
                <a:latin typeface="Liberation Mono"/>
                <a:cs typeface="Arial" panose="020B0604020202020204" pitchFamily="34" charset="0"/>
              </a:rPr>
              <a:t>IS NULL</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C80B9F25-B6BF-41A5-B359-427E058F3639}"/>
              </a:ext>
            </a:extLst>
          </p:cNvPr>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IS NULL</a:t>
            </a:r>
            <a:endParaRPr lang="en-US" sz="2000" dirty="0">
              <a:solidFill>
                <a:srgbClr val="0077AA"/>
              </a:solidFill>
              <a:latin typeface="Liberation Mono"/>
            </a:endParaRPr>
          </a:p>
        </p:txBody>
      </p:sp>
      <p:sp>
        <p:nvSpPr>
          <p:cNvPr id="9" name="Rectangle 8">
            <a:extLst>
              <a:ext uri="{FF2B5EF4-FFF2-40B4-BE49-F238E27FC236}">
                <a16:creationId xmlns="" xmlns:a16="http://schemas.microsoft.com/office/drawing/2014/main" id="{FAE3077F-EFB6-45B6-8B1B-ADA5148EE1BC}"/>
              </a:ext>
            </a:extLst>
          </p:cNvPr>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table when there is no match.</a:t>
            </a:r>
          </a:p>
        </p:txBody>
      </p:sp>
    </p:spTree>
    <p:extLst>
      <p:ext uri="{BB962C8B-B14F-4D97-AF65-F5344CB8AC3E}">
        <p14:creationId xmlns:p14="http://schemas.microsoft.com/office/powerpoint/2010/main" val="1298854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46613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 xmlns:a16="http://schemas.microsoft.com/office/drawing/2014/main" id="{82208478-F271-4139-8A17-511DF10D4431}"/>
              </a:ext>
            </a:extLst>
          </p:cNvPr>
          <p:cNvSpPr/>
          <p:nvPr/>
        </p:nvSpPr>
        <p:spPr>
          <a:xfrm>
            <a:off x="2604189" y="329717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a:extLst>
              <a:ext uri="{FF2B5EF4-FFF2-40B4-BE49-F238E27FC236}">
                <a16:creationId xmlns="" xmlns:a16="http://schemas.microsoft.com/office/drawing/2014/main" id="{ABAFAE02-F1D4-2E2A-90DF-B4ADD1F11AEF}"/>
              </a:ext>
            </a:extLst>
          </p:cNvPr>
          <p:cNvSpPr txBox="1"/>
          <p:nvPr/>
        </p:nvSpPr>
        <p:spPr>
          <a:xfrm>
            <a:off x="184737" y="1268760"/>
            <a:ext cx="11486199" cy="769441"/>
          </a:xfrm>
          <a:prstGeom prst="rect">
            <a:avLst/>
          </a:prstGeom>
          <a:noFill/>
        </p:spPr>
        <p:txBody>
          <a:bodyPr wrap="square">
            <a:spAutoFit/>
          </a:bodyPr>
          <a:lstStyle/>
          <a:p>
            <a:r>
              <a:rPr lang="en-US" sz="2200" b="0" i="0" dirty="0">
                <a:solidFill>
                  <a:srgbClr val="374151"/>
                </a:solidFill>
                <a:effectLst/>
                <a:latin typeface="Palatino Linotype" panose="02040502050505030304" pitchFamily="18" charset="0"/>
              </a:rPr>
              <a:t>In database management systems, </a:t>
            </a:r>
            <a:r>
              <a:rPr lang="en-US" sz="2200" b="1" i="0" dirty="0">
                <a:solidFill>
                  <a:srgbClr val="374151"/>
                </a:solidFill>
                <a:effectLst/>
                <a:latin typeface="Palatino Linotype" panose="02040502050505030304" pitchFamily="18" charset="0"/>
              </a:rPr>
              <a:t>null</a:t>
            </a:r>
            <a:r>
              <a:rPr lang="en-US" sz="2200" b="0" i="0" dirty="0">
                <a:solidFill>
                  <a:srgbClr val="374151"/>
                </a:solidFill>
                <a:effectLst/>
                <a:latin typeface="Palatino Linotype" panose="02040502050505030304" pitchFamily="18" charset="0"/>
              </a:rPr>
              <a:t> is used to represent </a:t>
            </a:r>
            <a:r>
              <a:rPr lang="en-US" sz="2200" b="1" dirty="0">
                <a:solidFill>
                  <a:srgbClr val="374151"/>
                </a:solidFill>
                <a:latin typeface="Palatino Linotype" panose="02040502050505030304" pitchFamily="18" charset="0"/>
              </a:rPr>
              <a:t>missing</a:t>
            </a:r>
            <a:r>
              <a:rPr lang="en-US" sz="2200" b="0" i="0" dirty="0">
                <a:solidFill>
                  <a:srgbClr val="374151"/>
                </a:solidFill>
                <a:effectLst/>
                <a:latin typeface="Palatino Linotype" panose="02040502050505030304" pitchFamily="18" charset="0"/>
              </a:rPr>
              <a:t> or </a:t>
            </a:r>
            <a:r>
              <a:rPr lang="en-US" sz="2200" b="1" dirty="0">
                <a:solidFill>
                  <a:srgbClr val="374151"/>
                </a:solidFill>
                <a:latin typeface="Palatino Linotype" panose="02040502050505030304" pitchFamily="18" charset="0"/>
              </a:rPr>
              <a:t>unknown</a:t>
            </a:r>
            <a:r>
              <a:rPr lang="en-US" sz="2200" b="0" i="0" dirty="0">
                <a:solidFill>
                  <a:srgbClr val="374151"/>
                </a:solidFill>
                <a:effectLst/>
                <a:latin typeface="Palatino Linotype" panose="02040502050505030304" pitchFamily="18" charset="0"/>
              </a:rPr>
              <a:t> data in a table column. </a:t>
            </a:r>
            <a:endParaRPr lang="en-IN" sz="2200" dirty="0">
              <a:latin typeface="Palatino Linotype" panose="02040502050505030304" pitchFamily="18" charset="0"/>
            </a:endParaRPr>
          </a:p>
        </p:txBody>
      </p:sp>
      <p:grpSp>
        <p:nvGrpSpPr>
          <p:cNvPr id="9" name="Group 8">
            <a:extLst>
              <a:ext uri="{FF2B5EF4-FFF2-40B4-BE49-F238E27FC236}">
                <a16:creationId xmlns="" xmlns:a16="http://schemas.microsoft.com/office/drawing/2014/main" id="{E44BCBDA-F728-848E-DB0D-FD5D225D8BDA}"/>
              </a:ext>
            </a:extLst>
          </p:cNvPr>
          <p:cNvGrpSpPr/>
          <p:nvPr/>
        </p:nvGrpSpPr>
        <p:grpSpPr>
          <a:xfrm>
            <a:off x="7715134" y="4248472"/>
            <a:ext cx="4357530" cy="2420888"/>
            <a:chOff x="9874933" y="3958791"/>
            <a:chExt cx="2245156" cy="1981171"/>
          </a:xfrm>
        </p:grpSpPr>
        <p:sp>
          <p:nvSpPr>
            <p:cNvPr id="10" name="Rectangle 9">
              <a:extLst>
                <a:ext uri="{FF2B5EF4-FFF2-40B4-BE49-F238E27FC236}">
                  <a16:creationId xmlns="" xmlns:a16="http://schemas.microsoft.com/office/drawing/2014/main" id="{17BCE0EA-7EF0-9355-F289-17045BE3BA37}"/>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Entity</a:t>
              </a:r>
            </a:p>
          </p:txBody>
        </p:sp>
        <p:sp>
          <p:nvSpPr>
            <p:cNvPr id="11" name="Rectangle 10">
              <a:extLst>
                <a:ext uri="{FF2B5EF4-FFF2-40B4-BE49-F238E27FC236}">
                  <a16:creationId xmlns="" xmlns:a16="http://schemas.microsoft.com/office/drawing/2014/main" id="{7568C4A3-3DAA-27F4-D868-19378B78F228}"/>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1</a:t>
              </a:r>
            </a:p>
          </p:txBody>
        </p:sp>
        <p:cxnSp>
          <p:nvCxnSpPr>
            <p:cNvPr id="12" name="Straight Arrow Connector 11">
              <a:extLst>
                <a:ext uri="{FF2B5EF4-FFF2-40B4-BE49-F238E27FC236}">
                  <a16:creationId xmlns="" xmlns:a16="http://schemas.microsoft.com/office/drawing/2014/main" id="{F91985EE-E9E4-276B-3F5B-8911117E6AA4}"/>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CAEF95D4-7BC6-4222-CE97-A426370650AE}"/>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ABDB2370-5CBD-DE38-D5A5-B0082D969FEA}"/>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 xmlns:a16="http://schemas.microsoft.com/office/drawing/2014/main" id="{7B39DF09-8CC0-7AAA-E8EC-1A36D5F7F0EC}"/>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2</a:t>
              </a:r>
            </a:p>
          </p:txBody>
        </p:sp>
        <p:sp>
          <p:nvSpPr>
            <p:cNvPr id="19" name="Rectangle 18">
              <a:extLst>
                <a:ext uri="{FF2B5EF4-FFF2-40B4-BE49-F238E27FC236}">
                  <a16:creationId xmlns="" xmlns:a16="http://schemas.microsoft.com/office/drawing/2014/main" id="{2F831D8D-D86B-528D-9129-66146AE44C19}"/>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 xmlns:a16="http://schemas.microsoft.com/office/drawing/2014/main" id="{CCDFC3D8-3569-270F-CF19-232357088E84}"/>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4</a:t>
              </a:r>
            </a:p>
          </p:txBody>
        </p:sp>
        <p:sp>
          <p:nvSpPr>
            <p:cNvPr id="22" name="Rectangle 21">
              <a:extLst>
                <a:ext uri="{FF2B5EF4-FFF2-40B4-BE49-F238E27FC236}">
                  <a16:creationId xmlns="" xmlns:a16="http://schemas.microsoft.com/office/drawing/2014/main" id="{4623AC5B-9E4B-8D58-E5B1-087684CFD1F5}"/>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t>
              </a:r>
            </a:p>
          </p:txBody>
        </p:sp>
        <p:cxnSp>
          <p:nvCxnSpPr>
            <p:cNvPr id="36" name="Straight Arrow Connector 35">
              <a:extLst>
                <a:ext uri="{FF2B5EF4-FFF2-40B4-BE49-F238E27FC236}">
                  <a16:creationId xmlns="" xmlns:a16="http://schemas.microsoft.com/office/drawing/2014/main" id="{6A307175-06F2-3A1D-EF20-982A4D7DF32F}"/>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 xmlns:a16="http://schemas.microsoft.com/office/drawing/2014/main" id="{FF92BFCD-FC2B-8815-FBB7-D6710B4CFEC0}"/>
                </a:ext>
              </a:extLst>
            </p:cNvPr>
            <p:cNvSpPr/>
            <p:nvPr/>
          </p:nvSpPr>
          <p:spPr>
            <a:xfrm>
              <a:off x="1033215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8" name="Straight Arrow Connector 37">
              <a:extLst>
                <a:ext uri="{FF2B5EF4-FFF2-40B4-BE49-F238E27FC236}">
                  <a16:creationId xmlns="" xmlns:a16="http://schemas.microsoft.com/office/drawing/2014/main" id="{A82E240A-9E41-0495-9018-9B13062BB855}"/>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F5F629C1-1CA3-7843-5D4F-10C86ACEC02F}"/>
                </a:ext>
              </a:extLst>
            </p:cNvPr>
            <p:cNvSpPr/>
            <p:nvPr/>
          </p:nvSpPr>
          <p:spPr>
            <a:xfrm>
              <a:off x="10765463"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 xmlns:a16="http://schemas.microsoft.com/office/drawing/2014/main" id="{C5377BFB-D587-D04E-38E7-9B5AE22F5436}"/>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 xmlns:a16="http://schemas.microsoft.com/office/drawing/2014/main" id="{F21B041E-9F3F-A718-0B68-16C2CDEED0DC}"/>
                </a:ext>
              </a:extLst>
            </p:cNvPr>
            <p:cNvSpPr/>
            <p:nvPr/>
          </p:nvSpPr>
          <p:spPr>
            <a:xfrm>
              <a:off x="11213570" y="5634891"/>
              <a:ext cx="447019"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 xmlns:a16="http://schemas.microsoft.com/office/drawing/2014/main" id="{33825C61-EEC3-F79E-97E3-0073BF89D882}"/>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59E06DB1-0782-0871-7EF4-A75BEAA20F5D}"/>
                </a:ext>
              </a:extLst>
            </p:cNvPr>
            <p:cNvSpPr/>
            <p:nvPr/>
          </p:nvSpPr>
          <p:spPr>
            <a:xfrm>
              <a:off x="11659839"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23401202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a:t>
            </a:r>
            <a:endParaRPr lang="en-IN" sz="3200" i="1" dirty="0">
              <a:solidFill>
                <a:srgbClr val="FF9900"/>
              </a:solidFill>
              <a:latin typeface="Arial" pitchFamily="34" charset="0"/>
              <a:cs typeface="Arial" pitchFamily="34" charset="0"/>
            </a:endParaRPr>
          </a:p>
        </p:txBody>
      </p:sp>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ADFCB3A-38AA-4249-87CD-B1E156F9AE16}"/>
              </a:ext>
            </a:extLst>
          </p:cNvPr>
          <p:cNvSpPr/>
          <p:nvPr/>
        </p:nvSpPr>
        <p:spPr>
          <a:xfrm>
            <a:off x="119336" y="764704"/>
            <a:ext cx="1015312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LEFT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ea typeface="Times New Roman" panose="02020603050405020304" pitchFamily="18" charset="0"/>
                <a:cs typeface="Arial" panose="020B0604020202020204" pitchFamily="34" charset="0"/>
              </a:rPr>
              <a:t> </a:t>
            </a:r>
            <a:r>
              <a:rPr lang="nl-NL" dirty="0">
                <a:latin typeface="Liberation Mono"/>
                <a:ea typeface="Times New Roman" panose="02020603050405020304" pitchFamily="18" charset="0"/>
                <a:cs typeface="Arial" panose="020B0604020202020204" pitchFamily="34" charset="0"/>
              </a:rPr>
              <a:t>student_order.studentID </a:t>
            </a:r>
            <a:r>
              <a:rPr lang="nl-NL" dirty="0">
                <a:solidFill>
                  <a:schemeClr val="accent4">
                    <a:lumMod val="50000"/>
                  </a:schemeClr>
                </a:solidFill>
                <a:latin typeface="Liberation Mono"/>
                <a:cs typeface="Arial" panose="020B0604020202020204" pitchFamily="34" charset="0"/>
              </a:rPr>
              <a:t>IS</a:t>
            </a:r>
            <a:r>
              <a:rPr lang="nl-NL" dirty="0">
                <a:solidFill>
                  <a:schemeClr val="accent5">
                    <a:lumMod val="75000"/>
                  </a:schemeClr>
                </a:solidFill>
                <a:latin typeface="Liberation Mono"/>
                <a:ea typeface="Times New Roman" panose="02020603050405020304" pitchFamily="18" charset="0"/>
                <a:cs typeface="Arial" panose="020B0604020202020204" pitchFamily="34" charset="0"/>
              </a:rPr>
              <a:t> </a:t>
            </a:r>
            <a:r>
              <a:rPr lang="nl-NL"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cs typeface="Arial" panose="020B0604020202020204" pitchFamily="34" charset="0"/>
              </a:rPr>
              <a:t>;</a:t>
            </a:r>
            <a:endParaRPr lang="en-IN" dirty="0">
              <a:latin typeface="Liberation Mono"/>
              <a:cs typeface="Arial" panose="020B0604020202020204" pitchFamily="34" charset="0"/>
            </a:endParaRPr>
          </a:p>
        </p:txBody>
      </p:sp>
      <p:pic>
        <p:nvPicPr>
          <p:cNvPr id="2" name="Picture 1">
            <a:extLst>
              <a:ext uri="{FF2B5EF4-FFF2-40B4-BE49-F238E27FC236}">
                <a16:creationId xmlns="" xmlns:a16="http://schemas.microsoft.com/office/drawing/2014/main" id="{259C7AA0-4377-44DA-A46E-98510C639220}"/>
              </a:ext>
            </a:extLst>
          </p:cNvPr>
          <p:cNvPicPr>
            <a:picLocks noChangeAspect="1"/>
          </p:cNvPicPr>
          <p:nvPr/>
        </p:nvPicPr>
        <p:blipFill>
          <a:blip r:embed="rId2"/>
          <a:stretch>
            <a:fillRect/>
          </a:stretch>
        </p:blipFill>
        <p:spPr>
          <a:xfrm>
            <a:off x="407368" y="1700808"/>
            <a:ext cx="11233248" cy="4896544"/>
          </a:xfrm>
          <a:prstGeom prst="rect">
            <a:avLst/>
          </a:prstGeom>
        </p:spPr>
      </p:pic>
      <p:sp>
        <p:nvSpPr>
          <p:cNvPr id="14" name="Rectangle 13">
            <a:extLst>
              <a:ext uri="{FF2B5EF4-FFF2-40B4-BE49-F238E27FC236}">
                <a16:creationId xmlns="" xmlns:a16="http://schemas.microsoft.com/office/drawing/2014/main" id="{984D3EBF-6CAF-41C0-BD88-C08F60AB1F93}"/>
              </a:ext>
            </a:extLst>
          </p:cNvPr>
          <p:cNvSpPr/>
          <p:nvPr/>
        </p:nvSpPr>
        <p:spPr>
          <a:xfrm>
            <a:off x="7728763" y="1714873"/>
            <a:ext cx="3912415" cy="48824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55797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a:t>
            </a:r>
            <a:endParaRPr lang="en-IN" sz="3200" i="1" dirty="0">
              <a:solidFill>
                <a:srgbClr val="FF9900"/>
              </a:solidFill>
              <a:latin typeface="Arial" pitchFamily="34" charset="0"/>
              <a:cs typeface="Arial" pitchFamily="34" charset="0"/>
            </a:endParaRPr>
          </a:p>
        </p:txBody>
      </p:sp>
      <p:sp>
        <p:nvSpPr>
          <p:cNvPr id="10" name="Rectangle 9"/>
          <p:cNvSpPr/>
          <p:nvPr/>
        </p:nvSpPr>
        <p:spPr>
          <a:xfrm>
            <a:off x="344760" y="2023647"/>
            <a:ext cx="115118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dirty="0">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 . . .</a:t>
            </a:r>
            <a:r>
              <a:rPr lang="en-US" sz="2000" dirty="0">
                <a:latin typeface="Liberation Mono"/>
              </a:rPr>
              <a:t>)</a:t>
            </a:r>
          </a:p>
        </p:txBody>
      </p:sp>
      <p:sp>
        <p:nvSpPr>
          <p:cNvPr id="11" name="Rectangle 10"/>
          <p:cNvSpPr/>
          <p:nvPr/>
        </p:nvSpPr>
        <p:spPr>
          <a:xfrm>
            <a:off x="344760" y="2628089"/>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chemeClr val="accent5">
                    <a:lumMod val="75000"/>
                  </a:schemeClr>
                </a:solidFill>
                <a:latin typeface="Liberation Mono"/>
                <a:cs typeface="Arial" panose="020B0604020202020204" pitchFamily="34" charset="0"/>
              </a:rPr>
              <a:t>LEFT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cs typeface="Arial" panose="020B0604020202020204" pitchFamily="34" charset="0"/>
              </a:rPr>
              <a:t>USING</a:t>
            </a:r>
            <a:r>
              <a:rPr lang="en-IN"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dirty="0">
                <a:latin typeface="Liberation Mono"/>
                <a:cs typeface="Arial" panose="020B0604020202020204" pitchFamily="34" charset="0"/>
              </a:rPr>
              <a:t>;</a:t>
            </a:r>
          </a:p>
        </p:txBody>
      </p:sp>
      <p:sp>
        <p:nvSpPr>
          <p:cNvPr id="12" name="Rectangle 11"/>
          <p:cNvSpPr/>
          <p:nvPr/>
        </p:nvSpPr>
        <p:spPr>
          <a:xfrm>
            <a:off x="338403" y="47251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3" name="Rectangle 12"/>
          <p:cNvSpPr/>
          <p:nvPr/>
        </p:nvSpPr>
        <p:spPr>
          <a:xfrm>
            <a:off x="344760" y="4034134"/>
            <a:ext cx="115118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NATURAL </a:t>
            </a:r>
            <a:r>
              <a:rPr lang="en-US" sz="2000" dirty="0">
                <a:solidFill>
                  <a:srgbClr val="0077AA"/>
                </a:solidFill>
                <a:uFill>
                  <a:solidFill>
                    <a:srgbClr val="FF0000"/>
                  </a:solidFill>
                </a:uFill>
                <a:latin typeface="Liberation Mono"/>
              </a:rPr>
              <a:t>LEFT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endParaRPr lang="en-US" sz="2000" dirty="0">
              <a:solidFill>
                <a:srgbClr val="0077AA"/>
              </a:solidFill>
              <a:latin typeface="Liberation Mono"/>
            </a:endParaRPr>
          </a:p>
        </p:txBody>
      </p:sp>
      <p:sp>
        <p:nvSpPr>
          <p:cNvPr id="2" name="Rectangle 1">
            <a:extLst>
              <a:ext uri="{FF2B5EF4-FFF2-40B4-BE49-F238E27FC236}">
                <a16:creationId xmlns="" xmlns:a16="http://schemas.microsoft.com/office/drawing/2014/main" id="{11D2DCD7-50C4-179A-6929-6A9B28A2BD97}"/>
              </a:ext>
            </a:extLst>
          </p:cNvPr>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table when there is no match.</a:t>
            </a:r>
          </a:p>
        </p:txBody>
      </p:sp>
    </p:spTree>
    <p:extLst>
      <p:ext uri="{BB962C8B-B14F-4D97-AF65-F5344CB8AC3E}">
        <p14:creationId xmlns:p14="http://schemas.microsoft.com/office/powerpoint/2010/main" val="127023975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6BE3134D-E097-43AB-AEA6-E14AB0B0B632}"/>
              </a:ext>
            </a:extLst>
          </p:cNvPr>
          <p:cNvSpPr/>
          <p:nvPr/>
        </p:nvSpPr>
        <p:spPr>
          <a:xfrm>
            <a:off x="191344" y="2722855"/>
            <a:ext cx="6480720" cy="4031873"/>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3, 4}</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{(1, a), (2, b), (1, c), (3, d), (2, e), (1, f), (5, z)}</a:t>
            </a:r>
          </a:p>
          <a:p>
            <a:endParaRPr lang="en-US" sz="800" b="1" i="1"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right join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{(1, 1, a), </a:t>
            </a:r>
          </a:p>
          <a:p>
            <a:r>
              <a:rPr lang="en-US" sz="2400" dirty="0">
                <a:solidFill>
                  <a:srgbClr val="006C86"/>
                </a:solidFill>
                <a:latin typeface="Liberation Mono"/>
              </a:rPr>
              <a:t>        (1, 1, c), </a:t>
            </a:r>
          </a:p>
          <a:p>
            <a:r>
              <a:rPr lang="en-US" sz="2400" dirty="0">
                <a:solidFill>
                  <a:srgbClr val="006C86"/>
                </a:solidFill>
                <a:latin typeface="Liberation Mono"/>
              </a:rPr>
              <a:t>        (1, 1, f), </a:t>
            </a:r>
          </a:p>
          <a:p>
            <a:r>
              <a:rPr lang="en-US" sz="2400" dirty="0">
                <a:solidFill>
                  <a:srgbClr val="006C86"/>
                </a:solidFill>
                <a:latin typeface="Liberation Mono"/>
              </a:rPr>
              <a:t>        (2, 2, b), </a:t>
            </a:r>
          </a:p>
          <a:p>
            <a:r>
              <a:rPr lang="en-US" sz="2400" dirty="0">
                <a:solidFill>
                  <a:srgbClr val="006C86"/>
                </a:solidFill>
                <a:latin typeface="Liberation Mono"/>
              </a:rPr>
              <a:t>        (2, 2, e), </a:t>
            </a:r>
          </a:p>
          <a:p>
            <a:r>
              <a:rPr lang="en-US" sz="2400" dirty="0">
                <a:solidFill>
                  <a:srgbClr val="006C86"/>
                </a:solidFill>
                <a:latin typeface="Liberation Mono"/>
              </a:rPr>
              <a:t>        (3, 3, d),</a:t>
            </a:r>
          </a:p>
          <a:p>
            <a:r>
              <a:rPr lang="en-US" sz="2400" dirty="0">
                <a:solidFill>
                  <a:srgbClr val="006C86"/>
                </a:solidFill>
                <a:latin typeface="Liberation Mono"/>
              </a:rPr>
              <a:t>        (NULL, 5, z)}</a:t>
            </a:r>
          </a:p>
        </p:txBody>
      </p:sp>
      <p:pic>
        <p:nvPicPr>
          <p:cNvPr id="7" name="Picture 6">
            <a:extLst>
              <a:ext uri="{FF2B5EF4-FFF2-40B4-BE49-F238E27FC236}">
                <a16:creationId xmlns="" xmlns:a16="http://schemas.microsoft.com/office/drawing/2014/main" id="{469EF520-3DC1-4FF0-9712-B0853E5FCFE3}"/>
              </a:ext>
            </a:extLst>
          </p:cNvPr>
          <p:cNvPicPr>
            <a:picLocks noChangeAspect="1"/>
          </p:cNvPicPr>
          <p:nvPr/>
        </p:nvPicPr>
        <p:blipFill>
          <a:blip r:embed="rId2"/>
          <a:stretch>
            <a:fillRect/>
          </a:stretch>
        </p:blipFill>
        <p:spPr>
          <a:xfrm>
            <a:off x="7177112" y="3429000"/>
            <a:ext cx="3553225" cy="3481200"/>
          </a:xfrm>
          <a:prstGeom prst="rect">
            <a:avLst/>
          </a:prstGeom>
        </p:spPr>
      </p:pic>
      <p:sp>
        <p:nvSpPr>
          <p:cNvPr id="8" name="TextBox 7">
            <a:extLst>
              <a:ext uri="{FF2B5EF4-FFF2-40B4-BE49-F238E27FC236}">
                <a16:creationId xmlns="" xmlns:a16="http://schemas.microsoft.com/office/drawing/2014/main" id="{1C5DB0CE-0065-49B8-A7A9-F391D9D9E0DC}"/>
              </a:ext>
            </a:extLst>
          </p:cNvPr>
          <p:cNvSpPr txBox="1"/>
          <p:nvPr/>
        </p:nvSpPr>
        <p:spPr>
          <a:xfrm>
            <a:off x="7176120" y="2915652"/>
            <a:ext cx="5015880" cy="369332"/>
          </a:xfrm>
          <a:prstGeom prst="rect">
            <a:avLst/>
          </a:prstGeom>
          <a:noFill/>
        </p:spPr>
        <p:txBody>
          <a:bodyPr wrap="square">
            <a:spAutoFit/>
          </a:bodyPr>
          <a:lstStyle/>
          <a:p>
            <a:r>
              <a:rPr lang="en-IN" dirty="0">
                <a:solidFill>
                  <a:srgbClr val="0077AA"/>
                </a:solidFill>
                <a:latin typeface="Liberation Mono"/>
              </a:rPr>
              <a:t>SELECT</a:t>
            </a:r>
            <a:r>
              <a:rPr lang="en-IN" dirty="0"/>
              <a:t> * </a:t>
            </a:r>
            <a:r>
              <a:rPr lang="en-IN" dirty="0">
                <a:solidFill>
                  <a:srgbClr val="0077AA"/>
                </a:solidFill>
                <a:latin typeface="Liberation Mono"/>
              </a:rPr>
              <a:t>FROM</a:t>
            </a:r>
            <a:r>
              <a:rPr lang="en-IN" dirty="0"/>
              <a:t> r1 </a:t>
            </a:r>
            <a:r>
              <a:rPr lang="en-IN" dirty="0">
                <a:solidFill>
                  <a:srgbClr val="0077AA"/>
                </a:solidFill>
                <a:latin typeface="Liberation Mono"/>
              </a:rPr>
              <a:t>RIGHT</a:t>
            </a:r>
            <a:r>
              <a:rPr lang="en-IN" dirty="0"/>
              <a:t> </a:t>
            </a:r>
            <a:r>
              <a:rPr lang="en-IN" dirty="0">
                <a:solidFill>
                  <a:srgbClr val="0077AA"/>
                </a:solidFill>
                <a:latin typeface="Liberation Mono"/>
              </a:rPr>
              <a:t>JOIN</a:t>
            </a:r>
            <a:r>
              <a:rPr lang="en-IN" dirty="0"/>
              <a:t> r2 </a:t>
            </a:r>
            <a:r>
              <a:rPr lang="en-IN" dirty="0">
                <a:solidFill>
                  <a:srgbClr val="DD4A68"/>
                </a:solidFill>
                <a:latin typeface="Liberation Mono"/>
              </a:rPr>
              <a:t>ON</a:t>
            </a:r>
            <a:r>
              <a:rPr lang="en-IN" dirty="0"/>
              <a:t> r1.c1 = r2.c1;</a:t>
            </a:r>
          </a:p>
        </p:txBody>
      </p:sp>
      <p:sp>
        <p:nvSpPr>
          <p:cNvPr id="9" name="Rectangle 8">
            <a:extLst>
              <a:ext uri="{FF2B5EF4-FFF2-40B4-BE49-F238E27FC236}">
                <a16:creationId xmlns="" xmlns:a16="http://schemas.microsoft.com/office/drawing/2014/main" id="{28341065-8AD1-43DF-9CD5-F77049A41AF1}"/>
              </a:ext>
            </a:extLst>
          </p:cNvPr>
          <p:cNvSpPr/>
          <p:nvPr/>
        </p:nvSpPr>
        <p:spPr>
          <a:xfrm>
            <a:off x="309522" y="664230"/>
            <a:ext cx="11572956" cy="923330"/>
          </a:xfrm>
          <a:prstGeom prst="rect">
            <a:avLst/>
          </a:prstGeom>
        </p:spPr>
        <p:txBody>
          <a:bodyPr wrap="square">
            <a:spAutoFit/>
          </a:bodyPr>
          <a:lstStyle/>
          <a:p>
            <a:r>
              <a:rPr lang="en-US" sz="2000" dirty="0">
                <a:solidFill>
                  <a:srgbClr val="222222"/>
                </a:solidFill>
                <a:latin typeface="Palatino Linotype" panose="02040502050505030304" pitchFamily="18" charset="0"/>
                <a:cs typeface="Segoe UI Light" panose="020B0502040204020203" pitchFamily="34" charset="0"/>
              </a:rPr>
              <a:t>Suppose, we want to join two tables</a:t>
            </a:r>
            <a:r>
              <a:rPr lang="en-US" sz="2000">
                <a:solidFill>
                  <a:srgbClr val="222222"/>
                </a:solidFill>
                <a:latin typeface="Palatino Linotype" panose="02040502050505030304" pitchFamily="18" charset="0"/>
                <a:cs typeface="Segoe UI Light" panose="020B0502040204020203" pitchFamily="34" charset="0"/>
              </a:rPr>
              <a:t>: </a:t>
            </a:r>
            <a:r>
              <a:rPr lang="en-IN" sz="2000">
                <a:solidFill>
                  <a:srgbClr val="222222"/>
                </a:solidFill>
                <a:latin typeface="Palatino Linotype" panose="02040502050505030304" pitchFamily="18" charset="0"/>
                <a:cs typeface="Segoe UI Light" panose="020B0502040204020203" pitchFamily="34" charset="0"/>
              </a:rPr>
              <a:t>r1</a:t>
            </a:r>
            <a:r>
              <a:rPr lang="en-US" sz="2000" dirty="0">
                <a:solidFill>
                  <a:srgbClr val="222222"/>
                </a:solidFill>
                <a:latin typeface="Palatino Linotype" panose="02040502050505030304" pitchFamily="18" charset="0"/>
                <a:cs typeface="Segoe UI Light" panose="020B0502040204020203" pitchFamily="34" charset="0"/>
              </a:rPr>
              <a:t> </a:t>
            </a:r>
            <a:r>
              <a:rPr lang="en-US" sz="2000">
                <a:solidFill>
                  <a:srgbClr val="222222"/>
                </a:solidFill>
                <a:latin typeface="Palatino Linotype" panose="02040502050505030304" pitchFamily="18" charset="0"/>
                <a:cs typeface="Segoe UI Light" panose="020B0502040204020203" pitchFamily="34" charset="0"/>
              </a:rPr>
              <a:t>and </a:t>
            </a:r>
            <a:r>
              <a:rPr lang="en-IN" sz="2000">
                <a:solidFill>
                  <a:srgbClr val="222222"/>
                </a:solidFill>
                <a:latin typeface="Palatino Linotype" panose="02040502050505030304" pitchFamily="18" charset="0"/>
                <a:cs typeface="Segoe UI Light" panose="020B0502040204020203" pitchFamily="34" charset="0"/>
              </a:rPr>
              <a:t>r2</a:t>
            </a:r>
            <a:r>
              <a:rPr lang="en-US" sz="2000" dirty="0">
                <a:solidFill>
                  <a:srgbClr val="222222"/>
                </a:solidFill>
                <a:latin typeface="Palatino Linotype" panose="02040502050505030304" pitchFamily="18" charset="0"/>
                <a:cs typeface="Segoe UI Light" panose="020B0502040204020203" pitchFamily="34" charset="0"/>
              </a:rPr>
              <a:t>. Right outer join returns all rows in the right table </a:t>
            </a:r>
            <a:r>
              <a:rPr lang="en-US" sz="2000">
                <a:solidFill>
                  <a:srgbClr val="222222"/>
                </a:solidFill>
                <a:latin typeface="Palatino Linotype" panose="02040502050505030304" pitchFamily="18" charset="0"/>
                <a:cs typeface="Segoe UI Light" panose="020B0502040204020203" pitchFamily="34" charset="0"/>
              </a:rPr>
              <a:t>(</a:t>
            </a:r>
            <a:r>
              <a:rPr lang="en-IN" sz="2000">
                <a:solidFill>
                  <a:srgbClr val="222222"/>
                </a:solidFill>
                <a:latin typeface="Palatino Linotype" panose="02040502050505030304" pitchFamily="18" charset="0"/>
                <a:cs typeface="Segoe UI Light" panose="020B0502040204020203" pitchFamily="34" charset="0"/>
              </a:rPr>
              <a:t>r1</a:t>
            </a:r>
            <a:r>
              <a:rPr lang="en-US" sz="2000" dirty="0">
                <a:solidFill>
                  <a:srgbClr val="222222"/>
                </a:solidFill>
                <a:latin typeface="Palatino Linotype" panose="02040502050505030304" pitchFamily="18" charset="0"/>
                <a:cs typeface="Segoe UI Light" panose="020B0502040204020203" pitchFamily="34" charset="0"/>
              </a:rPr>
              <a:t>) and all the matching rows found in the left table </a:t>
            </a:r>
            <a:r>
              <a:rPr lang="en-US" sz="2000">
                <a:solidFill>
                  <a:srgbClr val="222222"/>
                </a:solidFill>
                <a:latin typeface="Palatino Linotype" panose="02040502050505030304" pitchFamily="18" charset="0"/>
                <a:cs typeface="Segoe UI Light" panose="020B0502040204020203" pitchFamily="34" charset="0"/>
              </a:rPr>
              <a:t>(</a:t>
            </a:r>
            <a:r>
              <a:rPr lang="en-IN" sz="2000">
                <a:solidFill>
                  <a:srgbClr val="222222"/>
                </a:solidFill>
                <a:latin typeface="Palatino Linotype" panose="02040502050505030304" pitchFamily="18" charset="0"/>
                <a:cs typeface="Segoe UI Light" panose="020B0502040204020203" pitchFamily="34" charset="0"/>
              </a:rPr>
              <a:t>r2</a:t>
            </a:r>
            <a:r>
              <a:rPr lang="en-US" sz="2000" dirty="0">
                <a:solidFill>
                  <a:srgbClr val="222222"/>
                </a:solidFill>
                <a:latin typeface="Palatino Linotype" panose="02040502050505030304" pitchFamily="18" charset="0"/>
                <a:cs typeface="Segoe UI Light" panose="020B0502040204020203" pitchFamily="34" charset="0"/>
              </a:rPr>
              <a:t>). It means the result of the SQL right join always contains the rows in the right table. </a:t>
            </a:r>
            <a:r>
              <a:rPr lang="en-US" sz="2000">
                <a:solidFill>
                  <a:srgbClr val="222222"/>
                </a:solidFill>
                <a:latin typeface="Palatino Linotype" panose="02040502050505030304" pitchFamily="18" charset="0"/>
                <a:cs typeface="Segoe UI Light" panose="020B0502040204020203" pitchFamily="34" charset="0"/>
              </a:rPr>
              <a:t>. </a:t>
            </a:r>
            <a:r>
              <a:rPr lang="en-US" sz="2000" dirty="0">
                <a:solidFill>
                  <a:srgbClr val="222222"/>
                </a:solidFill>
                <a:latin typeface="Palatino Linotype" panose="02040502050505030304" pitchFamily="18" charset="0"/>
                <a:cs typeface="Segoe UI Light" panose="020B0502040204020203" pitchFamily="34" charset="0"/>
              </a:rPr>
              <a:t>If no matching rows found in the left table, NULL are displayed.</a:t>
            </a:r>
          </a:p>
        </p:txBody>
      </p:sp>
      <p:sp>
        <p:nvSpPr>
          <p:cNvPr id="10" name="Title 1">
            <a:extLst>
              <a:ext uri="{FF2B5EF4-FFF2-40B4-BE49-F238E27FC236}">
                <a16:creationId xmlns="" xmlns:a16="http://schemas.microsoft.com/office/drawing/2014/main" id="{683831CB-B943-4460-B894-EE48D9B13A7F}"/>
              </a:ext>
            </a:extLst>
          </p:cNvPr>
          <p:cNvSpPr txBox="1">
            <a:spLocks/>
          </p:cNvSpPr>
          <p:nvPr/>
        </p:nvSpPr>
        <p:spPr>
          <a:xfrm>
            <a:off x="1676400" y="1772816"/>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right outer joins</a:t>
            </a:r>
          </a:p>
        </p:txBody>
      </p:sp>
    </p:spTree>
    <p:extLst>
      <p:ext uri="{BB962C8B-B14F-4D97-AF65-F5344CB8AC3E}">
        <p14:creationId xmlns:p14="http://schemas.microsoft.com/office/powerpoint/2010/main" val="116070417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09522" y="664230"/>
            <a:ext cx="11572956" cy="646331"/>
          </a:xfrm>
          <a:prstGeom prst="rect">
            <a:avLst/>
          </a:prstGeom>
        </p:spPr>
        <p:txBody>
          <a:bodyPr wrap="square">
            <a:spAutoFit/>
          </a:bodyPr>
          <a:lstStyle/>
          <a:p>
            <a:r>
              <a:rPr lang="en-US" dirty="0">
                <a:latin typeface="Palatino Linotype" panose="02040502050505030304" pitchFamily="18" charset="0"/>
              </a:rPr>
              <a:t>The following example the RIGHT OUTER JOIN of two tables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1</a:t>
            </a:r>
            <a:r>
              <a:rPr lang="en-US" dirty="0">
                <a:latin typeface="Palatino Linotype" panose="02040502050505030304" pitchFamily="18" charset="0"/>
              </a:rPr>
              <a:t>(AC-1, AC-2, AC-3, AC-4, AC-5) and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2</a:t>
            </a:r>
            <a:r>
              <a:rPr lang="en-US" dirty="0">
                <a:latin typeface="Palatino Linotype" panose="02040502050505030304" pitchFamily="18" charset="0"/>
              </a:rPr>
              <a:t>(C-1, C-2, C-3, C-4). The RIGHT JOIN will match rows from the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1</a:t>
            </a:r>
            <a:r>
              <a:rPr lang="en-US" dirty="0">
                <a:latin typeface="Palatino Linotype" panose="02040502050505030304" pitchFamily="18" charset="0"/>
              </a:rPr>
              <a:t> table with the rows from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2</a:t>
            </a:r>
            <a:r>
              <a:rPr lang="en-US" dirty="0">
                <a:latin typeface="Palatino Linotype" panose="02040502050505030304" pitchFamily="18" charset="0"/>
              </a:rPr>
              <a:t> table using patterns:</a:t>
            </a:r>
          </a:p>
        </p:txBody>
      </p:sp>
      <p:pic>
        <p:nvPicPr>
          <p:cNvPr id="7" name="Picture 2"/>
          <p:cNvPicPr>
            <a:picLocks noChangeAspect="1" noChangeArrowheads="1"/>
          </p:cNvPicPr>
          <p:nvPr/>
        </p:nvPicPr>
        <p:blipFill>
          <a:blip r:embed="rId2"/>
          <a:srcRect/>
          <a:stretch>
            <a:fillRect/>
          </a:stretch>
        </p:blipFill>
        <p:spPr bwMode="auto">
          <a:xfrm>
            <a:off x="478800" y="1846800"/>
            <a:ext cx="11145600" cy="4454795"/>
          </a:xfrm>
          <a:prstGeom prst="rect">
            <a:avLst/>
          </a:prstGeom>
          <a:noFill/>
          <a:ln w="9525">
            <a:noFill/>
            <a:miter lim="800000"/>
            <a:headEnd/>
            <a:tailEnd/>
          </a:ln>
          <a:effectLst/>
        </p:spPr>
      </p:pic>
      <p:sp>
        <p:nvSpPr>
          <p:cNvPr id="5" name="Rectangle 4">
            <a:extLst>
              <a:ext uri="{FF2B5EF4-FFF2-40B4-BE49-F238E27FC236}">
                <a16:creationId xmlns="" xmlns:a16="http://schemas.microsoft.com/office/drawing/2014/main" id="{B29647FC-DAFD-4532-A200-252D30B5D24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1460868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311326" y="3887834"/>
            <a:ext cx="9067800" cy="1714500"/>
          </a:xfrm>
          <a:prstGeom prst="rect">
            <a:avLst/>
          </a:prstGeom>
        </p:spPr>
      </p:pic>
      <p:sp>
        <p:nvSpPr>
          <p:cNvPr id="34" name="Rectangle 33"/>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
        <p:nvSpPr>
          <p:cNvPr id="35" name="Rectangle 34"/>
          <p:cNvSpPr/>
          <p:nvPr/>
        </p:nvSpPr>
        <p:spPr>
          <a:xfrm>
            <a:off x="335360" y="1923872"/>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 xmlns:a16="http://schemas.microsoft.com/office/drawing/2014/main" id="{D4B8948A-1A80-488F-80A5-5B7C9F568034}"/>
              </a:ext>
            </a:extLst>
          </p:cNvPr>
          <p:cNvSpPr/>
          <p:nvPr/>
        </p:nvSpPr>
        <p:spPr>
          <a:xfrm>
            <a:off x="335360" y="2627620"/>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93806608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5022" y="764704"/>
            <a:ext cx="11449272"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RIGHT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latin typeface="Liberation Mono"/>
                <a:ea typeface="Times New Roman" panose="02020603050405020304" pitchFamily="18" charset="0"/>
                <a:cs typeface="Arial" panose="020B0604020202020204" pitchFamily="34" charset="0"/>
              </a:rPr>
              <a:t>;</a:t>
            </a:r>
            <a:endParaRPr lang="en-IN" dirty="0">
              <a:latin typeface="Liberation Mono"/>
              <a:cs typeface="Arial" panose="020B0604020202020204" pitchFamily="34" charset="0"/>
            </a:endParaRPr>
          </a:p>
        </p:txBody>
      </p:sp>
      <p:sp>
        <p:nvSpPr>
          <p:cNvPr id="8" name="Rectangle 7">
            <a:extLst>
              <a:ext uri="{FF2B5EF4-FFF2-40B4-BE49-F238E27FC236}">
                <a16:creationId xmlns="" xmlns:a16="http://schemas.microsoft.com/office/drawing/2014/main" id="{66063B71-AB52-4E35-8737-53F2CF098001}"/>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 xmlns:a16="http://schemas.microsoft.com/office/drawing/2014/main" id="{03038B9C-71CA-4B8D-AF73-B703BF9B871C}"/>
              </a:ext>
            </a:extLst>
          </p:cNvPr>
          <p:cNvPicPr>
            <a:picLocks noChangeAspect="1"/>
          </p:cNvPicPr>
          <p:nvPr/>
        </p:nvPicPr>
        <p:blipFill>
          <a:blip r:embed="rId2"/>
          <a:stretch>
            <a:fillRect/>
          </a:stretch>
        </p:blipFill>
        <p:spPr>
          <a:xfrm>
            <a:off x="235022" y="1334789"/>
            <a:ext cx="11449272" cy="5193579"/>
          </a:xfrm>
          <a:prstGeom prst="rect">
            <a:avLst/>
          </a:prstGeom>
        </p:spPr>
      </p:pic>
      <p:sp>
        <p:nvSpPr>
          <p:cNvPr id="10" name="Rectangle 9">
            <a:extLst>
              <a:ext uri="{FF2B5EF4-FFF2-40B4-BE49-F238E27FC236}">
                <a16:creationId xmlns="" xmlns:a16="http://schemas.microsoft.com/office/drawing/2014/main" id="{C33B22FD-887B-430B-B306-D3B8E4366487}"/>
              </a:ext>
            </a:extLst>
          </p:cNvPr>
          <p:cNvSpPr/>
          <p:nvPr/>
        </p:nvSpPr>
        <p:spPr>
          <a:xfrm>
            <a:off x="235022" y="3918542"/>
            <a:ext cx="11449272" cy="16544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071775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 xmlns:a16="http://schemas.microsoft.com/office/drawing/2014/main" id="{8B0FA429-A0FA-4AD7-B897-C26B76C0A0BA}"/>
              </a:ext>
            </a:extLst>
          </p:cNvPr>
          <p:cNvPicPr>
            <a:picLocks noChangeAspect="1"/>
          </p:cNvPicPr>
          <p:nvPr/>
        </p:nvPicPr>
        <p:blipFill>
          <a:blip r:embed="rId2" cstate="print"/>
          <a:stretch>
            <a:fillRect/>
          </a:stretch>
        </p:blipFill>
        <p:spPr>
          <a:xfrm>
            <a:off x="335360" y="3839110"/>
            <a:ext cx="9067800" cy="1714500"/>
          </a:xfrm>
          <a:prstGeom prst="rect">
            <a:avLst/>
          </a:prstGeom>
        </p:spPr>
      </p:pic>
      <p:sp>
        <p:nvSpPr>
          <p:cNvPr id="9" name="Rectangle 8">
            <a:extLst>
              <a:ext uri="{FF2B5EF4-FFF2-40B4-BE49-F238E27FC236}">
                <a16:creationId xmlns="" xmlns:a16="http://schemas.microsoft.com/office/drawing/2014/main" id="{30F5D219-9CA0-4326-A7C6-36BC0E83486F}"/>
              </a:ext>
            </a:extLst>
          </p:cNvPr>
          <p:cNvSpPr/>
          <p:nvPr/>
        </p:nvSpPr>
        <p:spPr>
          <a:xfrm>
            <a:off x="335360" y="1923872"/>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IS NULL</a:t>
            </a:r>
            <a:endParaRPr lang="en-US" sz="2000" dirty="0">
              <a:solidFill>
                <a:srgbClr val="0077AA"/>
              </a:solidFill>
              <a:latin typeface="Liberation Mono"/>
            </a:endParaRPr>
          </a:p>
        </p:txBody>
      </p:sp>
      <p:sp>
        <p:nvSpPr>
          <p:cNvPr id="10" name="Rectangle 9">
            <a:extLst>
              <a:ext uri="{FF2B5EF4-FFF2-40B4-BE49-F238E27FC236}">
                <a16:creationId xmlns="" xmlns:a16="http://schemas.microsoft.com/office/drawing/2014/main" id="{35CDA203-51E7-4DF7-B958-D2E078668F65}"/>
              </a:ext>
            </a:extLst>
          </p:cNvPr>
          <p:cNvSpPr/>
          <p:nvPr/>
        </p:nvSpPr>
        <p:spPr>
          <a:xfrm>
            <a:off x="335360" y="2627620"/>
            <a:ext cx="11377264" cy="646331"/>
          </a:xfrm>
          <a:prstGeom prst="rect">
            <a:avLst/>
          </a:prstGeom>
        </p:spPr>
        <p:txBody>
          <a:bodyPr wrap="square">
            <a:spAutoFit/>
          </a:bodyPr>
          <a:lstStyle/>
          <a:p>
            <a:r>
              <a:rPr lang="en-IN" dirty="0">
                <a:solidFill>
                  <a:srgbClr val="0077AA"/>
                </a:solidFill>
                <a:latin typeface="Liberation Mono"/>
              </a:rPr>
              <a:t>SELECT</a:t>
            </a:r>
            <a:r>
              <a:rPr lang="en-IN" sz="1800" dirty="0">
                <a:latin typeface="Liberation Mono"/>
                <a:cs typeface="Arial" panose="020B0604020202020204" pitchFamily="34" charset="0"/>
              </a:rPr>
              <a:t> </a:t>
            </a:r>
            <a:r>
              <a:rPr lang="en-IN" dirty="0">
                <a:solidFill>
                  <a:srgbClr val="A67F59"/>
                </a:solidFill>
                <a:latin typeface="Liberation Mono"/>
              </a:rPr>
              <a:t>*</a:t>
            </a:r>
            <a:r>
              <a:rPr lang="en-IN" sz="1800" dirty="0">
                <a:latin typeface="Liberation Mono"/>
                <a:cs typeface="Arial" panose="020B0604020202020204" pitchFamily="34" charset="0"/>
              </a:rPr>
              <a:t> </a:t>
            </a:r>
            <a:r>
              <a:rPr lang="en-IN" dirty="0">
                <a:solidFill>
                  <a:srgbClr val="0077AA"/>
                </a:solidFill>
                <a:latin typeface="Liberation Mono"/>
              </a:rPr>
              <a:t>FROM</a:t>
            </a:r>
            <a:r>
              <a:rPr lang="en-IN" sz="1800"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sz="1800"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sz="1800"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sz="1800"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sz="1800" dirty="0">
                <a:solidFill>
                  <a:srgbClr val="E0D612"/>
                </a:solidFill>
                <a:latin typeface="Liberation Mono"/>
                <a:cs typeface="Arial" panose="020B0604020202020204" pitchFamily="34" charset="0"/>
              </a:rPr>
              <a:t> </a:t>
            </a:r>
            <a:r>
              <a:rPr lang="en-IN" sz="1800"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sz="1800" dirty="0">
                <a:latin typeface="Liberation Mono"/>
                <a:cs typeface="Arial" panose="020B0604020202020204" pitchFamily="34" charset="0"/>
              </a:rPr>
              <a:t> </a:t>
            </a:r>
            <a:r>
              <a:rPr lang="en-IN" dirty="0">
                <a:solidFill>
                  <a:srgbClr val="DD4A68"/>
                </a:solidFill>
                <a:latin typeface="Liberation Mono"/>
              </a:rPr>
              <a:t>ON</a:t>
            </a:r>
            <a:r>
              <a:rPr lang="en-IN" sz="1800"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sz="1800"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sz="1800"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sz="1800" dirty="0">
                <a:latin typeface="Liberation Mono"/>
                <a:cs typeface="Arial" panose="020B0604020202020204" pitchFamily="34" charset="0"/>
              </a:rPr>
              <a:t>.employeeid  </a:t>
            </a:r>
            <a:r>
              <a:rPr lang="en-IN" dirty="0">
                <a:solidFill>
                  <a:srgbClr val="DD4A68"/>
                </a:solidFill>
                <a:latin typeface="Liberation Mono"/>
              </a:rPr>
              <a:t>WHERE</a:t>
            </a:r>
            <a:r>
              <a:rPr lang="en-IN" sz="1800"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sz="1800" dirty="0">
                <a:latin typeface="Liberation Mono"/>
                <a:cs typeface="Arial" panose="020B0604020202020204" pitchFamily="34" charset="0"/>
              </a:rPr>
              <a:t>.employeeid </a:t>
            </a:r>
            <a:r>
              <a:rPr lang="en-IN" dirty="0">
                <a:solidFill>
                  <a:schemeClr val="accent4">
                    <a:lumMod val="50000"/>
                  </a:schemeClr>
                </a:solidFill>
                <a:latin typeface="Liberation Mono"/>
                <a:cs typeface="Arial" panose="020B0604020202020204" pitchFamily="34" charset="0"/>
              </a:rPr>
              <a:t>IS</a:t>
            </a:r>
            <a:r>
              <a:rPr lang="en-IN" sz="1800"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sz="1800" dirty="0">
                <a:latin typeface="Liberation Mono"/>
                <a:cs typeface="Arial" panose="020B0604020202020204" pitchFamily="34" charset="0"/>
              </a:rPr>
              <a:t>;</a:t>
            </a:r>
          </a:p>
        </p:txBody>
      </p:sp>
      <p:sp>
        <p:nvSpPr>
          <p:cNvPr id="3" name="Rectangle 2">
            <a:extLst>
              <a:ext uri="{FF2B5EF4-FFF2-40B4-BE49-F238E27FC236}">
                <a16:creationId xmlns="" xmlns:a16="http://schemas.microsoft.com/office/drawing/2014/main" id="{D48C5A04-6A21-0D08-4897-18FDE3C77B9E}"/>
              </a:ext>
            </a:extLst>
          </p:cNvPr>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Tree>
    <p:extLst>
      <p:ext uri="{BB962C8B-B14F-4D97-AF65-F5344CB8AC3E}">
        <p14:creationId xmlns:p14="http://schemas.microsoft.com/office/powerpoint/2010/main" val="299059049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ADFCB3A-38AA-4249-87CD-B1E156F9AE16}"/>
              </a:ext>
            </a:extLst>
          </p:cNvPr>
          <p:cNvSpPr/>
          <p:nvPr/>
        </p:nvSpPr>
        <p:spPr>
          <a:xfrm>
            <a:off x="119336" y="764704"/>
            <a:ext cx="1015312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RIGHT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ea typeface="Times New Roman" panose="02020603050405020304" pitchFamily="18" charset="0"/>
                <a:cs typeface="Arial" panose="020B0604020202020204" pitchFamily="34" charset="0"/>
              </a:rPr>
              <a:t> </a:t>
            </a:r>
            <a:r>
              <a:rPr lang="nl-NL" dirty="0">
                <a:latin typeface="Liberation Mono"/>
                <a:ea typeface="Times New Roman" panose="02020603050405020304" pitchFamily="18" charset="0"/>
                <a:cs typeface="Arial" panose="020B0604020202020204" pitchFamily="34" charset="0"/>
              </a:rPr>
              <a:t>student.ID </a:t>
            </a:r>
            <a:r>
              <a:rPr lang="nl-NL" dirty="0">
                <a:solidFill>
                  <a:schemeClr val="accent4">
                    <a:lumMod val="50000"/>
                  </a:schemeClr>
                </a:solidFill>
                <a:latin typeface="Liberation Mono"/>
                <a:cs typeface="Arial" panose="020B0604020202020204" pitchFamily="34" charset="0"/>
              </a:rPr>
              <a:t>IS</a:t>
            </a:r>
            <a:r>
              <a:rPr lang="nl-NL" dirty="0">
                <a:solidFill>
                  <a:schemeClr val="accent5">
                    <a:lumMod val="75000"/>
                  </a:schemeClr>
                </a:solidFill>
                <a:latin typeface="Liberation Mono"/>
                <a:ea typeface="Times New Roman" panose="02020603050405020304" pitchFamily="18" charset="0"/>
                <a:cs typeface="Arial" panose="020B0604020202020204" pitchFamily="34" charset="0"/>
              </a:rPr>
              <a:t> </a:t>
            </a:r>
            <a:r>
              <a:rPr lang="nl-NL"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cs typeface="Arial" panose="020B0604020202020204" pitchFamily="34" charset="0"/>
              </a:rPr>
              <a:t>;</a:t>
            </a:r>
            <a:endParaRPr lang="en-IN" dirty="0">
              <a:latin typeface="Liberation Mono"/>
              <a:cs typeface="Arial" panose="020B0604020202020204" pitchFamily="34" charset="0"/>
            </a:endParaRPr>
          </a:p>
        </p:txBody>
      </p:sp>
      <p:sp>
        <p:nvSpPr>
          <p:cNvPr id="8" name="Rectangle 7">
            <a:extLst>
              <a:ext uri="{FF2B5EF4-FFF2-40B4-BE49-F238E27FC236}">
                <a16:creationId xmlns="" xmlns:a16="http://schemas.microsoft.com/office/drawing/2014/main" id="{84BAB423-AAE1-403E-8522-755B3CD6454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 xmlns:a16="http://schemas.microsoft.com/office/drawing/2014/main" id="{17682E28-3339-4B63-86A5-55E72A31752B}"/>
              </a:ext>
            </a:extLst>
          </p:cNvPr>
          <p:cNvPicPr>
            <a:picLocks noChangeAspect="1"/>
          </p:cNvPicPr>
          <p:nvPr/>
        </p:nvPicPr>
        <p:blipFill>
          <a:blip r:embed="rId2"/>
          <a:stretch>
            <a:fillRect/>
          </a:stretch>
        </p:blipFill>
        <p:spPr>
          <a:xfrm>
            <a:off x="479375" y="1949879"/>
            <a:ext cx="11195093" cy="2271209"/>
          </a:xfrm>
          <a:prstGeom prst="rect">
            <a:avLst/>
          </a:prstGeom>
        </p:spPr>
      </p:pic>
      <p:sp>
        <p:nvSpPr>
          <p:cNvPr id="10" name="Rectangle 9">
            <a:extLst>
              <a:ext uri="{FF2B5EF4-FFF2-40B4-BE49-F238E27FC236}">
                <a16:creationId xmlns="" xmlns:a16="http://schemas.microsoft.com/office/drawing/2014/main" id="{5ED143E3-F3FE-434F-8A02-94A76ED8BEF2}"/>
              </a:ext>
            </a:extLst>
          </p:cNvPr>
          <p:cNvSpPr/>
          <p:nvPr/>
        </p:nvSpPr>
        <p:spPr>
          <a:xfrm>
            <a:off x="517532" y="2329035"/>
            <a:ext cx="6946620" cy="17950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464343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sp>
        <p:nvSpPr>
          <p:cNvPr id="7" name="Rectangle 6"/>
          <p:cNvSpPr/>
          <p:nvPr/>
        </p:nvSpPr>
        <p:spPr>
          <a:xfrm>
            <a:off x="335360" y="2057401"/>
            <a:ext cx="11474506"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dirty="0">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 . . .</a:t>
            </a:r>
            <a:r>
              <a:rPr lang="en-US" sz="2000" dirty="0">
                <a:latin typeface="Liberation Mono"/>
              </a:rPr>
              <a:t>)</a:t>
            </a:r>
          </a:p>
        </p:txBody>
      </p:sp>
      <p:sp>
        <p:nvSpPr>
          <p:cNvPr id="8" name="Rectangle 7"/>
          <p:cNvSpPr/>
          <p:nvPr/>
        </p:nvSpPr>
        <p:spPr>
          <a:xfrm>
            <a:off x="335360" y="2678669"/>
            <a:ext cx="11474506" cy="369332"/>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RIGHT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rPr>
              <a:t>USING</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bg1">
                    <a:lumMod val="65000"/>
                  </a:schemeClr>
                </a:solidFill>
                <a:latin typeface="Liberation Mono"/>
                <a:ea typeface="Times New Roman" panose="02020603050405020304" pitchFamily="18" charset="0"/>
              </a:rPr>
              <a:t>)</a:t>
            </a:r>
            <a:r>
              <a:rPr lang="en-IN" dirty="0">
                <a:latin typeface="Liberation Mono"/>
                <a:cs typeface="Arial" panose="020B0604020202020204" pitchFamily="34" charset="0"/>
              </a:rPr>
              <a:t>;</a:t>
            </a:r>
          </a:p>
        </p:txBody>
      </p:sp>
      <p:sp>
        <p:nvSpPr>
          <p:cNvPr id="9" name="Rectangle 8"/>
          <p:cNvSpPr/>
          <p:nvPr/>
        </p:nvSpPr>
        <p:spPr>
          <a:xfrm>
            <a:off x="360300" y="4437112"/>
            <a:ext cx="11474506" cy="369332"/>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0" name="Rectangle 9"/>
          <p:cNvSpPr/>
          <p:nvPr/>
        </p:nvSpPr>
        <p:spPr>
          <a:xfrm>
            <a:off x="346079" y="3821668"/>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NATURAL </a:t>
            </a:r>
            <a:r>
              <a:rPr lang="en-US" sz="2000" dirty="0">
                <a:solidFill>
                  <a:srgbClr val="0077AA"/>
                </a:solidFill>
                <a:uFill>
                  <a:solidFill>
                    <a:srgbClr val="FF0000"/>
                  </a:solidFill>
                </a:uFill>
                <a:latin typeface="Liberation Mono"/>
              </a:rPr>
              <a:t>RIGHT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endParaRPr lang="en-US" sz="2000" dirty="0">
              <a:solidFill>
                <a:srgbClr val="0077AA"/>
              </a:solidFill>
              <a:latin typeface="Liberation Mono"/>
            </a:endParaRPr>
          </a:p>
        </p:txBody>
      </p:sp>
      <p:sp>
        <p:nvSpPr>
          <p:cNvPr id="2" name="Rectangle 1">
            <a:extLst>
              <a:ext uri="{FF2B5EF4-FFF2-40B4-BE49-F238E27FC236}">
                <a16:creationId xmlns="" xmlns:a16="http://schemas.microsoft.com/office/drawing/2014/main" id="{6E346F3C-CC89-F2C7-D91E-A0F0C16E6E12}"/>
              </a:ext>
            </a:extLst>
          </p:cNvPr>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Tree>
    <p:extLst>
      <p:ext uri="{BB962C8B-B14F-4D97-AF65-F5344CB8AC3E}">
        <p14:creationId xmlns:p14="http://schemas.microsoft.com/office/powerpoint/2010/main" val="230632885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left join vs right join</a:t>
            </a:r>
            <a:endParaRPr lang="en-IN" sz="3200" i="1" dirty="0">
              <a:solidFill>
                <a:srgbClr val="FF9900"/>
              </a:solidFill>
              <a:latin typeface="Arial" pitchFamily="34" charset="0"/>
              <a:cs typeface="Arial" pitchFamily="34" charset="0"/>
            </a:endParaRPr>
          </a:p>
        </p:txBody>
      </p:sp>
      <p:grpSp>
        <p:nvGrpSpPr>
          <p:cNvPr id="18" name="Group 17">
            <a:extLst>
              <a:ext uri="{FF2B5EF4-FFF2-40B4-BE49-F238E27FC236}">
                <a16:creationId xmlns="" xmlns:a16="http://schemas.microsoft.com/office/drawing/2014/main" id="{9F2B4833-BE72-4963-8475-C428ABD0318A}"/>
              </a:ext>
            </a:extLst>
          </p:cNvPr>
          <p:cNvGrpSpPr/>
          <p:nvPr/>
        </p:nvGrpSpPr>
        <p:grpSpPr>
          <a:xfrm>
            <a:off x="119336" y="260830"/>
            <a:ext cx="4964799" cy="863914"/>
            <a:chOff x="119336" y="188822"/>
            <a:chExt cx="4964799" cy="863914"/>
          </a:xfrm>
        </p:grpSpPr>
        <p:sp>
          <p:nvSpPr>
            <p:cNvPr id="2" name="Rectangle 1">
              <a:extLst>
                <a:ext uri="{FF2B5EF4-FFF2-40B4-BE49-F238E27FC236}">
                  <a16:creationId xmlns=""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 xmlns:a16="http://schemas.microsoft.com/office/drawing/2014/main" id="{AE3B415B-9AAD-48CC-8436-F063482CDC33}"/>
                </a:ext>
              </a:extLst>
            </p:cNvPr>
            <p:cNvSpPr txBox="1"/>
            <p:nvPr/>
          </p:nvSpPr>
          <p:spPr>
            <a:xfrm>
              <a:off x="191344" y="350795"/>
              <a:ext cx="1896673" cy="553998"/>
            </a:xfrm>
            <a:prstGeom prst="rect">
              <a:avLst/>
            </a:prstGeom>
            <a:noFill/>
          </p:spPr>
          <p:txBody>
            <a:bodyPr wrap="none" rtlCol="0">
              <a:spAutoFit/>
            </a:bodyPr>
            <a:lstStyle/>
            <a:p>
              <a:r>
                <a:rPr lang="en-US" sz="3000" dirty="0"/>
                <a:t>LEFT JOIN</a:t>
              </a:r>
              <a:endParaRPr lang="en-IN" sz="3000" dirty="0"/>
            </a:p>
          </p:txBody>
        </p:sp>
        <p:sp>
          <p:nvSpPr>
            <p:cNvPr id="14" name="Rectangle 13">
              <a:extLst>
                <a:ext uri="{FF2B5EF4-FFF2-40B4-BE49-F238E27FC236}">
                  <a16:creationId xmlns="" xmlns:a16="http://schemas.microsoft.com/office/drawing/2014/main" id="{C922C3FA-9E2A-4FDC-AF00-7DD2EAB39BFA}"/>
                </a:ext>
              </a:extLst>
            </p:cNvPr>
            <p:cNvSpPr/>
            <p:nvPr/>
          </p:nvSpPr>
          <p:spPr>
            <a:xfrm>
              <a:off x="2855639" y="188822"/>
              <a:ext cx="2228495"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 xmlns:a16="http://schemas.microsoft.com/office/drawing/2014/main" id="{9A65B8F4-4C8E-4F3B-85E8-F7D8B5CC2AFF}"/>
                </a:ext>
              </a:extLst>
            </p:cNvPr>
            <p:cNvSpPr txBox="1"/>
            <p:nvPr/>
          </p:nvSpPr>
          <p:spPr>
            <a:xfrm>
              <a:off x="2855640" y="350795"/>
              <a:ext cx="2228495" cy="553998"/>
            </a:xfrm>
            <a:prstGeom prst="rect">
              <a:avLst/>
            </a:prstGeom>
            <a:noFill/>
          </p:spPr>
          <p:txBody>
            <a:bodyPr wrap="none" rtlCol="0">
              <a:spAutoFit/>
            </a:bodyPr>
            <a:lstStyle/>
            <a:p>
              <a:r>
                <a:rPr lang="en-US" sz="3000" dirty="0"/>
                <a:t>RIGHT JOIN</a:t>
              </a:r>
              <a:endParaRPr lang="en-IN" sz="3000" dirty="0"/>
            </a:p>
          </p:txBody>
        </p:sp>
        <p:sp>
          <p:nvSpPr>
            <p:cNvPr id="17" name="TextBox 16">
              <a:extLst>
                <a:ext uri="{FF2B5EF4-FFF2-40B4-BE49-F238E27FC236}">
                  <a16:creationId xmlns=""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graphicFrame>
        <p:nvGraphicFramePr>
          <p:cNvPr id="3" name="Table 2">
            <a:extLst>
              <a:ext uri="{FF2B5EF4-FFF2-40B4-BE49-F238E27FC236}">
                <a16:creationId xmlns="" xmlns:a16="http://schemas.microsoft.com/office/drawing/2014/main" id="{925DDD78-18ED-4611-90A0-EDB1B4C38503}"/>
              </a:ext>
            </a:extLst>
          </p:cNvPr>
          <p:cNvGraphicFramePr>
            <a:graphicFrameLocks noGrp="1"/>
          </p:cNvGraphicFramePr>
          <p:nvPr/>
        </p:nvGraphicFramePr>
        <p:xfrm>
          <a:off x="47328" y="1512005"/>
          <a:ext cx="12025335" cy="2787720"/>
        </p:xfrm>
        <a:graphic>
          <a:graphicData uri="http://schemas.openxmlformats.org/drawingml/2006/table">
            <a:tbl>
              <a:tblPr>
                <a:tableStyleId>{BDBED569-4797-4DF1-A0F4-6AAB3CD982D8}</a:tableStyleId>
              </a:tblPr>
              <a:tblGrid>
                <a:gridCol w="4008445">
                  <a:extLst>
                    <a:ext uri="{9D8B030D-6E8A-4147-A177-3AD203B41FA5}">
                      <a16:colId xmlns="" xmlns:a16="http://schemas.microsoft.com/office/drawing/2014/main" val="3114213069"/>
                    </a:ext>
                  </a:extLst>
                </a:gridCol>
                <a:gridCol w="4008445">
                  <a:extLst>
                    <a:ext uri="{9D8B030D-6E8A-4147-A177-3AD203B41FA5}">
                      <a16:colId xmlns="" xmlns:a16="http://schemas.microsoft.com/office/drawing/2014/main" val="987736521"/>
                    </a:ext>
                  </a:extLst>
                </a:gridCol>
                <a:gridCol w="4008445">
                  <a:extLst>
                    <a:ext uri="{9D8B030D-6E8A-4147-A177-3AD203B41FA5}">
                      <a16:colId xmlns="" xmlns:a16="http://schemas.microsoft.com/office/drawing/2014/main" val="932097034"/>
                    </a:ext>
                  </a:extLst>
                </a:gridCol>
              </a:tblGrid>
              <a:tr h="265024">
                <a:tc>
                  <a:txBody>
                    <a:bodyPr/>
                    <a:lstStyle/>
                    <a:p>
                      <a:pPr algn="ctr" fontAlgn="ctr"/>
                      <a:r>
                        <a:rPr lang="en-IN" sz="1800" b="1" cap="all" dirty="0">
                          <a:effectLst/>
                          <a:latin typeface="Palatino Linotype" panose="02040502050505030304" pitchFamily="18" charset="0"/>
                        </a:rPr>
                        <a:t>LEFT OUTER JOIN</a:t>
                      </a:r>
                    </a:p>
                  </a:txBody>
                  <a:tcPr marL="53140" marR="53140" marT="53140" marB="53140" anchor="ctr"/>
                </a:tc>
                <a:tc>
                  <a:txBody>
                    <a:bodyPr/>
                    <a:lstStyle/>
                    <a:p>
                      <a:pPr algn="ctr" fontAlgn="ctr"/>
                      <a:r>
                        <a:rPr lang="en-IN" sz="1800" b="1" cap="all" dirty="0">
                          <a:effectLst/>
                          <a:latin typeface="Palatino Linotype" panose="02040502050505030304" pitchFamily="18" charset="0"/>
                        </a:rPr>
                        <a:t>RIGHT OUTER JOIN</a:t>
                      </a:r>
                    </a:p>
                  </a:txBody>
                  <a:tcPr marL="53140" marR="53140" marT="53140" marB="53140" anchor="ctr"/>
                </a:tc>
                <a:tc>
                  <a:txBody>
                    <a:bodyPr/>
                    <a:lstStyle/>
                    <a:p>
                      <a:pPr algn="ctr" fontAlgn="ctr"/>
                      <a:r>
                        <a:rPr lang="en-IN" sz="1800" b="1" cap="all" dirty="0">
                          <a:effectLst/>
                          <a:latin typeface="Palatino Linotype" panose="02040502050505030304" pitchFamily="18" charset="0"/>
                        </a:rPr>
                        <a:t>FULL OUTER JOIN</a:t>
                      </a:r>
                    </a:p>
                  </a:txBody>
                  <a:tcPr marL="53140" marR="53140" marT="53140" marB="53140" anchor="ctr"/>
                </a:tc>
                <a:extLst>
                  <a:ext uri="{0D108BD9-81ED-4DB2-BD59-A6C34878D82A}">
                    <a16:rowId xmlns="" xmlns:a16="http://schemas.microsoft.com/office/drawing/2014/main" val="2727218345"/>
                  </a:ext>
                </a:extLst>
              </a:tr>
              <a:tr h="561972">
                <a:tc>
                  <a:txBody>
                    <a:bodyPr/>
                    <a:lstStyle/>
                    <a:p>
                      <a:pPr algn="l" fontAlgn="t"/>
                      <a:r>
                        <a:rPr lang="en-US" sz="1800" dirty="0">
                          <a:effectLst/>
                          <a:latin typeface="Palatino Linotype" panose="02040502050505030304" pitchFamily="18" charset="0"/>
                        </a:rPr>
                        <a:t>All the tuples of the left table remain in the result.</a:t>
                      </a:r>
                    </a:p>
                  </a:txBody>
                  <a:tcPr marL="53140" marR="53140" marT="53140" marB="53140"/>
                </a:tc>
                <a:tc>
                  <a:txBody>
                    <a:bodyPr/>
                    <a:lstStyle/>
                    <a:p>
                      <a:pPr algn="l" fontAlgn="t"/>
                      <a:r>
                        <a:rPr lang="en-US" sz="1800" dirty="0">
                          <a:effectLst/>
                          <a:latin typeface="Palatino Linotype" panose="02040502050505030304" pitchFamily="18" charset="0"/>
                        </a:rPr>
                        <a:t>All the tuples of the right table remain in the result.</a:t>
                      </a:r>
                    </a:p>
                  </a:txBody>
                  <a:tcPr marL="53140" marR="53140" marT="53140" marB="53140"/>
                </a:tc>
                <a:tc>
                  <a:txBody>
                    <a:bodyPr/>
                    <a:lstStyle/>
                    <a:p>
                      <a:pPr algn="l" fontAlgn="t"/>
                      <a:r>
                        <a:rPr lang="en-US" sz="1800" dirty="0">
                          <a:effectLst/>
                          <a:latin typeface="Palatino Linotype" panose="02040502050505030304" pitchFamily="18" charset="0"/>
                        </a:rPr>
                        <a:t>All the tuples from left as well as right table remain in the result.</a:t>
                      </a:r>
                    </a:p>
                  </a:txBody>
                  <a:tcPr marL="53140" marR="53140" marT="53140" marB="53140"/>
                </a:tc>
                <a:extLst>
                  <a:ext uri="{0D108BD9-81ED-4DB2-BD59-A6C34878D82A}">
                    <a16:rowId xmlns="" xmlns:a16="http://schemas.microsoft.com/office/drawing/2014/main" val="2533890279"/>
                  </a:ext>
                </a:extLst>
              </a:tr>
              <a:tr h="1234016">
                <a:tc>
                  <a:txBody>
                    <a:bodyPr/>
                    <a:lstStyle/>
                    <a:p>
                      <a:pPr algn="l" fontAlgn="t"/>
                      <a:r>
                        <a:rPr lang="en-US" sz="1800" dirty="0">
                          <a:effectLst/>
                          <a:latin typeface="Palatino Linotype" panose="02040502050505030304" pitchFamily="18" charset="0"/>
                        </a:rPr>
                        <a:t>The tuples of left table that does not have a matching tuple in right table are extended with NULL value for attributes of the right table.</a:t>
                      </a:r>
                    </a:p>
                  </a:txBody>
                  <a:tcPr marL="53140" marR="53140" marT="53140" marB="53140"/>
                </a:tc>
                <a:tc>
                  <a:txBody>
                    <a:bodyPr/>
                    <a:lstStyle/>
                    <a:p>
                      <a:pPr algn="l" fontAlgn="t"/>
                      <a:r>
                        <a:rPr lang="en-US" sz="1800" dirty="0">
                          <a:effectLst/>
                          <a:latin typeface="Palatino Linotype" panose="02040502050505030304" pitchFamily="18" charset="0"/>
                        </a:rPr>
                        <a:t>The tuples of right table that does not have a matching tuple in left table are extended with NULL value for attributes of the left table.</a:t>
                      </a:r>
                      <a:br>
                        <a:rPr lang="en-US" sz="1800" dirty="0">
                          <a:effectLst/>
                          <a:latin typeface="Palatino Linotype" panose="02040502050505030304" pitchFamily="18" charset="0"/>
                        </a:rPr>
                      </a:br>
                      <a:endParaRPr lang="en-US" sz="1800" dirty="0">
                        <a:effectLst/>
                        <a:latin typeface="Palatino Linotype" panose="02040502050505030304" pitchFamily="18" charset="0"/>
                      </a:endParaRPr>
                    </a:p>
                  </a:txBody>
                  <a:tcPr marL="53140" marR="53140" marT="53140" marB="53140"/>
                </a:tc>
                <a:tc>
                  <a:txBody>
                    <a:bodyPr/>
                    <a:lstStyle/>
                    <a:p>
                      <a:pPr algn="l" fontAlgn="t"/>
                      <a:r>
                        <a:rPr lang="en-US" sz="1800" dirty="0">
                          <a:effectLst/>
                          <a:latin typeface="Palatino Linotype" panose="02040502050505030304" pitchFamily="18" charset="0"/>
                        </a:rPr>
                        <a:t>The tuples of left as well as the right table that does not have the matching tuples in the right and left table respectively are extended with NULL value for attributes of the right and left tables.</a:t>
                      </a:r>
                    </a:p>
                  </a:txBody>
                  <a:tcPr marL="53140" marR="53140" marT="53140" marB="53140"/>
                </a:tc>
                <a:extLst>
                  <a:ext uri="{0D108BD9-81ED-4DB2-BD59-A6C34878D82A}">
                    <a16:rowId xmlns="" xmlns:a16="http://schemas.microsoft.com/office/drawing/2014/main" val="2065540270"/>
                  </a:ext>
                </a:extLst>
              </a:tr>
            </a:tbl>
          </a:graphicData>
        </a:graphic>
      </p:graphicFrame>
    </p:spTree>
    <p:extLst>
      <p:ext uri="{BB962C8B-B14F-4D97-AF65-F5344CB8AC3E}">
        <p14:creationId xmlns:p14="http://schemas.microsoft.com/office/powerpoint/2010/main" val="3696157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 xmlns:a16="http://schemas.microsoft.com/office/drawing/2014/main"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self joins</a:t>
            </a:r>
          </a:p>
        </p:txBody>
      </p:sp>
      <p:sp>
        <p:nvSpPr>
          <p:cNvPr id="3" name="Rectangle 2"/>
          <p:cNvSpPr/>
          <p:nvPr/>
        </p:nvSpPr>
        <p:spPr>
          <a:xfrm>
            <a:off x="2952728" y="3283866"/>
            <a:ext cx="6858048" cy="430887"/>
          </a:xfrm>
          <a:prstGeom prst="rect">
            <a:avLst/>
          </a:prstGeom>
        </p:spPr>
        <p:txBody>
          <a:bodyPr wrap="square">
            <a:spAutoFit/>
          </a:bodyPr>
          <a:lstStyle/>
          <a:p>
            <a:r>
              <a:rPr lang="en-US" sz="2200" dirty="0">
                <a:solidFill>
                  <a:schemeClr val="bg2">
                    <a:lumMod val="50000"/>
                  </a:schemeClr>
                </a:solidFill>
                <a:latin typeface="Arial" pitchFamily="34" charset="0"/>
                <a:cs typeface="Arial" pitchFamily="34" charset="0"/>
              </a:rPr>
              <a:t>TODO</a:t>
            </a:r>
          </a:p>
        </p:txBody>
      </p:sp>
      <p:sp>
        <p:nvSpPr>
          <p:cNvPr id="4" name="Rectangle 3"/>
          <p:cNvSpPr/>
          <p:nvPr/>
        </p:nvSpPr>
        <p:spPr>
          <a:xfrm>
            <a:off x="1666844" y="357167"/>
            <a:ext cx="6858048" cy="430887"/>
          </a:xfrm>
          <a:prstGeom prst="rect">
            <a:avLst/>
          </a:prstGeom>
        </p:spPr>
        <p:txBody>
          <a:bodyPr wrap="square">
            <a:spAutoFit/>
          </a:bodyPr>
          <a:lstStyle/>
          <a:p>
            <a:r>
              <a:rPr lang="en-US" sz="2200" dirty="0">
                <a:solidFill>
                  <a:schemeClr val="accent4">
                    <a:lumMod val="50000"/>
                  </a:schemeClr>
                </a:solidFill>
                <a:latin typeface="Arial" pitchFamily="34" charset="0"/>
                <a:cs typeface="Arial" pitchFamily="34" charset="0"/>
              </a:rPr>
              <a:t>TODO</a:t>
            </a:r>
          </a:p>
        </p:txBody>
      </p:sp>
    </p:spTree>
    <p:extLst>
      <p:ext uri="{BB962C8B-B14F-4D97-AF65-F5344CB8AC3E}">
        <p14:creationId xmlns:p14="http://schemas.microsoft.com/office/powerpoint/2010/main" val="363947841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self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838200"/>
            <a:ext cx="1180931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91344" y="1916832"/>
            <a:ext cx="8991600" cy="400110"/>
          </a:xfrm>
          <a:prstGeom prst="rect">
            <a:avLst/>
          </a:prstGeom>
        </p:spPr>
        <p:txBody>
          <a:bodyPr wrap="square">
            <a:spAutoFit/>
          </a:bodyPr>
          <a:lstStyle/>
          <a:p>
            <a:r>
              <a:rPr lang="en-IN"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IN"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latin typeface="Liberation Mono"/>
              </a:rPr>
              <a:t>,</a:t>
            </a:r>
            <a:r>
              <a:rPr lang="en-IN"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3" name="TextBox 2">
            <a:extLst>
              <a:ext uri="{FF2B5EF4-FFF2-40B4-BE49-F238E27FC236}">
                <a16:creationId xmlns="" xmlns:a16="http://schemas.microsoft.com/office/drawing/2014/main" id="{803F9795-2C2A-D31A-B8FA-B2C8D4013D28}"/>
              </a:ext>
            </a:extLst>
          </p:cNvPr>
          <p:cNvSpPr txBox="1"/>
          <p:nvPr/>
        </p:nvSpPr>
        <p:spPr>
          <a:xfrm>
            <a:off x="191344" y="3501008"/>
            <a:ext cx="11665296" cy="369332"/>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SELECT</a:t>
            </a:r>
            <a:r>
              <a:rPr lang="en-IN" dirty="0">
                <a:latin typeface="Liberation Mono"/>
              </a:rPr>
              <a:t> distinct e1.* </a:t>
            </a:r>
            <a:r>
              <a:rPr lang="en-IN" dirty="0">
                <a:solidFill>
                  <a:srgbClr val="0077AA"/>
                </a:solidFill>
                <a:latin typeface="Liberation Mono"/>
                <a:cs typeface="Arial" panose="020B0604020202020204" pitchFamily="34" charset="0"/>
              </a:rPr>
              <a:t>FROM</a:t>
            </a:r>
            <a:r>
              <a:rPr lang="en-IN" dirty="0">
                <a:latin typeface="Liberation Mono"/>
              </a:rPr>
              <a:t> emp e1 , emp e2 </a:t>
            </a:r>
            <a:r>
              <a:rPr lang="en-IN" dirty="0">
                <a:solidFill>
                  <a:srgbClr val="0077AA"/>
                </a:solidFill>
                <a:latin typeface="Liberation Mono"/>
                <a:cs typeface="Arial" panose="020B0604020202020204" pitchFamily="34" charset="0"/>
              </a:rPr>
              <a:t>WHERE</a:t>
            </a:r>
            <a:r>
              <a:rPr lang="en-IN" dirty="0">
                <a:latin typeface="Liberation Mono"/>
              </a:rPr>
              <a:t> e1.sal </a:t>
            </a:r>
            <a:r>
              <a:rPr lang="en-IN" dirty="0">
                <a:solidFill>
                  <a:schemeClr val="accent5">
                    <a:lumMod val="75000"/>
                  </a:schemeClr>
                </a:solidFill>
                <a:latin typeface="Liberation Mono"/>
              </a:rPr>
              <a:t>=</a:t>
            </a:r>
            <a:r>
              <a:rPr lang="en-IN" dirty="0">
                <a:latin typeface="Liberation Mono"/>
              </a:rPr>
              <a:t> e2.sal </a:t>
            </a:r>
            <a:r>
              <a:rPr lang="en-IN" dirty="0">
                <a:solidFill>
                  <a:schemeClr val="accent5">
                    <a:lumMod val="50000"/>
                  </a:schemeClr>
                </a:solidFill>
                <a:latin typeface="Liberation Mono"/>
                <a:cs typeface="Calibri" panose="020F0502020204030204" pitchFamily="34" charset="0"/>
              </a:rPr>
              <a:t>AND</a:t>
            </a:r>
            <a:r>
              <a:rPr lang="en-IN" dirty="0">
                <a:latin typeface="Liberation Mono"/>
              </a:rPr>
              <a:t> e1.empno </a:t>
            </a:r>
            <a:r>
              <a:rPr lang="en-IN" dirty="0">
                <a:solidFill>
                  <a:schemeClr val="accent5">
                    <a:lumMod val="75000"/>
                  </a:schemeClr>
                </a:solidFill>
                <a:latin typeface="Liberation Mono"/>
              </a:rPr>
              <a:t>!=</a:t>
            </a:r>
            <a:r>
              <a:rPr lang="en-IN" dirty="0">
                <a:latin typeface="Liberation Mono"/>
              </a:rPr>
              <a:t> e2.empno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a:t>
            </a:r>
            <a:r>
              <a:rPr lang="en-IN" dirty="0">
                <a:latin typeface="Liberation Mono"/>
              </a:rPr>
              <a:t>e1.sal;</a:t>
            </a:r>
          </a:p>
        </p:txBody>
      </p:sp>
    </p:spTree>
    <p:extLst>
      <p:ext uri="{BB962C8B-B14F-4D97-AF65-F5344CB8AC3E}">
        <p14:creationId xmlns:p14="http://schemas.microsoft.com/office/powerpoint/2010/main" val="288252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 xmlns:a16="http://schemas.microsoft.com/office/drawing/2014/main"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
        <p:nvSpPr>
          <p:cNvPr id="5" name="Rectangle 4">
            <a:extLst>
              <a:ext uri="{FF2B5EF4-FFF2-40B4-BE49-F238E27FC236}">
                <a16:creationId xmlns="" xmlns:a16="http://schemas.microsoft.com/office/drawing/2014/main" id="{91A8EA49-2795-FEB4-188C-9535680F62AF}"/>
              </a:ext>
            </a:extLst>
          </p:cNvPr>
          <p:cNvSpPr/>
          <p:nvPr/>
        </p:nvSpPr>
        <p:spPr>
          <a:xfrm>
            <a:off x="407368" y="3140968"/>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Tree>
    <p:extLst>
      <p:ext uri="{BB962C8B-B14F-4D97-AF65-F5344CB8AC3E}">
        <p14:creationId xmlns:p14="http://schemas.microsoft.com/office/powerpoint/2010/main" val="74770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B854859D-AA44-96A7-43C0-53A64C39D046}"/>
              </a:ext>
            </a:extLst>
          </p:cNvPr>
          <p:cNvSpPr/>
          <p:nvPr/>
        </p:nvSpPr>
        <p:spPr>
          <a:xfrm>
            <a:off x="223458" y="4437112"/>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a:t>
            </a:r>
            <a:r>
              <a:rPr lang="en-IN" b="1" dirty="0">
                <a:latin typeface="Palatino Linotype" panose="02040502050505030304" pitchFamily="18" charset="0"/>
                <a:cs typeface="Arial" panose="020B0604020202020204" pitchFamily="34" charset="0"/>
              </a:rPr>
              <a:t>will always have a primary key</a:t>
            </a:r>
            <a:r>
              <a:rPr lang="en-IN" dirty="0">
                <a:latin typeface="Palatino Linotype" panose="02040502050505030304" pitchFamily="18" charset="0"/>
                <a:cs typeface="Arial" panose="020B0604020202020204" pitchFamily="34" charset="0"/>
              </a:rPr>
              <a:t>. Strong entities are represented by a single rectangle.</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a:t>
            </a:r>
            <a:r>
              <a:rPr lang="en-IN" b="1" dirty="0">
                <a:latin typeface="Palatino Linotype" panose="02040502050505030304" pitchFamily="18" charset="0"/>
                <a:cs typeface="Arial" panose="020B0604020202020204" pitchFamily="34" charset="0"/>
              </a:rPr>
              <a:t>does not have any primary key. </a:t>
            </a:r>
            <a:r>
              <a:rPr lang="en-IN" dirty="0">
                <a:latin typeface="Palatino Linotype" panose="02040502050505030304" pitchFamily="18" charset="0"/>
                <a:cs typeface="Arial" panose="020B0604020202020204" pitchFamily="34" charset="0"/>
              </a:rPr>
              <a:t>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 xmlns:a16="http://schemas.microsoft.com/office/drawing/2014/main" id="{AE2E6C5A-BEBD-EE3C-E5E8-A7941C3976BB}"/>
              </a:ext>
            </a:extLst>
          </p:cNvPr>
          <p:cNvSpPr txBox="1"/>
          <p:nvPr/>
        </p:nvSpPr>
        <p:spPr>
          <a:xfrm>
            <a:off x="479376" y="359817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a:t>
            </a:r>
            <a:r>
              <a:rPr lang="en-US" b="0" i="0">
                <a:solidFill>
                  <a:srgbClr val="343434"/>
                </a:solidFill>
                <a:effectLst/>
                <a:latin typeface="Arial" panose="020B0604020202020204" pitchFamily="34" charset="0"/>
                <a:cs typeface="Arial" panose="020B0604020202020204" pitchFamily="34" charset="0"/>
              </a:rPr>
              <a:t>can </a:t>
            </a:r>
            <a:r>
              <a:rPr lang="en-US">
                <a:solidFill>
                  <a:srgbClr val="343434"/>
                </a:solidFill>
                <a:latin typeface="Arial" panose="020B0604020202020204" pitchFamily="34" charset="0"/>
                <a:cs typeface="Arial" panose="020B0604020202020204" pitchFamily="34" charset="0"/>
              </a:rPr>
              <a:t>not be created for the customer if the customer doesn’t exist</a:t>
            </a:r>
            <a:endParaRPr lang="en-US" b="0" i="0" dirty="0">
              <a:solidFill>
                <a:srgbClr val="343434"/>
              </a:solidFill>
              <a:effectLst/>
              <a:latin typeface="Arial" panose="020B0604020202020204" pitchFamily="34" charset="0"/>
              <a:cs typeface="Arial" panose="020B0604020202020204" pitchFamily="34" charset="0"/>
            </a:endParaRP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a:extLst>
              <a:ext uri="{FF2B5EF4-FFF2-40B4-BE49-F238E27FC236}">
                <a16:creationId xmlns="" xmlns:a16="http://schemas.microsoft.com/office/drawing/2014/main" id="{F36CD6D3-A61F-3593-12EF-0A8EE8CBE688}"/>
              </a:ext>
            </a:extLst>
          </p:cNvPr>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363"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400" dirty="0">
                <a:solidFill>
                  <a:srgbClr val="F63122"/>
                </a:solidFill>
                <a:latin typeface="Arial" pitchFamily="34" charset="0"/>
                <a:cs typeface="Arial" pitchFamily="34" charset="0"/>
              </a:rPr>
              <a:t>one-to-one</a:t>
            </a:r>
            <a:r>
              <a:rPr lang="en-US" sz="2400" dirty="0">
                <a:latin typeface="Arial" pitchFamily="34" charset="0"/>
                <a:cs typeface="Arial" pitchFamily="34" charset="0"/>
              </a:rPr>
              <a:t> (1:1)</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one-to-many</a:t>
            </a:r>
            <a:r>
              <a:rPr lang="en-US" sz="2400" dirty="0">
                <a:latin typeface="Arial" pitchFamily="34" charset="0"/>
                <a:cs typeface="Arial" pitchFamily="34" charset="0"/>
              </a:rPr>
              <a:t> (1:M)</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many-to-many</a:t>
            </a:r>
            <a:r>
              <a:rPr lang="en-US" sz="2400" dirty="0">
                <a:latin typeface="Arial" pitchFamily="34" charset="0"/>
                <a:cs typeface="Arial" pitchFamily="34" charset="0"/>
              </a:rPr>
              <a:t>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cxnSp>
        <p:nvCxnSpPr>
          <p:cNvPr id="12" name="Straight Arrow Connector 11">
            <a:extLst>
              <a:ext uri="{FF2B5EF4-FFF2-40B4-BE49-F238E27FC236}">
                <a16:creationId xmlns="" xmlns:a16="http://schemas.microsoft.com/office/drawing/2014/main" id="{C2B009D3-FEA8-FFC1-CBF3-4C2F768C3443}"/>
              </a:ext>
            </a:extLst>
          </p:cNvPr>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5D1C4D99-C188-F4C4-65BC-A10B9460E9AE}"/>
              </a:ext>
            </a:extLst>
          </p:cNvPr>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87A0F4AD-278D-E59A-C7E7-95E977788AA6}"/>
              </a:ext>
            </a:extLst>
          </p:cNvPr>
          <p:cNvCxnSpPr>
            <a:cxnSpLocks/>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37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6C70CCFD-3886-15EB-7B14-5A1CCEE6E28C}"/>
              </a:ext>
            </a:extLst>
          </p:cNvPr>
          <p:cNvPicPr>
            <a:picLocks noChangeAspect="1"/>
          </p:cNvPicPr>
          <p:nvPr/>
        </p:nvPicPr>
        <p:blipFill>
          <a:blip r:embed="rId2"/>
          <a:stretch>
            <a:fillRect/>
          </a:stretch>
        </p:blipFill>
        <p:spPr>
          <a:xfrm>
            <a:off x="5611146" y="3501008"/>
            <a:ext cx="6605534" cy="3096344"/>
          </a:xfrm>
          <a:prstGeom prst="rect">
            <a:avLst/>
          </a:prstGeom>
        </p:spPr>
      </p:pic>
      <p:sp>
        <p:nvSpPr>
          <p:cNvPr id="4" name="Rectangle 3"/>
          <p:cNvSpPr/>
          <p:nvPr/>
        </p:nvSpPr>
        <p:spPr>
          <a:xfrm>
            <a:off x="335360" y="620688"/>
            <a:ext cx="11449272" cy="769441"/>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a:t>
            </a:r>
            <a:r>
              <a:rPr lang="en-IN" sz="2400" b="1" dirty="0">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(in Relational Algebra </a:t>
            </a:r>
            <a:r>
              <a:rPr lang="en-IN" i="1" dirty="0">
                <a:solidFill>
                  <a:srgbClr val="FF0000"/>
                </a:solidFill>
                <a:latin typeface="Arial" panose="020B0604020202020204" pitchFamily="34" charset="0"/>
                <a:cs typeface="Arial" panose="020B0604020202020204" pitchFamily="34" charset="0"/>
              </a:rPr>
              <a:t>"</a:t>
            </a:r>
            <a:r>
              <a:rPr lang="en-IN" b="1" i="1" dirty="0">
                <a:solidFill>
                  <a:srgbClr val="FF0000"/>
                </a:solidFill>
                <a:latin typeface="Arial" panose="020B0604020202020204" pitchFamily="34" charset="0"/>
                <a:cs typeface="Arial" panose="020B0604020202020204" pitchFamily="34" charset="0"/>
              </a:rPr>
              <a:t>R</a:t>
            </a:r>
            <a:r>
              <a:rPr lang="en-IN" i="1" dirty="0">
                <a:solidFill>
                  <a:srgbClr val="FF0000"/>
                </a:solidFill>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stands for relation)</a:t>
            </a:r>
            <a:r>
              <a:rPr lang="en-IN" sz="24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Database, ( </a:t>
            </a: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"relation"</a:t>
            </a:r>
            <a:r>
              <a:rPr lang="en-US" dirty="0">
                <a:latin typeface="Arial" panose="020B0604020202020204" pitchFamily="34" charset="0"/>
                <a:cs typeface="Arial" panose="020B0604020202020204" pitchFamily="34" charset="0"/>
              </a:rPr>
              <a:t> refers to a </a:t>
            </a:r>
            <a:r>
              <a:rPr lang="en-US" sz="2000" b="1" dirty="0">
                <a:solidFill>
                  <a:srgbClr val="C00000"/>
                </a:solidFill>
                <a:latin typeface="Arial" panose="020B0604020202020204" pitchFamily="34" charset="0"/>
                <a:cs typeface="Arial" panose="020B0604020202020204" pitchFamily="34" charset="0"/>
              </a:rPr>
              <a:t>table</a:t>
            </a:r>
            <a:r>
              <a:rPr lang="en-US" b="0" i="0" dirty="0">
                <a:solidFill>
                  <a:srgbClr val="374151"/>
                </a:solidFill>
                <a:effectLst/>
                <a:latin typeface="Söhne"/>
              </a:rPr>
              <a:t> </a:t>
            </a:r>
            <a:r>
              <a:rPr lang="en-US" dirty="0">
                <a:latin typeface="Arial" panose="020B0604020202020204" pitchFamily="34" charset="0"/>
                <a:cs typeface="Arial" panose="020B0604020202020204" pitchFamily="34" charset="0"/>
              </a:rPr>
              <a:t>within the database that follows the principles of the relational model </a:t>
            </a:r>
            <a:r>
              <a:rPr lang="en-IN" b="1" dirty="0">
                <a:latin typeface="Arial" panose="020B0604020202020204" pitchFamily="34" charset="0"/>
                <a:cs typeface="Arial" panose="020B0604020202020204" pitchFamily="34" charset="0"/>
              </a:rPr>
              <a:t>OR</a:t>
            </a:r>
            <a:r>
              <a:rPr lang="en-IN" dirty="0">
                <a:latin typeface="Arial" panose="020B0604020202020204" pitchFamily="34" charset="0"/>
                <a:cs typeface="Arial" panose="020B0604020202020204" pitchFamily="34" charset="0"/>
              </a:rPr>
              <a:t> an </a:t>
            </a:r>
            <a:r>
              <a:rPr lang="en-IN" sz="2000" b="1" dirty="0">
                <a:solidFill>
                  <a:srgbClr val="C00000"/>
                </a:solidFill>
                <a:latin typeface="Arial" panose="020B0604020202020204" pitchFamily="34" charset="0"/>
                <a:cs typeface="Arial" panose="020B0604020202020204" pitchFamily="34" charset="0"/>
              </a:rPr>
              <a:t>entity </a:t>
            </a:r>
            <a:r>
              <a:rPr lang="en-IN" dirty="0">
                <a:latin typeface="Arial" panose="020B0604020202020204" pitchFamily="34" charset="0"/>
                <a:cs typeface="Arial" panose="020B0604020202020204" pitchFamily="34" charset="0"/>
              </a:rPr>
              <a:t>in</a:t>
            </a:r>
            <a:r>
              <a:rPr lang="en-IN" sz="2000"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ERD )</a:t>
            </a:r>
            <a:r>
              <a:rPr lang="en-IN" sz="2000"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than contain attributes. </a:t>
            </a:r>
          </a:p>
        </p:txBody>
      </p:sp>
      <p:sp>
        <p:nvSpPr>
          <p:cNvPr id="5" name="Rectangle 4"/>
          <p:cNvSpPr/>
          <p:nvPr/>
        </p:nvSpPr>
        <p:spPr>
          <a:xfrm>
            <a:off x="335360" y="1538208"/>
            <a:ext cx="11449272" cy="738664"/>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Relationship:</a:t>
            </a:r>
            <a:r>
              <a:rPr lang="en-IN" sz="24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In database, relationship is that how the two entities are </a:t>
            </a:r>
            <a:r>
              <a:rPr lang="en-IN" sz="2000" b="1" dirty="0">
                <a:solidFill>
                  <a:srgbClr val="0070C0"/>
                </a:solidFill>
                <a:latin typeface="Arial" panose="020B0604020202020204" pitchFamily="34" charset="0"/>
                <a:cs typeface="Arial" panose="020B0604020202020204" pitchFamily="34" charset="0"/>
              </a:rPr>
              <a:t>connected</a:t>
            </a:r>
            <a:r>
              <a:rPr lang="en-IN" sz="2000" dirty="0">
                <a:solidFill>
                  <a:srgbClr val="0070C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448" y="2636912"/>
            <a:ext cx="6605533" cy="400110"/>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 </a:t>
            </a:r>
            <a:r>
              <a:rPr lang="en-IN" sz="2000" dirty="0">
                <a:latin typeface="Arial" panose="020B0604020202020204" pitchFamily="34" charset="0"/>
                <a:cs typeface="Arial" panose="020B0604020202020204" pitchFamily="34" charset="0"/>
              </a:rPr>
              <a:t>is used to specify this relationship.</a:t>
            </a:r>
          </a:p>
        </p:txBody>
      </p:sp>
      <p:sp>
        <p:nvSpPr>
          <p:cNvPr id="3" name="Rectangle 2">
            <a:extLst>
              <a:ext uri="{FF2B5EF4-FFF2-40B4-BE49-F238E27FC236}">
                <a16:creationId xmlns="" xmlns:a16="http://schemas.microsoft.com/office/drawing/2014/main" id="{52BB3372-02C3-0FC2-2210-D13464028313}"/>
              </a:ext>
            </a:extLst>
          </p:cNvPr>
          <p:cNvSpPr/>
          <p:nvPr/>
        </p:nvSpPr>
        <p:spPr>
          <a:xfrm>
            <a:off x="47328" y="3645024"/>
            <a:ext cx="5667334"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t>
            </a:r>
            <a:r>
              <a:rPr lang="en-IN" sz="4800" dirty="0">
                <a:solidFill>
                  <a:srgbClr val="DC525C"/>
                </a:solidFill>
                <a:latin typeface="Segoe UI Light" panose="020B0502040204020203" pitchFamily="34" charset="0"/>
                <a:cs typeface="Segoe UI Light" panose="020B0502040204020203" pitchFamily="34" charset="0"/>
              </a:rPr>
              <a:t>schema and  instance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4">
            <a:extLst>
              <a:ext uri="{FF2B5EF4-FFF2-40B4-BE49-F238E27FC236}">
                <a16:creationId xmlns="" xmlns:a16="http://schemas.microsoft.com/office/drawing/2014/main" id="{8A5BB876-B26F-4A7B-85DE-061E018EE60A}"/>
              </a:ext>
            </a:extLst>
          </p:cNvPr>
          <p:cNvSpPr txBox="1"/>
          <p:nvPr/>
        </p:nvSpPr>
        <p:spPr>
          <a:xfrm>
            <a:off x="10512207" y="2069812"/>
            <a:ext cx="1504616" cy="584775"/>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i="0" dirty="0">
                <a:solidFill>
                  <a:schemeClr val="bg1"/>
                </a:solidFill>
                <a:effectLst/>
                <a:latin typeface="Times New Roman" panose="02020603050405020304" pitchFamily="18" charset="0"/>
              </a:rPr>
              <a:t>erdplus.com</a:t>
            </a:r>
          </a:p>
          <a:p>
            <a:pPr algn="l"/>
            <a:r>
              <a:rPr lang="en-IN" sz="1600" b="1" i="0" dirty="0">
                <a:solidFill>
                  <a:schemeClr val="bg1"/>
                </a:solidFill>
                <a:effectLst/>
                <a:latin typeface="Times New Roman" panose="02020603050405020304" pitchFamily="18" charset="0"/>
              </a:rPr>
              <a:t>www.draw.io</a:t>
            </a:r>
          </a:p>
        </p:txBody>
      </p:sp>
      <p:sp>
        <p:nvSpPr>
          <p:cNvPr id="6" name="TextBox 5">
            <a:extLst>
              <a:ext uri="{FF2B5EF4-FFF2-40B4-BE49-F238E27FC236}">
                <a16:creationId xmlns="" xmlns:a16="http://schemas.microsoft.com/office/drawing/2014/main" id="{F04094D9-C058-851F-EC42-360E566404AF}"/>
              </a:ext>
            </a:extLst>
          </p:cNvPr>
          <p:cNvSpPr txBox="1"/>
          <p:nvPr/>
        </p:nvSpPr>
        <p:spPr>
          <a:xfrm>
            <a:off x="335360" y="332656"/>
            <a:ext cx="11462930" cy="954107"/>
          </a:xfrm>
          <a:prstGeom prst="rect">
            <a:avLst/>
          </a:prstGeom>
          <a:noFill/>
        </p:spPr>
        <p:txBody>
          <a:bodyPr wrap="square">
            <a:spAutoFit/>
          </a:bodyPr>
          <a:lstStyle/>
          <a:p>
            <a:r>
              <a:rPr lang="en-US" sz="2000" b="1" dirty="0">
                <a:latin typeface="Palatino Linotype" panose="02040502050505030304" pitchFamily="18" charset="0"/>
              </a:rPr>
              <a:t>Schema: </a:t>
            </a:r>
            <a:r>
              <a:rPr lang="en-IN" dirty="0">
                <a:latin typeface="Palatino Linotype" panose="02040502050505030304" pitchFamily="18" charset="0"/>
              </a:rPr>
              <a:t>A schema is a collection of database objects (</a:t>
            </a:r>
            <a:r>
              <a:rPr lang="en-US" dirty="0">
                <a:latin typeface="Palatino Linotype" panose="02040502050505030304" pitchFamily="18" charset="0"/>
              </a:rPr>
              <a:t>like table, columns , primary key, foreign key, views, etc.</a:t>
            </a:r>
            <a:r>
              <a:rPr lang="en-IN" dirty="0">
                <a:latin typeface="Palatino Linotype" panose="02040502050505030304" pitchFamily="18" charset="0"/>
              </a:rPr>
              <a:t>) associated with one particular database username. This username is called the schema owner. You may have one or multiple schemas in a database.</a:t>
            </a:r>
            <a:endParaRPr lang="en-US" dirty="0">
              <a:latin typeface="Palatino Linotype" panose="02040502050505030304" pitchFamily="18" charset="0"/>
            </a:endParaRPr>
          </a:p>
        </p:txBody>
      </p:sp>
      <p:sp>
        <p:nvSpPr>
          <p:cNvPr id="3" name="TextBox 2">
            <a:extLst>
              <a:ext uri="{FF2B5EF4-FFF2-40B4-BE49-F238E27FC236}">
                <a16:creationId xmlns="" xmlns:a16="http://schemas.microsoft.com/office/drawing/2014/main" id="{2A68ABC4-4EC0-7051-775A-3EAE69C96D48}"/>
              </a:ext>
            </a:extLst>
          </p:cNvPr>
          <p:cNvSpPr txBox="1"/>
          <p:nvPr/>
        </p:nvSpPr>
        <p:spPr>
          <a:xfrm>
            <a:off x="321703" y="3717032"/>
            <a:ext cx="11462930" cy="1846659"/>
          </a:xfrm>
          <a:prstGeom prst="rect">
            <a:avLst/>
          </a:prstGeom>
          <a:noFill/>
        </p:spPr>
        <p:txBody>
          <a:bodyPr wrap="square">
            <a:spAutoFit/>
          </a:bodyPr>
          <a:lstStyle/>
          <a:p>
            <a:r>
              <a:rPr lang="en-US" sz="2000" b="1" dirty="0">
                <a:latin typeface="Palatino Linotype" panose="02040502050505030304" pitchFamily="18" charset="0"/>
              </a:rPr>
              <a:t>Instance </a:t>
            </a:r>
          </a:p>
          <a:p>
            <a:endParaRPr lang="en-US" sz="400" b="1"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data stored in database at a particular moment of time is called instance of database.</a:t>
            </a:r>
          </a:p>
          <a:p>
            <a:pPr marL="285750" indent="-285750">
              <a:buFont typeface="Arial" panose="020B0604020202020204" pitchFamily="34" charset="0"/>
              <a:buChar char="•"/>
            </a:pPr>
            <a:endParaRPr lang="en-US" dirty="0">
              <a:latin typeface="Palatino Linotype" panose="02040502050505030304" pitchFamily="18" charset="0"/>
            </a:endParaRPr>
          </a:p>
          <a:p>
            <a:r>
              <a:rPr lang="en-US" dirty="0">
                <a:solidFill>
                  <a:srgbClr val="FF0000"/>
                </a:solidFill>
                <a:latin typeface="Palatino Linotype" panose="02040502050505030304" pitchFamily="18" charset="0"/>
              </a:rPr>
              <a:t>For example</a:t>
            </a:r>
            <a:r>
              <a:rPr lang="en-US" dirty="0">
                <a:latin typeface="Palatino Linotype" panose="02040502050505030304" pitchFamily="18" charset="0"/>
              </a:rPr>
              <a:t>,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a:t>
            </a:r>
          </a:p>
        </p:txBody>
      </p:sp>
      <p:sp>
        <p:nvSpPr>
          <p:cNvPr id="7" name="TextBox 6">
            <a:extLst>
              <a:ext uri="{FF2B5EF4-FFF2-40B4-BE49-F238E27FC236}">
                <a16:creationId xmlns="" xmlns:a16="http://schemas.microsoft.com/office/drawing/2014/main" id="{00C6DAB4-B52A-BEBE-3048-EACC80F60053}"/>
              </a:ext>
            </a:extLst>
          </p:cNvPr>
          <p:cNvSpPr txBox="1"/>
          <p:nvPr/>
        </p:nvSpPr>
        <p:spPr>
          <a:xfrm>
            <a:off x="191344" y="6300028"/>
            <a:ext cx="6768752" cy="369332"/>
          </a:xfrm>
          <a:prstGeom prst="rect">
            <a:avLst/>
          </a:prstGeom>
          <a:noFill/>
        </p:spPr>
        <p:txBody>
          <a:bodyPr wrap="square">
            <a:spAutoFit/>
          </a:bodyPr>
          <a:lstStyle/>
          <a:p>
            <a:r>
              <a:rPr lang="en-IN" dirty="0">
                <a:latin typeface="Palatino Linotype" panose="02040502050505030304" pitchFamily="18" charset="0"/>
              </a:rPr>
              <a:t>An instance of a relation is a set of tuples, also called records</a:t>
            </a:r>
          </a:p>
        </p:txBody>
      </p:sp>
    </p:spTree>
    <p:extLst>
      <p:ext uri="{BB962C8B-B14F-4D97-AF65-F5344CB8AC3E}">
        <p14:creationId xmlns:p14="http://schemas.microsoft.com/office/powerpoint/2010/main" val="4059494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 xmlns:a16="http://schemas.microsoft.com/office/drawing/2014/main"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 xmlns:a16="http://schemas.microsoft.com/office/drawing/2014/main"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 xmlns:a16="http://schemas.microsoft.com/office/drawing/2014/main"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 xmlns:a16="http://schemas.microsoft.com/office/drawing/2014/main"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 xmlns:a16="http://schemas.microsoft.com/office/drawing/2014/main" val="1085403226"/>
                    </a:ext>
                  </a:extLst>
                </a:gridCol>
                <a:gridCol w="6192688">
                  <a:extLst>
                    <a:ext uri="{9D8B030D-6E8A-4147-A177-3AD203B41FA5}">
                      <a16:colId xmlns=""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 xmlns:a16="http://schemas.microsoft.com/office/drawing/2014/main"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7259578"/>
              </p:ext>
            </p:extLst>
          </p:nvPr>
        </p:nvGraphicFramePr>
        <p:xfrm>
          <a:off x="1648130" y="2852936"/>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 xmlns:a16="http://schemas.microsoft.com/office/drawing/2014/main" val="20000"/>
                    </a:ext>
                  </a:extLst>
                </a:gridCol>
                <a:gridCol w="451356">
                  <a:extLst>
                    <a:ext uri="{9D8B030D-6E8A-4147-A177-3AD203B41FA5}">
                      <a16:colId xmlns="" xmlns:a16="http://schemas.microsoft.com/office/drawing/2014/main" val="20001"/>
                    </a:ext>
                  </a:extLst>
                </a:gridCol>
                <a:gridCol w="451356">
                  <a:extLst>
                    <a:ext uri="{9D8B030D-6E8A-4147-A177-3AD203B41FA5}">
                      <a16:colId xmlns="" xmlns:a16="http://schemas.microsoft.com/office/drawing/2014/main" val="20002"/>
                    </a:ext>
                  </a:extLst>
                </a:gridCol>
                <a:gridCol w="451356">
                  <a:extLst>
                    <a:ext uri="{9D8B030D-6E8A-4147-A177-3AD203B41FA5}">
                      <a16:colId xmlns="" xmlns:a16="http://schemas.microsoft.com/office/drawing/2014/main" val="20003"/>
                    </a:ext>
                  </a:extLst>
                </a:gridCol>
                <a:gridCol w="451356">
                  <a:extLst>
                    <a:ext uri="{9D8B030D-6E8A-4147-A177-3AD203B41FA5}">
                      <a16:colId xmlns="" xmlns:a16="http://schemas.microsoft.com/office/drawing/2014/main" val="20004"/>
                    </a:ext>
                  </a:extLst>
                </a:gridCol>
                <a:gridCol w="451356">
                  <a:extLst>
                    <a:ext uri="{9D8B030D-6E8A-4147-A177-3AD203B41FA5}">
                      <a16:colId xmlns="" xmlns:a16="http://schemas.microsoft.com/office/drawing/2014/main" val="20005"/>
                    </a:ext>
                  </a:extLst>
                </a:gridCol>
                <a:gridCol w="451356">
                  <a:extLst>
                    <a:ext uri="{9D8B030D-6E8A-4147-A177-3AD203B41FA5}">
                      <a16:colId xmlns="" xmlns:a16="http://schemas.microsoft.com/office/drawing/2014/main" val="20006"/>
                    </a:ext>
                  </a:extLst>
                </a:gridCol>
                <a:gridCol w="451356">
                  <a:extLst>
                    <a:ext uri="{9D8B030D-6E8A-4147-A177-3AD203B41FA5}">
                      <a16:colId xmlns="" xmlns:a16="http://schemas.microsoft.com/office/drawing/2014/main" val="20007"/>
                    </a:ext>
                  </a:extLst>
                </a:gridCol>
                <a:gridCol w="451356">
                  <a:extLst>
                    <a:ext uri="{9D8B030D-6E8A-4147-A177-3AD203B41FA5}">
                      <a16:colId xmlns="" xmlns:a16="http://schemas.microsoft.com/office/drawing/2014/main" val="20008"/>
                    </a:ext>
                  </a:extLst>
                </a:gridCol>
                <a:gridCol w="451356">
                  <a:extLst>
                    <a:ext uri="{9D8B030D-6E8A-4147-A177-3AD203B41FA5}">
                      <a16:colId xmlns="" xmlns:a16="http://schemas.microsoft.com/office/drawing/2014/main" val="20009"/>
                    </a:ext>
                  </a:extLst>
                </a:gridCol>
                <a:gridCol w="451356">
                  <a:extLst>
                    <a:ext uri="{9D8B030D-6E8A-4147-A177-3AD203B41FA5}">
                      <a16:colId xmlns="" xmlns:a16="http://schemas.microsoft.com/office/drawing/2014/main" val="20010"/>
                    </a:ext>
                  </a:extLst>
                </a:gridCol>
                <a:gridCol w="1799766">
                  <a:extLst>
                    <a:ext uri="{9D8B030D-6E8A-4147-A177-3AD203B41FA5}">
                      <a16:colId xmlns=""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12" name="TextBox 11">
            <a:extLst>
              <a:ext uri="{FF2B5EF4-FFF2-40B4-BE49-F238E27FC236}">
                <a16:creationId xmlns="" xmlns:a16="http://schemas.microsoft.com/office/drawing/2014/main"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 xmlns:a16="http://schemas.microsoft.com/office/drawing/2014/main" val="20000"/>
                    </a:ext>
                  </a:extLst>
                </a:gridCol>
                <a:gridCol w="2270114">
                  <a:extLst>
                    <a:ext uri="{9D8B030D-6E8A-4147-A177-3AD203B41FA5}">
                      <a16:colId xmlns="" xmlns:a16="http://schemas.microsoft.com/office/drawing/2014/main" val="20001"/>
                    </a:ext>
                  </a:extLst>
                </a:gridCol>
                <a:gridCol w="5428534">
                  <a:extLst>
                    <a:ext uri="{9D8B030D-6E8A-4147-A177-3AD203B41FA5}">
                      <a16:colId xmlns=""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994808822"/>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 xmlns:a16="http://schemas.microsoft.com/office/drawing/2014/main" val="20000"/>
                    </a:ext>
                  </a:extLst>
                </a:gridCol>
                <a:gridCol w="954106">
                  <a:extLst>
                    <a:ext uri="{9D8B030D-6E8A-4147-A177-3AD203B41FA5}">
                      <a16:colId xmlns="" xmlns:a16="http://schemas.microsoft.com/office/drawing/2014/main" val="20001"/>
                    </a:ext>
                  </a:extLst>
                </a:gridCol>
                <a:gridCol w="6091600">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 xmlns:a16="http://schemas.microsoft.com/office/drawing/2014/main" val="10007"/>
                  </a:ext>
                </a:extLst>
              </a:tr>
            </a:tbl>
          </a:graphicData>
        </a:graphic>
      </p:graphicFrame>
      <p:sp>
        <p:nvSpPr>
          <p:cNvPr id="6" name="TextBox 5"/>
          <p:cNvSpPr txBox="1"/>
          <p:nvPr/>
        </p:nvSpPr>
        <p:spPr>
          <a:xfrm>
            <a:off x="375990" y="5949280"/>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Tree>
    <p:extLst>
      <p:ext uri="{BB962C8B-B14F-4D97-AF65-F5344CB8AC3E}">
        <p14:creationId xmlns:p14="http://schemas.microsoft.com/office/powerpoint/2010/main" val="4115937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 xmlns:a16="http://schemas.microsoft.com/office/drawing/2014/main" val="20000"/>
                    </a:ext>
                  </a:extLst>
                </a:gridCol>
                <a:gridCol w="2641974">
                  <a:extLst>
                    <a:ext uri="{9D8B030D-6E8A-4147-A177-3AD203B41FA5}">
                      <a16:colId xmlns="" xmlns:a16="http://schemas.microsoft.com/office/drawing/2014/main" val="20001"/>
                    </a:ext>
                  </a:extLst>
                </a:gridCol>
                <a:gridCol w="4227159">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 xmlns:a16="http://schemas.microsoft.com/office/drawing/2014/main"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 xmlns:a16="http://schemas.microsoft.com/office/drawing/2014/main"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 xmlns:a16="http://schemas.microsoft.com/office/drawing/2014/main"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 xmlns:a16="http://schemas.microsoft.com/office/drawing/2014/main"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 xmlns:a16="http://schemas.microsoft.com/office/drawing/2014/main"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 xmlns:a16="http://schemas.microsoft.com/office/drawing/2014/main"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5814061B-FECC-4530-8E1D-B568053BB043}"/>
              </a:ext>
            </a:extLst>
          </p:cNvPr>
          <p:cNvSpPr/>
          <p:nvPr/>
        </p:nvSpPr>
        <p:spPr>
          <a:xfrm>
            <a:off x="1559496" y="3228945"/>
            <a:ext cx="9073008" cy="1384995"/>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p>
          <a:p>
            <a:r>
              <a:rPr lang="en-IN" sz="2000">
                <a:solidFill>
                  <a:srgbClr val="FF0000"/>
                </a:solidFill>
                <a:latin typeface="Liberation Mono"/>
                <a:cs typeface="Arial" panose="020B0604020202020204" pitchFamily="34" charset="0"/>
              </a:rPr>
              <a:t>      e</a:t>
            </a:r>
            <a:r>
              <a:rPr lang="en-IN" sz="2000" dirty="0">
                <a:solidFill>
                  <a:srgbClr val="FF0000"/>
                </a:solidFill>
                <a:latin typeface="Liberation Mono"/>
                <a:cs typeface="Arial" panose="020B0604020202020204" pitchFamily="34" charset="0"/>
              </a:rPr>
              <a:t>.g.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p>
        </p:txBody>
      </p:sp>
      <p:sp>
        <p:nvSpPr>
          <p:cNvPr id="4" name="Rectangle 3">
            <a:extLst>
              <a:ext uri="{FF2B5EF4-FFF2-40B4-BE49-F238E27FC236}">
                <a16:creationId xmlns="" xmlns:a16="http://schemas.microsoft.com/office/drawing/2014/main"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 xmlns:a16="http://schemas.microsoft.com/office/drawing/2014/main" id="{46E92299-202C-498C-B51A-58593AAC763D}"/>
              </a:ext>
            </a:extLst>
          </p:cNvPr>
          <p:cNvGrpSpPr/>
          <p:nvPr/>
        </p:nvGrpSpPr>
        <p:grpSpPr>
          <a:xfrm>
            <a:off x="119335" y="1916832"/>
            <a:ext cx="11809309" cy="4691554"/>
            <a:chOff x="7129860" y="4077606"/>
            <a:chExt cx="11546463" cy="4691554"/>
          </a:xfrm>
        </p:grpSpPr>
        <p:sp>
          <p:nvSpPr>
            <p:cNvPr id="10" name="Rectangle 9">
              <a:extLst>
                <a:ext uri="{FF2B5EF4-FFF2-40B4-BE49-F238E27FC236}">
                  <a16:creationId xmlns="" xmlns:a16="http://schemas.microsoft.com/office/drawing/2014/main"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 xmlns:a16="http://schemas.microsoft.com/office/drawing/2014/main" id="{EDCA90A6-E886-4156-8AC1-AD96826DECB6}"/>
                </a:ext>
              </a:extLst>
            </p:cNvPr>
            <p:cNvSpPr txBox="1"/>
            <p:nvPr/>
          </p:nvSpPr>
          <p:spPr>
            <a:xfrm>
              <a:off x="7173268" y="4521843"/>
              <a:ext cx="1799261"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 xmlns:a16="http://schemas.microsoft.com/office/drawing/2014/main" id="{00D74674-582E-433A-939A-183876D246DB}"/>
                </a:ext>
              </a:extLst>
            </p:cNvPr>
            <p:cNvSpPr txBox="1"/>
            <p:nvPr/>
          </p:nvSpPr>
          <p:spPr>
            <a:xfrm>
              <a:off x="11677994" y="4521843"/>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 xmlns:a16="http://schemas.microsoft.com/office/drawing/2014/main" id="{C9813531-AC4C-46B3-9CFE-85225D89B018}"/>
                </a:ext>
              </a:extLst>
            </p:cNvPr>
            <p:cNvSpPr txBox="1"/>
            <p:nvPr/>
          </p:nvSpPr>
          <p:spPr>
            <a:xfrm>
              <a:off x="16641561" y="4521843"/>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p>
          </p:txBody>
        </p:sp>
        <p:sp>
          <p:nvSpPr>
            <p:cNvPr id="18" name="TextBox 4">
              <a:extLst>
                <a:ext uri="{FF2B5EF4-FFF2-40B4-BE49-F238E27FC236}">
                  <a16:creationId xmlns="" xmlns:a16="http://schemas.microsoft.com/office/drawing/2014/main" id="{538D7DD9-7751-4D7E-8D6B-76F445598B88}"/>
                </a:ext>
              </a:extLst>
            </p:cNvPr>
            <p:cNvSpPr txBox="1"/>
            <p:nvPr/>
          </p:nvSpPr>
          <p:spPr>
            <a:xfrm>
              <a:off x="14257947" y="4521843"/>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 xmlns:a16="http://schemas.microsoft.com/office/drawing/2014/main"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 xmlns:a16="http://schemas.microsoft.com/office/drawing/2014/main" id="{D93F6A11-1A0B-4A71-96FA-3C658A4236AB}"/>
                </a:ext>
              </a:extLst>
            </p:cNvPr>
            <p:cNvSpPr txBox="1"/>
            <p:nvPr/>
          </p:nvSpPr>
          <p:spPr>
            <a:xfrm>
              <a:off x="9374952" y="4521843"/>
              <a:ext cx="1921216" cy="4247317"/>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 xmlns:a16="http://schemas.microsoft.com/office/drawing/2014/main"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 xmlns:a16="http://schemas.microsoft.com/office/drawing/2014/main"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 xmlns:a16="http://schemas.microsoft.com/office/drawing/2014/main"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 xmlns:a16="http://schemas.microsoft.com/office/drawing/2014/main" id="{F6799C23-E059-4D4E-9E9B-37AADF2EC663}"/>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 xmlns:a16="http://schemas.microsoft.com/office/drawing/2014/main"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 xmlns:a16="http://schemas.microsoft.com/office/drawing/2014/main" id="{11993FD7-94F8-519A-DBEB-24D0133D9ED7}"/>
              </a:ext>
            </a:extLst>
          </p:cNvPr>
          <p:cNvSpPr/>
          <p:nvPr/>
        </p:nvSpPr>
        <p:spPr>
          <a:xfrm>
            <a:off x="290449" y="1052736"/>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latin typeface="Liberation Mono"/>
            </a:endParaRPr>
          </a:p>
        </p:txBody>
      </p:sp>
    </p:spTree>
    <p:extLst>
      <p:ext uri="{BB962C8B-B14F-4D97-AF65-F5344CB8AC3E}">
        <p14:creationId xmlns:p14="http://schemas.microsoft.com/office/powerpoint/2010/main" val="379640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 xmlns:a16="http://schemas.microsoft.com/office/drawing/2014/main" val="10005"/>
                  </a:ext>
                </a:extLst>
              </a:tr>
            </a:tbl>
          </a:graphicData>
        </a:graphic>
      </p:graphicFrame>
      <p:sp>
        <p:nvSpPr>
          <p:cNvPr id="4" name="Rectangle 3">
            <a:extLst>
              <a:ext uri="{FF2B5EF4-FFF2-40B4-BE49-F238E27FC236}">
                <a16:creationId xmlns=""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 xmlns:a16="http://schemas.microsoft.com/office/drawing/2014/main" val="10005"/>
                  </a:ext>
                </a:extLst>
              </a:tr>
            </a:tbl>
          </a:graphicData>
        </a:graphic>
      </p:graphicFrame>
      <p:sp>
        <p:nvSpPr>
          <p:cNvPr id="7" name="Rectangle 6">
            <a:extLst>
              <a:ext uri="{FF2B5EF4-FFF2-40B4-BE49-F238E27FC236}">
                <a16:creationId xmlns=""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 xmlns:a16="http://schemas.microsoft.com/office/drawing/2014/main" val="20000"/>
                    </a:ext>
                  </a:extLst>
                </a:gridCol>
                <a:gridCol w="1014914">
                  <a:extLst>
                    <a:ext uri="{9D8B030D-6E8A-4147-A177-3AD203B41FA5}">
                      <a16:colId xmlns="" xmlns:a16="http://schemas.microsoft.com/office/drawing/2014/main" val="20001"/>
                    </a:ext>
                  </a:extLst>
                </a:gridCol>
                <a:gridCol w="1150383">
                  <a:extLst>
                    <a:ext uri="{9D8B030D-6E8A-4147-A177-3AD203B41FA5}">
                      <a16:colId xmlns="" xmlns:a16="http://schemas.microsoft.com/office/drawing/2014/main" val="20002"/>
                    </a:ext>
                  </a:extLst>
                </a:gridCol>
                <a:gridCol w="1561235">
                  <a:extLst>
                    <a:ext uri="{9D8B030D-6E8A-4147-A177-3AD203B41FA5}">
                      <a16:colId xmlns="" xmlns:a16="http://schemas.microsoft.com/office/drawing/2014/main" val="20003"/>
                    </a:ext>
                  </a:extLst>
                </a:gridCol>
                <a:gridCol w="1643405">
                  <a:extLst>
                    <a:ext uri="{9D8B030D-6E8A-4147-A177-3AD203B41FA5}">
                      <a16:colId xmlns=""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 xmlns:a16="http://schemas.microsoft.com/office/drawing/2014/main" val="20000"/>
                    </a:ext>
                  </a:extLst>
                </a:gridCol>
                <a:gridCol w="1408411">
                  <a:extLst>
                    <a:ext uri="{9D8B030D-6E8A-4147-A177-3AD203B41FA5}">
                      <a16:colId xmlns="" xmlns:a16="http://schemas.microsoft.com/office/drawing/2014/main" val="20001"/>
                    </a:ext>
                  </a:extLst>
                </a:gridCol>
                <a:gridCol w="1244515">
                  <a:extLst>
                    <a:ext uri="{9D8B030D-6E8A-4147-A177-3AD203B41FA5}">
                      <a16:colId xmlns=""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 xmlns:a16="http://schemas.microsoft.com/office/drawing/2014/main" val="2619754944"/>
                  </a:ext>
                </a:extLst>
              </a:tr>
            </a:tbl>
          </a:graphicData>
        </a:graphic>
      </p:graphicFrame>
      <p:sp>
        <p:nvSpPr>
          <p:cNvPr id="8" name="Title 1">
            <a:extLst>
              <a:ext uri="{FF2B5EF4-FFF2-40B4-BE49-F238E27FC236}">
                <a16:creationId xmlns=""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 xmlns:a16="http://schemas.microsoft.com/office/drawing/2014/main" id="{72723C61-7C4A-4435-92D1-771199F277AD}"/>
              </a:ext>
            </a:extLst>
          </p:cNvPr>
          <p:cNvSpPr txBox="1"/>
          <p:nvPr/>
        </p:nvSpPr>
        <p:spPr>
          <a:xfrm>
            <a:off x="6685236" y="1824890"/>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 xmlns:a16="http://schemas.microsoft.com/office/drawing/2014/main" id="{0119DCDE-8C0D-9C42-2F4F-051568AEEC25}"/>
              </a:ext>
            </a:extLst>
          </p:cNvPr>
          <p:cNvSpPr/>
          <p:nvPr/>
        </p:nvSpPr>
        <p:spPr>
          <a:xfrm>
            <a:off x="1107792" y="3491716"/>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
        <p:nvSpPr>
          <p:cNvPr id="16" name="Rectangle 15"/>
          <p:cNvSpPr/>
          <p:nvPr/>
        </p:nvSpPr>
        <p:spPr>
          <a:xfrm>
            <a:off x="407368" y="880373"/>
            <a:ext cx="11521280" cy="707886"/>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p>
        </p:txBody>
      </p:sp>
    </p:spTree>
    <p:extLst>
      <p:ext uri="{BB962C8B-B14F-4D97-AF65-F5344CB8AC3E}">
        <p14:creationId xmlns:p14="http://schemas.microsoft.com/office/powerpoint/2010/main" val="559338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 xmlns:a16="http://schemas.microsoft.com/office/drawing/2014/main"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
        <p:nvSpPr>
          <p:cNvPr id="4" name="Rectangle 3">
            <a:extLst>
              <a:ext uri="{FF2B5EF4-FFF2-40B4-BE49-F238E27FC236}">
                <a16:creationId xmlns="" xmlns:a16="http://schemas.microsoft.com/office/drawing/2014/main" id="{97ED902F-F659-4F64-A8C8-FDDF7CC73350}"/>
              </a:ext>
            </a:extLst>
          </p:cNvPr>
          <p:cNvSpPr/>
          <p:nvPr/>
        </p:nvSpPr>
        <p:spPr>
          <a:xfrm>
            <a:off x="263352" y="908720"/>
            <a:ext cx="8839200" cy="70788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err="1">
                <a:latin typeface="Liberation Mono"/>
              </a:rPr>
              <a:t>where_condition</a:t>
            </a:r>
            <a:r>
              <a:rPr lang="en-IN" sz="2000" dirty="0">
                <a:latin typeface="Liberation Mono"/>
              </a:rPr>
              <a:t>]</a:t>
            </a:r>
          </a:p>
        </p:txBody>
      </p:sp>
    </p:spTree>
    <p:extLst>
      <p:ext uri="{BB962C8B-B14F-4D97-AF65-F5344CB8AC3E}">
        <p14:creationId xmlns:p14="http://schemas.microsoft.com/office/powerpoint/2010/main" val="136451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22" name="Rectangle 21">
            <a:extLst>
              <a:ext uri="{FF2B5EF4-FFF2-40B4-BE49-F238E27FC236}">
                <a16:creationId xmlns=""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7" name="Group 6">
            <a:extLst>
              <a:ext uri="{FF2B5EF4-FFF2-40B4-BE49-F238E27FC236}">
                <a16:creationId xmlns="" xmlns:a16="http://schemas.microsoft.com/office/drawing/2014/main" id="{4F2A7788-266B-BADA-4169-C0F862750892}"/>
              </a:ext>
            </a:extLst>
          </p:cNvPr>
          <p:cNvGrpSpPr/>
          <p:nvPr/>
        </p:nvGrpSpPr>
        <p:grpSpPr>
          <a:xfrm>
            <a:off x="217216" y="1909491"/>
            <a:ext cx="11711432" cy="3590899"/>
            <a:chOff x="119336" y="1909491"/>
            <a:chExt cx="11711432" cy="3590899"/>
          </a:xfrm>
        </p:grpSpPr>
        <p:grpSp>
          <p:nvGrpSpPr>
            <p:cNvPr id="4" name="Group 3">
              <a:extLst>
                <a:ext uri="{FF2B5EF4-FFF2-40B4-BE49-F238E27FC236}">
                  <a16:creationId xmlns="" xmlns:a16="http://schemas.microsoft.com/office/drawing/2014/main" id="{E1AE1DE9-7612-1194-0AA6-EBAE91C96028}"/>
                </a:ext>
              </a:extLst>
            </p:cNvPr>
            <p:cNvGrpSpPr/>
            <p:nvPr/>
          </p:nvGrpSpPr>
          <p:grpSpPr>
            <a:xfrm>
              <a:off x="119336" y="1909491"/>
              <a:ext cx="11711432" cy="3590899"/>
              <a:chOff x="119335" y="1909491"/>
              <a:chExt cx="11711432" cy="3590899"/>
            </a:xfrm>
          </p:grpSpPr>
          <p:grpSp>
            <p:nvGrpSpPr>
              <p:cNvPr id="3" name="Group 2">
                <a:extLst>
                  <a:ext uri="{FF2B5EF4-FFF2-40B4-BE49-F238E27FC236}">
                    <a16:creationId xmlns="" xmlns:a16="http://schemas.microsoft.com/office/drawing/2014/main" id="{E2C9BE8C-666D-4946-801B-1EC3F955E2A7}"/>
                  </a:ext>
                </a:extLst>
              </p:cNvPr>
              <p:cNvGrpSpPr/>
              <p:nvPr/>
            </p:nvGrpSpPr>
            <p:grpSpPr>
              <a:xfrm>
                <a:off x="2423593" y="1909491"/>
                <a:ext cx="9407174" cy="3590899"/>
                <a:chOff x="2423593" y="1909491"/>
                <a:chExt cx="9407174" cy="3590899"/>
              </a:xfrm>
            </p:grpSpPr>
            <p:grpSp>
              <p:nvGrpSpPr>
                <p:cNvPr id="8" name="Group 7">
                  <a:extLst>
                    <a:ext uri="{FF2B5EF4-FFF2-40B4-BE49-F238E27FC236}">
                      <a16:creationId xmlns="" xmlns:a16="http://schemas.microsoft.com/office/drawing/2014/main" id="{17590DE7-B8F0-48FA-A000-06433E0502ED}"/>
                    </a:ext>
                  </a:extLst>
                </p:cNvPr>
                <p:cNvGrpSpPr/>
                <p:nvPr/>
              </p:nvGrpSpPr>
              <p:grpSpPr>
                <a:xfrm>
                  <a:off x="2423593" y="1909491"/>
                  <a:ext cx="9407174" cy="1374908"/>
                  <a:chOff x="2567609" y="1979532"/>
                  <a:chExt cx="9407174" cy="1374908"/>
                </a:xfrm>
              </p:grpSpPr>
              <p:grpSp>
                <p:nvGrpSpPr>
                  <p:cNvPr id="6" name="Group 5">
                    <a:extLst>
                      <a:ext uri="{FF2B5EF4-FFF2-40B4-BE49-F238E27FC236}">
                        <a16:creationId xmlns="" xmlns:a16="http://schemas.microsoft.com/office/drawing/2014/main" id="{37CE413B-9258-43B6-A842-0406948CFBBC}"/>
                      </a:ext>
                    </a:extLst>
                  </p:cNvPr>
                  <p:cNvGrpSpPr/>
                  <p:nvPr/>
                </p:nvGrpSpPr>
                <p:grpSpPr>
                  <a:xfrm>
                    <a:off x="2567609" y="1979532"/>
                    <a:ext cx="9407174" cy="1374908"/>
                    <a:chOff x="2423592" y="2484894"/>
                    <a:chExt cx="9407174" cy="1181850"/>
                  </a:xfrm>
                </p:grpSpPr>
                <p:sp>
                  <p:nvSpPr>
                    <p:cNvPr id="26" name="TextBox 4">
                      <a:extLst>
                        <a:ext uri="{FF2B5EF4-FFF2-40B4-BE49-F238E27FC236}">
                          <a16:creationId xmlns="" xmlns:a16="http://schemas.microsoft.com/office/drawing/2014/main" id="{20946110-F3E8-40E3-9676-FB824CE1EF73}"/>
                        </a:ext>
                      </a:extLst>
                    </p:cNvPr>
                    <p:cNvSpPr txBox="1"/>
                    <p:nvPr/>
                  </p:nvSpPr>
                  <p:spPr>
                    <a:xfrm>
                      <a:off x="2423592" y="2873064"/>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 xmlns:a16="http://schemas.microsoft.com/office/drawing/2014/main" id="{86C9DE47-F852-4AFB-9BE2-68D7EB386403}"/>
                        </a:ext>
                      </a:extLst>
                    </p:cNvPr>
                    <p:cNvSpPr/>
                    <p:nvPr/>
                  </p:nvSpPr>
                  <p:spPr>
                    <a:xfrm>
                      <a:off x="9650125"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 xmlns:a16="http://schemas.microsoft.com/office/drawing/2014/main" id="{57046FE5-1679-441F-BA13-495986EF56C2}"/>
                        </a:ext>
                      </a:extLst>
                    </p:cNvPr>
                    <p:cNvSpPr/>
                    <p:nvPr/>
                  </p:nvSpPr>
                  <p:spPr>
                    <a:xfrm>
                      <a:off x="4557957"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 xmlns:a16="http://schemas.microsoft.com/office/drawing/2014/main" id="{7B5A4814-66DD-4E55-A395-B9F34714EFEA}"/>
                        </a:ext>
                      </a:extLst>
                    </p:cNvPr>
                    <p:cNvSpPr/>
                    <p:nvPr/>
                  </p:nvSpPr>
                  <p:spPr>
                    <a:xfrm>
                      <a:off x="7176119"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 xmlns:a16="http://schemas.microsoft.com/office/drawing/2014/main"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 xmlns:a16="http://schemas.microsoft.com/office/drawing/2014/main" id="{F932B940-6A80-47DA-829E-4A613FD0B722}"/>
                      </a:ext>
                    </a:extLst>
                  </p:cNvPr>
                  <p:cNvSpPr txBox="1"/>
                  <p:nvPr/>
                </p:nvSpPr>
                <p:spPr>
                  <a:xfrm>
                    <a:off x="4701975" y="2431110"/>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 xmlns:a16="http://schemas.microsoft.com/office/drawing/2014/main" id="{05DAF722-F723-4E3F-A184-637E6D3898B0}"/>
                    </a:ext>
                  </a:extLst>
                </p:cNvPr>
                <p:cNvSpPr txBox="1"/>
                <p:nvPr/>
              </p:nvSpPr>
              <p:spPr>
                <a:xfrm>
                  <a:off x="727166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 xmlns:a16="http://schemas.microsoft.com/office/drawing/2014/main" id="{DB657414-EF56-48C4-AE23-E300C67885DD}"/>
                    </a:ext>
                  </a:extLst>
                </p:cNvPr>
                <p:cNvSpPr txBox="1"/>
                <p:nvPr/>
              </p:nvSpPr>
              <p:spPr>
                <a:xfrm>
                  <a:off x="979194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 xmlns:a16="http://schemas.microsoft.com/office/drawing/2014/main"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 xmlns:a16="http://schemas.microsoft.com/office/drawing/2014/main" id="{594BFB0D-B286-1CC6-3F8E-C926C2D3E5EF}"/>
                </a:ext>
              </a:extLst>
            </p:cNvPr>
            <p:cNvSpPr txBox="1"/>
            <p:nvPr/>
          </p:nvSpPr>
          <p:spPr>
            <a:xfrm>
              <a:off x="163731" y="2361069"/>
              <a:ext cx="1840220"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9" name="TextBox 8">
            <a:extLst>
              <a:ext uri="{FF2B5EF4-FFF2-40B4-BE49-F238E27FC236}">
                <a16:creationId xmlns="" xmlns:a16="http://schemas.microsoft.com/office/drawing/2014/main" id="{2C07D6E1-7EAD-7C61-7770-2754B1C412A1}"/>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15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 xmlns:a16="http://schemas.microsoft.com/office/drawing/2014/main" id="{973CF11B-0932-4E50-AD98-3D0817EB9826}"/>
              </a:ext>
            </a:extLst>
          </p:cNvPr>
          <p:cNvSpPr txBox="1"/>
          <p:nvPr/>
        </p:nvSpPr>
        <p:spPr>
          <a:xfrm>
            <a:off x="479376" y="4365104"/>
            <a:ext cx="10945216" cy="1169551"/>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 xmlns:a16="http://schemas.microsoft.com/office/drawing/2014/main" id="{789D37B7-7A04-4E8D-9981-5258B75421C5}"/>
              </a:ext>
            </a:extLst>
          </p:cNvPr>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9312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21599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609FB7D5-F5A8-4D4F-BCC4-E6E422ECF696}"/>
              </a:ext>
            </a:extLst>
          </p:cNvPr>
          <p:cNvSpPr txBox="1"/>
          <p:nvPr/>
        </p:nvSpPr>
        <p:spPr>
          <a:xfrm>
            <a:off x="216468" y="4581128"/>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 xmlns:a16="http://schemas.microsoft.com/office/drawing/2014/main" id="{5E46642D-DBEE-4521-B4D3-3B62B58F0FF5}"/>
              </a:ext>
            </a:extLst>
          </p:cNvPr>
          <p:cNvSpPr/>
          <p:nvPr/>
        </p:nvSpPr>
        <p:spPr>
          <a:xfrm>
            <a:off x="263352" y="358521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a:t>
            </a:r>
          </a:p>
        </p:txBody>
      </p:sp>
      <p:sp>
        <p:nvSpPr>
          <p:cNvPr id="4" name="Rectangle 3">
            <a:extLst>
              <a:ext uri="{FF2B5EF4-FFF2-40B4-BE49-F238E27FC236}">
                <a16:creationId xmlns="" xmlns:a16="http://schemas.microsoft.com/office/drawing/2014/main" id="{45252DFB-CE9B-D519-DDF7-5D116C7DAA24}"/>
              </a:ext>
            </a:extLst>
          </p:cNvPr>
          <p:cNvSpPr/>
          <p:nvPr/>
        </p:nvSpPr>
        <p:spPr>
          <a:xfrm>
            <a:off x="270537" y="242795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PRIMARY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C719848B-35AE-4D16-A9C7-09A7B14F8FA2}"/>
              </a:ext>
            </a:extLst>
          </p:cNvPr>
          <p:cNvSpPr/>
          <p:nvPr/>
        </p:nvSpPr>
        <p:spPr>
          <a:xfrm>
            <a:off x="551383" y="1239505"/>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 xmlns:a16="http://schemas.microsoft.com/office/drawing/2014/main" id="{02260080-BFA7-4289-664E-B3ED4949B42D}"/>
              </a:ext>
            </a:extLst>
          </p:cNvPr>
          <p:cNvSpPr/>
          <p:nvPr/>
        </p:nvSpPr>
        <p:spPr>
          <a:xfrm>
            <a:off x="551384" y="4365104"/>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0892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C3B79674-F21B-4C8C-8E2E-9E36A20C5C25}"/>
              </a:ext>
            </a:extLst>
          </p:cNvPr>
          <p:cNvSpPr/>
          <p:nvPr/>
        </p:nvSpPr>
        <p:spPr>
          <a:xfrm>
            <a:off x="263350" y="359475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
        <p:nvSpPr>
          <p:cNvPr id="7" name="Rectangle 6">
            <a:extLst>
              <a:ext uri="{FF2B5EF4-FFF2-40B4-BE49-F238E27FC236}">
                <a16:creationId xmlns="" xmlns:a16="http://schemas.microsoft.com/office/drawing/2014/main" id="{0F07D079-08D8-74D4-EF11-0DEB5D0A1139}"/>
              </a:ext>
            </a:extLst>
          </p:cNvPr>
          <p:cNvSpPr/>
          <p:nvPr/>
        </p:nvSpPr>
        <p:spPr>
          <a:xfrm>
            <a:off x="270537" y="220486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UNIQUE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389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4CBEF26E-B1F0-4181-B7BE-DDDF9E958030}"/>
              </a:ext>
            </a:extLst>
          </p:cNvPr>
          <p:cNvSpPr/>
          <p:nvPr/>
        </p:nvSpPr>
        <p:spPr>
          <a:xfrm>
            <a:off x="551384" y="1153486"/>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 xmlns:a16="http://schemas.microsoft.com/office/drawing/2014/main" id="{B8526994-C258-8B9B-46E9-CCD7B42020F4}"/>
              </a:ext>
            </a:extLst>
          </p:cNvPr>
          <p:cNvSpPr/>
          <p:nvPr/>
        </p:nvSpPr>
        <p:spPr>
          <a:xfrm>
            <a:off x="551384" y="4488796"/>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613791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 xmlns:a16="http://schemas.microsoft.com/office/drawing/2014/main" id="{77271AF6-2DA2-4C26-A817-0A825B9BAE51}"/>
              </a:ext>
            </a:extLst>
          </p:cNvPr>
          <p:cNvSpPr/>
          <p:nvPr/>
        </p:nvSpPr>
        <p:spPr>
          <a:xfrm>
            <a:off x="1055440" y="3494618"/>
            <a:ext cx="10153128" cy="1877437"/>
          </a:xfrm>
          <a:prstGeom prst="rect">
            <a:avLst/>
          </a:prstGeom>
        </p:spPr>
        <p:txBody>
          <a:bodyPr wrap="square">
            <a:spAutoFit/>
          </a:bodyPr>
          <a:lstStyle/>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
        <p:nvSpPr>
          <p:cNvPr id="5" name="TextBox 4">
            <a:extLst>
              <a:ext uri="{FF2B5EF4-FFF2-40B4-BE49-F238E27FC236}">
                <a16:creationId xmlns="" xmlns:a16="http://schemas.microsoft.com/office/drawing/2014/main" id="{699FC75B-23E9-9A95-B513-0053985375BE}"/>
              </a:ext>
            </a:extLst>
          </p:cNvPr>
          <p:cNvSpPr txBox="1"/>
          <p:nvPr/>
        </p:nvSpPr>
        <p:spPr>
          <a:xfrm>
            <a:off x="767408" y="356026"/>
            <a:ext cx="9865096" cy="1631216"/>
          </a:xfrm>
          <a:prstGeom prst="rect">
            <a:avLst/>
          </a:prstGeom>
          <a:noFill/>
        </p:spPr>
        <p:txBody>
          <a:bodyPr wrap="square">
            <a:spAutoFit/>
          </a:bodyPr>
          <a:lstStyle/>
          <a:p>
            <a:r>
              <a:rPr lang="en-US" sz="2000" b="0" i="0" dirty="0">
                <a:solidFill>
                  <a:srgbClr val="999999"/>
                </a:solidFill>
                <a:effectLst/>
                <a:latin typeface="Liberation Mono"/>
              </a:rPr>
              <a:t>[</a:t>
            </a:r>
            <a:r>
              <a:rPr lang="en-US" sz="2000" b="0" i="0" dirty="0">
                <a:solidFill>
                  <a:srgbClr val="0077AA"/>
                </a:solidFill>
                <a:effectLst/>
                <a:latin typeface="Liberation Mono"/>
              </a:rPr>
              <a:t>CONSTRAINT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symbol</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FOREIGN</a:t>
            </a:r>
            <a:r>
              <a:rPr lang="en-US" sz="2000" b="0" i="0" dirty="0">
                <a:solidFill>
                  <a:srgbClr val="000000"/>
                </a:solidFill>
                <a:effectLst/>
                <a:latin typeface="Liberation Mono"/>
              </a:rPr>
              <a:t> </a:t>
            </a:r>
            <a:r>
              <a:rPr lang="en-US" sz="2000" b="0" i="0" dirty="0">
                <a:solidFill>
                  <a:srgbClr val="0077AA"/>
                </a:solidFill>
                <a:effectLst/>
                <a:latin typeface="Liberation Mono"/>
              </a:rPr>
              <a:t>KEY</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REFERENCES</a:t>
            </a:r>
            <a:r>
              <a:rPr lang="en-US" sz="2000" b="0" i="0" dirty="0">
                <a:solidFill>
                  <a:srgbClr val="000000"/>
                </a:solidFill>
                <a:effectLst/>
                <a:latin typeface="Liberation Mono"/>
              </a:rPr>
              <a:t> </a:t>
            </a:r>
            <a:r>
              <a:rPr lang="en-US" sz="2000" b="0" i="1" dirty="0">
                <a:solidFill>
                  <a:srgbClr val="000000"/>
                </a:solidFill>
                <a:effectLst/>
                <a:latin typeface="Liberation Mono"/>
              </a:rPr>
              <a:t>tbl_name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p>
          <a:p>
            <a:endParaRPr lang="en-US" sz="2000" dirty="0">
              <a:solidFill>
                <a:srgbClr val="999999"/>
              </a:solidFill>
              <a:latin typeface="Liberation Mono"/>
            </a:endParaRPr>
          </a:p>
          <a:p>
            <a:r>
              <a:rPr lang="en-US" sz="2000" b="0" i="1" dirty="0">
                <a:solidFill>
                  <a:srgbClr val="000000"/>
                </a:solidFill>
                <a:effectLst/>
                <a:latin typeface="Liberation Mono"/>
              </a:rPr>
              <a:t>reference_option</a:t>
            </a:r>
            <a:r>
              <a:rPr lang="en-US" sz="2000" b="0" i="0" dirty="0">
                <a:solidFill>
                  <a:srgbClr val="000000"/>
                </a:solidFill>
                <a:effectLst/>
                <a:latin typeface="Liberation Mono"/>
              </a:rPr>
              <a:t>:  </a:t>
            </a:r>
            <a:r>
              <a:rPr lang="en-US" sz="2000" b="0" i="0" dirty="0">
                <a:solidFill>
                  <a:srgbClr val="0077AA"/>
                </a:solidFill>
                <a:effectLst/>
                <a:latin typeface="Liberation Mono"/>
              </a:rPr>
              <a:t>CASCADE</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990055"/>
                </a:solidFill>
                <a:effectLst/>
                <a:latin typeface="Liberation Mono"/>
              </a:rPr>
              <a:t>NULL</a:t>
            </a:r>
            <a:r>
              <a:rPr lang="en-US" sz="2000" b="0" i="0" dirty="0">
                <a:solidFill>
                  <a:srgbClr val="000000"/>
                </a:solidFill>
                <a:effectLst/>
                <a:latin typeface="Liberation Mono"/>
              </a:rPr>
              <a:t> </a:t>
            </a:r>
            <a:endParaRPr lang="en-IN" sz="2000" dirty="0"/>
          </a:p>
        </p:txBody>
      </p:sp>
    </p:spTree>
    <p:extLst>
      <p:ext uri="{BB962C8B-B14F-4D97-AF65-F5344CB8AC3E}">
        <p14:creationId xmlns:p14="http://schemas.microsoft.com/office/powerpoint/2010/main" val="758266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695400" y="702384"/>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
        <p:nvSpPr>
          <p:cNvPr id="3" name="Rectangle 2">
            <a:extLst>
              <a:ext uri="{FF2B5EF4-FFF2-40B4-BE49-F238E27FC236}">
                <a16:creationId xmlns="" xmlns:a16="http://schemas.microsoft.com/office/drawing/2014/main" id="{0D3F4D18-0051-5C94-A520-5A95D1420DFB}"/>
              </a:ext>
            </a:extLst>
          </p:cNvPr>
          <p:cNvSpPr/>
          <p:nvPr/>
        </p:nvSpPr>
        <p:spPr>
          <a:xfrm>
            <a:off x="695400" y="4581128"/>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214496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604974"/>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 xmlns:a16="http://schemas.microsoft.com/office/drawing/2014/main" id="{D2278E5D-90F9-4B5C-8146-5BF426580A6A}"/>
              </a:ext>
            </a:extLst>
          </p:cNvPr>
          <p:cNvSpPr/>
          <p:nvPr/>
        </p:nvSpPr>
        <p:spPr>
          <a:xfrm>
            <a:off x="270537" y="2060848"/>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CHECK (</a:t>
            </a:r>
            <a:r>
              <a:rPr lang="en-US" sz="2000" dirty="0">
                <a:latin typeface="Liberation Mono"/>
                <a:cs typeface="Arial" panose="020B0604020202020204" pitchFamily="34" charset="0"/>
              </a:rPr>
              <a:t>expr</a:t>
            </a:r>
            <a:r>
              <a:rPr lang="en-US" sz="2000" dirty="0">
                <a:solidFill>
                  <a:srgbClr val="0077AA"/>
                </a:solidFill>
                <a:latin typeface="Arial" panose="020B0604020202020204" pitchFamily="34" charset="0"/>
                <a:cs typeface="Arial" panose="020B0604020202020204" pitchFamily="34" charset="0"/>
              </a:rPr>
              <a:t>)</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7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Flexibility:</a:t>
            </a:r>
            <a:r>
              <a:rPr lang="en-US" b="0" i="0" dirty="0">
                <a:solidFill>
                  <a:srgbClr val="374151"/>
                </a:solidFill>
                <a:effectLst/>
                <a:latin typeface="Palatino Linotype" panose="02040502050505030304" pitchFamily="18" charset="0"/>
              </a:rPr>
              <a:t> </a:t>
            </a:r>
            <a:r>
              <a:rPr lang="en-US" dirty="0">
                <a:latin typeface="Palatino Linotype" panose="02040502050505030304" pitchFamily="18" charset="0"/>
              </a:rPr>
              <a:t>File systems  provide flexibility in storing various types of data, including text documents, images, audio, video, and more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Cost-Effectiveness</a:t>
            </a:r>
            <a:r>
              <a:rPr lang="en-US" dirty="0">
                <a:latin typeface="Palatino Linotype" panose="02040502050505030304" pitchFamily="18" charset="0"/>
              </a:rPr>
              <a:t>: File systems often do not incur licensing costs, making them cost-effective for basic data storage needs.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from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p>
        </p:txBody>
      </p:sp>
      <p:sp>
        <p:nvSpPr>
          <p:cNvPr id="5" name="Rectangle 4">
            <a:extLst>
              <a:ext uri="{FF2B5EF4-FFF2-40B4-BE49-F238E27FC236}">
                <a16:creationId xmlns="" xmlns:a16="http://schemas.microsoft.com/office/drawing/2014/main"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623392" y="980728"/>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
        <p:nvSpPr>
          <p:cNvPr id="3" name="Rectangle 2">
            <a:extLst>
              <a:ext uri="{FF2B5EF4-FFF2-40B4-BE49-F238E27FC236}">
                <a16:creationId xmlns="" xmlns:a16="http://schemas.microsoft.com/office/drawing/2014/main" id="{CF2904E4-0FD9-9AC8-A29E-FBF544F77949}"/>
              </a:ext>
            </a:extLst>
          </p:cNvPr>
          <p:cNvSpPr/>
          <p:nvPr/>
        </p:nvSpPr>
        <p:spPr>
          <a:xfrm>
            <a:off x="623391" y="4593282"/>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263836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 xmlns:a16="http://schemas.microsoft.com/office/drawing/2014/main"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 xmlns:a16="http://schemas.microsoft.com/office/drawing/2014/main"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 xmlns:a16="http://schemas.microsoft.com/office/drawing/2014/main" id="{BC3338FF-4D2D-45F0-A977-FB66A4C07D53}"/>
              </a:ext>
            </a:extLst>
          </p:cNvPr>
          <p:cNvSpPr/>
          <p:nvPr/>
        </p:nvSpPr>
        <p:spPr>
          <a:xfrm>
            <a:off x="190550" y="927884"/>
            <a:ext cx="11593288" cy="3170099"/>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 xmlns:a16="http://schemas.microsoft.com/office/drawing/2014/main"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A0D3C1B3-81A7-89CE-0347-AAD40ED2C358}"/>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p>
        </p:txBody>
      </p:sp>
      <p:sp>
        <p:nvSpPr>
          <p:cNvPr id="3" name="TextBox 2">
            <a:extLst>
              <a:ext uri="{FF2B5EF4-FFF2-40B4-BE49-F238E27FC236}">
                <a16:creationId xmlns="" xmlns:a16="http://schemas.microsoft.com/office/drawing/2014/main" id="{F7839439-872E-1551-6A2B-A414E3A9AC07}"/>
              </a:ext>
            </a:extLst>
          </p:cNvPr>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p>
        </p:txBody>
      </p:sp>
    </p:spTree>
    <p:extLst>
      <p:ext uri="{BB962C8B-B14F-4D97-AF65-F5344CB8AC3E}">
        <p14:creationId xmlns:p14="http://schemas.microsoft.com/office/powerpoint/2010/main" val="4393645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grpSp>
        <p:nvGrpSpPr>
          <p:cNvPr id="6" name="Group 5">
            <a:extLst>
              <a:ext uri="{FF2B5EF4-FFF2-40B4-BE49-F238E27FC236}">
                <a16:creationId xmlns="" xmlns:a16="http://schemas.microsoft.com/office/drawing/2014/main" id="{11A8D217-5263-46B5-BDA0-6524AA5A0ED6}"/>
              </a:ext>
            </a:extLst>
          </p:cNvPr>
          <p:cNvGrpSpPr/>
          <p:nvPr/>
        </p:nvGrpSpPr>
        <p:grpSpPr>
          <a:xfrm>
            <a:off x="262558" y="869754"/>
            <a:ext cx="11665296" cy="5664882"/>
            <a:chOff x="262558" y="869754"/>
            <a:chExt cx="11665296" cy="5664882"/>
          </a:xfrm>
        </p:grpSpPr>
        <p:sp>
          <p:nvSpPr>
            <p:cNvPr id="7" name="Rectangle 6">
              <a:extLst>
                <a:ext uri="{FF2B5EF4-FFF2-40B4-BE49-F238E27FC236}">
                  <a16:creationId xmlns="" xmlns:a16="http://schemas.microsoft.com/office/drawing/2014/main" id="{619C5836-1EA1-43B3-A165-AEDF87719791}"/>
                </a:ext>
              </a:extLst>
            </p:cNvPr>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 xmlns:a16="http://schemas.microsoft.com/office/drawing/2014/main" id="{A77F58EF-B26D-4238-A79A-FE7DE4172978}"/>
                </a:ext>
              </a:extLst>
            </p:cNvPr>
            <p:cNvGrpSpPr/>
            <p:nvPr/>
          </p:nvGrpSpPr>
          <p:grpSpPr>
            <a:xfrm>
              <a:off x="1342678" y="5969900"/>
              <a:ext cx="2391675" cy="564736"/>
              <a:chOff x="1342678" y="5969900"/>
              <a:chExt cx="2391675" cy="564736"/>
            </a:xfrm>
          </p:grpSpPr>
          <p:cxnSp>
            <p:nvCxnSpPr>
              <p:cNvPr id="9" name="Connector: Elbow 8">
                <a:extLst>
                  <a:ext uri="{FF2B5EF4-FFF2-40B4-BE49-F238E27FC236}">
                    <a16:creationId xmlns="" xmlns:a16="http://schemas.microsoft.com/office/drawing/2014/main" id="{AF45D4D7-C5F2-4D34-B492-4F5F1688AED7}"/>
                  </a:ext>
                </a:extLst>
              </p:cNvPr>
              <p:cNvCxnSpPr>
                <a:cxnSpLocks/>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178222A3-2056-4898-BD8D-C4BAAFD57152}"/>
                  </a:ext>
                </a:extLst>
              </p:cNvPr>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extLst>
      <p:ext uri="{BB962C8B-B14F-4D97-AF65-F5344CB8AC3E}">
        <p14:creationId xmlns:p14="http://schemas.microsoft.com/office/powerpoint/2010/main" val="16658573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 xmlns:a16="http://schemas.microsoft.com/office/drawing/2014/main"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279240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65356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 xmlns:a16="http://schemas.microsoft.com/office/drawing/2014/main" id="{04224A06-725F-410E-9CD5-E99934D3ACBA}"/>
              </a:ext>
            </a:extLst>
          </p:cNvPr>
          <p:cNvGraphicFramePr>
            <a:graphicFrameLocks noGrp="1"/>
          </p:cNvGraphicFramePr>
          <p:nvPr>
            <p:extLst>
              <p:ext uri="{D42A27DB-BD31-4B8C-83A1-F6EECF244321}">
                <p14:modId xmlns:p14="http://schemas.microsoft.com/office/powerpoint/2010/main" val="3520014800"/>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 xmlns:a16="http://schemas.microsoft.com/office/drawing/2014/main" val="10005"/>
                  </a:ext>
                </a:extLst>
              </a:tr>
            </a:tbl>
          </a:graphicData>
        </a:graphic>
      </p:graphicFrame>
      <p:sp>
        <p:nvSpPr>
          <p:cNvPr id="4" name="Rectangle 3">
            <a:extLst>
              <a:ext uri="{FF2B5EF4-FFF2-40B4-BE49-F238E27FC236}">
                <a16:creationId xmlns=""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4693282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 xmlns:a16="http://schemas.microsoft.com/office/drawing/2014/main" id="{BF28B49E-536F-478A-8B21-D9411DDA3118}"/>
              </a:ext>
            </a:extLst>
          </p:cNvPr>
          <p:cNvGraphicFramePr>
            <a:graphicFrameLocks noGrp="1"/>
          </p:cNvGraphicFramePr>
          <p:nvPr>
            <p:extLst>
              <p:ext uri="{D42A27DB-BD31-4B8C-83A1-F6EECF244321}">
                <p14:modId xmlns:p14="http://schemas.microsoft.com/office/powerpoint/2010/main" val="2230219169"/>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 xmlns:a16="http://schemas.microsoft.com/office/drawing/2014/main" val="10005"/>
                  </a:ext>
                </a:extLst>
              </a:tr>
            </a:tbl>
          </a:graphicData>
        </a:graphic>
      </p:graphicFrame>
      <p:sp>
        <p:nvSpPr>
          <p:cNvPr id="7" name="Rectangle 6">
            <a:extLst>
              <a:ext uri="{FF2B5EF4-FFF2-40B4-BE49-F238E27FC236}">
                <a16:creationId xmlns=""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23101917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215364185"/>
              </p:ext>
            </p:extLst>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 xmlns:a16="http://schemas.microsoft.com/office/drawing/2014/main" val="20000"/>
                    </a:ext>
                  </a:extLst>
                </a:gridCol>
                <a:gridCol w="1128940">
                  <a:extLst>
                    <a:ext uri="{9D8B030D-6E8A-4147-A177-3AD203B41FA5}">
                      <a16:colId xmlns="" xmlns:a16="http://schemas.microsoft.com/office/drawing/2014/main" val="20001"/>
                    </a:ext>
                  </a:extLst>
                </a:gridCol>
                <a:gridCol w="1279628">
                  <a:extLst>
                    <a:ext uri="{9D8B030D-6E8A-4147-A177-3AD203B41FA5}">
                      <a16:colId xmlns="" xmlns:a16="http://schemas.microsoft.com/office/drawing/2014/main" val="20002"/>
                    </a:ext>
                  </a:extLst>
                </a:gridCol>
                <a:gridCol w="1736639">
                  <a:extLst>
                    <a:ext uri="{9D8B030D-6E8A-4147-A177-3AD203B41FA5}">
                      <a16:colId xmlns="" xmlns:a16="http://schemas.microsoft.com/office/drawing/2014/main" val="20003"/>
                    </a:ext>
                  </a:extLst>
                </a:gridCol>
                <a:gridCol w="1828041">
                  <a:extLst>
                    <a:ext uri="{9D8B030D-6E8A-4147-A177-3AD203B41FA5}">
                      <a16:colId xmlns=""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9749986"/>
              </p:ext>
            </p:extLst>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 xmlns:a16="http://schemas.microsoft.com/office/drawing/2014/main" val="20000"/>
                    </a:ext>
                  </a:extLst>
                </a:gridCol>
                <a:gridCol w="1466838">
                  <a:extLst>
                    <a:ext uri="{9D8B030D-6E8A-4147-A177-3AD203B41FA5}">
                      <a16:colId xmlns="" xmlns:a16="http://schemas.microsoft.com/office/drawing/2014/main" val="20001"/>
                    </a:ext>
                  </a:extLst>
                </a:gridCol>
                <a:gridCol w="1296143">
                  <a:extLst>
                    <a:ext uri="{9D8B030D-6E8A-4147-A177-3AD203B41FA5}">
                      <a16:colId xmlns=""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 xmlns:a16="http://schemas.microsoft.com/office/drawing/2014/main" val="2619754944"/>
                  </a:ext>
                </a:extLst>
              </a:tr>
            </a:tbl>
          </a:graphicData>
        </a:graphic>
      </p:graphicFrame>
      <p:sp>
        <p:nvSpPr>
          <p:cNvPr id="8" name="Title 1">
            <a:extLst>
              <a:ext uri="{FF2B5EF4-FFF2-40B4-BE49-F238E27FC236}">
                <a16:creationId xmlns=""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p14="http://schemas.microsoft.com/office/powerpoint/2010/main" val="36658724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 xmlns:a16="http://schemas.microsoft.com/office/drawing/2014/main"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 xmlns:a16="http://schemas.microsoft.com/office/drawing/2014/main"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a:t>
            </a:r>
          </a:p>
          <a:p>
            <a:pPr marL="363538" algn="l"/>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16234247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5" name="Rectangle 4">
            <a:extLst>
              <a:ext uri="{FF2B5EF4-FFF2-40B4-BE49-F238E27FC236}">
                <a16:creationId xmlns=""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 xmlns:a16="http://schemas.microsoft.com/office/drawing/2014/main"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 xmlns:a16="http://schemas.microsoft.com/office/drawing/2014/main" id="{96F8F7F4-FAAF-436E-8006-0F6E16C323C0}"/>
              </a:ext>
            </a:extLst>
          </p:cNvPr>
          <p:cNvSpPr/>
          <p:nvPr/>
        </p:nvSpPr>
        <p:spPr>
          <a:xfrm>
            <a:off x="351779" y="1412776"/>
            <a:ext cx="11488442" cy="738664"/>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Tree>
    <p:extLst>
      <p:ext uri="{BB962C8B-B14F-4D97-AF65-F5344CB8AC3E}">
        <p14:creationId xmlns:p14="http://schemas.microsoft.com/office/powerpoint/2010/main" val="1754197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 xmlns:a16="http://schemas.microsoft.com/office/drawing/2014/main"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 xmlns:a16="http://schemas.microsoft.com/office/drawing/2014/main"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8" name="TextBox 7">
            <a:extLst>
              <a:ext uri="{FF2B5EF4-FFF2-40B4-BE49-F238E27FC236}">
                <a16:creationId xmlns="" xmlns:a16="http://schemas.microsoft.com/office/drawing/2014/main"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 xmlns:a16="http://schemas.microsoft.com/office/drawing/2014/main"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p14="http://schemas.microsoft.com/office/powerpoint/2010/main" val="3490093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49865</TotalTime>
  <Words>19820</Words>
  <Application>Microsoft Office PowerPoint</Application>
  <PresentationFormat>Custom</PresentationFormat>
  <Paragraphs>2890</Paragraphs>
  <Slides>231</Slides>
  <Notes>20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11150</cp:revision>
  <dcterms:created xsi:type="dcterms:W3CDTF">2015-10-09T06:09:34Z</dcterms:created>
  <dcterms:modified xsi:type="dcterms:W3CDTF">2023-10-09T10:54:22Z</dcterms:modified>
</cp:coreProperties>
</file>