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1"/>
  </p:notesMasterIdLst>
  <p:sldIdLst>
    <p:sldId id="257" r:id="rId2"/>
    <p:sldId id="1462" r:id="rId3"/>
    <p:sldId id="1123" r:id="rId4"/>
    <p:sldId id="1124" r:id="rId5"/>
    <p:sldId id="1231" r:id="rId6"/>
    <p:sldId id="1232" r:id="rId7"/>
    <p:sldId id="1282" r:id="rId8"/>
    <p:sldId id="1222" r:id="rId9"/>
    <p:sldId id="1277" r:id="rId10"/>
    <p:sldId id="1235" r:id="rId11"/>
    <p:sldId id="579" r:id="rId12"/>
    <p:sldId id="1429" r:id="rId13"/>
    <p:sldId id="1344" r:id="rId14"/>
    <p:sldId id="1121" r:id="rId15"/>
    <p:sldId id="1122" r:id="rId16"/>
    <p:sldId id="599" r:id="rId17"/>
    <p:sldId id="271" r:id="rId18"/>
    <p:sldId id="315" r:id="rId19"/>
    <p:sldId id="314" r:id="rId20"/>
    <p:sldId id="600" r:id="rId21"/>
    <p:sldId id="1416" r:id="rId22"/>
    <p:sldId id="601" r:id="rId23"/>
    <p:sldId id="321" r:id="rId24"/>
    <p:sldId id="1286" r:id="rId25"/>
    <p:sldId id="901" r:id="rId26"/>
    <p:sldId id="902" r:id="rId27"/>
    <p:sldId id="603" r:id="rId28"/>
    <p:sldId id="604" r:id="rId29"/>
    <p:sldId id="489" r:id="rId30"/>
    <p:sldId id="1483" r:id="rId31"/>
    <p:sldId id="1284" r:id="rId32"/>
    <p:sldId id="1485" r:id="rId33"/>
    <p:sldId id="501" r:id="rId34"/>
    <p:sldId id="1486" r:id="rId35"/>
    <p:sldId id="955" r:id="rId36"/>
    <p:sldId id="606" r:id="rId37"/>
    <p:sldId id="538" r:id="rId38"/>
    <p:sldId id="1236" r:id="rId39"/>
    <p:sldId id="842" r:id="rId40"/>
    <p:sldId id="1237" r:id="rId41"/>
    <p:sldId id="843" r:id="rId42"/>
    <p:sldId id="1239" r:id="rId43"/>
    <p:sldId id="845" r:id="rId44"/>
    <p:sldId id="1490" r:id="rId45"/>
    <p:sldId id="267" r:id="rId46"/>
    <p:sldId id="272" r:id="rId47"/>
    <p:sldId id="273" r:id="rId48"/>
    <p:sldId id="1178" r:id="rId49"/>
    <p:sldId id="580" r:id="rId50"/>
    <p:sldId id="1040" r:id="rId51"/>
    <p:sldId id="621" r:id="rId52"/>
    <p:sldId id="285" r:id="rId53"/>
    <p:sldId id="286" r:id="rId54"/>
    <p:sldId id="1287" r:id="rId55"/>
    <p:sldId id="290" r:id="rId56"/>
    <p:sldId id="673" r:id="rId57"/>
    <p:sldId id="1470" r:id="rId58"/>
    <p:sldId id="674" r:id="rId59"/>
    <p:sldId id="1148" r:id="rId60"/>
    <p:sldId id="1126" r:id="rId61"/>
    <p:sldId id="1474" r:id="rId62"/>
    <p:sldId id="1475" r:id="rId63"/>
    <p:sldId id="1476" r:id="rId64"/>
    <p:sldId id="1477" r:id="rId65"/>
    <p:sldId id="1478" r:id="rId66"/>
    <p:sldId id="1479" r:id="rId67"/>
    <p:sldId id="1481" r:id="rId68"/>
    <p:sldId id="386" r:id="rId69"/>
    <p:sldId id="397" r:id="rId70"/>
    <p:sldId id="686" r:id="rId71"/>
    <p:sldId id="1207" r:id="rId72"/>
    <p:sldId id="302" r:id="rId73"/>
    <p:sldId id="1265" r:id="rId74"/>
    <p:sldId id="308" r:id="rId75"/>
    <p:sldId id="1267" r:id="rId76"/>
    <p:sldId id="313" r:id="rId77"/>
    <p:sldId id="1204" r:id="rId78"/>
    <p:sldId id="1269" r:id="rId79"/>
    <p:sldId id="1141" r:id="rId80"/>
    <p:sldId id="1142" r:id="rId81"/>
    <p:sldId id="1154" r:id="rId82"/>
    <p:sldId id="1061" r:id="rId83"/>
    <p:sldId id="1062" r:id="rId84"/>
    <p:sldId id="1064" r:id="rId85"/>
    <p:sldId id="360" r:id="rId86"/>
    <p:sldId id="801" r:id="rId87"/>
    <p:sldId id="507" r:id="rId88"/>
    <p:sldId id="591" r:id="rId89"/>
    <p:sldId id="385" r:id="rId90"/>
    <p:sldId id="1125" r:id="rId91"/>
    <p:sldId id="387" r:id="rId92"/>
    <p:sldId id="388" r:id="rId93"/>
    <p:sldId id="527" r:id="rId94"/>
    <p:sldId id="529" r:id="rId95"/>
    <p:sldId id="393" r:id="rId96"/>
    <p:sldId id="395" r:id="rId97"/>
    <p:sldId id="947" r:id="rId98"/>
    <p:sldId id="1424" r:id="rId99"/>
    <p:sldId id="702" r:id="rId100"/>
    <p:sldId id="531" r:id="rId101"/>
    <p:sldId id="853" r:id="rId102"/>
    <p:sldId id="1102" r:id="rId103"/>
    <p:sldId id="545" r:id="rId104"/>
    <p:sldId id="533" r:id="rId105"/>
    <p:sldId id="543" r:id="rId106"/>
    <p:sldId id="546" r:id="rId107"/>
    <p:sldId id="522" r:id="rId108"/>
    <p:sldId id="526" r:id="rId109"/>
    <p:sldId id="524" r:id="rId110"/>
    <p:sldId id="548" r:id="rId111"/>
    <p:sldId id="773" r:id="rId112"/>
    <p:sldId id="549" r:id="rId113"/>
    <p:sldId id="550" r:id="rId114"/>
    <p:sldId id="547" r:id="rId115"/>
    <p:sldId id="515" r:id="rId116"/>
    <p:sldId id="516" r:id="rId117"/>
    <p:sldId id="517" r:id="rId118"/>
    <p:sldId id="551" r:id="rId119"/>
    <p:sldId id="554" r:id="rId120"/>
    <p:sldId id="555" r:id="rId121"/>
    <p:sldId id="562" r:id="rId122"/>
    <p:sldId id="563" r:id="rId123"/>
    <p:sldId id="1335" r:id="rId124"/>
    <p:sldId id="625" r:id="rId125"/>
    <p:sldId id="1150" r:id="rId126"/>
    <p:sldId id="1240" r:id="rId127"/>
    <p:sldId id="1152" r:id="rId128"/>
    <p:sldId id="1153" r:id="rId129"/>
    <p:sldId id="402" r:id="rId130"/>
    <p:sldId id="403" r:id="rId131"/>
    <p:sldId id="404" r:id="rId132"/>
    <p:sldId id="1075" r:id="rId133"/>
    <p:sldId id="1076" r:id="rId134"/>
    <p:sldId id="1219" r:id="rId135"/>
    <p:sldId id="421" r:id="rId136"/>
    <p:sldId id="564" r:id="rId137"/>
    <p:sldId id="1364" r:id="rId138"/>
    <p:sldId id="826" r:id="rId139"/>
    <p:sldId id="566" r:id="rId140"/>
    <p:sldId id="1211" r:id="rId141"/>
    <p:sldId id="1430" r:id="rId142"/>
    <p:sldId id="1460" r:id="rId143"/>
    <p:sldId id="820" r:id="rId144"/>
    <p:sldId id="821" r:id="rId145"/>
    <p:sldId id="1077" r:id="rId146"/>
    <p:sldId id="1177" r:id="rId147"/>
    <p:sldId id="798" r:id="rId148"/>
    <p:sldId id="1215" r:id="rId149"/>
    <p:sldId id="1427" r:id="rId150"/>
    <p:sldId id="1225" r:id="rId151"/>
    <p:sldId id="1212" r:id="rId152"/>
    <p:sldId id="1213" r:id="rId153"/>
    <p:sldId id="1216" r:id="rId154"/>
    <p:sldId id="1210" r:id="rId155"/>
    <p:sldId id="1151" r:id="rId156"/>
    <p:sldId id="1217" r:id="rId157"/>
    <p:sldId id="1226" r:id="rId158"/>
    <p:sldId id="443" r:id="rId159"/>
    <p:sldId id="445" r:id="rId160"/>
    <p:sldId id="446" r:id="rId161"/>
    <p:sldId id="1293" r:id="rId162"/>
    <p:sldId id="1403" r:id="rId163"/>
    <p:sldId id="1290" r:id="rId164"/>
    <p:sldId id="1294" r:id="rId165"/>
    <p:sldId id="1283" r:id="rId166"/>
    <p:sldId id="1510" r:id="rId167"/>
    <p:sldId id="1292" r:id="rId168"/>
    <p:sldId id="440" r:id="rId169"/>
    <p:sldId id="823" r:id="rId170"/>
    <p:sldId id="570" r:id="rId171"/>
    <p:sldId id="827" r:id="rId172"/>
    <p:sldId id="453" r:id="rId173"/>
    <p:sldId id="574" r:id="rId174"/>
    <p:sldId id="838" r:id="rId175"/>
    <p:sldId id="839" r:id="rId176"/>
    <p:sldId id="1271" r:id="rId177"/>
    <p:sldId id="1059" r:id="rId178"/>
    <p:sldId id="1060" r:id="rId179"/>
    <p:sldId id="1418" r:id="rId1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A496"/>
    <a:srgbClr val="FF0000"/>
    <a:srgbClr val="FD8603"/>
    <a:srgbClr val="F63122"/>
    <a:srgbClr val="66CCFF"/>
    <a:srgbClr val="41C60C"/>
    <a:srgbClr val="39AE0A"/>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86405" autoAdjust="0"/>
  </p:normalViewPr>
  <p:slideViewPr>
    <p:cSldViewPr>
      <p:cViewPr>
        <p:scale>
          <a:sx n="50" d="100"/>
          <a:sy n="50" d="100"/>
        </p:scale>
        <p:origin x="-120" y="-10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notesMaster" Target="notesMasters/notesMaster1.xml"/><Relationship Id="rId186"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166</a:t>
            </a:fld>
            <a:endParaRPr lang="en-IN"/>
          </a:p>
        </p:txBody>
      </p:sp>
    </p:spTree>
    <p:extLst>
      <p:ext uri="{BB962C8B-B14F-4D97-AF65-F5344CB8AC3E}">
        <p14:creationId xmlns:p14="http://schemas.microsoft.com/office/powerpoint/2010/main" val="115930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167</a:t>
            </a:fld>
            <a:endParaRPr lang="en-IN"/>
          </a:p>
        </p:txBody>
      </p:sp>
    </p:spTree>
    <p:extLst>
      <p:ext uri="{BB962C8B-B14F-4D97-AF65-F5344CB8AC3E}">
        <p14:creationId xmlns:p14="http://schemas.microsoft.com/office/powerpoint/2010/main" val="93553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81</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194167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117</a:t>
            </a:fld>
            <a:endParaRPr lang="en-IN"/>
          </a:p>
        </p:txBody>
      </p:sp>
    </p:spTree>
    <p:extLst>
      <p:ext uri="{BB962C8B-B14F-4D97-AF65-F5344CB8AC3E}">
        <p14:creationId xmlns:p14="http://schemas.microsoft.com/office/powerpoint/2010/main" val="1476116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139</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3567040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xmlns="" id="{B8948F78-B708-4250-8816-44ACEC13C281}"/>
              </a:ext>
            </a:extLst>
          </p:cNvPr>
          <p:cNvSpPr/>
          <p:nvPr/>
        </p:nvSpPr>
        <p:spPr>
          <a:xfrm>
            <a:off x="184322" y="5517232"/>
            <a:ext cx="11675299" cy="461665"/>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NoSQL(MongoDB)</a:t>
            </a:r>
            <a:endParaRPr lang="en-IN" sz="2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xmlns="" id="{685929B2-6349-4CA9-ABFF-E94AF285D846}"/>
              </a:ext>
            </a:extLst>
          </p:cNvPr>
          <p:cNvSpPr txBox="1"/>
          <p:nvPr/>
        </p:nvSpPr>
        <p:spPr>
          <a:xfrm>
            <a:off x="181341" y="4212957"/>
            <a:ext cx="10328589"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a16="http://schemas.microsoft.com/office/drawing/2014/main" xmlns=""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xmlns=""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a16="http://schemas.microsoft.com/office/drawing/2014/main" xmlns=""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a16="http://schemas.microsoft.com/office/drawing/2014/main" xmlns=""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a16="http://schemas.microsoft.com/office/drawing/2014/main" xmlns=""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695400" y="1987398"/>
            <a:ext cx="2340000"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a16="http://schemas.microsoft.com/office/drawing/2014/main" xmlns="" id="{BF021BEA-1BAC-4B1F-A667-E14543C77BBD}"/>
              </a:ext>
            </a:extLst>
          </p:cNvPr>
          <p:cNvSpPr txBox="1"/>
          <p:nvPr/>
        </p:nvSpPr>
        <p:spPr>
          <a:xfrm>
            <a:off x="6113673" y="1987398"/>
            <a:ext cx="5514325" cy="25423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a16="http://schemas.microsoft.com/office/drawing/2014/main" xmlns="" id="{3F2F3E05-346E-4EE1-A38F-3ACA0D6CD670}"/>
              </a:ext>
            </a:extLst>
          </p:cNvPr>
          <p:cNvSpPr/>
          <p:nvPr/>
        </p:nvSpPr>
        <p:spPr>
          <a:xfrm>
            <a:off x="3215680" y="1987398"/>
            <a:ext cx="2741858" cy="378885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a16="http://schemas.microsoft.com/office/drawing/2014/main" xmlns="" id="{DD5AD7AF-DE6C-40AC-A337-1859BE9BD26C}"/>
              </a:ext>
            </a:extLst>
          </p:cNvPr>
          <p:cNvGrpSpPr/>
          <p:nvPr/>
        </p:nvGrpSpPr>
        <p:grpSpPr>
          <a:xfrm>
            <a:off x="6113672" y="4869160"/>
            <a:ext cx="5814975" cy="1768850"/>
            <a:chOff x="5673867" y="4727466"/>
            <a:chExt cx="6254781" cy="1768850"/>
          </a:xfrm>
        </p:grpSpPr>
        <p:sp>
          <p:nvSpPr>
            <p:cNvPr id="8" name="Rectangle 7">
              <a:extLst>
                <a:ext uri="{FF2B5EF4-FFF2-40B4-BE49-F238E27FC236}">
                  <a16:creationId xmlns:a16="http://schemas.microsoft.com/office/drawing/2014/main" xmlns="" id="{3D3A9E5F-89E5-4D5B-9731-CEE159F2D1E1}"/>
                </a:ext>
              </a:extLst>
            </p:cNvPr>
            <p:cNvSpPr/>
            <p:nvPr/>
          </p:nvSpPr>
          <p:spPr>
            <a:xfrm>
              <a:off x="5807968" y="5580571"/>
              <a:ext cx="2340000" cy="880369"/>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p:txBody>
        </p:sp>
        <p:sp>
          <p:nvSpPr>
            <p:cNvPr id="11" name="Rectangle 10">
              <a:extLst>
                <a:ext uri="{FF2B5EF4-FFF2-40B4-BE49-F238E27FC236}">
                  <a16:creationId xmlns:a16="http://schemas.microsoft.com/office/drawing/2014/main" xmlns="" id="{72E65894-4C6B-4DD8-B64F-5C8A4310B67C}"/>
                </a:ext>
              </a:extLst>
            </p:cNvPr>
            <p:cNvSpPr/>
            <p:nvPr/>
          </p:nvSpPr>
          <p:spPr>
            <a:xfrm>
              <a:off x="5673867" y="4727466"/>
              <a:ext cx="6254781"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IN" sz="18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a16="http://schemas.microsoft.com/office/drawing/2014/main" xmlns="" id="{8DD54FC9-E94A-4D24-B544-38FB59B0CF34}"/>
                </a:ext>
              </a:extLst>
            </p:cNvPr>
            <p:cNvSpPr txBox="1"/>
            <p:nvPr/>
          </p:nvSpPr>
          <p:spPr>
            <a:xfrm>
              <a:off x="8238456" y="5615947"/>
              <a:ext cx="2340000" cy="8803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solidFill>
                    <a:srgbClr val="669900"/>
                  </a:solidFill>
                  <a:latin typeface="Liberation Mono"/>
                </a:rPr>
                <a:t> </a:t>
              </a:r>
              <a:r>
                <a:rPr lang="en-US" dirty="0">
                  <a:latin typeface="Liberation Mono"/>
                </a:rPr>
                <a:t>;</a:t>
              </a:r>
              <a:endParaRPr lang="en-IN" dirty="0">
                <a:latin typeface="Liberation Mono"/>
              </a:endParaRPr>
            </a:p>
          </p:txBody>
        </p:sp>
      </p:grpSp>
    </p:spTree>
    <p:extLst>
      <p:ext uri="{BB962C8B-B14F-4D97-AF65-F5344CB8AC3E}">
        <p14:creationId xmlns:p14="http://schemas.microsoft.com/office/powerpoint/2010/main" val="125674215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a16="http://schemas.microsoft.com/office/drawing/2014/main" xmlns=""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1243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585323"/>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7" name="Rectangle 6">
            <a:extLst>
              <a:ext uri="{FF2B5EF4-FFF2-40B4-BE49-F238E27FC236}">
                <a16:creationId xmlns:a16="http://schemas.microsoft.com/office/drawing/2014/main" xmlns=""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839338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ifnull</a:t>
            </a: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439483" y="2420888"/>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p>
        </p:txBody>
      </p:sp>
      <p:sp>
        <p:nvSpPr>
          <p:cNvPr id="4" name="Rectangle 3">
            <a:extLst>
              <a:ext uri="{FF2B5EF4-FFF2-40B4-BE49-F238E27FC236}">
                <a16:creationId xmlns:a16="http://schemas.microsoft.com/office/drawing/2014/main" xmlns="" id="{FF08A38C-F6D9-CA94-CC11-888BF5FA09BC}"/>
              </a:ext>
            </a:extLst>
          </p:cNvPr>
          <p:cNvSpPr/>
          <p:nvPr/>
        </p:nvSpPr>
        <p:spPr>
          <a:xfrm>
            <a:off x="439483" y="3212976"/>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5" name="Rectangle 4">
            <a:extLst>
              <a:ext uri="{FF2B5EF4-FFF2-40B4-BE49-F238E27FC236}">
                <a16:creationId xmlns:a16="http://schemas.microsoft.com/office/drawing/2014/main" xmlns="" id="{1FA696BF-21D5-30E7-07DE-149E30BB8B84}"/>
              </a:ext>
            </a:extLst>
          </p:cNvPr>
          <p:cNvSpPr/>
          <p:nvPr/>
        </p:nvSpPr>
        <p:spPr>
          <a:xfrm>
            <a:off x="427492" y="3884658"/>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6" name="Rectangle 1">
            <a:extLst>
              <a:ext uri="{FF2B5EF4-FFF2-40B4-BE49-F238E27FC236}">
                <a16:creationId xmlns:a16="http://schemas.microsoft.com/office/drawing/2014/main" xmlns="" id="{1B32AAB5-08BA-1B38-F18E-2A813B7CBE1C}"/>
              </a:ext>
            </a:extLst>
          </p:cNvPr>
          <p:cNvSpPr>
            <a:spLocks noChangeArrowheads="1"/>
          </p:cNvSpPr>
          <p:nvPr/>
        </p:nvSpPr>
        <p:spPr bwMode="auto">
          <a:xfrm>
            <a:off x="551384" y="4723074"/>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case</a:t>
            </a:r>
          </a:p>
        </p:txBody>
      </p:sp>
      <p:sp>
        <p:nvSpPr>
          <p:cNvPr id="12" name="Rectangle 11"/>
          <p:cNvSpPr/>
          <p:nvPr/>
        </p:nvSpPr>
        <p:spPr>
          <a:xfrm>
            <a:off x="431765" y="786980"/>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437668" y="2487157"/>
            <a:ext cx="11205981" cy="461616"/>
          </a:xfrm>
          <a:prstGeom prst="rect">
            <a:avLst/>
          </a:prstGeom>
          <a:no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DD4A68"/>
                </a:solidFill>
                <a:latin typeface="Liberation Mono"/>
              </a:rPr>
              <a:t>CASE</a:t>
            </a:r>
            <a:r>
              <a:rPr lang="en-IN" sz="2000" dirty="0">
                <a:solidFill>
                  <a:srgbClr val="0077AA"/>
                </a:solidFill>
                <a:latin typeface="Liberation Mono"/>
              </a:rPr>
              <a:t> </a:t>
            </a:r>
            <a:r>
              <a:rPr lang="en-IN" sz="2000" dirty="0">
                <a:solidFill>
                  <a:schemeClr val="tx1">
                    <a:lumMod val="85000"/>
                    <a:lumOff val="15000"/>
                  </a:schemeClr>
                </a:solidFill>
                <a:latin typeface="Liberation Mono"/>
              </a:rPr>
              <a:t>value</a:t>
            </a:r>
            <a:r>
              <a:rPr lang="en-IN" sz="2000" dirty="0">
                <a:solidFill>
                  <a:srgbClr val="0077AA"/>
                </a:solidFill>
                <a:latin typeface="Liberation Mono"/>
              </a:rPr>
              <a:t> </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[compare_value] </a:t>
            </a:r>
            <a:r>
              <a:rPr lang="en-IN" sz="2000" dirty="0">
                <a:solidFill>
                  <a:srgbClr val="DD4A68"/>
                </a:solidFill>
                <a:latin typeface="Liberation Mono"/>
              </a:rPr>
              <a:t>THEN</a:t>
            </a:r>
            <a:r>
              <a:rPr lang="en-IN" sz="2000" dirty="0">
                <a:solidFill>
                  <a:srgbClr val="0077AA"/>
                </a:solidFill>
                <a:latin typeface="Liberation Mono"/>
              </a:rPr>
              <a:t> </a:t>
            </a:r>
            <a:r>
              <a:rPr lang="en-IN" sz="2000" dirty="0">
                <a:latin typeface="Liberation Mono"/>
              </a:rPr>
              <a:t>result</a:t>
            </a:r>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[compare_value] </a:t>
            </a:r>
            <a:r>
              <a:rPr lang="en-IN" sz="2000" dirty="0">
                <a:solidFill>
                  <a:srgbClr val="DD4A68"/>
                </a:solidFill>
                <a:latin typeface="Liberation Mono"/>
              </a:rPr>
              <a:t>THEN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US" sz="2000" dirty="0">
                <a:solidFill>
                  <a:schemeClr val="bg1">
                    <a:lumMod val="50000"/>
                  </a:schemeClr>
                </a:solidFill>
                <a:latin typeface="Liberation Mono"/>
              </a:rPr>
              <a:t>. . .</a:t>
            </a:r>
            <a:r>
              <a:rPr lang="en-IN" sz="2000" dirty="0">
                <a:solidFill>
                  <a:schemeClr val="tx1">
                    <a:lumMod val="85000"/>
                    <a:lumOff val="15000"/>
                  </a:schemeClr>
                </a:solidFill>
                <a:latin typeface="Liberation Mono"/>
              </a:rPr>
              <a:t>] [</a:t>
            </a:r>
            <a:r>
              <a:rPr lang="en-IN" sz="2000" dirty="0">
                <a:solidFill>
                  <a:srgbClr val="DD4A68"/>
                </a:solidFill>
                <a:latin typeface="Liberation Mono"/>
              </a:rPr>
              <a:t>ELSE</a:t>
            </a:r>
            <a:r>
              <a:rPr lang="en-IN" sz="2000" dirty="0">
                <a:solidFill>
                  <a:srgbClr val="0077AA"/>
                </a:solidFill>
                <a:latin typeface="Liberation Mono"/>
              </a:rPr>
              <a:t> </a:t>
            </a:r>
            <a:r>
              <a:rPr lang="en-IN" sz="2000" dirty="0">
                <a:latin typeface="Liberation Mono"/>
              </a:rPr>
              <a:t>result</a:t>
            </a:r>
            <a:r>
              <a:rPr lang="en-IN" sz="2000" dirty="0">
                <a:solidFill>
                  <a:schemeClr val="tx1">
                    <a:lumMod val="85000"/>
                    <a:lumOff val="15000"/>
                  </a:schemeClr>
                </a:solidFill>
                <a:latin typeface="Liberation Mono"/>
              </a:rPr>
              <a:t>] </a:t>
            </a:r>
            <a:r>
              <a:rPr lang="en-IN" sz="2000" dirty="0">
                <a:solidFill>
                  <a:srgbClr val="DD4A68"/>
                </a:solidFill>
                <a:latin typeface="Liberation Mono"/>
              </a:rPr>
              <a:t>END</a:t>
            </a:r>
          </a:p>
        </p:txBody>
      </p:sp>
      <p:sp>
        <p:nvSpPr>
          <p:cNvPr id="7" name="Rectangle 6"/>
          <p:cNvSpPr/>
          <p:nvPr/>
        </p:nvSpPr>
        <p:spPr>
          <a:xfrm>
            <a:off x="431765" y="1486525"/>
            <a:ext cx="11208851"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1">
            <a:extLst>
              <a:ext uri="{FF2B5EF4-FFF2-40B4-BE49-F238E27FC236}">
                <a16:creationId xmlns:a16="http://schemas.microsoft.com/office/drawing/2014/main" xmlns="" id="{2368C380-F220-C866-11EB-2280D52BFF07}"/>
              </a:ext>
            </a:extLst>
          </p:cNvPr>
          <p:cNvSpPr>
            <a:spLocks noChangeArrowheads="1"/>
          </p:cNvSpPr>
          <p:nvPr/>
        </p:nvSpPr>
        <p:spPr bwMode="auto">
          <a:xfrm>
            <a:off x="431765" y="3255416"/>
            <a:ext cx="10992827" cy="461616"/>
          </a:xfrm>
          <a:prstGeom prst="rect">
            <a:avLst/>
          </a:prstGeom>
          <a:no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DD4A68"/>
                </a:solidFill>
                <a:latin typeface="Liberation Mono"/>
              </a:rPr>
              <a:t>CASE</a:t>
            </a:r>
            <a:r>
              <a:rPr lang="en-IN" sz="2000" dirty="0">
                <a:solidFill>
                  <a:srgbClr val="0077AA"/>
                </a:solidFill>
                <a:latin typeface="Liberation Mono"/>
              </a:rPr>
              <a:t> </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[condition] </a:t>
            </a:r>
            <a:r>
              <a:rPr lang="en-IN" sz="2000" dirty="0">
                <a:solidFill>
                  <a:srgbClr val="DD4A68"/>
                </a:solidFill>
                <a:latin typeface="Liberation Mono"/>
              </a:rPr>
              <a:t>THEN</a:t>
            </a:r>
            <a:r>
              <a:rPr lang="en-IN" sz="2000" dirty="0">
                <a:solidFill>
                  <a:srgbClr val="0077AA"/>
                </a:solidFill>
                <a:latin typeface="Liberation Mono"/>
              </a:rPr>
              <a:t> </a:t>
            </a:r>
            <a:r>
              <a:rPr lang="en-IN" sz="2000" dirty="0">
                <a:latin typeface="Liberation Mono"/>
              </a:rPr>
              <a:t>result</a:t>
            </a:r>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[condition] </a:t>
            </a:r>
            <a:r>
              <a:rPr lang="en-IN" sz="2000" dirty="0">
                <a:solidFill>
                  <a:srgbClr val="DD4A68"/>
                </a:solidFill>
                <a:latin typeface="Liberation Mono"/>
              </a:rPr>
              <a:t>THEN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US" sz="2000" dirty="0">
                <a:solidFill>
                  <a:schemeClr val="bg1">
                    <a:lumMod val="50000"/>
                  </a:schemeClr>
                </a:solidFill>
                <a:latin typeface="Liberation Mono"/>
              </a:rPr>
              <a:t>. . .</a:t>
            </a:r>
            <a:r>
              <a:rPr lang="en-IN" sz="2000" dirty="0">
                <a:solidFill>
                  <a:schemeClr val="tx1">
                    <a:lumMod val="85000"/>
                    <a:lumOff val="15000"/>
                  </a:schemeClr>
                </a:solidFill>
                <a:latin typeface="Liberation Mono"/>
              </a:rPr>
              <a:t>] [</a:t>
            </a:r>
            <a:r>
              <a:rPr lang="en-IN" sz="2000" dirty="0">
                <a:solidFill>
                  <a:srgbClr val="DD4A68"/>
                </a:solidFill>
                <a:latin typeface="Liberation Mono"/>
              </a:rPr>
              <a:t>ELSE</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IN" sz="2000" dirty="0">
                <a:solidFill>
                  <a:srgbClr val="DD4A68"/>
                </a:solidFill>
                <a:latin typeface="Liberation Mono"/>
              </a:rPr>
              <a:t>END</a:t>
            </a:r>
            <a:r>
              <a:rPr lang="en-US" sz="2000" dirty="0">
                <a:solidFill>
                  <a:srgbClr val="0077AA"/>
                </a:solidFill>
                <a:latin typeface="Liberation Mono"/>
              </a:rPr>
              <a:t> </a:t>
            </a: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9C645075-6B22-433F-9CDF-EFDF6754175B}"/>
              </a:ext>
            </a:extLst>
          </p:cNvPr>
          <p:cNvSpPr/>
          <p:nvPr/>
        </p:nvSpPr>
        <p:spPr>
          <a:xfrm>
            <a:off x="361539" y="832104"/>
            <a:ext cx="10991045" cy="830997"/>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11" name="Rectangle 10">
            <a:extLst>
              <a:ext uri="{FF2B5EF4-FFF2-40B4-BE49-F238E27FC236}">
                <a16:creationId xmlns:a16="http://schemas.microsoft.com/office/drawing/2014/main" xmlns="" id="{961CCC7D-CA0A-477F-BF37-26C1C3D74B94}"/>
              </a:ext>
            </a:extLst>
          </p:cNvPr>
          <p:cNvSpPr/>
          <p:nvPr/>
        </p:nvSpPr>
        <p:spPr>
          <a:xfrm>
            <a:off x="335361" y="2165955"/>
            <a:ext cx="11017224"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chemeClr val="accent5">
                    <a:lumMod val="50000"/>
                  </a:schemeClr>
                </a:solidFill>
                <a:latin typeface="Arial" panose="020B0604020202020204" pitchFamily="34" charset="0"/>
                <a:cs typeface="Arial" panose="020B0604020202020204" pitchFamily="34" charset="0"/>
              </a:rPr>
              <a:t>synonym of CURDATE().</a:t>
            </a:r>
          </a:p>
        </p:txBody>
      </p:sp>
      <p:sp>
        <p:nvSpPr>
          <p:cNvPr id="12" name="Rectangle 11">
            <a:extLst>
              <a:ext uri="{FF2B5EF4-FFF2-40B4-BE49-F238E27FC236}">
                <a16:creationId xmlns:a16="http://schemas.microsoft.com/office/drawing/2014/main" xmlns="" id="{7673DD00-0940-4D85-BBE3-FD3FACDF5E16}"/>
              </a:ext>
            </a:extLst>
          </p:cNvPr>
          <p:cNvSpPr/>
          <p:nvPr/>
        </p:nvSpPr>
        <p:spPr>
          <a:xfrm>
            <a:off x="372875" y="3534107"/>
            <a:ext cx="10979709"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chemeClr val="accent5">
                    <a:lumMod val="50000"/>
                  </a:schemeClr>
                </a:solidFill>
                <a:latin typeface="Arial" panose="020B0604020202020204" pitchFamily="34" charset="0"/>
                <a:cs typeface="Arial" panose="020B0604020202020204" pitchFamily="34" charset="0"/>
              </a:rPr>
              <a:t>synonym of CURTIME().</a:t>
            </a:r>
          </a:p>
        </p:txBody>
      </p:sp>
      <p:sp>
        <p:nvSpPr>
          <p:cNvPr id="14" name="Rectangle 13">
            <a:extLst>
              <a:ext uri="{FF2B5EF4-FFF2-40B4-BE49-F238E27FC236}">
                <a16:creationId xmlns:a16="http://schemas.microsoft.com/office/drawing/2014/main" xmlns="" id="{ED63938C-F487-42A1-A9C7-19557F72450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sysdate(), now(), curdate(), curtime()</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a:t>
            </a: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p>
        </p:txBody>
      </p:sp>
      <p:graphicFrame>
        <p:nvGraphicFramePr>
          <p:cNvPr id="10" name="Table 9"/>
          <p:cNvGraphicFramePr>
            <a:graphicFrameLocks noGrp="1"/>
          </p:cNvGraphicFramePr>
          <p:nvPr>
            <p:extLst>
              <p:ext uri="{D42A27DB-BD31-4B8C-83A1-F6EECF244321}">
                <p14:modId xmlns:p14="http://schemas.microsoft.com/office/powerpoint/2010/main" val="2877396857"/>
              </p:ext>
            </p:extLst>
          </p:nvPr>
        </p:nvGraphicFramePr>
        <p:xfrm>
          <a:off x="191344" y="2687913"/>
          <a:ext cx="11803627" cy="3981447"/>
        </p:xfrm>
        <a:graphic>
          <a:graphicData uri="http://schemas.openxmlformats.org/drawingml/2006/table">
            <a:tbl>
              <a:tblPr firstRow="1" bandRow="1">
                <a:tableStyleId>{7E9639D4-E3E2-4D34-9284-5A2195B3D0D7}</a:tableStyleId>
              </a:tblPr>
              <a:tblGrid>
                <a:gridCol w="2674800">
                  <a:extLst>
                    <a:ext uri="{9D8B030D-6E8A-4147-A177-3AD203B41FA5}">
                      <a16:colId xmlns:a16="http://schemas.microsoft.com/office/drawing/2014/main" xmlns="" val="20000"/>
                    </a:ext>
                  </a:extLst>
                </a:gridCol>
                <a:gridCol w="2674800">
                  <a:extLst>
                    <a:ext uri="{9D8B030D-6E8A-4147-A177-3AD203B41FA5}">
                      <a16:colId xmlns:a16="http://schemas.microsoft.com/office/drawing/2014/main" xmlns="" val="20001"/>
                    </a:ext>
                  </a:extLst>
                </a:gridCol>
                <a:gridCol w="2674027">
                  <a:extLst>
                    <a:ext uri="{9D8B030D-6E8A-4147-A177-3AD203B41FA5}">
                      <a16:colId xmlns:a16="http://schemas.microsoft.com/office/drawing/2014/main" xmlns="" val="2321018969"/>
                    </a:ext>
                  </a:extLst>
                </a:gridCol>
                <a:gridCol w="3780000">
                  <a:extLst>
                    <a:ext uri="{9D8B030D-6E8A-4147-A177-3AD203B41FA5}">
                      <a16:colId xmlns:a16="http://schemas.microsoft.com/office/drawing/2014/main" xmlns="" val="1840882102"/>
                    </a:ext>
                  </a:extLst>
                </a:gridCol>
              </a:tblGrid>
              <a:tr h="442383">
                <a:tc>
                  <a:txBody>
                    <a:bodyPr/>
                    <a:lstStyle/>
                    <a:p>
                      <a:pPr algn="ctr"/>
                      <a:r>
                        <a:rPr lang="en-IN" sz="18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18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HOURS:MINUTES'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HOURS:MINUTES:SECONDS'</a:t>
                      </a:r>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'HOURS:MINUTES'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'MINUTES:SECONDS'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'YEARS-MONTHS'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pitchFamily="18" charset="0"/>
              </a:rPr>
              <a:t> </a:t>
            </a:r>
            <a:r>
              <a:rPr lang="en-IN" dirty="0">
                <a:solidFill>
                  <a:srgbClr val="0077AA"/>
                </a:solidFill>
                <a:latin typeface="Liberation Mono"/>
              </a:rPr>
              <a:t>YEAR_MONTH</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adddate()</a:t>
            </a:r>
          </a:p>
        </p:txBody>
      </p:sp>
      <p:sp>
        <p:nvSpPr>
          <p:cNvPr id="5" name="Rectangle 4"/>
          <p:cNvSpPr/>
          <p:nvPr/>
        </p:nvSpPr>
        <p:spPr>
          <a:xfrm>
            <a:off x="575476" y="1188460"/>
            <a:ext cx="1056108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a:t>
            </a:r>
            <a:r>
              <a:rPr lang="en-IN" sz="2000" dirty="0">
                <a:solidFill>
                  <a:srgbClr val="0077AA"/>
                </a:solidFill>
                <a:latin typeface="Liberation Mono"/>
              </a:rPr>
              <a:t>   DATE_ADD (</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6" name="Rectangle 5"/>
          <p:cNvSpPr/>
          <p:nvPr/>
        </p:nvSpPr>
        <p:spPr>
          <a:xfrm>
            <a:off x="551384" y="479396"/>
            <a:ext cx="8719457"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ADDDATE()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3154901880"/>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xmlns="" val="20000"/>
                    </a:ext>
                  </a:extLst>
                </a:gridCol>
                <a:gridCol w="6858000">
                  <a:extLst>
                    <a:ext uri="{9D8B030D-6E8A-4147-A177-3AD203B41FA5}">
                      <a16:colId xmlns:a16="http://schemas.microsoft.com/office/drawing/2014/main" xmlns=""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xmlns="" val="10008"/>
                  </a:ext>
                </a:extLst>
              </a:tr>
            </a:tbl>
          </a:graphicData>
        </a:graphic>
      </p:graphicFrame>
      <p:sp>
        <p:nvSpPr>
          <p:cNvPr id="8" name="Rectangle 7"/>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0077AA"/>
                </a:solidFill>
                <a:latin typeface="Liberation Mono"/>
              </a:rPr>
              <a:t>ADDDATE</a:t>
            </a:r>
            <a:r>
              <a:rPr lang="en-IN" dirty="0">
                <a:solidFill>
                  <a:schemeClr val="tx1">
                    <a:lumMod val="65000"/>
                    <a:lumOff val="35000"/>
                  </a:schemeClr>
                </a:solidFill>
                <a:latin typeface="Liberation Mono"/>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xmlns=""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a16="http://schemas.microsoft.com/office/drawing/2014/main" xmlns=""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xmlns=""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xmlns=""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xmlns=""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xmlns=""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a16="http://schemas.microsoft.com/office/drawing/2014/main" xmlns=""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22784A09-86C1-4B0E-8277-2B5C1D60D7CE}"/>
              </a:ext>
            </a:extLst>
          </p:cNvPr>
          <p:cNvSpPr txBox="1"/>
          <p:nvPr/>
        </p:nvSpPr>
        <p:spPr>
          <a:xfrm>
            <a:off x="0" y="5157192"/>
            <a:ext cx="7607373"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a machine that provides service to another computer program, known as the client.</a:t>
            </a:r>
          </a:p>
        </p:txBody>
      </p:sp>
    </p:spTree>
    <p:extLst>
      <p:ext uri="{BB962C8B-B14F-4D97-AF65-F5344CB8AC3E}">
        <p14:creationId xmlns:p14="http://schemas.microsoft.com/office/powerpoint/2010/main" val="1508800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subdate()</a:t>
            </a:r>
          </a:p>
        </p:txBody>
      </p:sp>
      <p:sp>
        <p:nvSpPr>
          <p:cNvPr id="5" name="Rectangle 4"/>
          <p:cNvSpPr/>
          <p:nvPr/>
        </p:nvSpPr>
        <p:spPr>
          <a:xfrm>
            <a:off x="575476" y="1197271"/>
            <a:ext cx="10273051"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SUBDATE(date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 </a:t>
            </a:r>
            <a:r>
              <a:rPr lang="en-IN" sz="2000" dirty="0">
                <a:solidFill>
                  <a:srgbClr val="0077AA"/>
                </a:solidFill>
                <a:latin typeface="Liberation Mono"/>
              </a:rPr>
              <a:t> DATE_SUB (date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9" name="Rectangle 8"/>
          <p:cNvSpPr/>
          <p:nvPr/>
        </p:nvSpPr>
        <p:spPr>
          <a:xfrm>
            <a:off x="575477" y="477214"/>
            <a:ext cx="8675941"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SUBDATE()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DATE_SUB()</a:t>
            </a:r>
          </a:p>
        </p:txBody>
      </p:sp>
      <p:graphicFrame>
        <p:nvGraphicFramePr>
          <p:cNvPr id="8" name="Table 7">
            <a:extLst>
              <a:ext uri="{FF2B5EF4-FFF2-40B4-BE49-F238E27FC236}">
                <a16:creationId xmlns:a16="http://schemas.microsoft.com/office/drawing/2014/main" xmlns="" id="{7169A58C-6CAF-4763-8406-A07BB4A59B45}"/>
              </a:ext>
            </a:extLst>
          </p:cNvPr>
          <p:cNvGraphicFramePr>
            <a:graphicFrameLocks noGrp="1"/>
          </p:cNvGraphicFramePr>
          <p:nvPr>
            <p:extLst>
              <p:ext uri="{D42A27DB-BD31-4B8C-83A1-F6EECF244321}">
                <p14:modId xmlns:p14="http://schemas.microsoft.com/office/powerpoint/2010/main" val="2494191298"/>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xmlns="" val="20000"/>
                    </a:ext>
                  </a:extLst>
                </a:gridCol>
                <a:gridCol w="6858000">
                  <a:extLst>
                    <a:ext uri="{9D8B030D-6E8A-4147-A177-3AD203B41FA5}">
                      <a16:colId xmlns:a16="http://schemas.microsoft.com/office/drawing/2014/main" xmlns=""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xmlns="" val="10008"/>
                  </a:ext>
                </a:extLst>
              </a:tr>
            </a:tbl>
          </a:graphicData>
        </a:graphic>
      </p:graphicFrame>
      <p:sp>
        <p:nvSpPr>
          <p:cNvPr id="10" name="Rectangle 9">
            <a:extLst>
              <a:ext uri="{FF2B5EF4-FFF2-40B4-BE49-F238E27FC236}">
                <a16:creationId xmlns:a16="http://schemas.microsoft.com/office/drawing/2014/main" xmlns="" id="{63A8F96C-4C5C-473C-A817-AAE8583E27A5}"/>
              </a:ext>
            </a:extLst>
          </p:cNvPr>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sz="1800" dirty="0">
                <a:solidFill>
                  <a:srgbClr val="0077AA"/>
                </a:solidFill>
                <a:latin typeface="Liberation Mono"/>
              </a:rPr>
              <a:t>SUBDATE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sz="1800" dirty="0">
                <a:solidFill>
                  <a:srgbClr val="0077AA"/>
                </a:solidFill>
                <a:latin typeface="Liberation Mono"/>
              </a:rPr>
              <a:t>SUBDATE</a:t>
            </a:r>
            <a:r>
              <a:rPr lang="en-IN" dirty="0">
                <a:solidFill>
                  <a:schemeClr val="tx1">
                    <a:lumMod val="65000"/>
                    <a:lumOff val="35000"/>
                  </a:schemeClr>
                </a:solidFill>
                <a:latin typeface="Liberation Mono"/>
              </a:rPr>
              <a:t>(</a:t>
            </a:r>
            <a:r>
              <a:rPr lang="en-IN" dirty="0">
                <a:solidFill>
                  <a:srgbClr val="3F6971"/>
                </a:solidFill>
                <a:latin typeface="Liberation Mono"/>
              </a:rPr>
              <a:t>NOW()</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4156268638"/>
              </p:ext>
            </p:extLst>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extLst>
                    <a:ext uri="{9D8B030D-6E8A-4147-A177-3AD203B41FA5}">
                      <a16:colId xmlns:a16="http://schemas.microsoft.com/office/drawing/2014/main" xmlns="" val="20000"/>
                    </a:ext>
                  </a:extLst>
                </a:gridCol>
                <a:gridCol w="2400550">
                  <a:extLst>
                    <a:ext uri="{9D8B030D-6E8A-4147-A177-3AD203B41FA5}">
                      <a16:colId xmlns:a16="http://schemas.microsoft.com/office/drawing/2014/main" xmlns="" val="20001"/>
                    </a:ext>
                  </a:extLst>
                </a:gridCol>
                <a:gridCol w="2123563">
                  <a:extLst>
                    <a:ext uri="{9D8B030D-6E8A-4147-A177-3AD203B41FA5}">
                      <a16:colId xmlns:a16="http://schemas.microsoft.com/office/drawing/2014/main" xmlns="" val="20002"/>
                    </a:ext>
                  </a:extLst>
                </a:gridCol>
                <a:gridCol w="1569590">
                  <a:extLst>
                    <a:ext uri="{9D8B030D-6E8A-4147-A177-3AD203B41FA5}">
                      <a16:colId xmlns:a16="http://schemas.microsoft.com/office/drawing/2014/main" xmlns="" val="20003"/>
                    </a:ext>
                  </a:extLst>
                </a:gridCol>
                <a:gridCol w="920245">
                  <a:extLst>
                    <a:ext uri="{9D8B030D-6E8A-4147-A177-3AD203B41FA5}">
                      <a16:colId xmlns:a16="http://schemas.microsoft.com/office/drawing/2014/main" xmlns=""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10000"/>
                  </a:ext>
                </a:extLst>
              </a:tr>
              <a:tr h="370840">
                <a:tc>
                  <a:txBody>
                    <a:bodyPr/>
                    <a:lstStyle/>
                    <a:p>
                      <a:r>
                        <a:rPr lang="en-IN" sz="1800" dirty="0">
                          <a:latin typeface="Liberation Mono"/>
                          <a:cs typeface="Arial" panose="020B0604020202020204" pitchFamily="34" charset="0"/>
                        </a:rPr>
                        <a:t>MICROSECOND</a:t>
                      </a:r>
                    </a:p>
                  </a:txBody>
                  <a:tcPr/>
                </a:tc>
                <a:tc>
                  <a:txBody>
                    <a:bodyPr/>
                    <a:lstStyle/>
                    <a:p>
                      <a:r>
                        <a:rPr lang="en-IN" sz="1800" dirty="0">
                          <a:latin typeface="Liberation Mono"/>
                          <a:cs typeface="Arial" panose="020B0604020202020204" pitchFamily="34" charset="0"/>
                        </a:rPr>
                        <a:t>SECOND</a:t>
                      </a: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a16="http://schemas.microsoft.com/office/drawing/2014/main" xmlns=""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MINUTE_SECOND</a:t>
                      </a:r>
                    </a:p>
                  </a:txBody>
                  <a:tcPr/>
                </a:tc>
                <a:tc>
                  <a:txBody>
                    <a:bodyPr/>
                    <a:lstStyle/>
                    <a:p>
                      <a:r>
                        <a:rPr lang="en-IN" sz="1800" dirty="0">
                          <a:latin typeface="Liberation Mono"/>
                          <a:cs typeface="Arial" panose="020B0604020202020204" pitchFamily="34" charset="0"/>
                        </a:rPr>
                        <a:t>HOUR_SECOND</a:t>
                      </a:r>
                    </a:p>
                  </a:txBody>
                  <a:tcPr/>
                </a:tc>
                <a:tc>
                  <a:txBody>
                    <a:bodyPr/>
                    <a:lstStyle/>
                    <a:p>
                      <a:r>
                        <a:rPr lang="en-IN" sz="1800" dirty="0">
                          <a:latin typeface="Liberation Mono"/>
                          <a:cs typeface="Arial" panose="020B0604020202020204" pitchFamily="34" charset="0"/>
                        </a:rPr>
                        <a:t>DAY_SECOND</a:t>
                      </a:r>
                    </a:p>
                  </a:txBody>
                  <a:tcPr/>
                </a:tc>
                <a:tc>
                  <a:txBody>
                    <a:bodyPr/>
                    <a:lstStyle/>
                    <a:p>
                      <a:r>
                        <a:rPr lang="en-IN" sz="1800" dirty="0">
                          <a:latin typeface="Liberation Mono"/>
                          <a:cs typeface="Arial" panose="020B0604020202020204" pitchFamily="34" charset="0"/>
                        </a:rPr>
                        <a:t>DAY_HOUR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3"/>
                  </a:ext>
                </a:extLst>
              </a:tr>
              <a:tr h="370840">
                <a:tc>
                  <a:txBody>
                    <a:bodyPr/>
                    <a:lstStyle/>
                    <a:p>
                      <a:r>
                        <a:rPr lang="en-IN" sz="1800" dirty="0">
                          <a:latin typeface="Liberation Mono"/>
                          <a:cs typeface="Arial" panose="020B0604020202020204" pitchFamily="34" charset="0"/>
                        </a:rPr>
                        <a:t>HOUR_MINUTE</a:t>
                      </a:r>
                    </a:p>
                  </a:txBody>
                  <a:tcPr/>
                </a:tc>
                <a:tc>
                  <a:txBody>
                    <a:bodyPr/>
                    <a:lstStyle/>
                    <a:p>
                      <a:r>
                        <a:rPr lang="en-IN" sz="1800" dirty="0">
                          <a:latin typeface="Liberation Mono"/>
                          <a:cs typeface="Arial" panose="020B0604020202020204" pitchFamily="34" charset="0"/>
                        </a:rPr>
                        <a:t>DAY_MINUTE</a:t>
                      </a:r>
                    </a:p>
                  </a:txBody>
                  <a:tcPr/>
                </a:tc>
                <a:tc>
                  <a:txBody>
                    <a:bodyPr/>
                    <a:lstStyle/>
                    <a:p>
                      <a:r>
                        <a:rPr lang="en-IN" sz="1800" dirty="0">
                          <a:latin typeface="Liberation Mono"/>
                          <a:cs typeface="Arial" panose="020B0604020202020204" pitchFamily="34" charset="0"/>
                        </a:rPr>
                        <a:t>YEAR_MONTH</a:t>
                      </a: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4"/>
                  </a:ext>
                </a:extLst>
              </a:tr>
            </a:tbl>
          </a:graphicData>
        </a:graphic>
      </p:graphicFrame>
      <p:sp>
        <p:nvSpPr>
          <p:cNvPr id="8" name="Rectangle 7">
            <a:extLst>
              <a:ext uri="{FF2B5EF4-FFF2-40B4-BE49-F238E27FC236}">
                <a16:creationId xmlns:a16="http://schemas.microsoft.com/office/drawing/2014/main" xmlns="" id="{94A6A4DD-469A-42BD-A50E-670D61A52E2C}"/>
              </a:ext>
            </a:extLst>
          </p:cNvPr>
          <p:cNvSpPr/>
          <p:nvPr/>
        </p:nvSpPr>
        <p:spPr>
          <a:xfrm>
            <a:off x="335360" y="5301208"/>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p>
          <a:p>
            <a:r>
              <a:rPr lang="en-IN" sz="1800" dirty="0">
                <a:solidFill>
                  <a:srgbClr val="FF0000"/>
                </a:solidFill>
                <a:latin typeface="Arial" panose="020B0604020202020204" pitchFamily="34" charset="0"/>
                <a:cs typeface="Arial" panose="020B0604020202020204" pitchFamily="34" charset="0"/>
              </a:rPr>
              <a:t>e.g.</a:t>
            </a: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sz="2000" dirty="0">
                <a:solidFill>
                  <a:srgbClr val="FF0000"/>
                </a:solidFill>
                <a:latin typeface="Liberation Mono"/>
                <a:ea typeface="Times New Roman" panose="02020603050405020304" pitchFamily="18" charset="0"/>
              </a:rPr>
              <a:t># error</a:t>
            </a:r>
            <a:endParaRPr lang="en-IN" dirty="0">
              <a:solidFill>
                <a:srgbClr val="FF0000"/>
              </a:solidFill>
              <a:latin typeface="Liberation Mono"/>
              <a:ea typeface="Times New Roman" panose="02020603050405020304" pitchFamily="18" charset="0"/>
            </a:endParaRPr>
          </a:p>
        </p:txBody>
      </p:sp>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2589690581"/>
              </p:ext>
            </p:extLst>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extLst>
                    <a:ext uri="{9D8B030D-6E8A-4147-A177-3AD203B41FA5}">
                      <a16:colId xmlns:a16="http://schemas.microsoft.com/office/drawing/2014/main" xmlns="" val="20000"/>
                    </a:ext>
                  </a:extLst>
                </a:gridCol>
                <a:gridCol w="90010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a16="http://schemas.microsoft.com/office/drawing/2014/main" xmlns=""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a16="http://schemas.microsoft.com/office/drawing/2014/main" xmlns="" val="4177861595"/>
                  </a:ext>
                </a:extLst>
              </a:tr>
            </a:tbl>
          </a:graphicData>
        </a:graphic>
      </p:graphicFrame>
      <p:sp>
        <p:nvSpPr>
          <p:cNvPr id="7" name="Rectangle 6"/>
          <p:cNvSpPr/>
          <p:nvPr/>
        </p:nvSpPr>
        <p:spPr>
          <a:xfrm>
            <a:off x="407368" y="5683895"/>
            <a:ext cx="11377264" cy="76944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171450" indent="-171450">
              <a:buFont typeface="Arial" panose="020B0604020202020204" pitchFamily="34" charset="0"/>
              <a:buChar char="•"/>
            </a:pPr>
            <a:endParaRPr lang="en-IN" sz="800" dirty="0">
              <a:solidFill>
                <a:srgbClr val="DD4A68"/>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bg1">
                    <a:lumMod val="6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63526264"/>
              </p:ext>
            </p:extLst>
          </p:nvPr>
        </p:nvGraphicFramePr>
        <p:xfrm>
          <a:off x="406800" y="813600"/>
          <a:ext cx="11376000" cy="4498761"/>
        </p:xfrm>
        <a:graphic>
          <a:graphicData uri="http://schemas.openxmlformats.org/drawingml/2006/table">
            <a:tbl>
              <a:tblPr firstRow="1" bandRow="1">
                <a:tableStyleId>{7E9639D4-E3E2-4D34-9284-5A2195B3D0D7}</a:tableStyleId>
              </a:tblPr>
              <a:tblGrid>
                <a:gridCol w="2844000">
                  <a:extLst>
                    <a:ext uri="{9D8B030D-6E8A-4147-A177-3AD203B41FA5}">
                      <a16:colId xmlns:a16="http://schemas.microsoft.com/office/drawing/2014/main" xmlns="" val="20000"/>
                    </a:ext>
                  </a:extLst>
                </a:gridCol>
                <a:gridCol w="85320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0077AA"/>
                          </a:solidFill>
                          <a:latin typeface="Liberation Mono"/>
                          <a:ea typeface="+mn-ea"/>
                          <a:cs typeface="+mn-cs"/>
                        </a:rPr>
                        <a:t>DATEDIFF(</a:t>
                      </a:r>
                      <a:r>
                        <a:rPr kumimoji="0" lang="en-IN" sz="1800" kern="1200" dirty="0">
                          <a:solidFill>
                            <a:schemeClr val="tx2"/>
                          </a:solidFill>
                          <a:latin typeface="Liberation Mono"/>
                          <a:ea typeface="+mn-ea"/>
                          <a:cs typeface="+mn-cs"/>
                        </a:rPr>
                        <a:t>expr1, expr2</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b="0" i="0" kern="1200" dirty="0">
                          <a:solidFill>
                            <a:schemeClr val="tx1"/>
                          </a:solidFill>
                          <a:effectLst/>
                          <a:latin typeface="Liberation Mono"/>
                          <a:ea typeface="+mn-ea"/>
                          <a:cs typeface="+mn-cs"/>
                        </a:rPr>
                        <a:t>Returns the number of days between two dates or datetimes.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US" sz="1800" kern="1200" dirty="0">
                          <a:solidFill>
                            <a:srgbClr val="0077AA"/>
                          </a:solidFill>
                          <a:latin typeface="Liberation Mono"/>
                          <a:ea typeface="+mn-ea"/>
                          <a:cs typeface="+mn-cs"/>
                        </a:rPr>
                        <a:t>STR_TO_DATE(</a:t>
                      </a:r>
                      <a:r>
                        <a:rPr kumimoji="0" lang="en-US" sz="1800" kern="1200" dirty="0">
                          <a:solidFill>
                            <a:schemeClr val="tx2"/>
                          </a:solidFill>
                          <a:latin typeface="Liberation Mono"/>
                          <a:ea typeface="+mn-ea"/>
                          <a:cs typeface="+mn-cs"/>
                        </a:rPr>
                        <a:t>str, format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Convert a string to a date.</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xmlns="" val="3816672619"/>
                  </a:ext>
                </a:extLst>
              </a:tr>
            </a:tbl>
          </a:graphicData>
        </a:graphic>
      </p:graphicFrame>
      <p:sp>
        <p:nvSpPr>
          <p:cNvPr id="5" name="Rectangle 4"/>
          <p:cNvSpPr/>
          <p:nvPr/>
        </p:nvSpPr>
        <p:spPr>
          <a:xfrm>
            <a:off x="392822" y="4941168"/>
            <a:ext cx="11389978"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STR_TO_DATE</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'24/05/2022', '%d/%m/%Y'</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
        <p:nvSpPr>
          <p:cNvPr id="2" name="Rectangle 1">
            <a:extLst>
              <a:ext uri="{FF2B5EF4-FFF2-40B4-BE49-F238E27FC236}">
                <a16:creationId xmlns:a16="http://schemas.microsoft.com/office/drawing/2014/main" xmlns=""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19898087"/>
              </p:ext>
            </p:extLst>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extLst>
                    <a:ext uri="{9D8B030D-6E8A-4147-A177-3AD203B41FA5}">
                      <a16:colId xmlns:a16="http://schemas.microsoft.com/office/drawing/2014/main" xmlns="" val="20000"/>
                    </a:ext>
                  </a:extLst>
                </a:gridCol>
                <a:gridCol w="9611827">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Abbreviated weekday name (Sun-Sat)</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Abbreviated month name (Jan-Dec)</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Month, numeric (1-12)</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with English suffix (0th, 1st, 2nd, 3rd, �)</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(01-31)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Microseconds (000000-999999)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4231967"/>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extLst>
                    <a:ext uri="{9D8B030D-6E8A-4147-A177-3AD203B41FA5}">
                      <a16:colId xmlns:a16="http://schemas.microsoft.com/office/drawing/2014/main" xmlns="" val="20000"/>
                    </a:ext>
                  </a:extLst>
                </a:gridCol>
                <a:gridCol w="9610759">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Minutes, numeric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year (001-366)</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name (January-December)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6"/>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numeric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Time, 12-hour (hh:mm:ss followed by 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0"/>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0525471"/>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extLst>
                    <a:ext uri="{9D8B030D-6E8A-4147-A177-3AD203B41FA5}">
                      <a16:colId xmlns:a16="http://schemas.microsoft.com/office/drawing/2014/main" xmlns="" val="20000"/>
                    </a:ext>
                  </a:extLst>
                </a:gridCol>
                <a:gridCol w="9610757">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pitchFamily="18" charset="0"/>
                          <a:cs typeface="+mn-cs"/>
                        </a:rPr>
                        <a:t>Time, 24-hour (hh:mm:ss)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Sunday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Monday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Weekday name (Sunday-Saturday)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6"/>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the week (0=Sunday, 6=Saturday)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four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0"/>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two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54587090"/>
              </p:ext>
            </p:extLst>
          </p:nvPr>
        </p:nvGraphicFramePr>
        <p:xfrm>
          <a:off x="406800" y="507785"/>
          <a:ext cx="11376000" cy="2362623"/>
        </p:xfrm>
        <a:graphic>
          <a:graphicData uri="http://schemas.openxmlformats.org/drawingml/2006/table">
            <a:tbl>
              <a:tblPr firstRow="1" bandRow="1">
                <a:tableStyleId>{7E9639D4-E3E2-4D34-9284-5A2195B3D0D7}</a:tableStyleId>
              </a:tblPr>
              <a:tblGrid>
                <a:gridCol w="2664864">
                  <a:extLst>
                    <a:ext uri="{9D8B030D-6E8A-4147-A177-3AD203B41FA5}">
                      <a16:colId xmlns:a16="http://schemas.microsoft.com/office/drawing/2014/main" xmlns="" val="20000"/>
                    </a:ext>
                  </a:extLst>
                </a:gridCol>
                <a:gridCol w="8711136">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pitchFamily="18" charset="0"/>
                          <a:cs typeface="+mn-cs"/>
                        </a:rPr>
                        <a:t>NULL values are skipped</a:t>
                      </a:r>
                      <a:r>
                        <a:rPr kumimoji="0" lang="en-IN" sz="180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p>
                  </a:txBody>
                  <a:tcPr marL="68580" marR="68580" marT="0" marB="0" anchor="ctr"/>
                </a:tc>
                <a:extLst>
                  <a:ext uri="{0D108BD9-81ED-4DB2-BD59-A6C34878D82A}">
                    <a16:rowId xmlns:a16="http://schemas.microsoft.com/office/drawing/2014/main" xmlns="" val="1000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xmlns="" id="{7668F112-9AC8-A516-E2AE-5EB9B68302BB}"/>
              </a:ext>
            </a:extLst>
          </p:cNvPr>
          <p:cNvGraphicFramePr>
            <a:graphicFrameLocks noGrp="1"/>
          </p:cNvGraphicFramePr>
          <p:nvPr>
            <p:extLst>
              <p:ext uri="{D42A27DB-BD31-4B8C-83A1-F6EECF244321}">
                <p14:modId xmlns:p14="http://schemas.microsoft.com/office/powerpoint/2010/main" val="724168671"/>
              </p:ext>
            </p:extLst>
          </p:nvPr>
        </p:nvGraphicFramePr>
        <p:xfrm>
          <a:off x="406800" y="2596088"/>
          <a:ext cx="11376000" cy="2866812"/>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xmlns="" val="20000"/>
                    </a:ext>
                  </a:extLst>
                </a:gridCol>
                <a:gridCol w="8816400">
                  <a:extLst>
                    <a:ext uri="{9D8B030D-6E8A-4147-A177-3AD203B41FA5}">
                      <a16:colId xmlns:a16="http://schemas.microsoft.com/office/drawing/2014/main" xmlns="" val="20001"/>
                    </a:ext>
                  </a:extLst>
                </a:gridCol>
              </a:tblGrid>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0077AA"/>
                          </a:solidFill>
                          <a:latin typeface="Liberation Mono"/>
                          <a:ea typeface="+mn-ea"/>
                          <a:cs typeface="+mn-cs"/>
                        </a:rPr>
                        <a:t>  LEFT(</a:t>
                      </a:r>
                      <a:r>
                        <a:rPr kumimoji="0" lang="en-IN" sz="1800" b="0" kern="1200" dirty="0">
                          <a:solidFill>
                            <a:schemeClr val="tx2"/>
                          </a:solidFill>
                          <a:latin typeface="Liberation Mono"/>
                          <a:ea typeface="+mn-ea"/>
                          <a:cs typeface="+mn-cs"/>
                        </a:rPr>
                        <a:t>str</a:t>
                      </a:r>
                      <a:r>
                        <a:rPr kumimoji="0" lang="en-IN" sz="1800" b="0" kern="1200" dirty="0">
                          <a:solidFill>
                            <a:schemeClr val="tx1"/>
                          </a:solidFill>
                          <a:latin typeface="Liberation Mono"/>
                          <a:ea typeface="+mn-ea"/>
                          <a:cs typeface="+mn-cs"/>
                        </a:rPr>
                        <a:t>,</a:t>
                      </a:r>
                      <a:r>
                        <a:rPr kumimoji="0" lang="en-IN" sz="1800" b="0" kern="1200" dirty="0">
                          <a:solidFill>
                            <a:schemeClr val="tx2"/>
                          </a:solidFill>
                          <a:latin typeface="Liberation Mono"/>
                          <a:ea typeface="+mn-ea"/>
                          <a:cs typeface="+mn-cs"/>
                        </a:rPr>
                        <a:t> len</a:t>
                      </a:r>
                      <a:r>
                        <a:rPr kumimoji="0" lang="en-IN" sz="1800" b="0" kern="1200" dirty="0">
                          <a:solidFill>
                            <a:srgbClr val="0077AA"/>
                          </a:solidFill>
                          <a:latin typeface="Liberation Mono"/>
                          <a:ea typeface="+mn-ea"/>
                          <a:cs typeface="+mn-cs"/>
                        </a:rPr>
                        <a:t>)</a:t>
                      </a:r>
                    </a:p>
                  </a:txBody>
                  <a:tcPr marL="68580" marR="6858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mn-ea"/>
                          <a:cs typeface="+mn-cs"/>
                        </a:rPr>
                        <a:t>Returns the leftmost len characters from the string str, or NULL if any argument is NULL.</a:t>
                      </a:r>
                    </a:p>
                  </a:txBody>
                  <a:tcPr marL="68580" marR="68580" marT="0" marB="0" anchor="ctr">
                    <a:solidFill>
                      <a:schemeClr val="bg1"/>
                    </a:solidFill>
                  </a:tcPr>
                </a:tc>
                <a:extLst>
                  <a:ext uri="{0D108BD9-81ED-4DB2-BD59-A6C34878D82A}">
                    <a16:rowId xmlns:a16="http://schemas.microsoft.com/office/drawing/2014/main" xmlns=""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a16="http://schemas.microsoft.com/office/drawing/2014/main" xmlns=""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a16="http://schemas.microsoft.com/office/drawing/2014/main" xmlns=""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a16="http://schemas.microsoft.com/office/drawing/2014/main" xmlns=""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a16="http://schemas.microsoft.com/office/drawing/2014/main" xmlns="" val="66887914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Convert a value to a binary string.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646271107"/>
                  </a:ext>
                </a:extLst>
              </a:tr>
            </a:tbl>
          </a:graphicData>
        </a:graphic>
      </p:graphicFrame>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a16="http://schemas.microsoft.com/office/drawing/2014/main" xmlns=""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Arial" panose="020B0604020202020204" pitchFamily="34" charset="0"/>
                <a:cs typeface="Arial" panose="020B0604020202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xmlns="" id="{931C2ED3-26CD-46EC-9E6E-27D639140DBE}"/>
              </a:ext>
            </a:extLst>
          </p:cNvPr>
          <p:cNvSpPr txBox="1"/>
          <p:nvPr/>
        </p:nvSpPr>
        <p:spPr>
          <a:xfrm>
            <a:off x="407368" y="2036530"/>
            <a:ext cx="1123324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Arial" panose="020B0604020202020204" pitchFamily="34" charset="0"/>
                <a:cs typeface="Arial" panose="020B0604020202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755B5BE8-C7C7-B80F-0350-BE06FE72580B}"/>
              </a:ext>
            </a:extLst>
          </p:cNvPr>
          <p:cNvSpPr txBox="1"/>
          <p:nvPr/>
        </p:nvSpPr>
        <p:spPr>
          <a:xfrm>
            <a:off x="407368" y="3861048"/>
            <a:ext cx="11233248" cy="1569660"/>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Function/Procedure overloading.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Extending server functionality with external functions written in C or Java.</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defined data types.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Inheritance of tables under other tables.</a:t>
            </a:r>
          </a:p>
        </p:txBody>
      </p:sp>
      <p:sp>
        <p:nvSpPr>
          <p:cNvPr id="4" name="Rectangle 3">
            <a:extLst>
              <a:ext uri="{FF2B5EF4-FFF2-40B4-BE49-F238E27FC236}">
                <a16:creationId xmlns:a16="http://schemas.microsoft.com/office/drawing/2014/main" xmlns="" id="{8259C6C3-1C87-6EC2-88B5-752C356FF903}"/>
              </a:ext>
            </a:extLst>
          </p:cNvPr>
          <p:cNvSpPr/>
          <p:nvPr/>
        </p:nvSpPr>
        <p:spPr>
          <a:xfrm>
            <a:off x="407368" y="3228945"/>
            <a:ext cx="4536504" cy="400110"/>
          </a:xfrm>
          <a:prstGeom prst="rect">
            <a:avLst/>
          </a:prstGeom>
        </p:spPr>
        <p:txBody>
          <a:bodyPr wrap="square">
            <a:spAutoFit/>
          </a:bodyPr>
          <a:lstStyle/>
          <a:p>
            <a:r>
              <a:rPr lang="en-IN" sz="2000" b="1" dirty="0">
                <a:solidFill>
                  <a:srgbClr val="000000"/>
                </a:solidFill>
                <a:latin typeface="Arial" panose="020B0604020202020204" pitchFamily="34" charset="0"/>
                <a:cs typeface="Arial" panose="020B0604020202020204" pitchFamily="34" charset="0"/>
              </a:rPr>
              <a:t>Advantage of </a:t>
            </a:r>
            <a:r>
              <a:rPr lang="en-US" sz="2000" b="1" dirty="0">
                <a:solidFill>
                  <a:srgbClr val="000000"/>
                </a:solidFill>
                <a:latin typeface="Arial" panose="020B0604020202020204" pitchFamily="34" charset="0"/>
                <a:cs typeface="Arial" panose="020B0604020202020204" pitchFamily="34" charset="0"/>
              </a:rPr>
              <a:t>ORDBMS</a:t>
            </a:r>
            <a:endParaRPr lang="en-IN" sz="20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3077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503892"/>
              </p:ext>
            </p:extLst>
          </p:nvPr>
        </p:nvGraphicFramePr>
        <p:xfrm>
          <a:off x="406800" y="685534"/>
          <a:ext cx="11376000" cy="3751578"/>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xmlns="" val="20000"/>
                    </a:ext>
                  </a:extLst>
                </a:gridCol>
                <a:gridCol w="88164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a16="http://schemas.microsoft.com/office/drawing/2014/main" xmlns=""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a16="http://schemas.microsoft.com/office/drawing/2014/main" xmlns=""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a16="http://schemas.microsoft.com/office/drawing/2014/main" xmlns=""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a16="http://schemas.microsoft.com/office/drawing/2014/main" xmlns=""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3" name="Table 2">
            <a:extLst>
              <a:ext uri="{FF2B5EF4-FFF2-40B4-BE49-F238E27FC236}">
                <a16:creationId xmlns:a16="http://schemas.microsoft.com/office/drawing/2014/main" xmlns="" id="{631E3F18-8A1C-DA06-80D5-4F94B2ADA4D6}"/>
              </a:ext>
            </a:extLst>
          </p:cNvPr>
          <p:cNvGraphicFramePr>
            <a:graphicFrameLocks noGrp="1"/>
          </p:cNvGraphicFramePr>
          <p:nvPr>
            <p:extLst>
              <p:ext uri="{D42A27DB-BD31-4B8C-83A1-F6EECF244321}">
                <p14:modId xmlns:p14="http://schemas.microsoft.com/office/powerpoint/2010/main" val="4106236097"/>
              </p:ext>
            </p:extLst>
          </p:nvPr>
        </p:nvGraphicFramePr>
        <p:xfrm>
          <a:off x="406800" y="4437112"/>
          <a:ext cx="11376000" cy="2256366"/>
        </p:xfrm>
        <a:graphic>
          <a:graphicData uri="http://schemas.openxmlformats.org/drawingml/2006/table">
            <a:tbl>
              <a:tblPr firstRow="1" bandRow="1">
                <a:tableStyleId>{7E9639D4-E3E2-4D34-9284-5A2195B3D0D7}</a:tableStyleId>
              </a:tblPr>
              <a:tblGrid>
                <a:gridCol w="3057300">
                  <a:extLst>
                    <a:ext uri="{9D8B030D-6E8A-4147-A177-3AD203B41FA5}">
                      <a16:colId xmlns:a16="http://schemas.microsoft.com/office/drawing/2014/main" xmlns="" val="20000"/>
                    </a:ext>
                  </a:extLst>
                </a:gridCol>
                <a:gridCol w="8318700">
                  <a:extLst>
                    <a:ext uri="{9D8B030D-6E8A-4147-A177-3AD203B41FA5}">
                      <a16:colId xmlns:a16="http://schemas.microsoft.com/office/drawing/2014/main" xmlns="" val="20001"/>
                    </a:ext>
                  </a:extLst>
                </a:gridCol>
              </a:tblGrid>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0077AA"/>
                          </a:solidFill>
                          <a:latin typeface="Liberation Mono"/>
                          <a:ea typeface="+mn-ea"/>
                          <a:cs typeface="+mn-cs"/>
                        </a:rPr>
                        <a:t>  INSTR(</a:t>
                      </a:r>
                      <a:r>
                        <a:rPr kumimoji="0" lang="en-IN" sz="1800" b="0" kern="1200" dirty="0">
                          <a:solidFill>
                            <a:schemeClr val="tx2"/>
                          </a:solidFill>
                          <a:latin typeface="Liberation Mono"/>
                          <a:ea typeface="+mn-ea"/>
                          <a:cs typeface="+mn-cs"/>
                        </a:rPr>
                        <a:t>str</a:t>
                      </a:r>
                      <a:r>
                        <a:rPr kumimoji="0" lang="en-IN" sz="1800" b="0" kern="1200" dirty="0">
                          <a:solidFill>
                            <a:schemeClr val="tx1"/>
                          </a:solidFill>
                          <a:latin typeface="Liberation Mono"/>
                          <a:ea typeface="+mn-ea"/>
                          <a:cs typeface="+mn-cs"/>
                        </a:rPr>
                        <a:t>,</a:t>
                      </a:r>
                      <a:r>
                        <a:rPr kumimoji="0" lang="en-IN" sz="1800" b="0" kern="1200" dirty="0">
                          <a:solidFill>
                            <a:schemeClr val="tx2"/>
                          </a:solidFill>
                          <a:latin typeface="Liberation Mono"/>
                          <a:ea typeface="+mn-ea"/>
                          <a:cs typeface="+mn-cs"/>
                        </a:rPr>
                        <a:t> substr</a:t>
                      </a:r>
                      <a:r>
                        <a:rPr kumimoji="0" lang="en-IN" sz="1800" b="0" kern="1200" dirty="0">
                          <a:solidFill>
                            <a:srgbClr val="0077AA"/>
                          </a:solidFill>
                          <a:latin typeface="Liberation Mono"/>
                          <a:ea typeface="+mn-ea"/>
                          <a:cs typeface="+mn-cs"/>
                        </a:rPr>
                        <a:t>)</a:t>
                      </a:r>
                    </a:p>
                  </a:txBody>
                  <a:tcPr marL="68580" marR="6858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solidFill>
                      <a:schemeClr val="bg1"/>
                    </a:solidFill>
                  </a:tcPr>
                </a:tc>
                <a:extLst>
                  <a:ext uri="{0D108BD9-81ED-4DB2-BD59-A6C34878D82A}">
                    <a16:rowId xmlns:a16="http://schemas.microsoft.com/office/drawing/2014/main" xmlns=""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a:t>
                      </a:r>
                      <a:r>
                        <a:rPr kumimoji="0" lang="en-US" sz="1800" kern="1200" dirty="0" err="1">
                          <a:solidFill>
                            <a:schemeClr val="tx1"/>
                          </a:solidFill>
                          <a:effectLst/>
                          <a:latin typeface="Liberation Mono"/>
                          <a:ea typeface="Times New Roman" panose="02020603050405020304" pitchFamily="18" charset="0"/>
                          <a:cs typeface="+mn-cs"/>
                        </a:rPr>
                        <a:t>from_str</a:t>
                      </a:r>
                      <a:r>
                        <a:rPr kumimoji="0" lang="en-US" sz="180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Liberation Mono"/>
                          <a:ea typeface="Times New Roman" panose="02020603050405020304" pitchFamily="18" charset="0"/>
                          <a:cs typeface="+mn-cs"/>
                        </a:rPr>
                        <a:t>SUBSTR() is a synonym for SUBSTRING().</a:t>
                      </a:r>
                      <a:endParaRPr kumimoji="0" lang="en-IN" sz="1800" b="1"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0655473"/>
              </p:ext>
            </p:extLst>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extLst>
                    <a:ext uri="{9D8B030D-6E8A-4147-A177-3AD203B41FA5}">
                      <a16:colId xmlns:a16="http://schemas.microsoft.com/office/drawing/2014/main" xmlns="" val="20000"/>
                    </a:ext>
                  </a:extLst>
                </a:gridCol>
                <a:gridCol w="852581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a16="http://schemas.microsoft.com/office/drawing/2014/main" xmlns=""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a16="http://schemas.microsoft.com/office/drawing/2014/main" xmlns=""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CEIL value.</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a16="http://schemas.microsoft.com/office/drawing/2014/main" xmlns=""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MOD(N,0) returns NULL.</a:t>
                      </a:r>
                    </a:p>
                  </a:txBody>
                  <a:tcPr marL="68580" marR="68580" marT="0" marB="0" anchor="ctr"/>
                </a:tc>
                <a:extLst>
                  <a:ext uri="{0D108BD9-81ED-4DB2-BD59-A6C34878D82A}">
                    <a16:rowId xmlns:a16="http://schemas.microsoft.com/office/drawing/2014/main" xmlns=""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a16="http://schemas.microsoft.com/office/drawing/2014/main" xmlns=""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a16="http://schemas.microsoft.com/office/drawing/2014/main" xmlns=""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a16="http://schemas.microsoft.com/office/drawing/2014/main" xmlns="" val="24997977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extLst>
                  <a:ext uri="{0D108BD9-81ED-4DB2-BD59-A6C34878D82A}">
                    <a16:rowId xmlns:a16="http://schemas.microsoft.com/office/drawing/2014/main" xmlns="" val="842558293"/>
                  </a:ext>
                </a:extLst>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p>
        </p:txBody>
      </p:sp>
      <p:sp>
        <p:nvSpPr>
          <p:cNvPr id="7" name="Rectangle 6">
            <a:extLst>
              <a:ext uri="{FF2B5EF4-FFF2-40B4-BE49-F238E27FC236}">
                <a16:creationId xmlns:a16="http://schemas.microsoft.com/office/drawing/2014/main" xmlns="" id="{52CBB722-0E9D-4DA7-BBF2-5EF0553DF84B}"/>
              </a:ext>
            </a:extLst>
          </p:cNvPr>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a:extLst>
              <a:ext uri="{FF2B5EF4-FFF2-40B4-BE49-F238E27FC236}">
                <a16:creationId xmlns:a16="http://schemas.microsoft.com/office/drawing/2014/main" xmlns="" id="{3F698407-852F-4997-B9F6-90C0FA990A15}"/>
              </a:ext>
            </a:extLst>
          </p:cNvPr>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always displays all columns of the table.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does not support any WHERE clause.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a:t>
            </a:r>
            <a:r>
              <a:rPr lang="en-IN">
                <a:latin typeface="Arial" panose="020B0604020202020204" pitchFamily="34" charset="0"/>
                <a:cs typeface="Arial" panose="020B0604020202020204" pitchFamily="34" charset="0"/>
              </a:rPr>
              <a:t>statement </a:t>
            </a:r>
            <a:r>
              <a:rPr lang="en-US">
                <a:latin typeface="Arial" panose="020B0604020202020204" pitchFamily="34" charset="0"/>
                <a:cs typeface="Arial" panose="020B0604020202020204" pitchFamily="34" charset="0"/>
              </a:rPr>
              <a:t>can </a:t>
            </a:r>
            <a:r>
              <a:rPr lang="en-US" dirty="0">
                <a:latin typeface="Arial" panose="020B0604020202020204" pitchFamily="34" charset="0"/>
                <a:cs typeface="Arial" panose="020B0604020202020204" pitchFamily="34" charset="0"/>
              </a:rPr>
              <a:t>be used with temporary tables.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61429280-F9CE-4377-4783-F44D764B6AA2}"/>
              </a:ext>
            </a:extLst>
          </p:cNvPr>
          <p:cNvSpPr txBox="1"/>
          <p:nvPr/>
        </p:nvSpPr>
        <p:spPr>
          <a:xfrm>
            <a:off x="262234" y="1844824"/>
            <a:ext cx="10514286"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Tree>
    <p:extLst>
      <p:ext uri="{BB962C8B-B14F-4D97-AF65-F5344CB8AC3E}">
        <p14:creationId xmlns:p14="http://schemas.microsoft.com/office/powerpoint/2010/main" val="33762848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xmlns=""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631216"/>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xmlns=""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xmlns="" id="{B80DA59F-F73A-40DE-B646-ACFB88C2CFDD}"/>
              </a:ext>
            </a:extLst>
          </p:cNvPr>
          <p:cNvSpPr/>
          <p:nvPr/>
        </p:nvSpPr>
        <p:spPr>
          <a:xfrm>
            <a:off x="262558" y="260648"/>
            <a:ext cx="11737304" cy="416742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xmlns=""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xmlns=""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xmlns=""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xmlns=""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xmlns=""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xmlns=""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xmlns=""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xmlns=""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xmlns=""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xmlns=""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xmlns=""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xmlns=""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xmlns=""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xmlns=""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xmlns=""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xmlns=""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xmlns=""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xmlns=""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xmlns=""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xmlns=""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xmlns=""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xmlns=""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xmlns=""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xmlns=""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xmlns=""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xmlns=""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xmlns=""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xmlns=""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xmlns=""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xmlns=""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xmlns=""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xmlns=""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xmlns=""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xmlns=""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xmlns=""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xmlns=""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xmlns=""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xmlns=""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xmlns=""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xmlns=""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xmlns=""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xmlns=""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xmlns=""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xmlns=""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xmlns=""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xmlns=""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xmlns=""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xmlns=""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xmlns=""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xmlns=""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xmlns=""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xmlns=""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xmlns=""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xmlns=""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xmlns=""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xmlns=""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xmlns=""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xmlns=""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xmlns=""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xmlns=""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xmlns=""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xmlns=""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xmlns=""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xmlns=""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xmlns=""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xmlns=""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xmlns=""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xmlns=""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xmlns=""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xmlns=""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xmlns=""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xmlns=""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xmlns=""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xmlns=""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xmlns=""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xmlns=""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xmlns=""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xmlns=""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xmlns=""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xmlns=""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7" name="Rectangle 6"/>
          <p:cNvSpPr/>
          <p:nvPr/>
        </p:nvSpPr>
        <p:spPr>
          <a:xfrm>
            <a:off x="191345" y="1434157"/>
            <a:ext cx="8838049"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xmlns=""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xmlns=""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xmlns=""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xmlns=""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xmlns=""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xmlns=""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xmlns=""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xmlns=""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xmlns=""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xmlns=""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xmlns=""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xmlns=""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xmlns=""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xmlns=""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xmlns=""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xmlns=""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xmlns=""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xmlns=""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xmlns=""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xmlns=""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xmlns=""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xmlns=""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xmlns=""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xmlns=""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xmlns=""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xmlns=""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xmlns=""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xmlns=""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xmlns=""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xmlns=""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xmlns=""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xmlns=""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xmlns=""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xmlns=""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xmlns=""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xmlns=""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xmlns=""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xmlns=""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xmlns=""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6" name="Rectangle 5"/>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a:t>
            </a:r>
          </a:p>
        </p:txBody>
      </p:sp>
      <p:sp>
        <p:nvSpPr>
          <p:cNvPr id="8" name="Rectangle 7">
            <a:extLst>
              <a:ext uri="{FF2B5EF4-FFF2-40B4-BE49-F238E27FC236}">
                <a16:creationId xmlns:a16="http://schemas.microsoft.com/office/drawing/2014/main" xmlns="" id="{7945CF57-22AA-466F-8A0C-12D787B29586}"/>
              </a:ext>
            </a:extLst>
          </p:cNvPr>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solidFill>
                  <a:srgbClr val="000000"/>
                </a:solidFill>
                <a:latin typeface="Liberation Mono"/>
                <a:ea typeface="Times New Roman" panose="02020603050405020304" pitchFamily="18" charset="0"/>
                <a:cs typeface="Arial" panose="020B0604020202020204" pitchFamily="34" charset="0"/>
              </a:rPr>
              <a:t>emp</a:t>
            </a:r>
            <a:r>
              <a:rPr lang="en-US"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comm </a:t>
            </a:r>
            <a:r>
              <a:rPr lang="en-IN" dirty="0">
                <a:solidFill>
                  <a:srgbClr val="0077AA"/>
                </a:solidFill>
                <a:latin typeface="Liberation Mono"/>
                <a:cs typeface="Arial" panose="020B0604020202020204" pitchFamily="34" charset="0"/>
              </a:rPr>
              <a:t>ASC</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p:txBody>
      </p:sp>
      <p:grpSp>
        <p:nvGrpSpPr>
          <p:cNvPr id="4" name="Group 3">
            <a:extLst>
              <a:ext uri="{FF2B5EF4-FFF2-40B4-BE49-F238E27FC236}">
                <a16:creationId xmlns:a16="http://schemas.microsoft.com/office/drawing/2014/main" xmlns="" id="{D2A80BBE-80DC-4F44-BD63-77B15D090023}"/>
              </a:ext>
            </a:extLst>
          </p:cNvPr>
          <p:cNvGrpSpPr/>
          <p:nvPr/>
        </p:nvGrpSpPr>
        <p:grpSpPr>
          <a:xfrm>
            <a:off x="191344" y="1967113"/>
            <a:ext cx="11737304" cy="4630238"/>
            <a:chOff x="0" y="1967113"/>
            <a:chExt cx="12072664" cy="4630238"/>
          </a:xfrm>
        </p:grpSpPr>
        <p:pic>
          <p:nvPicPr>
            <p:cNvPr id="2" name="Picture 1">
              <a:extLst>
                <a:ext uri="{FF2B5EF4-FFF2-40B4-BE49-F238E27FC236}">
                  <a16:creationId xmlns:a16="http://schemas.microsoft.com/office/drawing/2014/main" xmlns="" id="{1B074D0D-113E-4251-BFFA-8C46F9D998E3}"/>
                </a:ext>
              </a:extLst>
            </p:cNvPr>
            <p:cNvPicPr>
              <a:picLocks noChangeAspect="1"/>
            </p:cNvPicPr>
            <p:nvPr/>
          </p:nvPicPr>
          <p:blipFill>
            <a:blip r:embed="rId2" cstate="print"/>
            <a:stretch>
              <a:fillRect/>
            </a:stretch>
          </p:blipFill>
          <p:spPr>
            <a:xfrm>
              <a:off x="0" y="1967113"/>
              <a:ext cx="12072664" cy="4584265"/>
            </a:xfrm>
            <a:prstGeom prst="rect">
              <a:avLst/>
            </a:prstGeom>
          </p:spPr>
        </p:pic>
        <p:sp>
          <p:nvSpPr>
            <p:cNvPr id="12" name="Rectangle 11">
              <a:extLst>
                <a:ext uri="{FF2B5EF4-FFF2-40B4-BE49-F238E27FC236}">
                  <a16:creationId xmlns:a16="http://schemas.microsoft.com/office/drawing/2014/main" xmlns="" id="{1485FC11-75C0-49E6-BBE0-5427C9203D1B}"/>
                </a:ext>
              </a:extLst>
            </p:cNvPr>
            <p:cNvSpPr/>
            <p:nvPr/>
          </p:nvSpPr>
          <p:spPr>
            <a:xfrm>
              <a:off x="6666376" y="2013086"/>
              <a:ext cx="814232" cy="4584265"/>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9299712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grpSp>
        <p:nvGrpSpPr>
          <p:cNvPr id="2" name="Group 1">
            <a:extLst>
              <a:ext uri="{FF2B5EF4-FFF2-40B4-BE49-F238E27FC236}">
                <a16:creationId xmlns:a16="http://schemas.microsoft.com/office/drawing/2014/main" xmlns="" id="{44EE0087-93D8-46A9-9FC3-A31727AD9512}"/>
              </a:ext>
            </a:extLst>
          </p:cNvPr>
          <p:cNvGrpSpPr/>
          <p:nvPr/>
        </p:nvGrpSpPr>
        <p:grpSpPr>
          <a:xfrm>
            <a:off x="225273" y="1964539"/>
            <a:ext cx="11631368" cy="4536557"/>
            <a:chOff x="1549199" y="2116801"/>
            <a:chExt cx="9308388" cy="3840600"/>
          </a:xfrm>
        </p:grpSpPr>
        <p:pic>
          <p:nvPicPr>
            <p:cNvPr id="3" name="Picture 2">
              <a:extLst>
                <a:ext uri="{FF2B5EF4-FFF2-40B4-BE49-F238E27FC236}">
                  <a16:creationId xmlns:a16="http://schemas.microsoft.com/office/drawing/2014/main" xmlns="" id="{B8295FEA-B5AD-49F6-9FD9-802E6842C9BB}"/>
                </a:ext>
              </a:extLst>
            </p:cNvPr>
            <p:cNvPicPr>
              <a:picLocks noChangeAspect="1"/>
            </p:cNvPicPr>
            <p:nvPr/>
          </p:nvPicPr>
          <p:blipFill>
            <a:blip r:embed="rId2" cstate="print"/>
            <a:stretch>
              <a:fillRect/>
            </a:stretch>
          </p:blipFill>
          <p:spPr>
            <a:xfrm>
              <a:off x="1549199" y="2116802"/>
              <a:ext cx="9308388" cy="3840599"/>
            </a:xfrm>
            <a:prstGeom prst="rect">
              <a:avLst/>
            </a:prstGeom>
          </p:spPr>
        </p:pic>
        <p:sp>
          <p:nvSpPr>
            <p:cNvPr id="9" name="Rectangle 8">
              <a:extLst>
                <a:ext uri="{FF2B5EF4-FFF2-40B4-BE49-F238E27FC236}">
                  <a16:creationId xmlns:a16="http://schemas.microsoft.com/office/drawing/2014/main" xmlns="" id="{50B1CFE8-B785-430E-9A9E-2C66F2D54E79}"/>
                </a:ext>
              </a:extLst>
            </p:cNvPr>
            <p:cNvSpPr/>
            <p:nvPr/>
          </p:nvSpPr>
          <p:spPr>
            <a:xfrm>
              <a:off x="6599882" y="2116801"/>
              <a:ext cx="684843" cy="3800983"/>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xmlns="" id="{7F9C5529-E247-4668-8D20-58282FA1F682}"/>
              </a:ext>
            </a:extLst>
          </p:cNvPr>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12" name="Rectangle 11">
            <a:extLst>
              <a:ext uri="{FF2B5EF4-FFF2-40B4-BE49-F238E27FC236}">
                <a16:creationId xmlns:a16="http://schemas.microsoft.com/office/drawing/2014/main" xmlns="" id="{5378EE6B-16B9-4534-8B3B-834CFB10CA0D}"/>
              </a:ext>
            </a:extLst>
          </p:cNvPr>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solidFill>
                  <a:srgbClr val="000000"/>
                </a:solidFill>
                <a:latin typeface="Liberation Mono"/>
                <a:ea typeface="Times New Roman" panose="02020603050405020304" pitchFamily="18" charset="0"/>
                <a:cs typeface="Arial" panose="020B0604020202020204" pitchFamily="34" charset="0"/>
              </a:rPr>
              <a:t>emp</a:t>
            </a:r>
            <a:r>
              <a:rPr lang="en-US"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comm </a:t>
            </a:r>
            <a:r>
              <a:rPr lang="en-IN" dirty="0">
                <a:solidFill>
                  <a:srgbClr val="0077AA"/>
                </a:solidFill>
                <a:latin typeface="Liberation Mono"/>
                <a:cs typeface="Arial" panose="020B0604020202020204" pitchFamily="34" charset="0"/>
              </a:rPr>
              <a:t>DESC</a:t>
            </a:r>
            <a:r>
              <a:rPr lang="en-IN" dirty="0">
                <a:latin typeface="Liberation Mono"/>
                <a:cs typeface="Arial" panose="020B0604020202020204" pitchFamily="34" charset="0"/>
              </a:rPr>
              <a:t>;</a:t>
            </a:r>
            <a:endParaRPr lang="en-IN" dirty="0">
              <a:solidFill>
                <a:srgbClr val="0077AA"/>
              </a:solidFill>
              <a:latin typeface="Liberation Mono"/>
              <a:cs typeface="Times New Roman" panose="02020603050405020304" pitchFamily="18" charset="0"/>
            </a:endParaRPr>
          </a:p>
        </p:txBody>
      </p:sp>
    </p:spTree>
    <p:extLst>
      <p:ext uri="{BB962C8B-B14F-4D97-AF65-F5344CB8AC3E}">
        <p14:creationId xmlns:p14="http://schemas.microsoft.com/office/powerpoint/2010/main" val="42411155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sal </a:t>
            </a:r>
            <a:r>
              <a:rPr lang="en-US" dirty="0">
                <a:solidFill>
                  <a:srgbClr val="0077AA"/>
                </a:solidFill>
                <a:latin typeface="Liberation Mono"/>
                <a:cs typeface="Times New Roman" panose="02020603050405020304" pitchFamily="18" charset="0"/>
              </a:rPr>
              <a:t>FROM</a:t>
            </a:r>
            <a:r>
              <a:rPr lang="en-US" dirty="0">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latin typeface="Liberation Mono"/>
                <a:ea typeface="Times New Roman" panose="02020603050405020304" pitchFamily="18" charset="0"/>
              </a:rPr>
              <a:t> -sal;</a:t>
            </a:r>
            <a:endParaRPr lang="en-IN" dirty="0">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a16="http://schemas.microsoft.com/office/drawing/2014/main" xmlns="" id="{BF1557B7-1BAB-4F9E-90BB-2E5F28D5346D}"/>
              </a:ext>
            </a:extLst>
          </p:cNvPr>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189063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xmlns=""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xmlns=""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xmlns=""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xmlns=""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xmlns=""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xmlns=""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xmlns=""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xmlns=""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xmlns=""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xmlns=""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xmlns="" id="{4E7DB296-E8A5-4380-9DCC-E7C7FB2903F6}"/>
              </a:ext>
            </a:extLst>
          </p:cNvPr>
          <p:cNvSpPr txBox="1"/>
          <p:nvPr/>
        </p:nvSpPr>
        <p:spPr>
          <a:xfrm>
            <a:off x="2423592" y="2560471"/>
            <a:ext cx="4752528"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xmlns=""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xmlns="" id="{8CE928B2-CC82-4905-89B0-168119B134B8}"/>
              </a:ext>
            </a:extLst>
          </p:cNvPr>
          <p:cNvSpPr/>
          <p:nvPr/>
        </p:nvSpPr>
        <p:spPr>
          <a:xfrm>
            <a:off x="387116" y="4046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42BD7AD7-2232-4C95-B376-67CE7D3A67B5}"/>
              </a:ext>
            </a:extLst>
          </p:cNvPr>
          <p:cNvSpPr txBox="1"/>
          <p:nvPr/>
        </p:nvSpPr>
        <p:spPr>
          <a:xfrm>
            <a:off x="6744072" y="6167045"/>
            <a:ext cx="532859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a:t>
            </a:r>
            <a:r>
              <a:rPr lang="en-IN" dirty="0">
                <a:latin typeface="Liberation Mono"/>
              </a:rPr>
              <a:t>;</a:t>
            </a:r>
          </a:p>
        </p:txBody>
      </p:sp>
      <p:sp>
        <p:nvSpPr>
          <p:cNvPr id="2" name="TextBox 1">
            <a:extLst>
              <a:ext uri="{FF2B5EF4-FFF2-40B4-BE49-F238E27FC236}">
                <a16:creationId xmlns:a16="http://schemas.microsoft.com/office/drawing/2014/main" xmlns="" id="{062E8E22-7D5C-307C-5092-37706B0A7358}"/>
              </a:ext>
            </a:extLst>
          </p:cNvPr>
          <p:cNvSpPr txBox="1"/>
          <p:nvPr/>
        </p:nvSpPr>
        <p:spPr>
          <a:xfrm>
            <a:off x="7392144" y="2276872"/>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p14="http://schemas.microsoft.com/office/powerpoint/2010/main" val="22529110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xmlns="" id="{91D6965C-3067-4116-99D3-9F5B4FC2D56D}"/>
              </a:ext>
            </a:extLst>
          </p:cNvPr>
          <p:cNvGraphicFramePr>
            <a:graphicFrameLocks noGrp="1"/>
          </p:cNvGraphicFramePr>
          <p:nvPr>
            <p:extLst>
              <p:ext uri="{D42A27DB-BD31-4B8C-83A1-F6EECF244321}">
                <p14:modId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xmlns="" val="20000"/>
                    </a:ext>
                  </a:extLst>
                </a:gridCol>
                <a:gridCol w="9219507">
                  <a:extLst>
                    <a:ext uri="{9D8B030D-6E8A-4147-A177-3AD203B41FA5}">
                      <a16:colId xmlns:a16="http://schemas.microsoft.com/office/drawing/2014/main" xmlns=""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xmlns=""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xmlns=""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xmlns=""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a16="http://schemas.microsoft.com/office/drawing/2014/main" xmlns="" val="10003"/>
                  </a:ext>
                </a:extLst>
              </a:tr>
            </a:tbl>
          </a:graphicData>
        </a:graphic>
      </p:graphicFrame>
      <p:sp>
        <p:nvSpPr>
          <p:cNvPr id="7" name="Rectangle 6">
            <a:extLst>
              <a:ext uri="{FF2B5EF4-FFF2-40B4-BE49-F238E27FC236}">
                <a16:creationId xmlns:a16="http://schemas.microsoft.com/office/drawing/2014/main" xmlns=""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4324457"/>
              </p:ext>
            </p:extLst>
          </p:nvPr>
        </p:nvGraphicFramePr>
        <p:xfrm>
          <a:off x="335360" y="1605136"/>
          <a:ext cx="11593288" cy="24485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xmlns="" val="20000"/>
                    </a:ext>
                  </a:extLst>
                </a:gridCol>
                <a:gridCol w="8424936">
                  <a:extLst>
                    <a:ext uri="{9D8B030D-6E8A-4147-A177-3AD203B41FA5}">
                      <a16:colId xmlns:a16="http://schemas.microsoft.com/office/drawing/2014/main" xmlns=""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xmlns=""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xmlns=""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xmlns=""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xmlns=""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xmlns=""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xmlns=""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xmlns=""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a:t>
            </a:r>
            <a:r>
              <a:rPr lang="en-US">
                <a:solidFill>
                  <a:schemeClr val="tx1">
                    <a:lumMod val="85000"/>
                    <a:lumOff val="15000"/>
                  </a:schemeClr>
                </a:solidFill>
                <a:latin typeface="Palatino Linotype" panose="02040502050505030304" pitchFamily="18" charset="0"/>
              </a:rPr>
              <a:t>, constraints </a:t>
            </a:r>
            <a:r>
              <a:rPr lang="en-US" dirty="0">
                <a:solidFill>
                  <a:schemeClr val="tx1">
                    <a:lumMod val="85000"/>
                    <a:lumOff val="15000"/>
                  </a:schemeClr>
                </a:solidFill>
                <a:latin typeface="Palatino Linotype" panose="02040502050505030304" pitchFamily="18" charset="0"/>
              </a:rPr>
              <a:t>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xmlns=""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xmlns=""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a16="http://schemas.microsoft.com/office/drawing/2014/main" xmlns="" id="{F635C33E-77E3-514E-4FDF-65802D53D236}"/>
              </a:ext>
            </a:extLst>
          </p:cNvPr>
          <p:cNvSpPr txBox="1"/>
          <p:nvPr/>
        </p:nvSpPr>
        <p:spPr>
          <a:xfrm>
            <a:off x="295596" y="5733256"/>
            <a:ext cx="11486199"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i="0" dirty="0">
                <a:solidFill>
                  <a:srgbClr val="374151"/>
                </a:solidFill>
                <a:effectLst/>
                <a:latin typeface="Palatino Linotype" panose="02040502050505030304" pitchFamily="18" charset="0"/>
              </a:rPr>
              <a:t> is used to </a:t>
            </a:r>
            <a:r>
              <a:rPr lang="en-US" i="0" dirty="0">
                <a:solidFill>
                  <a:srgbClr val="FF0000"/>
                </a:solidFill>
                <a:effectLst/>
                <a:latin typeface="Palatino Linotype" panose="02040502050505030304" pitchFamily="18" charset="0"/>
              </a:rPr>
              <a:t>represent</a:t>
            </a:r>
            <a:r>
              <a:rPr lang="en-US" i="0" dirty="0">
                <a:solidFill>
                  <a:srgbClr val="374151"/>
                </a:solidFill>
                <a:effectLst/>
                <a:latin typeface="Palatino Linotype" panose="02040502050505030304" pitchFamily="18" charset="0"/>
              </a:rPr>
              <a:t> </a:t>
            </a:r>
            <a:r>
              <a:rPr lang="en-US" b="1" i="0" dirty="0">
                <a:solidFill>
                  <a:srgbClr val="374151"/>
                </a:solidFill>
                <a:effectLst/>
                <a:latin typeface="Palatino Linotype" panose="02040502050505030304" pitchFamily="18" charset="0"/>
              </a:rPr>
              <a:t>MISSING</a:t>
            </a:r>
            <a:r>
              <a:rPr lang="en-US"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38583627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xmlns=""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xmlns=""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xmlns=""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xmlns=""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xmlns=""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xmlns=""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xmlns=""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xmlns=""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xmlns=""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xmlns=""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xmlns=""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xmlns=""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xmlns=""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xmlns=""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xmlns=""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xmlns=""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xmlns=""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xmlns=""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xmlns=""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xmlns=""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a:t>
            </a:r>
            <a:r>
              <a:rPr lang="en-US" dirty="0" smtClean="0">
                <a:solidFill>
                  <a:srgbClr val="669900"/>
                </a:solidFill>
                <a:latin typeface="Liberation Mono"/>
              </a:rPr>
              <a:t>"</a:t>
            </a:r>
            <a:r>
              <a:rPr lang="en-US" dirty="0" smtClean="0">
                <a:solidFill>
                  <a:srgbClr val="000000"/>
                </a:solidFill>
                <a:latin typeface="Liberation Mono"/>
              </a:rPr>
              <a:t>;</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smtClean="0">
                <a:solidFill>
                  <a:srgbClr val="000000"/>
                </a:solidFill>
                <a:latin typeface="Liberation Mono"/>
              </a:rPr>
              <a:t> </a:t>
            </a:r>
            <a:r>
              <a:rPr lang="en-US" dirty="0" smtClean="0">
                <a:solidFill>
                  <a:srgbClr val="0077AA"/>
                </a:solidFill>
                <a:latin typeface="Liberation Mono"/>
                <a:cs typeface="Times New Roman" panose="02020603050405020304" pitchFamily="18" charset="0"/>
              </a:rPr>
              <a:t>WHERE</a:t>
            </a:r>
            <a:r>
              <a:rPr lang="en-US" dirty="0" smtClean="0">
                <a:solidFill>
                  <a:srgbClr val="000000"/>
                </a:solidFill>
                <a:latin typeface="Liberation Mono"/>
              </a:rPr>
              <a:t> </a:t>
            </a:r>
            <a:r>
              <a:rPr lang="en-US" dirty="0" smtClean="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0000"/>
                </a:solidFill>
                <a:latin typeface="Liberation Mono"/>
              </a:rPr>
              <a:t> </a:t>
            </a:r>
            <a:r>
              <a:rPr lang="en-US" dirty="0" smtClean="0">
                <a:solidFill>
                  <a:srgbClr val="0077AA"/>
                </a:solidFill>
                <a:latin typeface="Liberation Mono"/>
                <a:cs typeface="Times New Roman" panose="02020603050405020304" pitchFamily="18" charset="0"/>
              </a:rPr>
              <a:t>WHERE</a:t>
            </a:r>
            <a:r>
              <a:rPr lang="en-US" dirty="0" smtClean="0">
                <a:solidFill>
                  <a:srgbClr val="000000"/>
                </a:solidFill>
                <a:latin typeface="Liberation Mono"/>
              </a:rPr>
              <a:t> </a:t>
            </a:r>
            <a:r>
              <a:rPr lang="en-US" dirty="0" smtClean="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smtClean="0">
                <a:solidFill>
                  <a:srgbClr val="000000"/>
                </a:solidFill>
                <a:latin typeface="Liberation Mono"/>
              </a:rPr>
              <a:t>  </a:t>
            </a:r>
            <a:r>
              <a:rPr lang="en-US" dirty="0" smtClean="0">
                <a:solidFill>
                  <a:srgbClr val="0077AA"/>
                </a:solidFill>
                <a:latin typeface="Liberation Mono"/>
                <a:cs typeface="Times New Roman" panose="02020603050405020304" pitchFamily="18" charset="0"/>
              </a:rPr>
              <a:t>WHERE</a:t>
            </a:r>
            <a:r>
              <a:rPr lang="en-US" dirty="0" smtClean="0">
                <a:solidFill>
                  <a:srgbClr val="000000"/>
                </a:solidFill>
                <a:latin typeface="Liberation Mono"/>
              </a:rPr>
              <a:t> </a:t>
            </a:r>
            <a:r>
              <a:rPr lang="en-US" dirty="0" smtClean="0">
                <a:solidFill>
                  <a:srgbClr val="990055"/>
                </a:solidFill>
                <a:latin typeface="Liberation Mono"/>
              </a:rPr>
              <a:t>10</a:t>
            </a:r>
            <a:r>
              <a:rPr lang="en-US" dirty="0" smtClean="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a:t>
            </a:r>
            <a:r>
              <a:rPr lang="en-US" dirty="0" smtClean="0">
                <a:solidFill>
                  <a:srgbClr val="000000"/>
                </a:solidFill>
                <a:latin typeface="Liberation Mono"/>
              </a:rPr>
              <a:t>Result   </a:t>
            </a:r>
            <a:r>
              <a:rPr lang="en-US" dirty="0" smtClean="0">
                <a:solidFill>
                  <a:srgbClr val="0077AA"/>
                </a:solidFill>
                <a:latin typeface="Liberation Mono"/>
                <a:cs typeface="Times New Roman" panose="02020603050405020304" pitchFamily="18" charset="0"/>
              </a:rPr>
              <a:t>WHERE</a:t>
            </a:r>
            <a:r>
              <a:rPr lang="en-US" dirty="0" smtClean="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smtClean="0">
                <a:solidFill>
                  <a:srgbClr val="000000"/>
                </a:solidFill>
                <a:latin typeface="Liberation Mono"/>
              </a:rPr>
              <a:t>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smtClean="0">
                <a:solidFill>
                  <a:srgbClr val="000000"/>
                </a:solidFill>
                <a:latin typeface="Liberation Mono"/>
              </a:rPr>
              <a:t> ;</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a:t>
            </a:r>
            <a:r>
              <a:rPr lang="en-US" dirty="0" smtClean="0">
                <a:solidFill>
                  <a:srgbClr val="000000"/>
                </a:solidFill>
                <a:latin typeface="Liberation Mono"/>
              </a:rPr>
              <a:t>Result;</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xmlns=""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xmlns=""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xmlns=""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xmlns=""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xmlns="" id="{350BDF37-A858-4227-BF91-9E4F158B8399}"/>
              </a:ext>
            </a:extLst>
          </p:cNvPr>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xmlns=""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xmlns=""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xmlns=""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xmlns=""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xmlns=""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xmlns=""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xmlns=""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xmlns=""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xmlns=""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xmlns=""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xmlns="" id="{65AAF8D8-A9AA-4D65-A924-E3D8A424C7EC}"/>
              </a:ext>
            </a:extLst>
          </p:cNvPr>
          <p:cNvSpPr/>
          <p:nvPr/>
        </p:nvSpPr>
        <p:spPr>
          <a:xfrm>
            <a:off x="407368" y="1804754"/>
            <a:ext cx="8957190" cy="400110"/>
          </a:xfrm>
          <a:prstGeom prst="rect">
            <a:avLst/>
          </a:prstGeom>
        </p:spPr>
        <p:txBody>
          <a:bodyPr wrap="square">
            <a:spAutoFit/>
          </a:bodyPr>
          <a:lstStyle/>
          <a:p>
            <a:r>
              <a:rPr lang="en-IN" sz="2000" dirty="0">
                <a:solidFill>
                  <a:srgbClr val="0077AA"/>
                </a:solidFill>
                <a:latin typeface="Source Code Pro"/>
              </a:rPr>
              <a:t>SELECT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True</a:t>
            </a:r>
            <a:r>
              <a:rPr lang="en-IN" sz="2000" dirty="0">
                <a:solidFill>
                  <a:srgbClr val="445870"/>
                </a:solidFill>
                <a:latin typeface="Source Code Pro"/>
              </a:rPr>
              <a:t>,</a:t>
            </a:r>
            <a:r>
              <a:rPr lang="en-IN" sz="2000" dirty="0">
                <a:solidFill>
                  <a:srgbClr val="006FE0"/>
                </a:solidFill>
                <a:latin typeface="Source Code Pro"/>
              </a:rPr>
              <a:t> </a:t>
            </a:r>
            <a:r>
              <a:rPr lang="en-IN" sz="2000" dirty="0">
                <a:solidFill>
                  <a:srgbClr val="0077AA"/>
                </a:solidFill>
                <a:latin typeface="Source Code Pro"/>
              </a:rPr>
              <a:t>False</a:t>
            </a:r>
            <a:r>
              <a:rPr lang="en-IN" sz="2000" dirty="0">
                <a:solidFill>
                  <a:srgbClr val="445870"/>
                </a:solidFill>
                <a:latin typeface="Source Code Pro"/>
              </a:rPr>
              <a:t>;</a:t>
            </a:r>
            <a:endParaRPr lang="en-IN" sz="2000" dirty="0"/>
          </a:p>
        </p:txBody>
      </p:sp>
      <p:sp>
        <p:nvSpPr>
          <p:cNvPr id="13" name="Rectangle 12">
            <a:extLst>
              <a:ext uri="{FF2B5EF4-FFF2-40B4-BE49-F238E27FC236}">
                <a16:creationId xmlns:a16="http://schemas.microsoft.com/office/drawing/2014/main" xmlns="" id="{A2CEB430-CE81-4A97-B468-DB2412D09680}"/>
              </a:ext>
            </a:extLst>
          </p:cNvPr>
          <p:cNvSpPr/>
          <p:nvPr/>
        </p:nvSpPr>
        <p:spPr>
          <a:xfrm>
            <a:off x="407368" y="1191577"/>
            <a:ext cx="11521280"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xmlns=""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xmlns=""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xmlns=""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xmlns=""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xmlns=""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xmlns=""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xmlns=""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xmlns=""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xmlns=""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xmlns=""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xmlns=""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xmlns=""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xmlns=""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xmlns=""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xmlns=""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xmlns=""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xmlns=""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xmlns=""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xmlns="" id="{2B285540-07D6-4D96-86D9-52EB6AE2A3D3}"/>
              </a:ext>
            </a:extLst>
          </p:cNvPr>
          <p:cNvSpPr txBox="1"/>
          <p:nvPr/>
        </p:nvSpPr>
        <p:spPr>
          <a:xfrm>
            <a:off x="6168008" y="2944296"/>
            <a:ext cx="5723203" cy="34163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OR</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AND</a:t>
            </a:r>
            <a:r>
              <a:rPr lang="en-IN" sz="1600" dirty="0">
                <a:latin typeface="Liberation Mono"/>
              </a:rPr>
              <a:t> </a:t>
            </a:r>
            <a:r>
              <a:rPr lang="en-IN" sz="1600" dirty="0">
                <a:solidFill>
                  <a:schemeClr val="accent4">
                    <a:lumMod val="50000"/>
                  </a:schemeClr>
                </a:solidFill>
                <a:latin typeface="Liberation Mono"/>
              </a:rPr>
              <a:t>True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IN</a:t>
            </a:r>
            <a:r>
              <a:rPr lang="en-IN" sz="1600" dirty="0">
                <a:solidFill>
                  <a:schemeClr val="bg1">
                    <a:lumMod val="65000"/>
                  </a:schemeClr>
                </a:solidFill>
                <a:latin typeface="Liberation Mono"/>
              </a:rPr>
              <a:t>(</a:t>
            </a:r>
            <a:r>
              <a:rPr lang="en-IN" sz="1600" dirty="0">
                <a:solidFill>
                  <a:srgbClr val="669900"/>
                </a:solidFill>
                <a:latin typeface="Liberation Mono"/>
              </a:rPr>
              <a:t>'smith'</a:t>
            </a:r>
            <a:r>
              <a:rPr lang="en-IN" sz="1600" dirty="0">
                <a:latin typeface="Liberation Mono"/>
              </a:rPr>
              <a:t>, </a:t>
            </a:r>
            <a:r>
              <a:rPr lang="en-IN" sz="1600" dirty="0">
                <a:solidFill>
                  <a:schemeClr val="accent4">
                    <a:lumMod val="50000"/>
                  </a:schemeClr>
                </a:solidFill>
                <a:latin typeface="Liberation Mono"/>
              </a:rPr>
              <a:t>True</a:t>
            </a:r>
            <a:r>
              <a:rPr lang="en-IN" sz="1600" dirty="0">
                <a:solidFill>
                  <a:schemeClr val="bg1">
                    <a:lumMod val="65000"/>
                  </a:schemeClr>
                </a:solidFill>
                <a:latin typeface="Liberation Mono"/>
              </a:rPr>
              <a:t>)</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OR</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a:t>
            </a:r>
            <a:r>
              <a:rPr lang="en-IN" sz="1600" dirty="0">
                <a:latin typeface="Liberation Mono"/>
              </a:rPr>
              <a:t> </a:t>
            </a:r>
            <a:r>
              <a:rPr lang="en-IN" sz="1600" dirty="0">
                <a:solidFill>
                  <a:srgbClr val="669900"/>
                </a:solidFill>
                <a:latin typeface="Liberation Mono"/>
              </a:rPr>
              <a:t>'smith'</a:t>
            </a:r>
            <a:r>
              <a:rPr lang="en-IN" sz="1600" dirty="0">
                <a:latin typeface="Liberation Mono"/>
              </a:rPr>
              <a:t> </a:t>
            </a:r>
            <a:r>
              <a:rPr lang="en-IN" sz="1600" dirty="0">
                <a:solidFill>
                  <a:srgbClr val="A67F59"/>
                </a:solidFill>
                <a:latin typeface="Liberation Mono"/>
              </a:rPr>
              <a:t>AND</a:t>
            </a:r>
            <a:r>
              <a:rPr lang="en-IN" sz="1600" dirty="0">
                <a:latin typeface="Liberation Mono"/>
              </a:rPr>
              <a:t> </a:t>
            </a:r>
            <a:r>
              <a:rPr lang="en-IN" sz="1600" dirty="0">
                <a:solidFill>
                  <a:schemeClr val="accent4">
                    <a:lumMod val="50000"/>
                  </a:schemeClr>
                </a:solidFill>
                <a:latin typeface="Liberation Mono"/>
              </a:rPr>
              <a:t>False</a:t>
            </a:r>
            <a:r>
              <a:rPr lang="en-IN" sz="1600" dirty="0">
                <a:latin typeface="Liberation Mono"/>
              </a:rPr>
              <a:t>;</a:t>
            </a:r>
          </a:p>
          <a:p>
            <a:pPr marL="285750" indent="-285750">
              <a:lnSpc>
                <a:spcPct val="150000"/>
              </a:lnSpc>
              <a:buFont typeface="Arial" panose="020B0604020202020204" pitchFamily="34" charset="0"/>
              <a:buChar char="•"/>
            </a:pPr>
            <a:r>
              <a:rPr lang="en-IN" sz="1600" dirty="0">
                <a:solidFill>
                  <a:srgbClr val="0077AA"/>
                </a:solidFill>
                <a:latin typeface="Liberation Mono"/>
                <a:cs typeface="Times New Roman" panose="02020603050405020304" pitchFamily="18" charset="0"/>
              </a:rPr>
              <a:t>SELECT</a:t>
            </a:r>
            <a:r>
              <a:rPr lang="en-IN" sz="1600" dirty="0">
                <a:latin typeface="Liberation Mono"/>
              </a:rPr>
              <a:t> </a:t>
            </a:r>
            <a:r>
              <a:rPr lang="en-IN" sz="1600" dirty="0">
                <a:solidFill>
                  <a:srgbClr val="A67F59"/>
                </a:solidFill>
                <a:latin typeface="Liberation Mono"/>
              </a:rPr>
              <a:t>*</a:t>
            </a:r>
            <a:r>
              <a:rPr lang="en-IN" sz="1600" dirty="0">
                <a:latin typeface="Liberation Mono"/>
              </a:rPr>
              <a:t> </a:t>
            </a:r>
            <a:r>
              <a:rPr lang="en-IN" sz="1600" dirty="0">
                <a:solidFill>
                  <a:srgbClr val="0077AA"/>
                </a:solidFill>
                <a:latin typeface="Liberation Mono"/>
                <a:cs typeface="Times New Roman" panose="02020603050405020304" pitchFamily="18" charset="0"/>
              </a:rPr>
              <a:t>FROM</a:t>
            </a:r>
            <a:r>
              <a:rPr lang="en-IN" sz="1600" dirty="0">
                <a:latin typeface="Liberation Mono"/>
              </a:rPr>
              <a:t> emp </a:t>
            </a:r>
            <a:r>
              <a:rPr lang="en-IN" sz="1600" dirty="0">
                <a:solidFill>
                  <a:srgbClr val="0077AA"/>
                </a:solidFill>
                <a:latin typeface="Liberation Mono"/>
                <a:cs typeface="Times New Roman" panose="02020603050405020304" pitchFamily="18" charset="0"/>
              </a:rPr>
              <a:t>WHERE</a:t>
            </a:r>
            <a:r>
              <a:rPr lang="en-IN" sz="1600" dirty="0">
                <a:latin typeface="Liberation Mono"/>
              </a:rPr>
              <a:t> ename </a:t>
            </a:r>
            <a:r>
              <a:rPr lang="en-IN" sz="1600" dirty="0">
                <a:solidFill>
                  <a:schemeClr val="accent5">
                    <a:lumMod val="75000"/>
                  </a:schemeClr>
                </a:solidFill>
                <a:latin typeface="Liberation Mono"/>
                <a:cs typeface="Arial" panose="020B0604020202020204" pitchFamily="34" charset="0"/>
              </a:rPr>
              <a:t>IN</a:t>
            </a:r>
            <a:r>
              <a:rPr lang="en-IN" sz="1600" dirty="0">
                <a:solidFill>
                  <a:schemeClr val="bg1">
                    <a:lumMod val="65000"/>
                  </a:schemeClr>
                </a:solidFill>
                <a:latin typeface="Liberation Mono"/>
              </a:rPr>
              <a:t>(</a:t>
            </a:r>
            <a:r>
              <a:rPr lang="en-IN" sz="1600" dirty="0">
                <a:solidFill>
                  <a:srgbClr val="669900"/>
                </a:solidFill>
                <a:latin typeface="Liberation Mono"/>
              </a:rPr>
              <a:t>'smith'</a:t>
            </a:r>
            <a:r>
              <a:rPr lang="en-IN" sz="1600" dirty="0">
                <a:latin typeface="Liberation Mono"/>
              </a:rPr>
              <a:t>, </a:t>
            </a:r>
            <a:r>
              <a:rPr lang="en-IN" sz="1600" dirty="0">
                <a:solidFill>
                  <a:schemeClr val="accent4">
                    <a:lumMod val="50000"/>
                  </a:schemeClr>
                </a:solidFill>
                <a:latin typeface="Liberation Mono"/>
              </a:rPr>
              <a:t>False</a:t>
            </a:r>
            <a:r>
              <a:rPr lang="en-IN" sz="1600" dirty="0">
                <a:solidFill>
                  <a:schemeClr val="bg1">
                    <a:lumMod val="65000"/>
                  </a:schemeClr>
                </a:solidFill>
                <a:latin typeface="Liberation Mono"/>
              </a:rPr>
              <a:t>)</a:t>
            </a:r>
            <a:r>
              <a:rPr lang="en-IN" sz="1600" dirty="0">
                <a:latin typeface="Liberation Mono"/>
              </a:rPr>
              <a:t>;</a:t>
            </a:r>
          </a:p>
        </p:txBody>
      </p:sp>
      <p:sp>
        <p:nvSpPr>
          <p:cNvPr id="11" name="Rectangle 10">
            <a:extLst>
              <a:ext uri="{FF2B5EF4-FFF2-40B4-BE49-F238E27FC236}">
                <a16:creationId xmlns:a16="http://schemas.microsoft.com/office/drawing/2014/main" xmlns=""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xmlns=""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xmlns=""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xmlns=""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xmlns=""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xmlns=""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xmlns=""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xmlns=""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xmlns=""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xmlns=""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xmlns=""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xmlns=""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xmlns=""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xmlns=""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xmlns=""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xmlns=""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xmlns=""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xmlns=""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xmlns=""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xmlns=""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xmlns=""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xmlns=""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xmlns=""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a16="http://schemas.microsoft.com/office/drawing/2014/main" xmlns=""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xmlns="" val="4286149586"/>
                    </a:ext>
                  </a:extLst>
                </a:gridCol>
                <a:gridCol w="3546363">
                  <a:extLst>
                    <a:ext uri="{9D8B030D-6E8A-4147-A177-3AD203B41FA5}">
                      <a16:colId xmlns:a16="http://schemas.microsoft.com/office/drawing/2014/main" xmlns=""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xmlns=""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xmlns=""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xmlns=""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xmlns=""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xmlns=""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xmlns="" id="{A1E84346-D9F6-41DD-96E7-D61C1486EA86}"/>
              </a:ext>
            </a:extLst>
          </p:cNvPr>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p>
          <a:p>
            <a:pPr marL="0" indent="0">
              <a:lnSpc>
                <a:spcPct val="100000"/>
              </a:lnSpc>
              <a:buNone/>
            </a:pPr>
            <a:r>
              <a:rPr lang="en-IN" dirty="0">
                <a:solidFill>
                  <a:schemeClr val="tx1"/>
                </a:solidFill>
              </a:rPr>
              <a:t>       </a:t>
            </a:r>
            <a:r>
              <a:rPr lang="en-IN" b="1" dirty="0">
                <a:solidFill>
                  <a:schemeClr val="tx1"/>
                </a:solidFill>
              </a:rPr>
              <a:t>Empty set (0.00 sec)</a:t>
            </a:r>
          </a:p>
        </p:txBody>
      </p:sp>
      <p:sp>
        <p:nvSpPr>
          <p:cNvPr id="9" name="Rectangle 8">
            <a:extLst>
              <a:ext uri="{FF2B5EF4-FFF2-40B4-BE49-F238E27FC236}">
                <a16:creationId xmlns:a16="http://schemas.microsoft.com/office/drawing/2014/main" xmlns=""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xmlns="" id="{97CE403B-5BD6-4752-91F7-6DA0C1396628}"/>
              </a:ext>
            </a:extLst>
          </p:cNvPr>
          <p:cNvGraphicFramePr>
            <a:graphicFrameLocks noGrp="1"/>
          </p:cNvGraphicFramePr>
          <p:nvPr>
            <p:extLst>
              <p:ext uri="{D42A27DB-BD31-4B8C-83A1-F6EECF244321}">
                <p14:modId xmlns:p14="http://schemas.microsoft.com/office/powerpoint/2010/main" val="3047492229"/>
              </p:ext>
            </p:extLst>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xmlns="" val="1275589697"/>
                    </a:ext>
                  </a:extLst>
                </a:gridCol>
                <a:gridCol w="1456591">
                  <a:extLst>
                    <a:ext uri="{9D8B030D-6E8A-4147-A177-3AD203B41FA5}">
                      <a16:colId xmlns:a16="http://schemas.microsoft.com/office/drawing/2014/main" xmlns=""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021776548"/>
                  </a:ext>
                </a:extLst>
              </a:tr>
            </a:tbl>
          </a:graphicData>
        </a:graphic>
      </p:graphicFrame>
      <p:graphicFrame>
        <p:nvGraphicFramePr>
          <p:cNvPr id="10" name="Table 6">
            <a:extLst>
              <a:ext uri="{FF2B5EF4-FFF2-40B4-BE49-F238E27FC236}">
                <a16:creationId xmlns:a16="http://schemas.microsoft.com/office/drawing/2014/main" xmlns="" id="{C1A85F8A-F42F-4EEA-93B4-6208BF2633DD}"/>
              </a:ext>
            </a:extLst>
          </p:cNvPr>
          <p:cNvGraphicFramePr>
            <a:graphicFrameLocks noGrp="1"/>
          </p:cNvGraphicFramePr>
          <p:nvPr>
            <p:extLst>
              <p:ext uri="{D42A27DB-BD31-4B8C-83A1-F6EECF244321}">
                <p14:modId xmlns:p14="http://schemas.microsoft.com/office/powerpoint/2010/main" val="2155896829"/>
              </p:ext>
            </p:extLst>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xmlns="" val="1275589697"/>
                    </a:ext>
                  </a:extLst>
                </a:gridCol>
                <a:gridCol w="1456591">
                  <a:extLst>
                    <a:ext uri="{9D8B030D-6E8A-4147-A177-3AD203B41FA5}">
                      <a16:colId xmlns:a16="http://schemas.microsoft.com/office/drawing/2014/main" xmlns=""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785684035"/>
                  </a:ext>
                </a:extLst>
              </a:tr>
            </a:tbl>
          </a:graphicData>
        </a:graphic>
      </p:graphicFrame>
      <p:sp>
        <p:nvSpPr>
          <p:cNvPr id="12" name="TextBox 11">
            <a:extLst>
              <a:ext uri="{FF2B5EF4-FFF2-40B4-BE49-F238E27FC236}">
                <a16:creationId xmlns:a16="http://schemas.microsoft.com/office/drawing/2014/main" xmlns=""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xmlns=""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xmlns=""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a:t>
            </a:r>
            <a:r>
              <a:rPr lang="en-US">
                <a:solidFill>
                  <a:srgbClr val="006C86"/>
                </a:solidFill>
                <a:latin typeface="Palatino Linotype" panose="02040502050505030304" pitchFamily="18" charset="0"/>
              </a:rPr>
              <a:t>, constraints </a:t>
            </a:r>
            <a:r>
              <a:rPr lang="en-US" dirty="0">
                <a:solidFill>
                  <a:srgbClr val="006C86"/>
                </a:solidFill>
                <a:latin typeface="Palatino Linotype" panose="02040502050505030304" pitchFamily="18" charset="0"/>
              </a:rPr>
              <a:t>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a16="http://schemas.microsoft.com/office/drawing/2014/main" xmlns=""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xmlns="" val="2396132272"/>
                    </a:ext>
                  </a:extLst>
                </a:gridCol>
                <a:gridCol w="1699547">
                  <a:extLst>
                    <a:ext uri="{9D8B030D-6E8A-4147-A177-3AD203B41FA5}">
                      <a16:colId xmlns:a16="http://schemas.microsoft.com/office/drawing/2014/main" xmlns="" val="20001"/>
                    </a:ext>
                  </a:extLst>
                </a:gridCol>
                <a:gridCol w="1696418">
                  <a:extLst>
                    <a:ext uri="{9D8B030D-6E8A-4147-A177-3AD203B41FA5}">
                      <a16:colId xmlns:a16="http://schemas.microsoft.com/office/drawing/2014/main" xmlns="" val="1693957219"/>
                    </a:ext>
                  </a:extLst>
                </a:gridCol>
                <a:gridCol w="1656184">
                  <a:extLst>
                    <a:ext uri="{9D8B030D-6E8A-4147-A177-3AD203B41FA5}">
                      <a16:colId xmlns:a16="http://schemas.microsoft.com/office/drawing/2014/main" xmlns="" val="1961816629"/>
                    </a:ext>
                  </a:extLst>
                </a:gridCol>
                <a:gridCol w="1584177">
                  <a:extLst>
                    <a:ext uri="{9D8B030D-6E8A-4147-A177-3AD203B41FA5}">
                      <a16:colId xmlns:a16="http://schemas.microsoft.com/office/drawing/2014/main" xmlns=""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xmlns=""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xmlns=""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xmlns=""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xmlns="" id="{A1E84346-D9F6-41DD-96E7-D61C1486EA86}"/>
              </a:ext>
            </a:extLst>
          </p:cNvPr>
          <p:cNvSpPr txBox="1"/>
          <p:nvPr/>
        </p:nvSpPr>
        <p:spPr>
          <a:xfrm>
            <a:off x="191344" y="1761474"/>
            <a:ext cx="11881319" cy="447866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False</a:t>
            </a:r>
            <a:r>
              <a:rPr lang="en-IN" sz="1600" dirty="0"/>
              <a:t> </a:t>
            </a:r>
            <a:r>
              <a:rPr lang="en-IN" sz="1600" dirty="0">
                <a:solidFill>
                  <a:srgbClr val="A67F59"/>
                </a:solidFill>
                <a:cs typeface="+mn-cs"/>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accent4">
                    <a:lumMod val="50000"/>
                  </a:schemeClr>
                </a:solidFill>
                <a:cs typeface="+mn-cs"/>
              </a:rPr>
              <a:t>True</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rgbClr val="990055"/>
                </a:solidFill>
                <a:cs typeface="+mn-cs"/>
              </a:rPr>
              <a:t>1</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10</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7788</a:t>
            </a:r>
            <a:r>
              <a:rPr lang="en-IN" sz="1600" dirty="0"/>
              <a:t> </a:t>
            </a:r>
            <a:r>
              <a:rPr lang="en-IN" sz="1600" dirty="0">
                <a:solidFill>
                  <a:schemeClr val="accent5">
                    <a:lumMod val="75000"/>
                  </a:schemeClr>
                </a:solidFill>
                <a:cs typeface="Arial" panose="020B0604020202020204" pitchFamily="34" charset="0"/>
              </a:rPr>
              <a:t>IN</a:t>
            </a:r>
            <a:r>
              <a:rPr lang="en-IN" sz="1600" dirty="0">
                <a:solidFill>
                  <a:schemeClr val="tx1"/>
                </a:solidFill>
              </a:rPr>
              <a:t> </a:t>
            </a:r>
            <a:r>
              <a:rPr lang="en-IN" sz="1600" dirty="0">
                <a:solidFill>
                  <a:schemeClr val="bg1">
                    <a:lumMod val="65000"/>
                  </a:schemeClr>
                </a:solidFill>
              </a:rPr>
              <a:t>(</a:t>
            </a:r>
            <a:r>
              <a:rPr lang="en-IN" sz="1600" dirty="0">
                <a:solidFill>
                  <a:schemeClr val="tx1"/>
                </a:solidFill>
              </a:rPr>
              <a:t>empno, mgr</a:t>
            </a:r>
            <a:r>
              <a:rPr lang="en-IN" sz="1600" dirty="0">
                <a:solidFill>
                  <a:schemeClr val="bg1">
                    <a:lumMod val="65000"/>
                  </a:schemeClr>
                </a:solidFill>
              </a:rPr>
              <a:t>)</a:t>
            </a:r>
            <a:r>
              <a:rPr lang="en-IN" sz="1600" dirty="0">
                <a:solidFill>
                  <a:schemeClr val="tx1"/>
                </a:solidFill>
              </a:rPr>
              <a:t>;   </a:t>
            </a:r>
            <a:r>
              <a:rPr lang="en-IN" sz="1600" dirty="0">
                <a:solidFill>
                  <a:srgbClr val="FD8603"/>
                </a:solidFill>
                <a:sym typeface="Wingdings" panose="05000000000000000000" pitchFamily="2" charset="2"/>
              </a:rPr>
              <a:t></a:t>
            </a:r>
            <a:endParaRPr lang="en-IN" sz="1600" b="1" dirty="0">
              <a:solidFill>
                <a:srgbClr val="FD8603"/>
              </a:solidFill>
            </a:endParaRP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rgbClr val="990055"/>
                </a:solidFill>
                <a:cs typeface="+mn-cs"/>
              </a:rPr>
              <a:t>1</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 </a:t>
            </a:r>
            <a:r>
              <a:rPr lang="en-IN" sz="1600" dirty="0">
                <a:solidFill>
                  <a:schemeClr val="accent4">
                    <a:lumMod val="50000"/>
                  </a:schemeClr>
                </a:solidFill>
                <a:cs typeface="+mn-cs"/>
              </a:rPr>
              <a:t>False</a:t>
            </a:r>
            <a:r>
              <a:rPr lang="en-IN" sz="1600" dirty="0">
                <a:solidFill>
                  <a:schemeClr val="bg1">
                    <a:lumMod val="65000"/>
                  </a:schemeClr>
                </a:solidFill>
              </a:rPr>
              <a:t>)</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chemeClr val="accent5">
                    <a:lumMod val="75000"/>
                  </a:schemeClr>
                </a:solidFill>
                <a:cs typeface="Arial" panose="020B0604020202020204" pitchFamily="34" charset="0"/>
              </a:rPr>
              <a:t>IN</a:t>
            </a:r>
            <a:r>
              <a:rPr lang="en-IN" sz="1600" dirty="0"/>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 </a:t>
            </a:r>
            <a:r>
              <a:rPr lang="en-IN" sz="1600" dirty="0">
                <a:solidFill>
                  <a:srgbClr val="A67F59"/>
                </a:solidFill>
                <a:cs typeface="+mn-cs"/>
              </a:rPr>
              <a:t>OR</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a:t>
            </a:r>
          </a:p>
          <a:p>
            <a:r>
              <a:rPr lang="en-IN" sz="1600" dirty="0"/>
              <a:t>SELECT </a:t>
            </a:r>
            <a:r>
              <a:rPr lang="en-IN" sz="1600" dirty="0">
                <a:solidFill>
                  <a:srgbClr val="A67F59"/>
                </a:solidFill>
                <a:cs typeface="+mn-cs"/>
              </a:rPr>
              <a:t>*</a:t>
            </a:r>
            <a:r>
              <a:rPr lang="en-IN" sz="1600" dirty="0"/>
              <a:t> FROM </a:t>
            </a:r>
            <a:r>
              <a:rPr lang="en-IN" sz="1600" dirty="0">
                <a:solidFill>
                  <a:schemeClr val="tx1"/>
                </a:solidFill>
              </a:rPr>
              <a:t>emp</a:t>
            </a:r>
            <a:r>
              <a:rPr lang="en-IN" sz="1600" dirty="0"/>
              <a:t> WHERE </a:t>
            </a:r>
            <a:r>
              <a:rPr lang="en-IN" sz="1600" dirty="0">
                <a:solidFill>
                  <a:schemeClr val="tx1"/>
                </a:solidFill>
              </a:rPr>
              <a:t>deptno</a:t>
            </a:r>
            <a:r>
              <a:rPr lang="en-IN" sz="1600" dirty="0"/>
              <a:t> </a:t>
            </a:r>
            <a:r>
              <a:rPr lang="en-IN" sz="1600" dirty="0">
                <a:solidFill>
                  <a:schemeClr val="accent5">
                    <a:lumMod val="75000"/>
                  </a:schemeClr>
                </a:solidFill>
                <a:cs typeface="Arial" panose="020B0604020202020204" pitchFamily="34" charset="0"/>
              </a:rPr>
              <a:t>IN</a:t>
            </a:r>
            <a:r>
              <a:rPr lang="en-IN" sz="1600" dirty="0">
                <a:solidFill>
                  <a:schemeClr val="tx1"/>
                </a:solidFill>
              </a:rPr>
              <a:t> </a:t>
            </a:r>
            <a:r>
              <a:rPr lang="en-IN" sz="1600" dirty="0">
                <a:solidFill>
                  <a:schemeClr val="bg1">
                    <a:lumMod val="65000"/>
                  </a:schemeClr>
                </a:solidFill>
              </a:rPr>
              <a:t>(</a:t>
            </a:r>
            <a:r>
              <a:rPr lang="en-IN" sz="1600" dirty="0">
                <a:solidFill>
                  <a:srgbClr val="990055"/>
                </a:solidFill>
                <a:cs typeface="+mn-cs"/>
              </a:rPr>
              <a:t>10</a:t>
            </a:r>
            <a:r>
              <a:rPr lang="en-IN" sz="1600" dirty="0">
                <a:solidFill>
                  <a:schemeClr val="tx1"/>
                </a:solidFill>
              </a:rPr>
              <a:t>, </a:t>
            </a:r>
            <a:r>
              <a:rPr lang="en-IN" sz="1600" dirty="0">
                <a:solidFill>
                  <a:srgbClr val="990055"/>
                </a:solidFill>
                <a:cs typeface="+mn-cs"/>
              </a:rPr>
              <a:t>20</a:t>
            </a:r>
            <a:r>
              <a:rPr lang="en-IN" sz="1600" dirty="0">
                <a:solidFill>
                  <a:schemeClr val="bg1">
                    <a:lumMod val="65000"/>
                  </a:schemeClr>
                </a:solidFill>
              </a:rPr>
              <a:t>)</a:t>
            </a:r>
            <a:r>
              <a:rPr lang="en-IN" sz="1600" dirty="0">
                <a:solidFill>
                  <a:schemeClr val="tx1"/>
                </a:solidFill>
              </a:rPr>
              <a:t> </a:t>
            </a:r>
            <a:r>
              <a:rPr lang="en-IN" sz="1600" dirty="0">
                <a:solidFill>
                  <a:srgbClr val="A67F59"/>
                </a:solidFill>
                <a:cs typeface="+mn-cs"/>
              </a:rPr>
              <a:t>AND</a:t>
            </a:r>
            <a:r>
              <a:rPr lang="en-IN" sz="1600" dirty="0">
                <a:solidFill>
                  <a:schemeClr val="tx1"/>
                </a:solidFill>
              </a:rPr>
              <a:t> </a:t>
            </a:r>
            <a:r>
              <a:rPr lang="en-IN" sz="1600" dirty="0">
                <a:solidFill>
                  <a:schemeClr val="accent4">
                    <a:lumMod val="50000"/>
                  </a:schemeClr>
                </a:solidFill>
                <a:cs typeface="+mn-cs"/>
              </a:rPr>
              <a:t>True</a:t>
            </a:r>
            <a:r>
              <a:rPr lang="en-IN" sz="1600" dirty="0">
                <a:solidFill>
                  <a:schemeClr val="tx1"/>
                </a:solidFill>
              </a:rPr>
              <a:t>;</a:t>
            </a: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SELECT</a:t>
            </a:r>
            <a:r>
              <a:rPr lang="en-US" sz="1600" dirty="0">
                <a:solidFill>
                  <a:schemeClr val="tx1"/>
                </a:solidFill>
              </a:rPr>
              <a:t> deptno </a:t>
            </a:r>
            <a:r>
              <a:rPr lang="en-US" sz="1600" dirty="0"/>
              <a:t>FROM</a:t>
            </a:r>
            <a:r>
              <a:rPr lang="en-US" sz="1600" dirty="0">
                <a:solidFill>
                  <a:schemeClr val="tx1"/>
                </a:solidFill>
              </a:rPr>
              <a:t> dept</a:t>
            </a:r>
            <a:r>
              <a:rPr lang="en-US" sz="1600" dirty="0">
                <a:solidFill>
                  <a:schemeClr val="bg1">
                    <a:lumMod val="65000"/>
                  </a:schemeClr>
                </a:solidFill>
              </a:rPr>
              <a:t>)</a:t>
            </a:r>
            <a:r>
              <a:rPr lang="en-US" sz="1600" dirty="0">
                <a:solidFill>
                  <a:schemeClr val="tx1"/>
                </a:solidFill>
              </a:rPr>
              <a:t>;</a:t>
            </a: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SELECT</a:t>
            </a:r>
            <a:r>
              <a:rPr lang="en-US" sz="1600" dirty="0">
                <a:solidFill>
                  <a:schemeClr val="tx1"/>
                </a:solidFill>
              </a:rPr>
              <a:t> deptno </a:t>
            </a:r>
            <a:r>
              <a:rPr lang="en-US" sz="1600" dirty="0"/>
              <a:t>FROM</a:t>
            </a:r>
            <a:r>
              <a:rPr lang="en-US" sz="1600" dirty="0">
                <a:solidFill>
                  <a:schemeClr val="tx1"/>
                </a:solidFill>
              </a:rPr>
              <a:t> dept </a:t>
            </a:r>
            <a:r>
              <a:rPr lang="en-US" sz="1600" dirty="0"/>
              <a:t>WHERE</a:t>
            </a:r>
            <a:r>
              <a:rPr lang="en-US" sz="1600" dirty="0">
                <a:solidFill>
                  <a:schemeClr val="tx1"/>
                </a:solidFill>
              </a:rPr>
              <a:t> dname=</a:t>
            </a:r>
            <a:r>
              <a:rPr lang="en-US" sz="1600" dirty="0">
                <a:solidFill>
                  <a:srgbClr val="669900"/>
                </a:solidFill>
                <a:cs typeface="+mn-cs"/>
              </a:rPr>
              <a:t>'accounting'</a:t>
            </a:r>
            <a:r>
              <a:rPr lang="en-US" sz="1600" dirty="0">
                <a:solidFill>
                  <a:schemeClr val="bg1">
                    <a:lumMod val="65000"/>
                  </a:schemeClr>
                </a:solidFill>
              </a:rPr>
              <a:t>)</a:t>
            </a:r>
            <a:r>
              <a:rPr lang="en-US" sz="1600" dirty="0">
                <a:solidFill>
                  <a:schemeClr val="tx1"/>
                </a:solidFill>
              </a:rPr>
              <a:t>;</a:t>
            </a:r>
            <a:endParaRPr lang="en-IN" sz="1600" dirty="0">
              <a:solidFill>
                <a:schemeClr val="tx1"/>
              </a:solidFill>
            </a:endParaRPr>
          </a:p>
          <a:p>
            <a:r>
              <a:rPr lang="en-US" sz="1600" dirty="0"/>
              <a:t>SELECT</a:t>
            </a:r>
            <a:r>
              <a:rPr lang="en-US" sz="1600" dirty="0">
                <a:solidFill>
                  <a:schemeClr val="tx1"/>
                </a:solidFill>
              </a:rPr>
              <a:t> </a:t>
            </a:r>
            <a:r>
              <a:rPr lang="en-US" sz="1600" dirty="0">
                <a:solidFill>
                  <a:srgbClr val="A67F59"/>
                </a:solidFill>
                <a:cs typeface="+mn-cs"/>
              </a:rPr>
              <a:t>*</a:t>
            </a:r>
            <a:r>
              <a:rPr lang="en-US" sz="1600" dirty="0">
                <a:solidFill>
                  <a:schemeClr val="tx1"/>
                </a:solidFill>
              </a:rPr>
              <a:t> </a:t>
            </a:r>
            <a:r>
              <a:rPr lang="en-US" sz="1600" dirty="0"/>
              <a:t>FROM</a:t>
            </a:r>
            <a:r>
              <a:rPr lang="en-US" sz="1600" dirty="0">
                <a:solidFill>
                  <a:schemeClr val="tx1"/>
                </a:solidFill>
              </a:rPr>
              <a:t> emp </a:t>
            </a:r>
            <a:r>
              <a:rPr lang="en-US" sz="1600" dirty="0"/>
              <a:t>WHERE</a:t>
            </a:r>
            <a:r>
              <a:rPr lang="en-US" sz="1600" dirty="0">
                <a:solidFill>
                  <a:schemeClr val="tx1"/>
                </a:solidFill>
              </a:rPr>
              <a:t> deptno </a:t>
            </a:r>
            <a:r>
              <a:rPr lang="en-US" sz="1600" dirty="0">
                <a:solidFill>
                  <a:schemeClr val="accent5">
                    <a:lumMod val="75000"/>
                  </a:schemeClr>
                </a:solidFill>
                <a:cs typeface="Arial" panose="020B0604020202020204" pitchFamily="34" charset="0"/>
              </a:rPr>
              <a:t>IN</a:t>
            </a:r>
            <a:r>
              <a:rPr lang="en-US" sz="1600" dirty="0">
                <a:solidFill>
                  <a:schemeClr val="tx1"/>
                </a:solidFill>
              </a:rPr>
              <a:t> </a:t>
            </a:r>
            <a:r>
              <a:rPr lang="en-US" sz="1600" dirty="0">
                <a:solidFill>
                  <a:schemeClr val="bg1">
                    <a:lumMod val="65000"/>
                  </a:schemeClr>
                </a:solidFill>
              </a:rPr>
              <a:t>(</a:t>
            </a:r>
            <a:r>
              <a:rPr lang="en-US" sz="1600" dirty="0"/>
              <a:t>TABLE</a:t>
            </a:r>
            <a:r>
              <a:rPr lang="en-US" sz="1600" dirty="0">
                <a:solidFill>
                  <a:schemeClr val="tx1"/>
                </a:solidFill>
              </a:rPr>
              <a:t> deptno); </a:t>
            </a:r>
            <a:r>
              <a:rPr lang="en-US" sz="1600" dirty="0">
                <a:solidFill>
                  <a:srgbClr val="FF0000"/>
                </a:solidFill>
                <a:cs typeface="+mn-cs"/>
              </a:rPr>
              <a:t># ERROR 1241 (21000): Operand should contain 1 column(s)</a:t>
            </a:r>
            <a:endParaRPr lang="en-IN" sz="1600" dirty="0">
              <a:solidFill>
                <a:srgbClr val="FF0000"/>
              </a:solidFill>
              <a:cs typeface="+mn-cs"/>
            </a:endParaRPr>
          </a:p>
        </p:txBody>
      </p:sp>
      <p:sp>
        <p:nvSpPr>
          <p:cNvPr id="9" name="Rectangle 8">
            <a:extLst>
              <a:ext uri="{FF2B5EF4-FFF2-40B4-BE49-F238E27FC236}">
                <a16:creationId xmlns:a16="http://schemas.microsoft.com/office/drawing/2014/main" xmlns=""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xmlns="" id="{419DB822-6466-9A96-A352-99FB6E1F04BC}"/>
              </a:ext>
            </a:extLst>
          </p:cNvPr>
          <p:cNvSpPr txBox="1"/>
          <p:nvPr/>
        </p:nvSpPr>
        <p:spPr>
          <a:xfrm>
            <a:off x="6027293" y="1761474"/>
            <a:ext cx="5973363" cy="2169825"/>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4">
                    <a:lumMod val="50000"/>
                  </a:schemeClr>
                </a:solidFill>
                <a:cs typeface="+mn-cs"/>
              </a:rPr>
              <a:t>NOT</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chemeClr val="accent4">
                    <a:lumMod val="50000"/>
                  </a:schemeClr>
                </a:solidFill>
                <a:cs typeface="Arial" panose="020B0604020202020204" pitchFamily="34" charset="0"/>
              </a:rPr>
              <a:t>NULL</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endParaRPr lang="en-IN" dirty="0">
              <a:solidFill>
                <a:srgbClr val="FF0000"/>
              </a:solidFill>
              <a:cs typeface="+mn-cs"/>
            </a:endParaRPr>
          </a:p>
        </p:txBody>
      </p:sp>
    </p:spTree>
    <p:extLst>
      <p:ext uri="{BB962C8B-B14F-4D97-AF65-F5344CB8AC3E}">
        <p14:creationId xmlns:p14="http://schemas.microsoft.com/office/powerpoint/2010/main" val="412211117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xmlns=""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xmlns=""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xmlns=""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xmlns=""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xmlns=""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xmlns=""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xmlns=""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xmlns=""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xmlns=""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xmlns=""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xmlns=""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xmlns=""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xmlns=""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xmlns=""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xmlns=""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xmlns=""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xmlns=""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xmlns=""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xmlns=""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a16="http://schemas.microsoft.com/office/drawing/2014/main" xmlns=""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xmlns="" val="4286149586"/>
                    </a:ext>
                  </a:extLst>
                </a:gridCol>
                <a:gridCol w="3312368">
                  <a:extLst>
                    <a:ext uri="{9D8B030D-6E8A-4147-A177-3AD203B41FA5}">
                      <a16:colId xmlns:a16="http://schemas.microsoft.com/office/drawing/2014/main" xmlns=""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xmlns="" val="3748454671"/>
                  </a:ext>
                </a:extLst>
              </a:tr>
            </a:tbl>
          </a:graphicData>
        </a:graphic>
      </p:graphicFrame>
    </p:spTree>
    <p:extLst>
      <p:ext uri="{BB962C8B-B14F-4D97-AF65-F5344CB8AC3E}">
        <p14:creationId xmlns:p14="http://schemas.microsoft.com/office/powerpoint/2010/main" val="309143145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xmlns=""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xmlns=""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xmlns=""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xmlns=""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xmlns=""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xmlns=""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xmlns=""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xmlns=""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xmlns=""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xmlns=""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xmlns=""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xmlns=""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xmlns=""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xmlns=""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xmlns=""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xmlns=""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xmlns=""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xmlns=""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xmlns=""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xmlns=""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xmlns=""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xmlns=""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xmlns=""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xmlns=""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xmlns=""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xmlns=""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xmlns=""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xmlns=""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xmlns=""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xmlns=""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xmlns=""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xmlns=""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xmlns=""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xmlns=""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xmlns=""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xmlns=""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xmlns=""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xmlns=""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xmlns=""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xmlns=""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xmlns=""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xmlns=""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xmlns=""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xmlns=""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xmlns=""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xmlns=""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xmlns="" id="{808668D8-7BB2-40B6-8722-AD75065B3101}"/>
              </a:ext>
            </a:extLst>
          </p:cNvPr>
          <p:cNvSpPr txBox="1"/>
          <p:nvPr/>
        </p:nvSpPr>
        <p:spPr>
          <a:xfrm>
            <a:off x="507560" y="2463279"/>
            <a:ext cx="10052935"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xmlns="" id="{635EB032-B282-4430-986D-AA2E5286CC50}"/>
              </a:ext>
            </a:extLst>
          </p:cNvPr>
          <p:cNvGrpSpPr/>
          <p:nvPr/>
        </p:nvGrpSpPr>
        <p:grpSpPr>
          <a:xfrm>
            <a:off x="1891690" y="2979529"/>
            <a:ext cx="9964950" cy="1543543"/>
            <a:chOff x="1699040" y="3121804"/>
            <a:chExt cx="9653544" cy="1543543"/>
          </a:xfrm>
        </p:grpSpPr>
        <p:sp>
          <p:nvSpPr>
            <p:cNvPr id="45" name="TextBox 44">
              <a:extLst>
                <a:ext uri="{FF2B5EF4-FFF2-40B4-BE49-F238E27FC236}">
                  <a16:creationId xmlns:a16="http://schemas.microsoft.com/office/drawing/2014/main" xmlns=""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xmlns=""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xmlns=""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xmlns=""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xmlns=""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xmlns=""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xmlns=""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xmlns=""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xmlns="" id="{16952A86-B136-4D19-8644-66E16D2A9D7C}"/>
              </a:ext>
            </a:extLst>
          </p:cNvPr>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p>
        </p:txBody>
      </p:sp>
    </p:spTree>
    <p:extLst>
      <p:ext uri="{BB962C8B-B14F-4D97-AF65-F5344CB8AC3E}">
        <p14:creationId xmlns:p14="http://schemas.microsoft.com/office/powerpoint/2010/main" val="5694395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xmlns=""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5554193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xmlns=""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xmlns=""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a16="http://schemas.microsoft.com/office/drawing/2014/main" xmlns="" id="{757ECFB6-9F21-4C3E-A532-662AB5CA656F}"/>
              </a:ext>
            </a:extLst>
          </p:cNvPr>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a:extLst>
              <a:ext uri="{FF2B5EF4-FFF2-40B4-BE49-F238E27FC236}">
                <a16:creationId xmlns:a16="http://schemas.microsoft.com/office/drawing/2014/main" xmlns=""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xmlns=""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a16="http://schemas.microsoft.com/office/drawing/2014/main" xmlns=""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348767261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523768"/>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8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
        <p:nvSpPr>
          <p:cNvPr id="4" name="TextBox 3">
            <a:extLst>
              <a:ext uri="{FF2B5EF4-FFF2-40B4-BE49-F238E27FC236}">
                <a16:creationId xmlns:a16="http://schemas.microsoft.com/office/drawing/2014/main" xmlns="" id="{3F008859-495E-85BE-2582-63E2E05F9AE8}"/>
              </a:ext>
            </a:extLst>
          </p:cNvPr>
          <p:cNvSpPr txBox="1"/>
          <p:nvPr/>
        </p:nvSpPr>
        <p:spPr>
          <a:xfrm>
            <a:off x="239432" y="3775099"/>
            <a:ext cx="7512751" cy="2462213"/>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202124"/>
                </a:solidFill>
                <a:effectLst/>
                <a:latin typeface="Palatino Linotype" panose="02040502050505030304" pitchFamily="18" charset="0"/>
              </a:rPr>
              <a:t>A </a:t>
            </a:r>
            <a:r>
              <a:rPr lang="en-US" b="1" i="0" dirty="0">
                <a:solidFill>
                  <a:srgbClr val="040C28"/>
                </a:solidFill>
                <a:effectLst/>
                <a:latin typeface="Palatino Linotype" panose="02040502050505030304" pitchFamily="18" charset="0"/>
              </a:rPr>
              <a:t>Binary Large Object ( BLOB )</a:t>
            </a:r>
            <a:r>
              <a:rPr lang="en-US" b="0" i="0" dirty="0">
                <a:solidFill>
                  <a:srgbClr val="202124"/>
                </a:solidFill>
                <a:effectLst/>
                <a:latin typeface="Palatino Linotype" panose="02040502050505030304" pitchFamily="18" charset="0"/>
              </a:rPr>
              <a:t> is a MySQL data type that can store binary data such as multimedia, and PDF files.</a:t>
            </a:r>
          </a:p>
          <a:p>
            <a:pPr marL="285750" indent="-285750">
              <a:buFont typeface="Arial" panose="020B0604020202020204" pitchFamily="34" charset="0"/>
              <a:buChar char="•"/>
            </a:pPr>
            <a:endParaRPr lang="en-US" sz="800" dirty="0">
              <a:solidFill>
                <a:srgbClr val="202124"/>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a:t>
            </a:r>
            <a:r>
              <a:rPr lang="en-US" b="1" dirty="0">
                <a:solidFill>
                  <a:srgbClr val="040C28"/>
                </a:solidFill>
                <a:latin typeface="Palatino Linotype" panose="02040502050505030304" pitchFamily="18" charset="0"/>
              </a:rPr>
              <a:t>Character Large Object(CLOB) </a:t>
            </a:r>
            <a:r>
              <a:rPr lang="en-US" dirty="0">
                <a:latin typeface="Palatino Linotype" panose="02040502050505030304" pitchFamily="18" charset="0"/>
              </a:rPr>
              <a:t>is aa MySQL data type which is used to store large amount of textual data. Using this datatype, you can store data up to 2,147,483,647 characters.</a:t>
            </a:r>
            <a:endParaRPr lang="en-IN" dirty="0">
              <a:latin typeface="Palatino Linotype" panose="02040502050505030304" pitchFamily="18" charset="0"/>
            </a:endParaRP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number is a mathematical value used to count, measure, and label.</a:t>
            </a:r>
            <a:r>
              <a:rPr lang="en-US" i="0" dirty="0">
                <a:solidFill>
                  <a:srgbClr val="374151"/>
                </a:solidFill>
                <a:effectLst/>
                <a:latin typeface="Palatino Linotype" panose="02040502050505030304" pitchFamily="18" charset="0"/>
              </a:rPr>
              <a:t> </a:t>
            </a:r>
            <a:endParaRPr lang="en-IN" dirty="0">
              <a:latin typeface="Palatino Linotype" panose="02040502050505030304" pitchFamily="18"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a16="http://schemas.microsoft.com/office/drawing/2014/main" xmlns=""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a16="http://schemas.microsoft.com/office/drawing/2014/main" xmlns=""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a16="http://schemas.microsoft.com/office/drawing/2014/main" xmlns=""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a16="http://schemas.microsoft.com/office/drawing/2014/main" xmlns=""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a16="http://schemas.microsoft.com/office/drawing/2014/main" xmlns=""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a16="http://schemas.microsoft.com/office/drawing/2014/main" xmlns=""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xmlns=""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a16="http://schemas.microsoft.com/office/drawing/2014/main" xmlns=""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a16="http://schemas.microsoft.com/office/drawing/2014/main" xmlns=""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xmlns=""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a16="http://schemas.microsoft.com/office/drawing/2014/main" xmlns=""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a16="http://schemas.microsoft.com/office/drawing/2014/main" xmlns=""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a16="http://schemas.microsoft.com/office/drawing/2014/main" xmlns=""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xmlns=""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xmlns=""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xmlns=""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a16="http://schemas.microsoft.com/office/drawing/2014/main" xmlns=""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xmlns=""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a16="http://schemas.microsoft.com/office/drawing/2014/main" xmlns=""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a16="http://schemas.microsoft.com/office/drawing/2014/main" xmlns=""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a16="http://schemas.microsoft.com/office/drawing/2014/main" xmlns=""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a16="http://schemas.microsoft.com/office/drawing/2014/main" xmlns=""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a16="http://schemas.microsoft.com/office/drawing/2014/main" xmlns=""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a16="http://schemas.microsoft.com/office/drawing/2014/main" xmlns=""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247102843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xmlns=""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xmlns=""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xmlns=""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p>
        </p:txBody>
      </p:sp>
      <p:sp>
        <p:nvSpPr>
          <p:cNvPr id="7" name="TextBox 6">
            <a:extLst>
              <a:ext uri="{FF2B5EF4-FFF2-40B4-BE49-F238E27FC236}">
                <a16:creationId xmlns:a16="http://schemas.microsoft.com/office/drawing/2014/main" xmlns=""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a16="http://schemas.microsoft.com/office/drawing/2014/main" xmlns=""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a16="http://schemas.microsoft.com/office/drawing/2014/main" xmlns=""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a16="http://schemas.microsoft.com/office/drawing/2014/main" xmlns=""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a16="http://schemas.microsoft.com/office/drawing/2014/main" xmlns=""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a16="http://schemas.microsoft.com/office/drawing/2014/main" xmlns=""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xmlns=""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a16="http://schemas.microsoft.com/office/drawing/2014/main" xmlns=""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a16="http://schemas.microsoft.com/office/drawing/2014/main" xmlns=""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xmlns=""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a16="http://schemas.microsoft.com/office/drawing/2014/main" xmlns=""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a16="http://schemas.microsoft.com/office/drawing/2014/main" xmlns=""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a16="http://schemas.microsoft.com/office/drawing/2014/main" xmlns=""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a16="http://schemas.microsoft.com/office/drawing/2014/main" xmlns=""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xmlns=""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xmlns=""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xmlns=""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a16="http://schemas.microsoft.com/office/drawing/2014/main" xmlns=""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xmlns=""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a16="http://schemas.microsoft.com/office/drawing/2014/main" xmlns=""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a16="http://schemas.microsoft.com/office/drawing/2014/main" xmlns=""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a16="http://schemas.microsoft.com/office/drawing/2014/main" xmlns=""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a16="http://schemas.microsoft.com/office/drawing/2014/main" xmlns=""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xmlns=""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xmlns=""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xmlns="" id="{3E603B10-569E-487D-ACF7-EA061C688264}"/>
              </a:ext>
            </a:extLst>
          </p:cNvPr>
          <p:cNvGraphicFramePr>
            <a:graphicFrameLocks noGrp="1"/>
          </p:cNvGraphicFramePr>
          <p:nvPr>
            <p:extLst>
              <p:ext uri="{D42A27DB-BD31-4B8C-83A1-F6EECF244321}">
                <p14:modId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xmlns="" val="422065344"/>
                    </a:ext>
                  </a:extLst>
                </a:gridCol>
                <a:gridCol w="6020289">
                  <a:extLst>
                    <a:ext uri="{9D8B030D-6E8A-4147-A177-3AD203B41FA5}">
                      <a16:colId xmlns:a16="http://schemas.microsoft.com/office/drawing/2014/main" xmlns=""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xmlns=""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xmlns=""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xmlns=""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xmlns=""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xmlns=""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xmlns=""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xmlns=""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xmlns="" val="277111606"/>
                  </a:ext>
                </a:extLst>
              </a:tr>
            </a:tbl>
          </a:graphicData>
        </a:graphic>
      </p:graphicFrame>
      <p:grpSp>
        <p:nvGrpSpPr>
          <p:cNvPr id="18" name="Group 17">
            <a:extLst>
              <a:ext uri="{FF2B5EF4-FFF2-40B4-BE49-F238E27FC236}">
                <a16:creationId xmlns:a16="http://schemas.microsoft.com/office/drawing/2014/main" xmlns=""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xmlns=""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xmlns=""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xmlns=""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xmlns=""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xmlns=""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xmlns=""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xmlns=""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xmlns=""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526713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xmlns=""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a:t>
            </a:r>
            <a:r>
              <a:rPr lang="en-IN" sz="2000" dirty="0">
                <a:solidFill>
                  <a:schemeClr val="bg1">
                    <a:lumMod val="50000"/>
                  </a:schemeClr>
                </a:solidFill>
                <a:latin typeface="Gill Sans MT (Body)"/>
              </a:rPr>
              <a:t>|</a:t>
            </a:r>
            <a:r>
              <a:rPr lang="en-IN" sz="2000" dirty="0">
                <a:latin typeface="Gill Sans MT (Body)"/>
              </a:rPr>
              <a:t> RDBMS </a:t>
            </a:r>
            <a:r>
              <a:rPr lang="en-IN" sz="2000" dirty="0">
                <a:solidFill>
                  <a:schemeClr val="bg1">
                    <a:lumMod val="50000"/>
                  </a:schemeClr>
                </a:solidFill>
                <a:latin typeface="Gill Sans MT (Body)"/>
              </a:rPr>
              <a:t>|</a:t>
            </a:r>
            <a:r>
              <a:rPr lang="en-IN" sz="2000" dirty="0">
                <a:latin typeface="Gill Sans MT (Body)"/>
              </a:rPr>
              <a:t> NoSQL</a:t>
            </a:r>
            <a:r>
              <a:rPr lang="en-US" sz="2000" dirty="0">
                <a:latin typeface="Gill Sans MT (Body)"/>
              </a:rPr>
              <a:t> } </a:t>
            </a:r>
          </a:p>
        </p:txBody>
      </p:sp>
      <p:sp>
        <p:nvSpPr>
          <p:cNvPr id="3" name="Title 1">
            <a:extLst>
              <a:ext uri="{FF2B5EF4-FFF2-40B4-BE49-F238E27FC236}">
                <a16:creationId xmlns:a16="http://schemas.microsoft.com/office/drawing/2014/main" xmlns=""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
        <p:nvSpPr>
          <p:cNvPr id="4" name="Rectangle 3">
            <a:extLst>
              <a:ext uri="{FF2B5EF4-FFF2-40B4-BE49-F238E27FC236}">
                <a16:creationId xmlns:a16="http://schemas.microsoft.com/office/drawing/2014/main" xmlns="" id="{767A0A8D-6C8F-8DBE-47FF-E77BA127004D}"/>
              </a:ext>
            </a:extLst>
          </p:cNvPr>
          <p:cNvSpPr/>
          <p:nvPr/>
        </p:nvSpPr>
        <p:spPr>
          <a:xfrm>
            <a:off x="335360" y="3765227"/>
            <a:ext cx="11449272" cy="2616101"/>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 </a:t>
            </a:r>
            <a:r>
              <a:rPr lang="en-US" sz="2000" dirty="0">
                <a:solidFill>
                  <a:srgbClr val="4D5156"/>
                </a:solidFill>
                <a:latin typeface="Arial" panose="020B0604020202020204" pitchFamily="34" charset="0"/>
                <a:cs typeface="Arial" panose="020B0604020202020204" pitchFamily="34" charset="0"/>
              </a:rPr>
              <a:t>Cultural means: </a:t>
            </a:r>
            <a:r>
              <a:rPr lang="en-US" sz="2000" dirty="0">
                <a:solidFill>
                  <a:srgbClr val="202124"/>
                </a:solidFill>
                <a:latin typeface="Arial" panose="020B0604020202020204" pitchFamily="34" charset="0"/>
                <a:cs typeface="Arial" panose="020B0604020202020204" pitchFamily="34" charset="0"/>
              </a:rPr>
              <a:t> the ideas, customs, and social behaviour of a particular people or society.</a:t>
            </a:r>
            <a:r>
              <a:rPr lang="en-US" sz="2000" dirty="0">
                <a:solidFill>
                  <a:srgbClr val="040C28"/>
                </a:solidFill>
                <a:latin typeface="Arial" panose="020B0604020202020204" pitchFamily="34" charset="0"/>
                <a:cs typeface="Arial" panose="020B0604020202020204" pitchFamily="34" charset="0"/>
              </a:rPr>
              <a:t>. ]</a:t>
            </a:r>
            <a:r>
              <a:rPr lang="en-US" sz="2000" dirty="0">
                <a:solidFill>
                  <a:srgbClr val="222222"/>
                </a:solidFill>
                <a:latin typeface="Arial" panose="020B0604020202020204" pitchFamily="34" charset="0"/>
                <a:cs typeface="Arial" panose="020B0604020202020204" pitchFamily="34" charset="0"/>
              </a:rPr>
              <a:t>, etc.)</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
        <p:nvSpPr>
          <p:cNvPr id="5" name="Rectangle 4">
            <a:extLst>
              <a:ext uri="{FF2B5EF4-FFF2-40B4-BE49-F238E27FC236}">
                <a16:creationId xmlns:a16="http://schemas.microsoft.com/office/drawing/2014/main" xmlns="" id="{F3BDBADC-B801-1A1B-EAFA-8D6FE7AD921A}"/>
              </a:ext>
            </a:extLst>
          </p:cNvPr>
          <p:cNvSpPr/>
          <p:nvPr/>
        </p:nvSpPr>
        <p:spPr>
          <a:xfrm>
            <a:off x="1757518" y="3227458"/>
            <a:ext cx="8676964" cy="707886"/>
          </a:xfrm>
          <a:prstGeom prst="rect">
            <a:avLst/>
          </a:prstGeom>
        </p:spPr>
        <p:txBody>
          <a:bodyPr wrap="square">
            <a:spAutoFit/>
          </a:bodyPr>
          <a:lstStyle/>
          <a:p>
            <a:r>
              <a:rPr lang="en-US" sz="2000" dirty="0">
                <a:latin typeface="Palatino Linotype" panose="02040502050505030304" pitchFamily="18" charset="0"/>
              </a:rPr>
              <a:t>An entity in DBMS is a real-world object that has certain properties called attributes that define the nature of the entity.</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79113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46613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6" name="Rectangle 5">
            <a:extLst>
              <a:ext uri="{FF2B5EF4-FFF2-40B4-BE49-F238E27FC236}">
                <a16:creationId xmlns:a16="http://schemas.microsoft.com/office/drawing/2014/main" xmlns="" id="{82208478-F271-4139-8A17-511DF10D4431}"/>
              </a:ext>
            </a:extLst>
          </p:cNvPr>
          <p:cNvSpPr/>
          <p:nvPr/>
        </p:nvSpPr>
        <p:spPr>
          <a:xfrm>
            <a:off x="2604189" y="3297178"/>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
        <p:nvSpPr>
          <p:cNvPr id="8" name="TextBox 7">
            <a:extLst>
              <a:ext uri="{FF2B5EF4-FFF2-40B4-BE49-F238E27FC236}">
                <a16:creationId xmlns:a16="http://schemas.microsoft.com/office/drawing/2014/main" xmlns="" id="{ABAFAE02-F1D4-2E2A-90DF-B4ADD1F11AEF}"/>
              </a:ext>
            </a:extLst>
          </p:cNvPr>
          <p:cNvSpPr txBox="1"/>
          <p:nvPr/>
        </p:nvSpPr>
        <p:spPr>
          <a:xfrm>
            <a:off x="184737" y="1268760"/>
            <a:ext cx="11486199" cy="769441"/>
          </a:xfrm>
          <a:prstGeom prst="rect">
            <a:avLst/>
          </a:prstGeom>
          <a:noFill/>
        </p:spPr>
        <p:txBody>
          <a:bodyPr wrap="square">
            <a:spAutoFit/>
          </a:bodyPr>
          <a:lstStyle/>
          <a:p>
            <a:r>
              <a:rPr lang="en-US" sz="2200" b="0" i="0" dirty="0">
                <a:solidFill>
                  <a:srgbClr val="374151"/>
                </a:solidFill>
                <a:effectLst/>
                <a:latin typeface="Palatino Linotype" panose="02040502050505030304" pitchFamily="18" charset="0"/>
              </a:rPr>
              <a:t>In database management systems, </a:t>
            </a:r>
            <a:r>
              <a:rPr lang="en-US" sz="2200" b="1" i="0" dirty="0">
                <a:solidFill>
                  <a:srgbClr val="374151"/>
                </a:solidFill>
                <a:effectLst/>
                <a:latin typeface="Palatino Linotype" panose="02040502050505030304" pitchFamily="18" charset="0"/>
              </a:rPr>
              <a:t>null</a:t>
            </a:r>
            <a:r>
              <a:rPr lang="en-US" sz="2200" b="0" i="0" dirty="0">
                <a:solidFill>
                  <a:srgbClr val="374151"/>
                </a:solidFill>
                <a:effectLst/>
                <a:latin typeface="Palatino Linotype" panose="02040502050505030304" pitchFamily="18" charset="0"/>
              </a:rPr>
              <a:t> is used to represent </a:t>
            </a:r>
            <a:r>
              <a:rPr lang="en-US" sz="2200" b="1" dirty="0">
                <a:solidFill>
                  <a:srgbClr val="374151"/>
                </a:solidFill>
                <a:latin typeface="Palatino Linotype" panose="02040502050505030304" pitchFamily="18" charset="0"/>
              </a:rPr>
              <a:t>missing</a:t>
            </a:r>
            <a:r>
              <a:rPr lang="en-US" sz="2200" b="0" i="0" dirty="0">
                <a:solidFill>
                  <a:srgbClr val="374151"/>
                </a:solidFill>
                <a:effectLst/>
                <a:latin typeface="Palatino Linotype" panose="02040502050505030304" pitchFamily="18" charset="0"/>
              </a:rPr>
              <a:t> or </a:t>
            </a:r>
            <a:r>
              <a:rPr lang="en-US" sz="2200" b="1" dirty="0">
                <a:solidFill>
                  <a:srgbClr val="374151"/>
                </a:solidFill>
                <a:latin typeface="Palatino Linotype" panose="02040502050505030304" pitchFamily="18" charset="0"/>
              </a:rPr>
              <a:t>unknown</a:t>
            </a:r>
            <a:r>
              <a:rPr lang="en-US" sz="2200" b="0" i="0" dirty="0">
                <a:solidFill>
                  <a:srgbClr val="374151"/>
                </a:solidFill>
                <a:effectLst/>
                <a:latin typeface="Palatino Linotype" panose="02040502050505030304" pitchFamily="18" charset="0"/>
              </a:rPr>
              <a:t> data in a table column. </a:t>
            </a:r>
            <a:endParaRPr lang="en-IN" sz="2200" dirty="0">
              <a:latin typeface="Palatino Linotype" panose="02040502050505030304" pitchFamily="18" charset="0"/>
            </a:endParaRPr>
          </a:p>
        </p:txBody>
      </p:sp>
      <p:grpSp>
        <p:nvGrpSpPr>
          <p:cNvPr id="9" name="Group 8">
            <a:extLst>
              <a:ext uri="{FF2B5EF4-FFF2-40B4-BE49-F238E27FC236}">
                <a16:creationId xmlns:a16="http://schemas.microsoft.com/office/drawing/2014/main" xmlns="" id="{E44BCBDA-F728-848E-DB0D-FD5D225D8BDA}"/>
              </a:ext>
            </a:extLst>
          </p:cNvPr>
          <p:cNvGrpSpPr/>
          <p:nvPr/>
        </p:nvGrpSpPr>
        <p:grpSpPr>
          <a:xfrm>
            <a:off x="7715134" y="4248472"/>
            <a:ext cx="4357530" cy="2420888"/>
            <a:chOff x="9874933" y="3958791"/>
            <a:chExt cx="2245156" cy="1981171"/>
          </a:xfrm>
        </p:grpSpPr>
        <p:sp>
          <p:nvSpPr>
            <p:cNvPr id="10" name="Rectangle 9">
              <a:extLst>
                <a:ext uri="{FF2B5EF4-FFF2-40B4-BE49-F238E27FC236}">
                  <a16:creationId xmlns:a16="http://schemas.microsoft.com/office/drawing/2014/main" xmlns="" id="{17BCE0EA-7EF0-9355-F289-17045BE3BA37}"/>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Entity</a:t>
              </a:r>
            </a:p>
          </p:txBody>
        </p:sp>
        <p:sp>
          <p:nvSpPr>
            <p:cNvPr id="11" name="Rectangle 10">
              <a:extLst>
                <a:ext uri="{FF2B5EF4-FFF2-40B4-BE49-F238E27FC236}">
                  <a16:creationId xmlns:a16="http://schemas.microsoft.com/office/drawing/2014/main" xmlns="" id="{7568C4A3-3DAA-27F4-D868-19378B78F228}"/>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1</a:t>
              </a:r>
            </a:p>
          </p:txBody>
        </p:sp>
        <p:cxnSp>
          <p:nvCxnSpPr>
            <p:cNvPr id="12" name="Straight Arrow Connector 11">
              <a:extLst>
                <a:ext uri="{FF2B5EF4-FFF2-40B4-BE49-F238E27FC236}">
                  <a16:creationId xmlns:a16="http://schemas.microsoft.com/office/drawing/2014/main" xmlns="" id="{F91985EE-E9E4-276B-3F5B-8911117E6AA4}"/>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CAEF95D4-7BC6-4222-CE97-A426370650AE}"/>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ABDB2370-5CBD-DE38-D5A5-B0082D969FEA}"/>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16" name="Rectangle 15">
              <a:extLst>
                <a:ext uri="{FF2B5EF4-FFF2-40B4-BE49-F238E27FC236}">
                  <a16:creationId xmlns:a16="http://schemas.microsoft.com/office/drawing/2014/main" xmlns="" id="{7B39DF09-8CC0-7AAA-E8EC-1A36D5F7F0EC}"/>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2</a:t>
              </a:r>
            </a:p>
          </p:txBody>
        </p:sp>
        <p:sp>
          <p:nvSpPr>
            <p:cNvPr id="19" name="Rectangle 18">
              <a:extLst>
                <a:ext uri="{FF2B5EF4-FFF2-40B4-BE49-F238E27FC236}">
                  <a16:creationId xmlns:a16="http://schemas.microsoft.com/office/drawing/2014/main" xmlns="" id="{2F831D8D-D86B-528D-9129-66146AE44C19}"/>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3</a:t>
              </a:r>
            </a:p>
          </p:txBody>
        </p:sp>
        <p:sp>
          <p:nvSpPr>
            <p:cNvPr id="20" name="Rectangle 19">
              <a:extLst>
                <a:ext uri="{FF2B5EF4-FFF2-40B4-BE49-F238E27FC236}">
                  <a16:creationId xmlns:a16="http://schemas.microsoft.com/office/drawing/2014/main" xmlns="" id="{CCDFC3D8-3569-270F-CF19-232357088E84}"/>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4</a:t>
              </a:r>
            </a:p>
          </p:txBody>
        </p:sp>
        <p:sp>
          <p:nvSpPr>
            <p:cNvPr id="22" name="Rectangle 21">
              <a:extLst>
                <a:ext uri="{FF2B5EF4-FFF2-40B4-BE49-F238E27FC236}">
                  <a16:creationId xmlns:a16="http://schemas.microsoft.com/office/drawing/2014/main" xmlns="" id="{4623AC5B-9E4B-8D58-E5B1-087684CFD1F5}"/>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t>
              </a:r>
            </a:p>
          </p:txBody>
        </p:sp>
        <p:cxnSp>
          <p:nvCxnSpPr>
            <p:cNvPr id="36" name="Straight Arrow Connector 35">
              <a:extLst>
                <a:ext uri="{FF2B5EF4-FFF2-40B4-BE49-F238E27FC236}">
                  <a16:creationId xmlns:a16="http://schemas.microsoft.com/office/drawing/2014/main" xmlns="" id="{6A307175-06F2-3A1D-EF20-982A4D7DF32F}"/>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FF92BFCD-FC2B-8815-FBB7-D6710B4CFEC0}"/>
                </a:ext>
              </a:extLst>
            </p:cNvPr>
            <p:cNvSpPr/>
            <p:nvPr/>
          </p:nvSpPr>
          <p:spPr>
            <a:xfrm>
              <a:off x="1033215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8" name="Straight Arrow Connector 37">
              <a:extLst>
                <a:ext uri="{FF2B5EF4-FFF2-40B4-BE49-F238E27FC236}">
                  <a16:creationId xmlns:a16="http://schemas.microsoft.com/office/drawing/2014/main" xmlns="" id="{A82E240A-9E41-0495-9018-9B13062BB855}"/>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F5F629C1-1CA3-7843-5D4F-10C86ACEC02F}"/>
                </a:ext>
              </a:extLst>
            </p:cNvPr>
            <p:cNvSpPr/>
            <p:nvPr/>
          </p:nvSpPr>
          <p:spPr>
            <a:xfrm>
              <a:off x="10765463"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null</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xmlns="" id="{C5377BFB-D587-D04E-38E7-9B5AE22F5436}"/>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F21B041E-9F3F-A718-0B68-16C2CDEED0DC}"/>
                </a:ext>
              </a:extLst>
            </p:cNvPr>
            <p:cNvSpPr/>
            <p:nvPr/>
          </p:nvSpPr>
          <p:spPr>
            <a:xfrm>
              <a:off x="11213570" y="5634891"/>
              <a:ext cx="447019"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pune</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a16="http://schemas.microsoft.com/office/drawing/2014/main" xmlns="" id="{33825C61-EEC3-F79E-97E3-0073BF89D882}"/>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9E06DB1-0782-0871-7EF4-A75BEAA20F5D}"/>
                </a:ext>
              </a:extLst>
            </p:cNvPr>
            <p:cNvSpPr/>
            <p:nvPr/>
          </p:nvSpPr>
          <p:spPr>
            <a:xfrm>
              <a:off x="11659839"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234012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a16="http://schemas.microsoft.com/office/drawing/2014/main" xmlns=""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xmlns=""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a16="http://schemas.microsoft.com/office/drawing/2014/main" xmlns=""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a16="http://schemas.microsoft.com/office/drawing/2014/main" xmlns=""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
        <p:nvSpPr>
          <p:cNvPr id="5" name="Rectangle 4">
            <a:extLst>
              <a:ext uri="{FF2B5EF4-FFF2-40B4-BE49-F238E27FC236}">
                <a16:creationId xmlns:a16="http://schemas.microsoft.com/office/drawing/2014/main" xmlns="" id="{91A8EA49-2795-FEB4-188C-9535680F62AF}"/>
              </a:ext>
            </a:extLst>
          </p:cNvPr>
          <p:cNvSpPr/>
          <p:nvPr/>
        </p:nvSpPr>
        <p:spPr>
          <a:xfrm>
            <a:off x="407368" y="3140968"/>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Tree>
    <p:extLst>
      <p:ext uri="{BB962C8B-B14F-4D97-AF65-F5344CB8AC3E}">
        <p14:creationId xmlns:p14="http://schemas.microsoft.com/office/powerpoint/2010/main" val="74770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xmlns=""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B854859D-AA44-96A7-43C0-53A64C39D046}"/>
              </a:ext>
            </a:extLst>
          </p:cNvPr>
          <p:cNvSpPr/>
          <p:nvPr/>
        </p:nvSpPr>
        <p:spPr>
          <a:xfrm>
            <a:off x="223458" y="4437112"/>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p14="http://schemas.microsoft.com/office/powerpoint/2010/main" val="862324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585323"/>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a:t>
            </a:r>
            <a:r>
              <a:rPr lang="en-IN" b="1" dirty="0">
                <a:latin typeface="Palatino Linotype" panose="02040502050505030304" pitchFamily="18" charset="0"/>
                <a:cs typeface="Arial" panose="020B0604020202020204" pitchFamily="34" charset="0"/>
              </a:rPr>
              <a:t>will always have a primary key</a:t>
            </a:r>
            <a:r>
              <a:rPr lang="en-IN" dirty="0">
                <a:latin typeface="Palatino Linotype" panose="02040502050505030304" pitchFamily="18" charset="0"/>
                <a:cs typeface="Arial" panose="020B0604020202020204" pitchFamily="34" charset="0"/>
              </a:rPr>
              <a:t>. Strong entities are represented by a single rectangle.</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a:t>
            </a:r>
            <a:r>
              <a:rPr lang="en-IN" b="1" dirty="0">
                <a:latin typeface="Palatino Linotype" panose="02040502050505030304" pitchFamily="18" charset="0"/>
                <a:cs typeface="Arial" panose="020B0604020202020204" pitchFamily="34" charset="0"/>
              </a:rPr>
              <a:t>does not have any primary key. </a:t>
            </a:r>
            <a:r>
              <a:rPr lang="en-IN" dirty="0">
                <a:latin typeface="Palatino Linotype" panose="02040502050505030304" pitchFamily="18" charset="0"/>
                <a:cs typeface="Arial" panose="020B0604020202020204" pitchFamily="34" charset="0"/>
              </a:rPr>
              <a:t>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a16="http://schemas.microsoft.com/office/drawing/2014/main" xmlns="" id="{AE2E6C5A-BEBD-EE3C-E5E8-A7941C3976BB}"/>
              </a:ext>
            </a:extLst>
          </p:cNvPr>
          <p:cNvSpPr txBox="1"/>
          <p:nvPr/>
        </p:nvSpPr>
        <p:spPr>
          <a:xfrm>
            <a:off x="479376" y="359817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customer address entity </a:t>
            </a:r>
            <a:r>
              <a:rPr lang="en-US" b="0" i="0">
                <a:solidFill>
                  <a:srgbClr val="343434"/>
                </a:solidFill>
                <a:effectLst/>
                <a:latin typeface="Arial" panose="020B0604020202020204" pitchFamily="34" charset="0"/>
                <a:cs typeface="Arial" panose="020B0604020202020204" pitchFamily="34" charset="0"/>
              </a:rPr>
              <a:t>can </a:t>
            </a:r>
            <a:r>
              <a:rPr lang="en-US">
                <a:solidFill>
                  <a:srgbClr val="343434"/>
                </a:solidFill>
                <a:latin typeface="Arial" panose="020B0604020202020204" pitchFamily="34" charset="0"/>
                <a:cs typeface="Arial" panose="020B0604020202020204" pitchFamily="34" charset="0"/>
              </a:rPr>
              <a:t>not be created for the customer if the customer doesn’t exist</a:t>
            </a:r>
            <a:endParaRPr lang="en-US" b="0" i="0" dirty="0">
              <a:solidFill>
                <a:srgbClr val="343434"/>
              </a:solidFill>
              <a:effectLst/>
              <a:latin typeface="Arial" panose="020B0604020202020204" pitchFamily="34" charset="0"/>
              <a:cs typeface="Arial" panose="020B0604020202020204" pitchFamily="34" charset="0"/>
            </a:endParaRP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p14="http://schemas.microsoft.com/office/powerpoint/2010/main" val="885485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xmlns=""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xmlns=""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xmlns=""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xmlns=""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xmlns=""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xmlns="" id="{F36CD6D3-A61F-3593-12EF-0A8EE8CBE688}"/>
              </a:ext>
            </a:extLst>
          </p:cNvPr>
          <p:cNvSpPr/>
          <p:nvPr/>
        </p:nvSpPr>
        <p:spPr>
          <a:xfrm>
            <a:off x="407368" y="1845439"/>
            <a:ext cx="11305256" cy="4431983"/>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t>
            </a:r>
            <a:r>
              <a:rPr lang="en-US" b="0" i="0" dirty="0">
                <a:solidFill>
                  <a:srgbClr val="202122"/>
                </a:solidFill>
                <a:effectLst/>
                <a:latin typeface="Arial" panose="020B0604020202020204" pitchFamily="34" charset="0"/>
              </a:rPr>
              <a:t> </a:t>
            </a:r>
          </a:p>
          <a:p>
            <a:pPr marL="342900" indent="-342900" algn="just">
              <a:buFont typeface="Arial" panose="020B0604020202020204" pitchFamily="34" charset="0"/>
              <a:buChar char="•"/>
            </a:pPr>
            <a:endParaRPr lang="en-US" sz="800" dirty="0">
              <a:solidFill>
                <a:srgbClr val="202122"/>
              </a:solidFill>
              <a:latin typeface="Arial" panose="020B0604020202020204" pitchFamily="34" charset="0"/>
            </a:endParaRPr>
          </a:p>
          <a:p>
            <a:pPr marL="360363" algn="just"/>
            <a:r>
              <a:rPr lang="en-US" b="1" i="0" dirty="0">
                <a:solidFill>
                  <a:srgbClr val="202122"/>
                </a:solidFill>
                <a:effectLst/>
                <a:latin typeface="Arial" panose="020B0604020202020204" pitchFamily="34" charset="0"/>
              </a:rPr>
              <a:t>Cardinality</a:t>
            </a:r>
            <a:r>
              <a:rPr lang="en-US" b="0" i="0" dirty="0">
                <a:solidFill>
                  <a:srgbClr val="202122"/>
                </a:solidFill>
                <a:effectLst/>
                <a:latin typeface="Arial" panose="020B0604020202020204" pitchFamily="34" charset="0"/>
              </a:rPr>
              <a:t> is the numerical relationship between rows of one table and rows in another. Common cardinalities include </a:t>
            </a:r>
            <a:r>
              <a:rPr lang="en-US" b="0" i="1" dirty="0">
                <a:solidFill>
                  <a:srgbClr val="202122"/>
                </a:solidFill>
                <a:effectLst/>
                <a:latin typeface="Arial" panose="020B0604020202020204" pitchFamily="34" charset="0"/>
              </a:rPr>
              <a:t>one-to-one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one-to-many</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many-to-many</a:t>
            </a:r>
            <a:r>
              <a:rPr lang="en-US" b="0" i="0" dirty="0">
                <a:solidFill>
                  <a:srgbClr val="202122"/>
                </a:solidFill>
                <a:effectLst/>
                <a:latin typeface="Arial" panose="020B0604020202020204" pitchFamily="34"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5357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592855"/>
            <a:ext cx="9614812" cy="193899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400" dirty="0">
                <a:solidFill>
                  <a:srgbClr val="F63122"/>
                </a:solidFill>
                <a:latin typeface="Arial" pitchFamily="34" charset="0"/>
                <a:cs typeface="Arial" pitchFamily="34" charset="0"/>
              </a:rPr>
              <a:t>one-to-one</a:t>
            </a:r>
            <a:r>
              <a:rPr lang="en-US" sz="2400" dirty="0">
                <a:latin typeface="Arial" pitchFamily="34" charset="0"/>
                <a:cs typeface="Arial" pitchFamily="34" charset="0"/>
              </a:rPr>
              <a:t> (1:1)</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one-to-many</a:t>
            </a:r>
            <a:r>
              <a:rPr lang="en-US" sz="2400" dirty="0">
                <a:latin typeface="Arial" pitchFamily="34" charset="0"/>
                <a:cs typeface="Arial" pitchFamily="34" charset="0"/>
              </a:rPr>
              <a:t> (1:M)</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many-to-many</a:t>
            </a:r>
            <a:r>
              <a:rPr lang="en-US" sz="2400" dirty="0">
                <a:latin typeface="Arial" pitchFamily="34" charset="0"/>
                <a:cs typeface="Arial" pitchFamily="34" charset="0"/>
              </a:rPr>
              <a:t>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591944" y="2056256"/>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8832304" y="4878853"/>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6960096" y="3069104"/>
            <a:ext cx="2828925" cy="1333500"/>
          </a:xfrm>
          <a:prstGeom prst="rect">
            <a:avLst/>
          </a:prstGeom>
        </p:spPr>
      </p:pic>
      <p:sp>
        <p:nvSpPr>
          <p:cNvPr id="4" name="Rectangle 3"/>
          <p:cNvSpPr/>
          <p:nvPr/>
        </p:nvSpPr>
        <p:spPr>
          <a:xfrm>
            <a:off x="695400" y="1174532"/>
            <a:ext cx="6410934" cy="523220"/>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Common relationship</a:t>
            </a:r>
            <a:endParaRPr lang="en-IN" sz="28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cxnSp>
        <p:nvCxnSpPr>
          <p:cNvPr id="12" name="Straight Arrow Connector 11">
            <a:extLst>
              <a:ext uri="{FF2B5EF4-FFF2-40B4-BE49-F238E27FC236}">
                <a16:creationId xmlns:a16="http://schemas.microsoft.com/office/drawing/2014/main" xmlns="" id="{C2B009D3-FEA8-FFC1-CBF3-4C2F768C3443}"/>
              </a:ext>
            </a:extLst>
          </p:cNvPr>
          <p:cNvCxnSpPr>
            <a:endCxn id="7" idx="1"/>
          </p:cNvCxnSpPr>
          <p:nvPr/>
        </p:nvCxnSpPr>
        <p:spPr>
          <a:xfrm flipV="1">
            <a:off x="3647728" y="2451544"/>
            <a:ext cx="1944216" cy="3678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5D1C4D99-C188-F4C4-65BC-A10B9460E9AE}"/>
              </a:ext>
            </a:extLst>
          </p:cNvPr>
          <p:cNvCxnSpPr/>
          <p:nvPr/>
        </p:nvCxnSpPr>
        <p:spPr>
          <a:xfrm>
            <a:off x="3900867" y="3562351"/>
            <a:ext cx="2915213" cy="370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7A0F4AD-278D-E59A-C7E7-95E977788AA6}"/>
              </a:ext>
            </a:extLst>
          </p:cNvPr>
          <p:cNvCxnSpPr>
            <a:cxnSpLocks/>
            <a:endCxn id="8" idx="1"/>
          </p:cNvCxnSpPr>
          <p:nvPr/>
        </p:nvCxnSpPr>
        <p:spPr>
          <a:xfrm>
            <a:off x="4295800" y="4402604"/>
            <a:ext cx="4536504" cy="12049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376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xmlns=""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xmlns=""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xmlns=""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xmlns=""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xmlns=""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xmlns=""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xmlns=""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xmlns=""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xmlns=""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xmlns=""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xmlns=""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xmlns=""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xmlns=""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xmlns=""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xmlns=""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xmlns=""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xmlns=""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C70CCFD-3886-15EB-7B14-5A1CCEE6E28C}"/>
              </a:ext>
            </a:extLst>
          </p:cNvPr>
          <p:cNvPicPr>
            <a:picLocks noChangeAspect="1"/>
          </p:cNvPicPr>
          <p:nvPr/>
        </p:nvPicPr>
        <p:blipFill>
          <a:blip r:embed="rId2"/>
          <a:stretch>
            <a:fillRect/>
          </a:stretch>
        </p:blipFill>
        <p:spPr>
          <a:xfrm>
            <a:off x="5611146" y="3501008"/>
            <a:ext cx="6605534" cy="3096344"/>
          </a:xfrm>
          <a:prstGeom prst="rect">
            <a:avLst/>
          </a:prstGeom>
        </p:spPr>
      </p:pic>
      <p:sp>
        <p:nvSpPr>
          <p:cNvPr id="4" name="Rectangle 3"/>
          <p:cNvSpPr/>
          <p:nvPr/>
        </p:nvSpPr>
        <p:spPr>
          <a:xfrm>
            <a:off x="335360" y="620688"/>
            <a:ext cx="11449272" cy="769441"/>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a:t>
            </a:r>
            <a:r>
              <a:rPr lang="en-IN" sz="2400" b="1" dirty="0">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(in Relational Algebra </a:t>
            </a:r>
            <a:r>
              <a:rPr lang="en-IN" i="1" dirty="0">
                <a:solidFill>
                  <a:srgbClr val="FF0000"/>
                </a:solidFill>
                <a:latin typeface="Arial" panose="020B0604020202020204" pitchFamily="34" charset="0"/>
                <a:cs typeface="Arial" panose="020B0604020202020204" pitchFamily="34" charset="0"/>
              </a:rPr>
              <a:t>"</a:t>
            </a:r>
            <a:r>
              <a:rPr lang="en-IN" b="1" i="1" dirty="0">
                <a:solidFill>
                  <a:srgbClr val="FF0000"/>
                </a:solidFill>
                <a:latin typeface="Arial" panose="020B0604020202020204" pitchFamily="34" charset="0"/>
                <a:cs typeface="Arial" panose="020B0604020202020204" pitchFamily="34" charset="0"/>
              </a:rPr>
              <a:t>R</a:t>
            </a:r>
            <a:r>
              <a:rPr lang="en-IN" i="1" dirty="0">
                <a:solidFill>
                  <a:srgbClr val="FF0000"/>
                </a:solidFill>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stands for relation)</a:t>
            </a:r>
            <a:r>
              <a:rPr lang="en-IN" sz="24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Database, ( </a:t>
            </a: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"relation"</a:t>
            </a:r>
            <a:r>
              <a:rPr lang="en-US" dirty="0">
                <a:latin typeface="Arial" panose="020B0604020202020204" pitchFamily="34" charset="0"/>
                <a:cs typeface="Arial" panose="020B0604020202020204" pitchFamily="34" charset="0"/>
              </a:rPr>
              <a:t> refers to a </a:t>
            </a:r>
            <a:r>
              <a:rPr lang="en-US" sz="2000" b="1" dirty="0">
                <a:solidFill>
                  <a:srgbClr val="C00000"/>
                </a:solidFill>
                <a:latin typeface="Arial" panose="020B0604020202020204" pitchFamily="34" charset="0"/>
                <a:cs typeface="Arial" panose="020B0604020202020204" pitchFamily="34" charset="0"/>
              </a:rPr>
              <a:t>table</a:t>
            </a:r>
            <a:r>
              <a:rPr lang="en-US" b="0" i="0" dirty="0">
                <a:solidFill>
                  <a:srgbClr val="374151"/>
                </a:solidFill>
                <a:effectLst/>
                <a:latin typeface="Söhne"/>
              </a:rPr>
              <a:t> </a:t>
            </a:r>
            <a:r>
              <a:rPr lang="en-US" dirty="0">
                <a:latin typeface="Arial" panose="020B0604020202020204" pitchFamily="34" charset="0"/>
                <a:cs typeface="Arial" panose="020B0604020202020204" pitchFamily="34" charset="0"/>
              </a:rPr>
              <a:t>within the database that follows the principles of the relational model </a:t>
            </a:r>
            <a:r>
              <a:rPr lang="en-IN" b="1" dirty="0">
                <a:latin typeface="Arial" panose="020B0604020202020204" pitchFamily="34" charset="0"/>
                <a:cs typeface="Arial" panose="020B0604020202020204" pitchFamily="34" charset="0"/>
              </a:rPr>
              <a:t>OR</a:t>
            </a:r>
            <a:r>
              <a:rPr lang="en-IN" dirty="0">
                <a:latin typeface="Arial" panose="020B0604020202020204" pitchFamily="34" charset="0"/>
                <a:cs typeface="Arial" panose="020B0604020202020204" pitchFamily="34" charset="0"/>
              </a:rPr>
              <a:t> an </a:t>
            </a:r>
            <a:r>
              <a:rPr lang="en-IN" sz="2000" b="1" dirty="0">
                <a:solidFill>
                  <a:srgbClr val="C00000"/>
                </a:solidFill>
                <a:latin typeface="Arial" panose="020B0604020202020204" pitchFamily="34" charset="0"/>
                <a:cs typeface="Arial" panose="020B0604020202020204" pitchFamily="34" charset="0"/>
              </a:rPr>
              <a:t>entity </a:t>
            </a:r>
            <a:r>
              <a:rPr lang="en-IN" dirty="0">
                <a:latin typeface="Arial" panose="020B0604020202020204" pitchFamily="34" charset="0"/>
                <a:cs typeface="Arial" panose="020B0604020202020204" pitchFamily="34" charset="0"/>
              </a:rPr>
              <a:t>in</a:t>
            </a:r>
            <a:r>
              <a:rPr lang="en-IN" sz="2000"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ERD )</a:t>
            </a:r>
            <a:r>
              <a:rPr lang="en-IN" sz="2000"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than contain attributes. </a:t>
            </a:r>
          </a:p>
        </p:txBody>
      </p:sp>
      <p:sp>
        <p:nvSpPr>
          <p:cNvPr id="5" name="Rectangle 4"/>
          <p:cNvSpPr/>
          <p:nvPr/>
        </p:nvSpPr>
        <p:spPr>
          <a:xfrm>
            <a:off x="335360" y="1538208"/>
            <a:ext cx="11449272" cy="738664"/>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Relationship:</a:t>
            </a:r>
            <a:r>
              <a:rPr lang="en-IN" sz="24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In database, relationship is that how the two entities are </a:t>
            </a:r>
            <a:r>
              <a:rPr lang="en-IN" sz="2000" b="1" dirty="0">
                <a:solidFill>
                  <a:srgbClr val="0070C0"/>
                </a:solidFill>
                <a:latin typeface="Arial" panose="020B0604020202020204" pitchFamily="34" charset="0"/>
                <a:cs typeface="Arial" panose="020B0604020202020204" pitchFamily="34" charset="0"/>
              </a:rPr>
              <a:t>connected</a:t>
            </a:r>
            <a:r>
              <a:rPr lang="en-IN" sz="2000" dirty="0">
                <a:solidFill>
                  <a:srgbClr val="0070C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448" y="2636912"/>
            <a:ext cx="6605533" cy="400110"/>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 </a:t>
            </a:r>
            <a:r>
              <a:rPr lang="en-IN" sz="2000" dirty="0">
                <a:latin typeface="Arial" panose="020B0604020202020204" pitchFamily="34" charset="0"/>
                <a:cs typeface="Arial" panose="020B0604020202020204" pitchFamily="34" charset="0"/>
              </a:rPr>
              <a:t>is used to specify this relationship.</a:t>
            </a:r>
          </a:p>
        </p:txBody>
      </p:sp>
      <p:sp>
        <p:nvSpPr>
          <p:cNvPr id="3" name="Rectangle 2">
            <a:extLst>
              <a:ext uri="{FF2B5EF4-FFF2-40B4-BE49-F238E27FC236}">
                <a16:creationId xmlns:a16="http://schemas.microsoft.com/office/drawing/2014/main" xmlns="" id="{52BB3372-02C3-0FC2-2210-D13464028313}"/>
              </a:ext>
            </a:extLst>
          </p:cNvPr>
          <p:cNvSpPr/>
          <p:nvPr/>
        </p:nvSpPr>
        <p:spPr>
          <a:xfrm>
            <a:off x="47328" y="3645024"/>
            <a:ext cx="5667334" cy="221599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endParaRPr lang="en-US" sz="8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endParaRPr lang="en-US" sz="8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 (</a:t>
            </a:r>
            <a:r>
              <a:rPr lang="en-US" dirty="0"/>
              <a:t>Referential integrity constraint is the state of a database in which all values of all foreign keys are valid.</a:t>
            </a:r>
            <a:r>
              <a:rPr lang="en-US" dirty="0">
                <a:solidFill>
                  <a:srgbClr val="006C8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xmlns=""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xmlns=""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xmlns=""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xmlns=""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xmlns=""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xmlns=""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xmlns=""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xmlns=""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xmlns=""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xmlns=""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xmlns=""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xmlns=""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xmlns=""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xmlns=""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xmlns=""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xmlns=""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xmlns=""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xmlns=""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xmlns=""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xmlns=""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xmlns=""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xmlns=""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xmlns=""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xmlns=""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xmlns=""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xmlns=""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xmlns=""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xmlns=""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xmlns=""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xmlns=""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xmlns=""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xmlns=""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xmlns=""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xmlns=""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xmlns=""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xmlns=""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xmlns=""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xmlns=""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xmlns=""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xmlns=""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t>
            </a:r>
            <a:r>
              <a:rPr lang="en-IN" sz="4800" dirty="0">
                <a:solidFill>
                  <a:srgbClr val="DC525C"/>
                </a:solidFill>
                <a:latin typeface="Segoe UI Light" panose="020B0502040204020203" pitchFamily="34" charset="0"/>
                <a:cs typeface="Segoe UI Light" panose="020B0502040204020203" pitchFamily="34" charset="0"/>
              </a:rPr>
              <a:t>schema and  instance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4">
            <a:extLst>
              <a:ext uri="{FF2B5EF4-FFF2-40B4-BE49-F238E27FC236}">
                <a16:creationId xmlns:a16="http://schemas.microsoft.com/office/drawing/2014/main" xmlns="" id="{8A5BB876-B26F-4A7B-85DE-061E018EE60A}"/>
              </a:ext>
            </a:extLst>
          </p:cNvPr>
          <p:cNvSpPr txBox="1"/>
          <p:nvPr/>
        </p:nvSpPr>
        <p:spPr>
          <a:xfrm>
            <a:off x="10512207" y="2069812"/>
            <a:ext cx="1504616" cy="584775"/>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i="0" dirty="0">
                <a:solidFill>
                  <a:schemeClr val="bg1"/>
                </a:solidFill>
                <a:effectLst/>
                <a:latin typeface="Times New Roman" panose="02020603050405020304" pitchFamily="18" charset="0"/>
              </a:rPr>
              <a:t>erdplus.com</a:t>
            </a:r>
          </a:p>
          <a:p>
            <a:pPr algn="l"/>
            <a:r>
              <a:rPr lang="en-IN" sz="1600" b="1" i="0" dirty="0">
                <a:solidFill>
                  <a:schemeClr val="bg1"/>
                </a:solidFill>
                <a:effectLst/>
                <a:latin typeface="Times New Roman" panose="02020603050405020304" pitchFamily="18" charset="0"/>
              </a:rPr>
              <a:t>www.draw.io</a:t>
            </a:r>
          </a:p>
        </p:txBody>
      </p:sp>
      <p:sp>
        <p:nvSpPr>
          <p:cNvPr id="6" name="TextBox 5">
            <a:extLst>
              <a:ext uri="{FF2B5EF4-FFF2-40B4-BE49-F238E27FC236}">
                <a16:creationId xmlns:a16="http://schemas.microsoft.com/office/drawing/2014/main" xmlns="" id="{F04094D9-C058-851F-EC42-360E566404AF}"/>
              </a:ext>
            </a:extLst>
          </p:cNvPr>
          <p:cNvSpPr txBox="1"/>
          <p:nvPr/>
        </p:nvSpPr>
        <p:spPr>
          <a:xfrm>
            <a:off x="335360" y="332656"/>
            <a:ext cx="11462930" cy="954107"/>
          </a:xfrm>
          <a:prstGeom prst="rect">
            <a:avLst/>
          </a:prstGeom>
          <a:noFill/>
        </p:spPr>
        <p:txBody>
          <a:bodyPr wrap="square">
            <a:spAutoFit/>
          </a:bodyPr>
          <a:lstStyle/>
          <a:p>
            <a:r>
              <a:rPr lang="en-US" sz="2000" b="1" dirty="0">
                <a:latin typeface="Palatino Linotype" panose="02040502050505030304" pitchFamily="18" charset="0"/>
              </a:rPr>
              <a:t>Schema: </a:t>
            </a:r>
            <a:r>
              <a:rPr lang="en-IN" dirty="0">
                <a:latin typeface="Palatino Linotype" panose="02040502050505030304" pitchFamily="18" charset="0"/>
              </a:rPr>
              <a:t>A schema is a collection of database objects (</a:t>
            </a:r>
            <a:r>
              <a:rPr lang="en-US" dirty="0">
                <a:latin typeface="Palatino Linotype" panose="02040502050505030304" pitchFamily="18" charset="0"/>
              </a:rPr>
              <a:t>like table, columns , primary key, foreign key, views, etc.</a:t>
            </a:r>
            <a:r>
              <a:rPr lang="en-IN" dirty="0">
                <a:latin typeface="Palatino Linotype" panose="02040502050505030304" pitchFamily="18" charset="0"/>
              </a:rPr>
              <a:t>) associated with one particular database username. This username is called the schema owner. You may have one or multiple schemas in a database.</a:t>
            </a:r>
            <a:endParaRPr lang="en-US" dirty="0">
              <a:latin typeface="Palatino Linotype" panose="02040502050505030304" pitchFamily="18" charset="0"/>
            </a:endParaRPr>
          </a:p>
        </p:txBody>
      </p:sp>
      <p:sp>
        <p:nvSpPr>
          <p:cNvPr id="3" name="TextBox 2">
            <a:extLst>
              <a:ext uri="{FF2B5EF4-FFF2-40B4-BE49-F238E27FC236}">
                <a16:creationId xmlns:a16="http://schemas.microsoft.com/office/drawing/2014/main" xmlns="" id="{2A68ABC4-4EC0-7051-775A-3EAE69C96D48}"/>
              </a:ext>
            </a:extLst>
          </p:cNvPr>
          <p:cNvSpPr txBox="1"/>
          <p:nvPr/>
        </p:nvSpPr>
        <p:spPr>
          <a:xfrm>
            <a:off x="321703" y="3717032"/>
            <a:ext cx="11462930" cy="1846659"/>
          </a:xfrm>
          <a:prstGeom prst="rect">
            <a:avLst/>
          </a:prstGeom>
          <a:noFill/>
        </p:spPr>
        <p:txBody>
          <a:bodyPr wrap="square">
            <a:spAutoFit/>
          </a:bodyPr>
          <a:lstStyle/>
          <a:p>
            <a:r>
              <a:rPr lang="en-US" sz="2000" b="1" dirty="0">
                <a:latin typeface="Palatino Linotype" panose="02040502050505030304" pitchFamily="18" charset="0"/>
              </a:rPr>
              <a:t>Instance </a:t>
            </a:r>
          </a:p>
          <a:p>
            <a:endParaRPr lang="en-US" sz="400" b="1"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data stored in database at a particular moment of time is called instance of database.</a:t>
            </a:r>
          </a:p>
          <a:p>
            <a:pPr marL="285750" indent="-285750">
              <a:buFont typeface="Arial" panose="020B0604020202020204" pitchFamily="34" charset="0"/>
              <a:buChar char="•"/>
            </a:pPr>
            <a:endParaRPr lang="en-US" dirty="0">
              <a:latin typeface="Palatino Linotype" panose="02040502050505030304" pitchFamily="18" charset="0"/>
            </a:endParaRPr>
          </a:p>
          <a:p>
            <a:r>
              <a:rPr lang="en-US" dirty="0">
                <a:solidFill>
                  <a:srgbClr val="FF0000"/>
                </a:solidFill>
                <a:latin typeface="Palatino Linotype" panose="02040502050505030304" pitchFamily="18" charset="0"/>
              </a:rPr>
              <a:t>For example</a:t>
            </a:r>
            <a:r>
              <a:rPr lang="en-US" dirty="0">
                <a:latin typeface="Palatino Linotype" panose="02040502050505030304" pitchFamily="18" charset="0"/>
              </a:rPr>
              <a:t>, lets say we have a single table student in the database, today the table has 100 records, so today the instance of the database has 100 records. Lets say we are going to add another 100 records in this table by tomorrow so the instance of database tomorrow will have 200 records in table.</a:t>
            </a:r>
          </a:p>
        </p:txBody>
      </p:sp>
      <p:sp>
        <p:nvSpPr>
          <p:cNvPr id="7" name="TextBox 6">
            <a:extLst>
              <a:ext uri="{FF2B5EF4-FFF2-40B4-BE49-F238E27FC236}">
                <a16:creationId xmlns:a16="http://schemas.microsoft.com/office/drawing/2014/main" xmlns="" id="{00C6DAB4-B52A-BEBE-3048-EACC80F60053}"/>
              </a:ext>
            </a:extLst>
          </p:cNvPr>
          <p:cNvSpPr txBox="1"/>
          <p:nvPr/>
        </p:nvSpPr>
        <p:spPr>
          <a:xfrm>
            <a:off x="191344" y="6300028"/>
            <a:ext cx="6768752" cy="369332"/>
          </a:xfrm>
          <a:prstGeom prst="rect">
            <a:avLst/>
          </a:prstGeom>
          <a:noFill/>
        </p:spPr>
        <p:txBody>
          <a:bodyPr wrap="square">
            <a:spAutoFit/>
          </a:bodyPr>
          <a:lstStyle/>
          <a:p>
            <a:r>
              <a:rPr lang="en-IN" dirty="0">
                <a:latin typeface="Palatino Linotype" panose="02040502050505030304" pitchFamily="18" charset="0"/>
              </a:rPr>
              <a:t>An instance of a relation is a set of tuples, also called records</a:t>
            </a:r>
          </a:p>
        </p:txBody>
      </p:sp>
    </p:spTree>
    <p:extLst>
      <p:ext uri="{BB962C8B-B14F-4D97-AF65-F5344CB8AC3E}">
        <p14:creationId xmlns:p14="http://schemas.microsoft.com/office/powerpoint/2010/main" val="4059494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xmlns=""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a16="http://schemas.microsoft.com/office/drawing/2014/main" xmlns=""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xmlns=""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a16="http://schemas.microsoft.com/office/drawing/2014/main" xmlns=""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xmlns="" id="{0A905794-DFE4-4B6E-A79A-A7FCD97D4DE8}"/>
              </a:ext>
            </a:extLst>
          </p:cNvPr>
          <p:cNvGraphicFramePr>
            <a:graphicFrameLocks noGrp="1"/>
          </p:cNvGraphicFramePr>
          <p:nvPr>
            <p:extLst>
              <p:ext uri="{D42A27DB-BD31-4B8C-83A1-F6EECF244321}">
                <p14:modId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a16="http://schemas.microsoft.com/office/drawing/2014/main" xmlns="" val="1085403226"/>
                    </a:ext>
                  </a:extLst>
                </a:gridCol>
                <a:gridCol w="6192688">
                  <a:extLst>
                    <a:ext uri="{9D8B030D-6E8A-4147-A177-3AD203B41FA5}">
                      <a16:colId xmlns:a16="http://schemas.microsoft.com/office/drawing/2014/main" xmlns=""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a16="http://schemas.microsoft.com/office/drawing/2014/main" xmlns="" val="2471233369"/>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xmlns=""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7259578"/>
              </p:ext>
            </p:extLst>
          </p:nvPr>
        </p:nvGraphicFramePr>
        <p:xfrm>
          <a:off x="1648130" y="2852936"/>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12" name="TextBox 11">
            <a:extLst>
              <a:ext uri="{FF2B5EF4-FFF2-40B4-BE49-F238E27FC236}">
                <a16:creationId xmlns:a16="http://schemas.microsoft.com/office/drawing/2014/main" xmlns=""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xmlns=""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994808822"/>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xmlns="" val="20000"/>
                    </a:ext>
                  </a:extLst>
                </a:gridCol>
                <a:gridCol w="954106">
                  <a:extLst>
                    <a:ext uri="{9D8B030D-6E8A-4147-A177-3AD203B41FA5}">
                      <a16:colId xmlns:a16="http://schemas.microsoft.com/office/drawing/2014/main" xmlns="" val="20001"/>
                    </a:ext>
                  </a:extLst>
                </a:gridCol>
                <a:gridCol w="6091600">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xmlns=""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xmlns="" val="10007"/>
                  </a:ext>
                </a:extLst>
              </a:tr>
            </a:tbl>
          </a:graphicData>
        </a:graphic>
      </p:graphicFrame>
      <p:sp>
        <p:nvSpPr>
          <p:cNvPr id="6" name="TextBox 5"/>
          <p:cNvSpPr txBox="1"/>
          <p:nvPr/>
        </p:nvSpPr>
        <p:spPr>
          <a:xfrm>
            <a:off x="375990" y="5949280"/>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Tree>
    <p:extLst>
      <p:ext uri="{BB962C8B-B14F-4D97-AF65-F5344CB8AC3E}">
        <p14:creationId xmlns:p14="http://schemas.microsoft.com/office/powerpoint/2010/main" val="4115937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xmlns="" val="20000"/>
                    </a:ext>
                  </a:extLst>
                </a:gridCol>
                <a:gridCol w="2641974">
                  <a:extLst>
                    <a:ext uri="{9D8B030D-6E8A-4147-A177-3AD203B41FA5}">
                      <a16:colId xmlns:a16="http://schemas.microsoft.com/office/drawing/2014/main" xmlns="" val="20001"/>
                    </a:ext>
                  </a:extLst>
                </a:gridCol>
                <a:gridCol w="4227159">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xmlns=""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a16="http://schemas.microsoft.com/office/drawing/2014/main" xmlns=""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xmlns=""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xmlns=""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xmlns=""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xmlns=""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xmlns=""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xmlns=""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5814061B-FECC-4530-8E1D-B568053BB043}"/>
              </a:ext>
            </a:extLst>
          </p:cNvPr>
          <p:cNvSpPr/>
          <p:nvPr/>
        </p:nvSpPr>
        <p:spPr>
          <a:xfrm>
            <a:off x="1559496" y="3228945"/>
            <a:ext cx="9073008" cy="1384995"/>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BLOB, TEXT, GEOMETRY or JSON column can't have a default value.</a:t>
            </a:r>
          </a:p>
          <a:p>
            <a:r>
              <a:rPr lang="en-IN" sz="2000">
                <a:solidFill>
                  <a:srgbClr val="FF0000"/>
                </a:solidFill>
                <a:latin typeface="Liberation Mono"/>
                <a:cs typeface="Arial" panose="020B0604020202020204" pitchFamily="34" charset="0"/>
              </a:rPr>
              <a:t>      e</a:t>
            </a:r>
            <a:r>
              <a:rPr lang="en-IN" sz="2000" dirty="0">
                <a:solidFill>
                  <a:srgbClr val="FF0000"/>
                </a:solidFill>
                <a:latin typeface="Liberation Mono"/>
                <a:cs typeface="Arial" panose="020B0604020202020204" pitchFamily="34" charset="0"/>
              </a:rPr>
              <a:t>.g.</a:t>
            </a:r>
            <a:r>
              <a:rPr lang="en-IN" sz="2000" dirty="0">
                <a:solidFill>
                  <a:srgbClr val="0077AA"/>
                </a:solidFill>
                <a:latin typeface="Liberation Mono"/>
                <a:cs typeface="Arial" panose="020B0604020202020204" pitchFamily="34" charset="0"/>
              </a:rPr>
              <a:t> CREATE</a:t>
            </a:r>
            <a:r>
              <a:rPr lang="en-IN" sz="2000" dirty="0">
                <a:latin typeface="Liberation Mono"/>
              </a:rPr>
              <a:t> </a:t>
            </a:r>
            <a:r>
              <a:rPr lang="en-IN" sz="2000" dirty="0">
                <a:solidFill>
                  <a:srgbClr val="0077AA"/>
                </a:solidFill>
                <a:latin typeface="Liberation Mono"/>
                <a:cs typeface="Arial" panose="020B0604020202020204" pitchFamily="34" charset="0"/>
              </a:rPr>
              <a:t>TABLE</a:t>
            </a:r>
            <a:r>
              <a:rPr lang="en-IN" sz="2000" dirty="0">
                <a:latin typeface="Liberation Mono"/>
              </a:rPr>
              <a:t> temp(c1 </a:t>
            </a:r>
            <a:r>
              <a:rPr lang="en-IN" sz="2000" dirty="0">
                <a:solidFill>
                  <a:srgbClr val="834689"/>
                </a:solidFill>
                <a:latin typeface="Liberation Mono"/>
                <a:cs typeface="Arial" panose="020B0604020202020204" pitchFamily="34" charset="0"/>
              </a:rPr>
              <a:t>TEXT</a:t>
            </a:r>
            <a:r>
              <a:rPr lang="en-IN" sz="2000" dirty="0">
                <a:latin typeface="Liberation Mono"/>
              </a:rPr>
              <a:t> </a:t>
            </a:r>
            <a:r>
              <a:rPr lang="en-US" sz="2000" dirty="0">
                <a:solidFill>
                  <a:srgbClr val="006699"/>
                </a:solidFill>
                <a:latin typeface="Liberation Mono"/>
              </a:rPr>
              <a:t>DEFAULT</a:t>
            </a:r>
            <a:r>
              <a:rPr lang="en-IN" sz="2000" dirty="0">
                <a:latin typeface="Liberation Mono"/>
              </a:rPr>
              <a:t>(</a:t>
            </a:r>
            <a:r>
              <a:rPr lang="en-US" sz="2000" dirty="0">
                <a:solidFill>
                  <a:srgbClr val="669900"/>
                </a:solidFill>
                <a:latin typeface="Liberation Mono"/>
              </a:rPr>
              <a:t>'PUNE'</a:t>
            </a:r>
            <a:r>
              <a:rPr lang="en-IN" sz="2000" dirty="0">
                <a:latin typeface="Liberation Mono"/>
              </a:rPr>
              <a:t>));</a:t>
            </a:r>
          </a:p>
        </p:txBody>
      </p:sp>
      <p:sp>
        <p:nvSpPr>
          <p:cNvPr id="4" name="Rectangle 3">
            <a:extLst>
              <a:ext uri="{FF2B5EF4-FFF2-40B4-BE49-F238E27FC236}">
                <a16:creationId xmlns:a16="http://schemas.microsoft.com/office/drawing/2014/main" xmlns=""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xmlns=""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xmlns=""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xmlns="" id="{46E92299-202C-498C-B51A-58593AAC763D}"/>
              </a:ext>
            </a:extLst>
          </p:cNvPr>
          <p:cNvGrpSpPr/>
          <p:nvPr/>
        </p:nvGrpSpPr>
        <p:grpSpPr>
          <a:xfrm>
            <a:off x="119335" y="1916832"/>
            <a:ext cx="11809309" cy="4691554"/>
            <a:chOff x="7129860" y="4077606"/>
            <a:chExt cx="11546463" cy="4691554"/>
          </a:xfrm>
        </p:grpSpPr>
        <p:sp>
          <p:nvSpPr>
            <p:cNvPr id="10" name="Rectangle 9">
              <a:extLst>
                <a:ext uri="{FF2B5EF4-FFF2-40B4-BE49-F238E27FC236}">
                  <a16:creationId xmlns:a16="http://schemas.microsoft.com/office/drawing/2014/main" xmlns=""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xmlns="" id="{EDCA90A6-E886-4156-8AC1-AD96826DECB6}"/>
                </a:ext>
              </a:extLst>
            </p:cNvPr>
            <p:cNvSpPr txBox="1"/>
            <p:nvPr/>
          </p:nvSpPr>
          <p:spPr>
            <a:xfrm>
              <a:off x="7173268" y="4521843"/>
              <a:ext cx="1799261"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xmlns="" id="{00D74674-582E-433A-939A-183876D246DB}"/>
                </a:ext>
              </a:extLst>
            </p:cNvPr>
            <p:cNvSpPr txBox="1"/>
            <p:nvPr/>
          </p:nvSpPr>
          <p:spPr>
            <a:xfrm>
              <a:off x="11677994" y="4521843"/>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a16="http://schemas.microsoft.com/office/drawing/2014/main" xmlns="" id="{C9813531-AC4C-46B3-9CFE-85225D89B018}"/>
                </a:ext>
              </a:extLst>
            </p:cNvPr>
            <p:cNvSpPr txBox="1"/>
            <p:nvPr/>
          </p:nvSpPr>
          <p:spPr>
            <a:xfrm>
              <a:off x="16641561" y="4521843"/>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600</a:t>
              </a:r>
              <a:r>
                <a:rPr lang="en-IN">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neel 4500</a:t>
              </a:r>
            </a:p>
          </p:txBody>
        </p:sp>
        <p:sp>
          <p:nvSpPr>
            <p:cNvPr id="18" name="TextBox 4">
              <a:extLst>
                <a:ext uri="{FF2B5EF4-FFF2-40B4-BE49-F238E27FC236}">
                  <a16:creationId xmlns:a16="http://schemas.microsoft.com/office/drawing/2014/main" xmlns="" id="{538D7DD9-7751-4D7E-8D6B-76F445598B88}"/>
                </a:ext>
              </a:extLst>
            </p:cNvPr>
            <p:cNvSpPr txBox="1"/>
            <p:nvPr/>
          </p:nvSpPr>
          <p:spPr>
            <a:xfrm>
              <a:off x="14257947" y="4521843"/>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xmlns=""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xmlns="" id="{D93F6A11-1A0B-4A71-96FA-3C658A4236AB}"/>
                </a:ext>
              </a:extLst>
            </p:cNvPr>
            <p:cNvSpPr txBox="1"/>
            <p:nvPr/>
          </p:nvSpPr>
          <p:spPr>
            <a:xfrm>
              <a:off x="9374952" y="4521843"/>
              <a:ext cx="1921216" cy="4247317"/>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xmlns=""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xmlns=""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xmlns=""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xmlns="" id="{F6799C23-E059-4D4E-9E9B-37AADF2EC663}"/>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a16="http://schemas.microsoft.com/office/drawing/2014/main" xmlns=""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xmlns="" id="{11993FD7-94F8-519A-DBEB-24D0133D9ED7}"/>
              </a:ext>
            </a:extLst>
          </p:cNvPr>
          <p:cNvSpPr/>
          <p:nvPr/>
        </p:nvSpPr>
        <p:spPr>
          <a:xfrm>
            <a:off x="290449" y="1052736"/>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latin typeface="Liberation Mono"/>
            </a:endParaRPr>
          </a:p>
        </p:txBody>
      </p:sp>
    </p:spTree>
    <p:extLst>
      <p:ext uri="{BB962C8B-B14F-4D97-AF65-F5344CB8AC3E}">
        <p14:creationId xmlns:p14="http://schemas.microsoft.com/office/powerpoint/2010/main" val="3796406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1355939013"/>
              </p:ext>
            </p:extLst>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xmlns="" val="20000"/>
                    </a:ext>
                  </a:extLst>
                </a:gridCol>
                <a:gridCol w="1014914">
                  <a:extLst>
                    <a:ext uri="{9D8B030D-6E8A-4147-A177-3AD203B41FA5}">
                      <a16:colId xmlns:a16="http://schemas.microsoft.com/office/drawing/2014/main" xmlns="" val="20001"/>
                    </a:ext>
                  </a:extLst>
                </a:gridCol>
                <a:gridCol w="1150383">
                  <a:extLst>
                    <a:ext uri="{9D8B030D-6E8A-4147-A177-3AD203B41FA5}">
                      <a16:colId xmlns:a16="http://schemas.microsoft.com/office/drawing/2014/main" xmlns="" val="20002"/>
                    </a:ext>
                  </a:extLst>
                </a:gridCol>
                <a:gridCol w="1561235">
                  <a:extLst>
                    <a:ext uri="{9D8B030D-6E8A-4147-A177-3AD203B41FA5}">
                      <a16:colId xmlns:a16="http://schemas.microsoft.com/office/drawing/2014/main" xmlns="" val="20003"/>
                    </a:ext>
                  </a:extLst>
                </a:gridCol>
                <a:gridCol w="1643405">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652148"/>
              </p:ext>
            </p:extLst>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xmlns="" val="20000"/>
                    </a:ext>
                  </a:extLst>
                </a:gridCol>
                <a:gridCol w="1408411">
                  <a:extLst>
                    <a:ext uri="{9D8B030D-6E8A-4147-A177-3AD203B41FA5}">
                      <a16:colId xmlns:a16="http://schemas.microsoft.com/office/drawing/2014/main" xmlns="" val="20001"/>
                    </a:ext>
                  </a:extLst>
                </a:gridCol>
                <a:gridCol w="1244515">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xmlns=""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5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xmlns=""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xmlns=""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14" name="TextBox 13">
            <a:extLst>
              <a:ext uri="{FF2B5EF4-FFF2-40B4-BE49-F238E27FC236}">
                <a16:creationId xmlns:a16="http://schemas.microsoft.com/office/drawing/2014/main" xmlns="" id="{72723C61-7C4A-4435-92D1-771199F277AD}"/>
              </a:ext>
            </a:extLst>
          </p:cNvPr>
          <p:cNvSpPr txBox="1"/>
          <p:nvPr/>
        </p:nvSpPr>
        <p:spPr>
          <a:xfrm>
            <a:off x="6685236" y="1824890"/>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a16="http://schemas.microsoft.com/office/drawing/2014/main" xmlns="" id="{0119DCDE-8C0D-9C42-2F4F-051568AEEC25}"/>
              </a:ext>
            </a:extLst>
          </p:cNvPr>
          <p:cNvSpPr/>
          <p:nvPr/>
        </p:nvSpPr>
        <p:spPr>
          <a:xfrm>
            <a:off x="1107792" y="3491716"/>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
        <p:nvSpPr>
          <p:cNvPr id="16" name="Rectangle 15"/>
          <p:cNvSpPr/>
          <p:nvPr/>
        </p:nvSpPr>
        <p:spPr>
          <a:xfrm>
            <a:off x="407368" y="880373"/>
            <a:ext cx="11521280" cy="707886"/>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a:t>
            </a:r>
            <a:r>
              <a:rPr lang="en-IN" sz="2000" dirty="0">
                <a:solidFill>
                  <a:schemeClr val="bg1">
                    <a:lumMod val="50000"/>
                  </a:schemeClr>
                </a:solidFill>
                <a:latin typeface="Liberation Mono"/>
              </a:rPr>
              <a:t>|</a:t>
            </a:r>
            <a:r>
              <a:rPr lang="en-IN" sz="2000" dirty="0">
                <a:latin typeface="Liberation Mono"/>
              </a:rPr>
              <a:t>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a:t>
            </a:r>
            <a:r>
              <a:rPr lang="en-IN" sz="2000" dirty="0">
                <a:solidFill>
                  <a:schemeClr val="bg1">
                    <a:lumMod val="50000"/>
                  </a:schemeClr>
                </a:solidFill>
                <a:latin typeface="Liberation Mono"/>
              </a:rPr>
              <a:t>|</a:t>
            </a:r>
            <a:r>
              <a:rPr lang="en-IN" sz="2000" dirty="0">
                <a:latin typeface="Liberation Mono"/>
              </a:rPr>
              <a:t> DEFAULT } ] </a:t>
            </a:r>
            <a:r>
              <a:rPr lang="en-US" sz="2000" dirty="0">
                <a:latin typeface="Liberation Mono"/>
              </a:rPr>
              <a:t>. . .</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p>
        </p:txBody>
      </p:sp>
    </p:spTree>
    <p:extLst>
      <p:ext uri="{BB962C8B-B14F-4D97-AF65-F5344CB8AC3E}">
        <p14:creationId xmlns:p14="http://schemas.microsoft.com/office/powerpoint/2010/main" val="559338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a16="http://schemas.microsoft.com/office/drawing/2014/main" xmlns=""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
        <p:nvSpPr>
          <p:cNvPr id="4" name="Rectangle 3">
            <a:extLst>
              <a:ext uri="{FF2B5EF4-FFF2-40B4-BE49-F238E27FC236}">
                <a16:creationId xmlns:a16="http://schemas.microsoft.com/office/drawing/2014/main" xmlns="" id="{97ED902F-F659-4F64-A8C8-FDDF7CC73350}"/>
              </a:ext>
            </a:extLst>
          </p:cNvPr>
          <p:cNvSpPr/>
          <p:nvPr/>
        </p:nvSpPr>
        <p:spPr>
          <a:xfrm>
            <a:off x="263352" y="908720"/>
            <a:ext cx="8839200" cy="70788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err="1">
                <a:latin typeface="Liberation Mono"/>
              </a:rPr>
              <a:t>where_condition</a:t>
            </a:r>
            <a:r>
              <a:rPr lang="en-IN" sz="2000" dirty="0">
                <a:latin typeface="Liberation Mono"/>
              </a:rPr>
              <a:t>]</a:t>
            </a:r>
          </a:p>
        </p:txBody>
      </p:sp>
    </p:spTree>
    <p:extLst>
      <p:ext uri="{BB962C8B-B14F-4D97-AF65-F5344CB8AC3E}">
        <p14:creationId xmlns:p14="http://schemas.microsoft.com/office/powerpoint/2010/main" val="136451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22" name="Rectangle 21">
            <a:extLst>
              <a:ext uri="{FF2B5EF4-FFF2-40B4-BE49-F238E27FC236}">
                <a16:creationId xmlns:a16="http://schemas.microsoft.com/office/drawing/2014/main" xmlns=""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7" name="Group 6">
            <a:extLst>
              <a:ext uri="{FF2B5EF4-FFF2-40B4-BE49-F238E27FC236}">
                <a16:creationId xmlns:a16="http://schemas.microsoft.com/office/drawing/2014/main" xmlns="" id="{4F2A7788-266B-BADA-4169-C0F862750892}"/>
              </a:ext>
            </a:extLst>
          </p:cNvPr>
          <p:cNvGrpSpPr/>
          <p:nvPr/>
        </p:nvGrpSpPr>
        <p:grpSpPr>
          <a:xfrm>
            <a:off x="217216" y="1909491"/>
            <a:ext cx="11711432" cy="3590899"/>
            <a:chOff x="119336" y="1909491"/>
            <a:chExt cx="11711432" cy="3590899"/>
          </a:xfrm>
        </p:grpSpPr>
        <p:grpSp>
          <p:nvGrpSpPr>
            <p:cNvPr id="4" name="Group 3">
              <a:extLst>
                <a:ext uri="{FF2B5EF4-FFF2-40B4-BE49-F238E27FC236}">
                  <a16:creationId xmlns:a16="http://schemas.microsoft.com/office/drawing/2014/main" xmlns="" id="{E1AE1DE9-7612-1194-0AA6-EBAE91C96028}"/>
                </a:ext>
              </a:extLst>
            </p:cNvPr>
            <p:cNvGrpSpPr/>
            <p:nvPr/>
          </p:nvGrpSpPr>
          <p:grpSpPr>
            <a:xfrm>
              <a:off x="119336" y="1909491"/>
              <a:ext cx="11711432" cy="3590899"/>
              <a:chOff x="119335" y="1909491"/>
              <a:chExt cx="11711432" cy="3590899"/>
            </a:xfrm>
          </p:grpSpPr>
          <p:grpSp>
            <p:nvGrpSpPr>
              <p:cNvPr id="3" name="Group 2">
                <a:extLst>
                  <a:ext uri="{FF2B5EF4-FFF2-40B4-BE49-F238E27FC236}">
                    <a16:creationId xmlns:a16="http://schemas.microsoft.com/office/drawing/2014/main" xmlns="" id="{E2C9BE8C-666D-4946-801B-1EC3F955E2A7}"/>
                  </a:ext>
                </a:extLst>
              </p:cNvPr>
              <p:cNvGrpSpPr/>
              <p:nvPr/>
            </p:nvGrpSpPr>
            <p:grpSpPr>
              <a:xfrm>
                <a:off x="2423593" y="1909491"/>
                <a:ext cx="9407174" cy="3590899"/>
                <a:chOff x="2423593" y="1909491"/>
                <a:chExt cx="9407174" cy="3590899"/>
              </a:xfrm>
            </p:grpSpPr>
            <p:grpSp>
              <p:nvGrpSpPr>
                <p:cNvPr id="8" name="Group 7">
                  <a:extLst>
                    <a:ext uri="{FF2B5EF4-FFF2-40B4-BE49-F238E27FC236}">
                      <a16:creationId xmlns:a16="http://schemas.microsoft.com/office/drawing/2014/main" xmlns="" id="{17590DE7-B8F0-48FA-A000-06433E0502ED}"/>
                    </a:ext>
                  </a:extLst>
                </p:cNvPr>
                <p:cNvGrpSpPr/>
                <p:nvPr/>
              </p:nvGrpSpPr>
              <p:grpSpPr>
                <a:xfrm>
                  <a:off x="2423593" y="1909491"/>
                  <a:ext cx="9407174" cy="1374908"/>
                  <a:chOff x="2567609" y="1979532"/>
                  <a:chExt cx="9407174" cy="1374908"/>
                </a:xfrm>
              </p:grpSpPr>
              <p:grpSp>
                <p:nvGrpSpPr>
                  <p:cNvPr id="6" name="Group 5">
                    <a:extLst>
                      <a:ext uri="{FF2B5EF4-FFF2-40B4-BE49-F238E27FC236}">
                        <a16:creationId xmlns:a16="http://schemas.microsoft.com/office/drawing/2014/main" xmlns="" id="{37CE413B-9258-43B6-A842-0406948CFBBC}"/>
                      </a:ext>
                    </a:extLst>
                  </p:cNvPr>
                  <p:cNvGrpSpPr/>
                  <p:nvPr/>
                </p:nvGrpSpPr>
                <p:grpSpPr>
                  <a:xfrm>
                    <a:off x="2567609" y="1979532"/>
                    <a:ext cx="9407174" cy="1374908"/>
                    <a:chOff x="2423592" y="2484894"/>
                    <a:chExt cx="9407174" cy="1181850"/>
                  </a:xfrm>
                </p:grpSpPr>
                <p:sp>
                  <p:nvSpPr>
                    <p:cNvPr id="26" name="TextBox 4">
                      <a:extLst>
                        <a:ext uri="{FF2B5EF4-FFF2-40B4-BE49-F238E27FC236}">
                          <a16:creationId xmlns:a16="http://schemas.microsoft.com/office/drawing/2014/main" xmlns="" id="{20946110-F3E8-40E3-9676-FB824CE1EF73}"/>
                        </a:ext>
                      </a:extLst>
                    </p:cNvPr>
                    <p:cNvSpPr txBox="1"/>
                    <p:nvPr/>
                  </p:nvSpPr>
                  <p:spPr>
                    <a:xfrm>
                      <a:off x="2423592" y="2873064"/>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xmlns="" id="{86C9DE47-F852-4AFB-9BE2-68D7EB386403}"/>
                        </a:ext>
                      </a:extLst>
                    </p:cNvPr>
                    <p:cNvSpPr/>
                    <p:nvPr/>
                  </p:nvSpPr>
                  <p:spPr>
                    <a:xfrm>
                      <a:off x="9650125"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57046FE5-1679-441F-BA13-495986EF56C2}"/>
                        </a:ext>
                      </a:extLst>
                    </p:cNvPr>
                    <p:cNvSpPr/>
                    <p:nvPr/>
                  </p:nvSpPr>
                  <p:spPr>
                    <a:xfrm>
                      <a:off x="4557957"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xmlns="" id="{7B5A4814-66DD-4E55-A395-B9F34714EFEA}"/>
                        </a:ext>
                      </a:extLst>
                    </p:cNvPr>
                    <p:cNvSpPr/>
                    <p:nvPr/>
                  </p:nvSpPr>
                  <p:spPr>
                    <a:xfrm>
                      <a:off x="7176119"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xmlns=""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a16="http://schemas.microsoft.com/office/drawing/2014/main" xmlns="" id="{F932B940-6A80-47DA-829E-4A613FD0B722}"/>
                      </a:ext>
                    </a:extLst>
                  </p:cNvPr>
                  <p:cNvSpPr txBox="1"/>
                  <p:nvPr/>
                </p:nvSpPr>
                <p:spPr>
                  <a:xfrm>
                    <a:off x="4701975" y="2431110"/>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a16="http://schemas.microsoft.com/office/drawing/2014/main" xmlns="" id="{05DAF722-F723-4E3F-A184-637E6D3898B0}"/>
                    </a:ext>
                  </a:extLst>
                </p:cNvPr>
                <p:cNvSpPr txBox="1"/>
                <p:nvPr/>
              </p:nvSpPr>
              <p:spPr>
                <a:xfrm>
                  <a:off x="727166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xmlns="" id="{DB657414-EF56-48C4-AE23-E300C67885DD}"/>
                    </a:ext>
                  </a:extLst>
                </p:cNvPr>
                <p:cNvSpPr txBox="1"/>
                <p:nvPr/>
              </p:nvSpPr>
              <p:spPr>
                <a:xfrm>
                  <a:off x="979194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a16="http://schemas.microsoft.com/office/drawing/2014/main" xmlns=""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xmlns="" id="{594BFB0D-B286-1CC6-3F8E-C926C2D3E5EF}"/>
                </a:ext>
              </a:extLst>
            </p:cNvPr>
            <p:cNvSpPr txBox="1"/>
            <p:nvPr/>
          </p:nvSpPr>
          <p:spPr>
            <a:xfrm>
              <a:off x="163731" y="2361069"/>
              <a:ext cx="1840220"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9" name="TextBox 8">
            <a:extLst>
              <a:ext uri="{FF2B5EF4-FFF2-40B4-BE49-F238E27FC236}">
                <a16:creationId xmlns:a16="http://schemas.microsoft.com/office/drawing/2014/main" xmlns="" id="{2C07D6E1-7EAD-7C61-7770-2754B1C412A1}"/>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15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xmlns=""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xmlns="" id="{973CF11B-0932-4E50-AD98-3D0817EB9826}"/>
              </a:ext>
            </a:extLst>
          </p:cNvPr>
          <p:cNvSpPr txBox="1"/>
          <p:nvPr/>
        </p:nvSpPr>
        <p:spPr>
          <a:xfrm>
            <a:off x="479376" y="4365104"/>
            <a:ext cx="10945216" cy="1169551"/>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xmlns=""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xmlns=""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xmlns="" id="{789D37B7-7A04-4E8D-9981-5258B75421C5}"/>
              </a:ext>
            </a:extLst>
          </p:cNvPr>
          <p:cNvSpPr/>
          <p:nvPr/>
        </p:nvSpPr>
        <p:spPr>
          <a:xfrm>
            <a:off x="479920" y="4046876"/>
            <a:ext cx="11376720" cy="221599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If a table has a PRIMARY KEY or UNIQUE NOT NULL index that consists of a single column that has an integer type, you can use </a:t>
            </a:r>
            <a:r>
              <a:rPr lang="en-US" dirty="0">
                <a:solidFill>
                  <a:srgbClr val="FD8603"/>
                </a:solidFill>
                <a:latin typeface="Arial" panose="020B0604020202020204" pitchFamily="34" charset="0"/>
                <a:cs typeface="Arial" panose="020B0604020202020204" pitchFamily="34" charset="0"/>
              </a:rPr>
              <a:t>_</a:t>
            </a:r>
            <a:r>
              <a:rPr lang="en-US" b="1" dirty="0">
                <a:solidFill>
                  <a:srgbClr val="FD8603"/>
                </a:solidFill>
                <a:latin typeface="Arial" panose="020B0604020202020204" pitchFamily="34" charset="0"/>
                <a:cs typeface="Arial" panose="020B0604020202020204" pitchFamily="34" charset="0"/>
              </a:rPr>
              <a:t>rowid</a:t>
            </a:r>
            <a:r>
              <a:rPr lang="en-US" dirty="0">
                <a:latin typeface="Arial" panose="020B0604020202020204" pitchFamily="34" charset="0"/>
                <a:cs typeface="Arial" panose="020B0604020202020204" pitchFamily="34" charset="0"/>
              </a:rPr>
              <a:t> to refer to the indexed column in SELECT statements.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9312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21599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609FB7D5-F5A8-4D4F-BCC4-E6E422ECF696}"/>
              </a:ext>
            </a:extLst>
          </p:cNvPr>
          <p:cNvSpPr txBox="1"/>
          <p:nvPr/>
        </p:nvSpPr>
        <p:spPr>
          <a:xfrm>
            <a:off x="216468" y="4581128"/>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a16="http://schemas.microsoft.com/office/drawing/2014/main" xmlns="" id="{5E46642D-DBEE-4521-B4D3-3B62B58F0FF5}"/>
              </a:ext>
            </a:extLst>
          </p:cNvPr>
          <p:cNvSpPr/>
          <p:nvPr/>
        </p:nvSpPr>
        <p:spPr>
          <a:xfrm>
            <a:off x="263352" y="358521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a:t>
            </a:r>
          </a:p>
        </p:txBody>
      </p:sp>
      <p:sp>
        <p:nvSpPr>
          <p:cNvPr id="4" name="Rectangle 3">
            <a:extLst>
              <a:ext uri="{FF2B5EF4-FFF2-40B4-BE49-F238E27FC236}">
                <a16:creationId xmlns:a16="http://schemas.microsoft.com/office/drawing/2014/main" xmlns="" id="{45252DFB-CE9B-D519-DDF7-5D116C7DAA24}"/>
              </a:ext>
            </a:extLst>
          </p:cNvPr>
          <p:cNvSpPr/>
          <p:nvPr/>
        </p:nvSpPr>
        <p:spPr>
          <a:xfrm>
            <a:off x="270537" y="242795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PRIMARY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C719848B-35AE-4D16-A9C7-09A7B14F8FA2}"/>
              </a:ext>
            </a:extLst>
          </p:cNvPr>
          <p:cNvSpPr/>
          <p:nvPr/>
        </p:nvSpPr>
        <p:spPr>
          <a:xfrm>
            <a:off x="551383" y="1239505"/>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a16="http://schemas.microsoft.com/office/drawing/2014/main" xmlns="" id="{02260080-BFA7-4289-664E-B3ED4949B42D}"/>
              </a:ext>
            </a:extLst>
          </p:cNvPr>
          <p:cNvSpPr/>
          <p:nvPr/>
        </p:nvSpPr>
        <p:spPr>
          <a:xfrm>
            <a:off x="551384" y="4365104"/>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0892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xmlns=""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C3B79674-F21B-4C8C-8E2E-9E36A20C5C25}"/>
              </a:ext>
            </a:extLst>
          </p:cNvPr>
          <p:cNvSpPr/>
          <p:nvPr/>
        </p:nvSpPr>
        <p:spPr>
          <a:xfrm>
            <a:off x="263350" y="359475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
        <p:nvSpPr>
          <p:cNvPr id="7" name="Rectangle 6">
            <a:extLst>
              <a:ext uri="{FF2B5EF4-FFF2-40B4-BE49-F238E27FC236}">
                <a16:creationId xmlns:a16="http://schemas.microsoft.com/office/drawing/2014/main" xmlns="" id="{0F07D079-08D8-74D4-EF11-0DEB5D0A1139}"/>
              </a:ext>
            </a:extLst>
          </p:cNvPr>
          <p:cNvSpPr/>
          <p:nvPr/>
        </p:nvSpPr>
        <p:spPr>
          <a:xfrm>
            <a:off x="270537" y="220486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UNIQUE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5389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4CBEF26E-B1F0-4181-B7BE-DDDF9E958030}"/>
              </a:ext>
            </a:extLst>
          </p:cNvPr>
          <p:cNvSpPr/>
          <p:nvPr/>
        </p:nvSpPr>
        <p:spPr>
          <a:xfrm>
            <a:off x="551384" y="1153486"/>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a16="http://schemas.microsoft.com/office/drawing/2014/main" xmlns="" id="{B8526994-C258-8B9B-46E9-CCD7B42020F4}"/>
              </a:ext>
            </a:extLst>
          </p:cNvPr>
          <p:cNvSpPr/>
          <p:nvPr/>
        </p:nvSpPr>
        <p:spPr>
          <a:xfrm>
            <a:off x="551384" y="4488796"/>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613791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xmlns="" id="{77271AF6-2DA2-4C26-A817-0A825B9BAE51}"/>
              </a:ext>
            </a:extLst>
          </p:cNvPr>
          <p:cNvSpPr/>
          <p:nvPr/>
        </p:nvSpPr>
        <p:spPr>
          <a:xfrm>
            <a:off x="1055440" y="3494618"/>
            <a:ext cx="10153128" cy="1877437"/>
          </a:xfrm>
          <a:prstGeom prst="rect">
            <a:avLst/>
          </a:prstGeom>
        </p:spPr>
        <p:txBody>
          <a:bodyPr wrap="square">
            <a:spAutoFit/>
          </a:bodyPr>
          <a:lstStyle/>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
        <p:nvSpPr>
          <p:cNvPr id="5" name="TextBox 4">
            <a:extLst>
              <a:ext uri="{FF2B5EF4-FFF2-40B4-BE49-F238E27FC236}">
                <a16:creationId xmlns:a16="http://schemas.microsoft.com/office/drawing/2014/main" xmlns="" id="{699FC75B-23E9-9A95-B513-0053985375BE}"/>
              </a:ext>
            </a:extLst>
          </p:cNvPr>
          <p:cNvSpPr txBox="1"/>
          <p:nvPr/>
        </p:nvSpPr>
        <p:spPr>
          <a:xfrm>
            <a:off x="767408" y="356026"/>
            <a:ext cx="9865096" cy="1631216"/>
          </a:xfrm>
          <a:prstGeom prst="rect">
            <a:avLst/>
          </a:prstGeom>
          <a:noFill/>
        </p:spPr>
        <p:txBody>
          <a:bodyPr wrap="square">
            <a:spAutoFit/>
          </a:bodyPr>
          <a:lstStyle/>
          <a:p>
            <a:r>
              <a:rPr lang="en-US" sz="2000" b="0" i="0" dirty="0">
                <a:solidFill>
                  <a:srgbClr val="999999"/>
                </a:solidFill>
                <a:effectLst/>
                <a:latin typeface="Liberation Mono"/>
              </a:rPr>
              <a:t>[</a:t>
            </a:r>
            <a:r>
              <a:rPr lang="en-US" sz="2000" b="0" i="0" dirty="0">
                <a:solidFill>
                  <a:srgbClr val="0077AA"/>
                </a:solidFill>
                <a:effectLst/>
                <a:latin typeface="Liberation Mono"/>
              </a:rPr>
              <a:t>CONSTRAINT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symbol</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FOREIGN</a:t>
            </a:r>
            <a:r>
              <a:rPr lang="en-US" sz="2000" b="0" i="0" dirty="0">
                <a:solidFill>
                  <a:srgbClr val="000000"/>
                </a:solidFill>
                <a:effectLst/>
                <a:latin typeface="Liberation Mono"/>
              </a:rPr>
              <a:t> </a:t>
            </a:r>
            <a:r>
              <a:rPr lang="en-US" sz="2000" b="0" i="0" dirty="0">
                <a:solidFill>
                  <a:srgbClr val="0077AA"/>
                </a:solidFill>
                <a:effectLst/>
                <a:latin typeface="Liberation Mono"/>
              </a:rPr>
              <a:t>KEY</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REFERENCES</a:t>
            </a:r>
            <a:r>
              <a:rPr lang="en-US" sz="2000" b="0" i="0" dirty="0">
                <a:solidFill>
                  <a:srgbClr val="000000"/>
                </a:solidFill>
                <a:effectLst/>
                <a:latin typeface="Liberation Mono"/>
              </a:rPr>
              <a:t> </a:t>
            </a:r>
            <a:r>
              <a:rPr lang="en-US" sz="2000" b="0" i="1" dirty="0">
                <a:solidFill>
                  <a:srgbClr val="000000"/>
                </a:solidFill>
                <a:effectLst/>
                <a:latin typeface="Liberation Mono"/>
              </a:rPr>
              <a:t>tbl_name</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p>
          <a:p>
            <a:endParaRPr lang="en-US" sz="2000" dirty="0">
              <a:solidFill>
                <a:srgbClr val="999999"/>
              </a:solidFill>
              <a:latin typeface="Liberation Mono"/>
            </a:endParaRPr>
          </a:p>
          <a:p>
            <a:r>
              <a:rPr lang="en-US" sz="2000" b="0" i="1" dirty="0">
                <a:solidFill>
                  <a:srgbClr val="000000"/>
                </a:solidFill>
                <a:effectLst/>
                <a:latin typeface="Liberation Mono"/>
              </a:rPr>
              <a:t>reference_option</a:t>
            </a:r>
            <a:r>
              <a:rPr lang="en-US" sz="2000" b="0" i="0" dirty="0">
                <a:solidFill>
                  <a:srgbClr val="000000"/>
                </a:solidFill>
                <a:effectLst/>
                <a:latin typeface="Liberation Mono"/>
              </a:rPr>
              <a:t>:  </a:t>
            </a:r>
            <a:r>
              <a:rPr lang="en-US" sz="2000" b="0" i="0" dirty="0">
                <a:solidFill>
                  <a:srgbClr val="0077AA"/>
                </a:solidFill>
                <a:effectLst/>
                <a:latin typeface="Liberation Mono"/>
              </a:rPr>
              <a:t>CASCADE</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SET</a:t>
            </a:r>
            <a:r>
              <a:rPr lang="en-US" sz="2000" b="0" i="0" dirty="0">
                <a:solidFill>
                  <a:srgbClr val="000000"/>
                </a:solidFill>
                <a:effectLst/>
                <a:latin typeface="Liberation Mono"/>
              </a:rPr>
              <a:t> </a:t>
            </a:r>
            <a:r>
              <a:rPr lang="en-US" sz="2000" b="0" i="0" dirty="0">
                <a:solidFill>
                  <a:srgbClr val="990055"/>
                </a:solidFill>
                <a:effectLst/>
                <a:latin typeface="Liberation Mono"/>
              </a:rPr>
              <a:t>NULL</a:t>
            </a:r>
            <a:r>
              <a:rPr lang="en-US" sz="2000" b="0" i="0" dirty="0">
                <a:solidFill>
                  <a:srgbClr val="000000"/>
                </a:solidFill>
                <a:effectLst/>
                <a:latin typeface="Liberation Mono"/>
              </a:rPr>
              <a:t> </a:t>
            </a:r>
            <a:endParaRPr lang="en-IN" sz="2000" dirty="0"/>
          </a:p>
        </p:txBody>
      </p:sp>
    </p:spTree>
    <p:extLst>
      <p:ext uri="{BB962C8B-B14F-4D97-AF65-F5344CB8AC3E}">
        <p14:creationId xmlns:p14="http://schemas.microsoft.com/office/powerpoint/2010/main" val="758266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xmlns=""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695400" y="702384"/>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0D3F4D18-0051-5C94-A520-5A95D1420DFB}"/>
              </a:ext>
            </a:extLst>
          </p:cNvPr>
          <p:cNvSpPr/>
          <p:nvPr/>
        </p:nvSpPr>
        <p:spPr>
          <a:xfrm>
            <a:off x="695400" y="4581128"/>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2144962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604974"/>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a16="http://schemas.microsoft.com/office/drawing/2014/main" xmlns="" id="{D2278E5D-90F9-4B5C-8146-5BF426580A6A}"/>
              </a:ext>
            </a:extLst>
          </p:cNvPr>
          <p:cNvSpPr/>
          <p:nvPr/>
        </p:nvSpPr>
        <p:spPr>
          <a:xfrm>
            <a:off x="270537" y="2060848"/>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CHECK (</a:t>
            </a:r>
            <a:r>
              <a:rPr lang="en-US" sz="2000" dirty="0">
                <a:latin typeface="Liberation Mono"/>
                <a:cs typeface="Arial" panose="020B0604020202020204" pitchFamily="34" charset="0"/>
              </a:rPr>
              <a:t>expr</a:t>
            </a:r>
            <a:r>
              <a:rPr lang="en-US" sz="2000" dirty="0">
                <a:solidFill>
                  <a:srgbClr val="0077AA"/>
                </a:solidFill>
                <a:latin typeface="Arial" panose="020B0604020202020204" pitchFamily="34" charset="0"/>
                <a:cs typeface="Arial" panose="020B0604020202020204" pitchFamily="34" charset="0"/>
              </a:rPr>
              <a:t>)</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57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4524315"/>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Flexibility:</a:t>
            </a:r>
            <a:r>
              <a:rPr lang="en-US" b="0" i="0" dirty="0">
                <a:solidFill>
                  <a:srgbClr val="374151"/>
                </a:solidFill>
                <a:effectLst/>
                <a:latin typeface="Palatino Linotype" panose="02040502050505030304" pitchFamily="18" charset="0"/>
              </a:rPr>
              <a:t> </a:t>
            </a:r>
            <a:r>
              <a:rPr lang="en-US" dirty="0">
                <a:latin typeface="Palatino Linotype" panose="02040502050505030304" pitchFamily="18" charset="0"/>
              </a:rPr>
              <a:t>File systems  provide flexibility in storing various types of data, including text documents, images, audio, video, and more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Cost-Effectiveness</a:t>
            </a:r>
            <a:r>
              <a:rPr lang="en-US" dirty="0">
                <a:latin typeface="Palatino Linotype" panose="02040502050505030304" pitchFamily="18" charset="0"/>
              </a:rPr>
              <a:t>: File systems often do not incur licensing costs, making them cost-effective for basic data storage needs.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from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The files stored in systems can be shared among multiple users at a same time.</a:t>
            </a:r>
          </a:p>
        </p:txBody>
      </p:sp>
      <p:sp>
        <p:nvSpPr>
          <p:cNvPr id="5" name="Rectangle 4">
            <a:extLst>
              <a:ext uri="{FF2B5EF4-FFF2-40B4-BE49-F238E27FC236}">
                <a16:creationId xmlns:a16="http://schemas.microsoft.com/office/drawing/2014/main" xmlns=""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xmlns=""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xmlns=""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xmlns=""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623392" y="980728"/>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
        <p:nvSpPr>
          <p:cNvPr id="3" name="Rectangle 2">
            <a:extLst>
              <a:ext uri="{FF2B5EF4-FFF2-40B4-BE49-F238E27FC236}">
                <a16:creationId xmlns:a16="http://schemas.microsoft.com/office/drawing/2014/main" xmlns="" id="{CF2904E4-0FD9-9AC8-A29E-FBF544F77949}"/>
              </a:ext>
            </a:extLst>
          </p:cNvPr>
          <p:cNvSpPr/>
          <p:nvPr/>
        </p:nvSpPr>
        <p:spPr>
          <a:xfrm>
            <a:off x="623391" y="4593282"/>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2638362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xmlns=""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xmlns=""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xmlns="" id="{BC3338FF-4D2D-45F0-A977-FB66A4C07D53}"/>
              </a:ext>
            </a:extLst>
          </p:cNvPr>
          <p:cNvSpPr/>
          <p:nvPr/>
        </p:nvSpPr>
        <p:spPr>
          <a:xfrm>
            <a:off x="190550" y="927884"/>
            <a:ext cx="11593288" cy="3170099"/>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xmlns=""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A0D3C1B3-81A7-89CE-0347-AAD40ED2C358}"/>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578244"/>
            <a:ext cx="8838049" cy="850756"/>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a:t>
            </a:r>
          </a:p>
        </p:txBody>
      </p:sp>
      <p:sp>
        <p:nvSpPr>
          <p:cNvPr id="3" name="TextBox 2">
            <a:extLst>
              <a:ext uri="{FF2B5EF4-FFF2-40B4-BE49-F238E27FC236}">
                <a16:creationId xmlns:a16="http://schemas.microsoft.com/office/drawing/2014/main" xmlns="" id="{F7839439-872E-1551-6A2B-A414E3A9AC07}"/>
              </a:ext>
            </a:extLst>
          </p:cNvPr>
          <p:cNvSpPr txBox="1"/>
          <p:nvPr/>
        </p:nvSpPr>
        <p:spPr>
          <a:xfrm>
            <a:off x="263352" y="5301208"/>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possible to create, alter, drop, and write (Insert, Update, and Delete rows) to TEMPORARY tables.</a:t>
            </a:r>
          </a:p>
        </p:txBody>
      </p:sp>
    </p:spTree>
    <p:extLst>
      <p:ext uri="{BB962C8B-B14F-4D97-AF65-F5344CB8AC3E}">
        <p14:creationId xmlns:p14="http://schemas.microsoft.com/office/powerpoint/2010/main" val="4393645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temporary table</a:t>
            </a:r>
            <a:endParaRPr lang="en-IN" sz="3200" i="1" dirty="0">
              <a:solidFill>
                <a:srgbClr val="FF99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xmlns="" id="{11A8D217-5263-46B5-BDA0-6524AA5A0ED6}"/>
              </a:ext>
            </a:extLst>
          </p:cNvPr>
          <p:cNvGrpSpPr/>
          <p:nvPr/>
        </p:nvGrpSpPr>
        <p:grpSpPr>
          <a:xfrm>
            <a:off x="262558" y="869754"/>
            <a:ext cx="11665296" cy="5664882"/>
            <a:chOff x="262558" y="869754"/>
            <a:chExt cx="11665296" cy="5664882"/>
          </a:xfrm>
        </p:grpSpPr>
        <p:sp>
          <p:nvSpPr>
            <p:cNvPr id="7" name="Rectangle 6">
              <a:extLst>
                <a:ext uri="{FF2B5EF4-FFF2-40B4-BE49-F238E27FC236}">
                  <a16:creationId xmlns:a16="http://schemas.microsoft.com/office/drawing/2014/main" xmlns="" id="{619C5836-1EA1-43B3-A165-AEDF87719791}"/>
                </a:ext>
              </a:extLst>
            </p:cNvPr>
            <p:cNvSpPr/>
            <p:nvPr/>
          </p:nvSpPr>
          <p:spPr>
            <a:xfrm>
              <a:off x="262558" y="869754"/>
              <a:ext cx="11665296" cy="520142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keyword when creating a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permanent (original) table becomes hidden (inaccessible) to the client who creates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same name as the original.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issue a DROP TABLE statement,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removed and the original table reappears, it is possible, only when then original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and temporary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original table also reappears if you rename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a:t>
              </a:r>
            </a:p>
            <a:p>
              <a:pPr marL="285750" indent="-285750">
                <a:buFont typeface="Arial" panose="020B0604020202020204" pitchFamily="34" charset="0"/>
                <a:buChar char="•"/>
              </a:pPr>
              <a:endParaRPr lang="en-IN" sz="20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      e.g.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ALTER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TABLE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RENAME</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d; </a:t>
              </a:r>
              <a:endParaRPr lang="en-IN"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xmlns="" id="{A77F58EF-B26D-4238-A79A-FE7DE4172978}"/>
                </a:ext>
              </a:extLst>
            </p:cNvPr>
            <p:cNvGrpSpPr/>
            <p:nvPr/>
          </p:nvGrpSpPr>
          <p:grpSpPr>
            <a:xfrm>
              <a:off x="1342678" y="5969900"/>
              <a:ext cx="2391675" cy="564736"/>
              <a:chOff x="1342678" y="5969900"/>
              <a:chExt cx="2391675" cy="564736"/>
            </a:xfrm>
          </p:grpSpPr>
          <p:cxnSp>
            <p:nvCxnSpPr>
              <p:cNvPr id="9" name="Connector: Elbow 8">
                <a:extLst>
                  <a:ext uri="{FF2B5EF4-FFF2-40B4-BE49-F238E27FC236}">
                    <a16:creationId xmlns:a16="http://schemas.microsoft.com/office/drawing/2014/main" xmlns="" id="{AF45D4D7-C5F2-4D34-B492-4F5F1688AED7}"/>
                  </a:ext>
                </a:extLst>
              </p:cNvPr>
              <p:cNvCxnSpPr>
                <a:cxnSpLocks/>
              </p:cNvCxnSpPr>
              <p:nvPr/>
            </p:nvCxnSpPr>
            <p:spPr>
              <a:xfrm rot="5400000">
                <a:off x="2260449" y="5988234"/>
                <a:ext cx="324699" cy="288032"/>
              </a:xfrm>
              <a:prstGeom prst="bentConnector3">
                <a:avLst>
                  <a:gd name="adj1" fmla="val 50000"/>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178222A3-2056-4898-BD8D-C4BAAFD57152}"/>
                  </a:ext>
                </a:extLst>
              </p:cNvPr>
              <p:cNvSpPr txBox="1"/>
              <p:nvPr/>
            </p:nvSpPr>
            <p:spPr>
              <a:xfrm>
                <a:off x="1342678" y="6165304"/>
                <a:ext cx="2391675" cy="369332"/>
              </a:xfrm>
              <a:prstGeom prst="rect">
                <a:avLst/>
              </a:prstGeom>
              <a:noFill/>
            </p:spPr>
            <p:txBody>
              <a:bodyPr wrap="square">
                <a:spAutoFit/>
              </a:bodyPr>
              <a:lstStyle/>
              <a:p>
                <a:r>
                  <a:rPr lang="en-US" dirty="0">
                    <a:solidFill>
                      <a:srgbClr val="0077AA"/>
                    </a:solidFill>
                    <a:latin typeface="Liberation Mono"/>
                  </a:rPr>
                  <a:t>Temporary table_name</a:t>
                </a:r>
                <a:endParaRPr lang="en-IN" dirty="0">
                  <a:solidFill>
                    <a:srgbClr val="0077AA"/>
                  </a:solidFill>
                  <a:latin typeface="Liberation Mono"/>
                </a:endParaRPr>
              </a:p>
            </p:txBody>
          </p:sp>
        </p:grpSp>
      </p:grpSp>
    </p:spTree>
    <p:extLst>
      <p:ext uri="{BB962C8B-B14F-4D97-AF65-F5344CB8AC3E}">
        <p14:creationId xmlns:p14="http://schemas.microsoft.com/office/powerpoint/2010/main" val="16658573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a16="http://schemas.microsoft.com/office/drawing/2014/main" xmlns=""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1911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279240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65356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xmlns=""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xmlns=""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extLst>
              <p:ext uri="{D42A27DB-BD31-4B8C-83A1-F6EECF244321}">
                <p14:modId xmlns:p14="http://schemas.microsoft.com/office/powerpoint/2010/main" val="3520014800"/>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4693282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extLst>
              <p:ext uri="{D42A27DB-BD31-4B8C-83A1-F6EECF244321}">
                <p14:modId xmlns:p14="http://schemas.microsoft.com/office/powerpoint/2010/main" val="2230219169"/>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23101917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215364185"/>
              </p:ext>
            </p:extLst>
          </p:nvPr>
        </p:nvGraphicFramePr>
        <p:xfrm>
          <a:off x="406800" y="3430800"/>
          <a:ext cx="7129359" cy="2518914"/>
        </p:xfrm>
        <a:graphic>
          <a:graphicData uri="http://schemas.openxmlformats.org/drawingml/2006/table">
            <a:tbl>
              <a:tblPr>
                <a:tableStyleId>{BC89EF96-8CEA-46FF-86C4-4CE0E7609802}</a:tableStyleId>
              </a:tblPr>
              <a:tblGrid>
                <a:gridCol w="1156111">
                  <a:extLst>
                    <a:ext uri="{9D8B030D-6E8A-4147-A177-3AD203B41FA5}">
                      <a16:colId xmlns:a16="http://schemas.microsoft.com/office/drawing/2014/main" xmlns="" val="20000"/>
                    </a:ext>
                  </a:extLst>
                </a:gridCol>
                <a:gridCol w="1128940">
                  <a:extLst>
                    <a:ext uri="{9D8B030D-6E8A-4147-A177-3AD203B41FA5}">
                      <a16:colId xmlns:a16="http://schemas.microsoft.com/office/drawing/2014/main" xmlns="" val="20001"/>
                    </a:ext>
                  </a:extLst>
                </a:gridCol>
                <a:gridCol w="1279628">
                  <a:extLst>
                    <a:ext uri="{9D8B030D-6E8A-4147-A177-3AD203B41FA5}">
                      <a16:colId xmlns:a16="http://schemas.microsoft.com/office/drawing/2014/main" xmlns="" val="20002"/>
                    </a:ext>
                  </a:extLst>
                </a:gridCol>
                <a:gridCol w="1736639">
                  <a:extLst>
                    <a:ext uri="{9D8B030D-6E8A-4147-A177-3AD203B41FA5}">
                      <a16:colId xmlns:a16="http://schemas.microsoft.com/office/drawing/2014/main" xmlns="" val="20003"/>
                    </a:ext>
                  </a:extLst>
                </a:gridCol>
                <a:gridCol w="1828041">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9749986"/>
              </p:ext>
            </p:extLst>
          </p:nvPr>
        </p:nvGraphicFramePr>
        <p:xfrm>
          <a:off x="7728917" y="3430833"/>
          <a:ext cx="4199730" cy="1761227"/>
        </p:xfrm>
        <a:graphic>
          <a:graphicData uri="http://schemas.openxmlformats.org/drawingml/2006/table">
            <a:tbl>
              <a:tblPr>
                <a:tableStyleId>{BC89EF96-8CEA-46FF-86C4-4CE0E7609802}</a:tableStyleId>
              </a:tblPr>
              <a:tblGrid>
                <a:gridCol w="1436749">
                  <a:extLst>
                    <a:ext uri="{9D8B030D-6E8A-4147-A177-3AD203B41FA5}">
                      <a16:colId xmlns:a16="http://schemas.microsoft.com/office/drawing/2014/main" xmlns="" val="20000"/>
                    </a:ext>
                  </a:extLst>
                </a:gridCol>
                <a:gridCol w="1466838">
                  <a:extLst>
                    <a:ext uri="{9D8B030D-6E8A-4147-A177-3AD203B41FA5}">
                      <a16:colId xmlns:a16="http://schemas.microsoft.com/office/drawing/2014/main" xmlns="" val="20001"/>
                    </a:ext>
                  </a:extLst>
                </a:gridCol>
                <a:gridCol w="1296143">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spTree>
    <p:extLst>
      <p:ext uri="{BB962C8B-B14F-4D97-AF65-F5344CB8AC3E}">
        <p14:creationId xmlns:p14="http://schemas.microsoft.com/office/powerpoint/2010/main" val="36658724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xmlns="" id="{F66FC77B-9494-D228-CAF0-26C2D4166780}"/>
              </a:ext>
            </a:extLst>
          </p:cNvPr>
          <p:cNvSpPr txBox="1"/>
          <p:nvPr/>
        </p:nvSpPr>
        <p:spPr>
          <a:xfrm>
            <a:off x="335360" y="2340749"/>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xmlns="" id="{544D3E47-92CD-4841-D137-BA9B1D59BDB7}"/>
              </a:ext>
            </a:extLst>
          </p:cNvPr>
          <p:cNvSpPr txBox="1"/>
          <p:nvPr/>
        </p:nvSpPr>
        <p:spPr>
          <a:xfrm>
            <a:off x="335360" y="5517232"/>
            <a:ext cx="11521280"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a:t>
            </a:r>
          </a:p>
          <a:p>
            <a:pPr marL="363538" algn="l"/>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16234247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xmlns=""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5" name="Rectangle 4">
            <a:extLst>
              <a:ext uri="{FF2B5EF4-FFF2-40B4-BE49-F238E27FC236}">
                <a16:creationId xmlns:a16="http://schemas.microsoft.com/office/drawing/2014/main" xmlns=""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xmlns=""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xmlns=""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xmlns=""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xmlns=""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xmlns=""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xmlns=""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a16="http://schemas.microsoft.com/office/drawing/2014/main" xmlns=""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a16="http://schemas.microsoft.com/office/drawing/2014/main" xmlns="" id="{96F8F7F4-FAAF-436E-8006-0F6E16C323C0}"/>
              </a:ext>
            </a:extLst>
          </p:cNvPr>
          <p:cNvSpPr/>
          <p:nvPr/>
        </p:nvSpPr>
        <p:spPr>
          <a:xfrm>
            <a:off x="351779" y="1412776"/>
            <a:ext cx="11488442" cy="738664"/>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a16="http://schemas.microsoft.com/office/drawing/2014/main" xmlns=""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a:extLst>
              <a:ext uri="{FF2B5EF4-FFF2-40B4-BE49-F238E27FC236}">
                <a16:creationId xmlns:a16="http://schemas.microsoft.com/office/drawing/2014/main" xmlns="" id="{A08381A2-7F69-4019-8ED4-5714712285C5}"/>
              </a:ext>
            </a:extLst>
          </p:cNvPr>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p>
        </p:txBody>
      </p:sp>
      <p:sp>
        <p:nvSpPr>
          <p:cNvPr id="8" name="TextBox 7">
            <a:extLst>
              <a:ext uri="{FF2B5EF4-FFF2-40B4-BE49-F238E27FC236}">
                <a16:creationId xmlns:a16="http://schemas.microsoft.com/office/drawing/2014/main" xmlns=""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a16="http://schemas.microsoft.com/office/drawing/2014/main" xmlns=""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p14="http://schemas.microsoft.com/office/powerpoint/2010/main" val="34900930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50208</TotalTime>
  <Words>15419</Words>
  <Application>Microsoft Office PowerPoint</Application>
  <PresentationFormat>Custom</PresentationFormat>
  <Paragraphs>2481</Paragraphs>
  <Slides>179</Slides>
  <Notes>16</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IET</cp:lastModifiedBy>
  <cp:revision>11150</cp:revision>
  <dcterms:created xsi:type="dcterms:W3CDTF">2015-10-09T06:09:34Z</dcterms:created>
  <dcterms:modified xsi:type="dcterms:W3CDTF">2023-10-07T07:51:46Z</dcterms:modified>
</cp:coreProperties>
</file>