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3"/>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360" r:id="rId86"/>
    <p:sldId id="801" r:id="rId87"/>
    <p:sldId id="507" r:id="rId88"/>
    <p:sldId id="591" r:id="rId89"/>
    <p:sldId id="385" r:id="rId90"/>
    <p:sldId id="1125" r:id="rId91"/>
    <p:sldId id="387" r:id="rId92"/>
    <p:sldId id="388" r:id="rId93"/>
    <p:sldId id="527" r:id="rId94"/>
    <p:sldId id="529" r:id="rId95"/>
    <p:sldId id="393" r:id="rId96"/>
    <p:sldId id="395" r:id="rId97"/>
    <p:sldId id="947" r:id="rId98"/>
    <p:sldId id="1424" r:id="rId99"/>
    <p:sldId id="702" r:id="rId100"/>
    <p:sldId id="531" r:id="rId101"/>
    <p:sldId id="853" r:id="rId102"/>
    <p:sldId id="1102" r:id="rId103"/>
    <p:sldId id="545" r:id="rId104"/>
    <p:sldId id="533" r:id="rId105"/>
    <p:sldId id="543" r:id="rId106"/>
    <p:sldId id="546" r:id="rId107"/>
    <p:sldId id="522" r:id="rId108"/>
    <p:sldId id="526" r:id="rId109"/>
    <p:sldId id="524" r:id="rId110"/>
    <p:sldId id="548" r:id="rId111"/>
    <p:sldId id="773" r:id="rId112"/>
    <p:sldId id="549" r:id="rId113"/>
    <p:sldId id="550" r:id="rId114"/>
    <p:sldId id="547" r:id="rId115"/>
    <p:sldId id="515" r:id="rId116"/>
    <p:sldId id="516" r:id="rId117"/>
    <p:sldId id="517" r:id="rId118"/>
    <p:sldId id="551" r:id="rId119"/>
    <p:sldId id="554" r:id="rId120"/>
    <p:sldId id="555" r:id="rId121"/>
    <p:sldId id="562" r:id="rId122"/>
    <p:sldId id="563" r:id="rId123"/>
    <p:sldId id="1335" r:id="rId124"/>
    <p:sldId id="625" r:id="rId125"/>
    <p:sldId id="1150" r:id="rId126"/>
    <p:sldId id="1240" r:id="rId127"/>
    <p:sldId id="1152" r:id="rId128"/>
    <p:sldId id="1153" r:id="rId129"/>
    <p:sldId id="402" r:id="rId130"/>
    <p:sldId id="403" r:id="rId131"/>
    <p:sldId id="404" r:id="rId132"/>
    <p:sldId id="1075" r:id="rId133"/>
    <p:sldId id="1076" r:id="rId134"/>
    <p:sldId id="1219" r:id="rId135"/>
    <p:sldId id="421" r:id="rId136"/>
    <p:sldId id="564" r:id="rId137"/>
    <p:sldId id="1364" r:id="rId138"/>
    <p:sldId id="826" r:id="rId139"/>
    <p:sldId id="566" r:id="rId140"/>
    <p:sldId id="1211" r:id="rId141"/>
    <p:sldId id="1430" r:id="rId142"/>
    <p:sldId id="1460" r:id="rId143"/>
    <p:sldId id="820" r:id="rId144"/>
    <p:sldId id="821" r:id="rId145"/>
    <p:sldId id="1077" r:id="rId146"/>
    <p:sldId id="1177" r:id="rId147"/>
    <p:sldId id="798" r:id="rId148"/>
    <p:sldId id="1215" r:id="rId149"/>
    <p:sldId id="1427" r:id="rId150"/>
    <p:sldId id="1225" r:id="rId151"/>
    <p:sldId id="1212" r:id="rId152"/>
    <p:sldId id="1213" r:id="rId153"/>
    <p:sldId id="1216" r:id="rId154"/>
    <p:sldId id="1210" r:id="rId155"/>
    <p:sldId id="1151" r:id="rId156"/>
    <p:sldId id="1217" r:id="rId157"/>
    <p:sldId id="1226" r:id="rId158"/>
    <p:sldId id="443" r:id="rId159"/>
    <p:sldId id="445" r:id="rId160"/>
    <p:sldId id="446" r:id="rId161"/>
    <p:sldId id="1293" r:id="rId162"/>
    <p:sldId id="1403" r:id="rId163"/>
    <p:sldId id="1290" r:id="rId164"/>
    <p:sldId id="1294" r:id="rId165"/>
    <p:sldId id="1283" r:id="rId166"/>
    <p:sldId id="1510" r:id="rId167"/>
    <p:sldId id="1292" r:id="rId168"/>
    <p:sldId id="440" r:id="rId169"/>
    <p:sldId id="823" r:id="rId170"/>
    <p:sldId id="570" r:id="rId171"/>
    <p:sldId id="827" r:id="rId172"/>
    <p:sldId id="453" r:id="rId173"/>
    <p:sldId id="574" r:id="rId174"/>
    <p:sldId id="838" r:id="rId175"/>
    <p:sldId id="839" r:id="rId176"/>
    <p:sldId id="1271" r:id="rId177"/>
    <p:sldId id="1059" r:id="rId178"/>
    <p:sldId id="1060" r:id="rId179"/>
    <p:sldId id="1418" r:id="rId180"/>
    <p:sldId id="576" r:id="rId181"/>
    <p:sldId id="824" r:id="rId182"/>
    <p:sldId id="577" r:id="rId183"/>
    <p:sldId id="935" r:id="rId184"/>
    <p:sldId id="371" r:id="rId185"/>
    <p:sldId id="575" r:id="rId186"/>
    <p:sldId id="1426" r:id="rId187"/>
    <p:sldId id="336" r:id="rId188"/>
    <p:sldId id="337" r:id="rId189"/>
    <p:sldId id="748" r:id="rId190"/>
    <p:sldId id="1034" r:id="rId191"/>
    <p:sldId id="508" r:id="rId192"/>
    <p:sldId id="622" r:id="rId193"/>
    <p:sldId id="1194" r:id="rId194"/>
    <p:sldId id="989" r:id="rId195"/>
    <p:sldId id="1228" r:id="rId196"/>
    <p:sldId id="987" r:id="rId197"/>
    <p:sldId id="623" r:id="rId198"/>
    <p:sldId id="1035" r:id="rId199"/>
    <p:sldId id="1514" r:id="rId200"/>
    <p:sldId id="1196" r:id="rId201"/>
    <p:sldId id="990" r:id="rId202"/>
    <p:sldId id="991" r:id="rId203"/>
    <p:sldId id="1224" r:id="rId204"/>
    <p:sldId id="627" r:id="rId205"/>
    <p:sldId id="628" r:id="rId206"/>
    <p:sldId id="1036" r:id="rId207"/>
    <p:sldId id="626" r:id="rId208"/>
    <p:sldId id="992" r:id="rId209"/>
    <p:sldId id="1037" r:id="rId210"/>
    <p:sldId id="629" r:id="rId211"/>
    <p:sldId id="1274" r:id="rId212"/>
    <p:sldId id="1038" r:id="rId213"/>
    <p:sldId id="630" r:id="rId214"/>
    <p:sldId id="1039" r:id="rId215"/>
    <p:sldId id="1082" r:id="rId216"/>
    <p:sldId id="1197" r:id="rId217"/>
    <p:sldId id="818" r:id="rId218"/>
    <p:sldId id="1199" r:id="rId219"/>
    <p:sldId id="1081" r:id="rId220"/>
    <p:sldId id="631" r:id="rId221"/>
    <p:sldId id="993" r:id="rId222"/>
    <p:sldId id="1083" r:id="rId223"/>
    <p:sldId id="1198" r:id="rId224"/>
    <p:sldId id="913" r:id="rId225"/>
    <p:sldId id="1200" r:id="rId226"/>
    <p:sldId id="1085" r:id="rId227"/>
    <p:sldId id="1201" r:id="rId228"/>
    <p:sldId id="994" r:id="rId229"/>
    <p:sldId id="1272" r:id="rId230"/>
    <p:sldId id="1084" r:id="rId231"/>
    <p:sldId id="751" r:id="rId2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50" d="100"/>
          <a:sy n="50" d="100"/>
        </p:scale>
        <p:origin x="-878" y="-15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notesMaster" Target="notesMasters/notesMaster1.xml"/><Relationship Id="rId238"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115930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196</a:t>
            </a:fld>
            <a:endParaRPr lang="en-IN"/>
          </a:p>
        </p:txBody>
      </p:sp>
    </p:spTree>
    <p:extLst>
      <p:ext uri="{BB962C8B-B14F-4D97-AF65-F5344CB8AC3E}">
        <p14:creationId xmlns:p14="http://schemas.microsoft.com/office/powerpoint/2010/main" val="406043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04827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207</a:t>
            </a:fld>
            <a:endParaRPr lang="en-IN"/>
          </a:p>
        </p:txBody>
      </p:sp>
    </p:spTree>
    <p:extLst>
      <p:ext uri="{BB962C8B-B14F-4D97-AF65-F5344CB8AC3E}">
        <p14:creationId xmlns:p14="http://schemas.microsoft.com/office/powerpoint/2010/main" val="93682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55851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139</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356704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9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1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0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xmlns=""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xmlns=""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a16="http://schemas.microsoft.com/office/drawing/2014/main" xmlns=""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a16="http://schemas.microsoft.com/office/drawing/2014/main" xmlns=""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a16="http://schemas.microsoft.com/office/drawing/2014/main" xmlns=""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case</a:t>
            </a:r>
          </a:p>
        </p:txBody>
      </p:sp>
      <p:sp>
        <p:nvSpPr>
          <p:cNvPr id="12" name="Rectangle 11"/>
          <p:cNvSpPr/>
          <p:nvPr/>
        </p:nvSpPr>
        <p:spPr>
          <a:xfrm>
            <a:off x="431765" y="786980"/>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437668" y="2487157"/>
            <a:ext cx="11205981"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chemeClr val="tx1">
                    <a:lumMod val="85000"/>
                    <a:lumOff val="15000"/>
                  </a:schemeClr>
                </a:solidFill>
                <a:latin typeface="Liberation Mono"/>
              </a:rPr>
              <a:t>value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latin typeface="Liberation Mono"/>
              </a:rPr>
              <a:t>result</a:t>
            </a:r>
            <a:r>
              <a:rPr lang="en-IN" sz="2000" dirty="0">
                <a:solidFill>
                  <a:schemeClr val="tx1">
                    <a:lumMod val="85000"/>
                    <a:lumOff val="15000"/>
                  </a:schemeClr>
                </a:solidFill>
                <a:latin typeface="Liberation Mono"/>
              </a:rPr>
              <a:t>] </a:t>
            </a:r>
            <a:r>
              <a:rPr lang="en-IN" sz="2000" dirty="0">
                <a:solidFill>
                  <a:srgbClr val="DD4A68"/>
                </a:solidFill>
                <a:latin typeface="Liberation Mono"/>
              </a:rPr>
              <a:t>END</a:t>
            </a:r>
          </a:p>
        </p:txBody>
      </p:sp>
      <p:sp>
        <p:nvSpPr>
          <p:cNvPr id="7" name="Rectangle 6"/>
          <p:cNvSpPr/>
          <p:nvPr/>
        </p:nvSpPr>
        <p:spPr>
          <a:xfrm>
            <a:off x="431765" y="1486525"/>
            <a:ext cx="11208851"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1">
            <a:extLst>
              <a:ext uri="{FF2B5EF4-FFF2-40B4-BE49-F238E27FC236}">
                <a16:creationId xmlns:a16="http://schemas.microsoft.com/office/drawing/2014/main" xmlns="" id="{2368C380-F220-C866-11EB-2280D52BFF07}"/>
              </a:ext>
            </a:extLst>
          </p:cNvPr>
          <p:cNvSpPr>
            <a:spLocks noChangeArrowheads="1"/>
          </p:cNvSpPr>
          <p:nvPr/>
        </p:nvSpPr>
        <p:spPr bwMode="auto">
          <a:xfrm>
            <a:off x="431765" y="3255416"/>
            <a:ext cx="10992827"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IN" sz="2000" dirty="0">
                <a:solidFill>
                  <a:srgbClr val="DD4A68"/>
                </a:solidFill>
                <a:latin typeface="Liberation Mono"/>
              </a:rPr>
              <a:t>END</a:t>
            </a:r>
            <a:r>
              <a:rPr lang="en-US" sz="2000" dirty="0">
                <a:solidFill>
                  <a:srgbClr val="0077AA"/>
                </a:solidFill>
                <a:latin typeface="Liberation Mono"/>
              </a:rPr>
              <a:t> </a:t>
            </a:r>
          </a:p>
        </p:txBody>
      </p:sp>
    </p:spTree>
    <p:extLst>
      <p:ext uri="{BB962C8B-B14F-4D97-AF65-F5344CB8AC3E}">
        <p14:creationId xmlns:p14="http://schemas.microsoft.com/office/powerpoint/2010/main" val="6409943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xmlns=""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xmlns=""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xmlns=""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xmlns="" val="20000"/>
                    </a:ext>
                  </a:extLst>
                </a:gridCol>
                <a:gridCol w="2674800">
                  <a:extLst>
                    <a:ext uri="{9D8B030D-6E8A-4147-A177-3AD203B41FA5}">
                      <a16:colId xmlns:a16="http://schemas.microsoft.com/office/drawing/2014/main" xmlns="" val="20001"/>
                    </a:ext>
                  </a:extLst>
                </a:gridCol>
                <a:gridCol w="2674027">
                  <a:extLst>
                    <a:ext uri="{9D8B030D-6E8A-4147-A177-3AD203B41FA5}">
                      <a16:colId xmlns:a16="http://schemas.microsoft.com/office/drawing/2014/main" xmlns="" val="2321018969"/>
                    </a:ext>
                  </a:extLst>
                </a:gridCol>
                <a:gridCol w="3780000">
                  <a:extLst>
                    <a:ext uri="{9D8B030D-6E8A-4147-A177-3AD203B41FA5}">
                      <a16:colId xmlns:a16="http://schemas.microsoft.com/office/drawing/2014/main" xmlns=""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xmlns=""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10" name="Rectangle 9">
            <a:extLst>
              <a:ext uri="{FF2B5EF4-FFF2-40B4-BE49-F238E27FC236}">
                <a16:creationId xmlns:a16="http://schemas.microsoft.com/office/drawing/2014/main" xmlns=""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xmlns="" val="20000"/>
                    </a:ext>
                  </a:extLst>
                </a:gridCol>
                <a:gridCol w="2400550">
                  <a:extLst>
                    <a:ext uri="{9D8B030D-6E8A-4147-A177-3AD203B41FA5}">
                      <a16:colId xmlns:a16="http://schemas.microsoft.com/office/drawing/2014/main" xmlns="" val="20001"/>
                    </a:ext>
                  </a:extLst>
                </a:gridCol>
                <a:gridCol w="2123563">
                  <a:extLst>
                    <a:ext uri="{9D8B030D-6E8A-4147-A177-3AD203B41FA5}">
                      <a16:colId xmlns:a16="http://schemas.microsoft.com/office/drawing/2014/main" xmlns="" val="20002"/>
                    </a:ext>
                  </a:extLst>
                </a:gridCol>
                <a:gridCol w="1569590">
                  <a:extLst>
                    <a:ext uri="{9D8B030D-6E8A-4147-A177-3AD203B41FA5}">
                      <a16:colId xmlns:a16="http://schemas.microsoft.com/office/drawing/2014/main" xmlns="" val="20003"/>
                    </a:ext>
                  </a:extLst>
                </a:gridCol>
                <a:gridCol w="920245">
                  <a:extLst>
                    <a:ext uri="{9D8B030D-6E8A-4147-A177-3AD203B41FA5}">
                      <a16:colId xmlns:a16="http://schemas.microsoft.com/office/drawing/2014/main" xmlns=""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xmlns=""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
        <p:nvSpPr>
          <p:cNvPr id="8" name="Rectangle 7">
            <a:extLst>
              <a:ext uri="{FF2B5EF4-FFF2-40B4-BE49-F238E27FC236}">
                <a16:creationId xmlns:a16="http://schemas.microsoft.com/office/drawing/2014/main" xmlns=""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xmlns="" val="20000"/>
                    </a:ext>
                  </a:extLst>
                </a:gridCol>
                <a:gridCol w="9001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xmlns=""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xmlns=""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27203145"/>
              </p:ext>
            </p:extLst>
          </p:nvPr>
        </p:nvGraphicFramePr>
        <p:xfrm>
          <a:off x="406800" y="813600"/>
          <a:ext cx="11376000" cy="4498761"/>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xmlns="" val="20000"/>
                    </a:ext>
                  </a:extLst>
                </a:gridCol>
                <a:gridCol w="8532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r>
                        <a:rPr lang="en-US" sz="1800" dirty="0" smtClean="0">
                          <a:effectLst/>
                          <a:latin typeface="Liberation Mono"/>
                          <a:cs typeface="Arial" panose="020B0604020202020204" pitchFamily="34" charset="0"/>
                        </a:rPr>
                        <a:t>.</a:t>
                      </a:r>
                    </a:p>
                    <a:p>
                      <a:pPr fontAlgn="t"/>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3816672619"/>
                  </a:ext>
                </a:extLst>
              </a:tr>
            </a:tbl>
          </a:graphicData>
        </a:graphic>
      </p:graphicFrame>
      <p:sp>
        <p:nvSpPr>
          <p:cNvPr id="5" name="Rectangle 4"/>
          <p:cNvSpPr/>
          <p:nvPr/>
        </p:nvSpPr>
        <p:spPr>
          <a:xfrm>
            <a:off x="392822" y="4941168"/>
            <a:ext cx="11389978" cy="646331"/>
          </a:xfrm>
          <a:prstGeom prst="rect">
            <a:avLst/>
          </a:prstGeom>
        </p:spPr>
        <p:txBody>
          <a:bodyPr wrap="square">
            <a:spAutoFit/>
          </a:bodyPr>
          <a:lstStyle/>
          <a:p>
            <a:pPr marL="285750" indent="-285750">
              <a:buFont typeface="Arial" panose="020B0604020202020204" pitchFamily="34" charset="0"/>
              <a:buChar char="•"/>
            </a:pPr>
            <a:endParaRPr lang="en-US" smtClean="0">
              <a:solidFill>
                <a:srgbClr val="0077AA"/>
              </a:solidFill>
              <a:latin typeface="Liberation Mono"/>
            </a:endParaRPr>
          </a:p>
          <a:p>
            <a:pPr marL="285750" indent="-285750">
              <a:buFont typeface="Arial" panose="020B0604020202020204" pitchFamily="34" charset="0"/>
              <a:buChar char="•"/>
            </a:pPr>
            <a:r>
              <a:rPr lang="en-US" smtClean="0">
                <a:solidFill>
                  <a:srgbClr val="0077AA"/>
                </a:solidFill>
                <a:latin typeface="Liberation Mono"/>
              </a:rPr>
              <a:t>SELECT</a:t>
            </a:r>
            <a:r>
              <a:rPr lang="en-US" smtClean="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xmlns=""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xmlns="" val="20000"/>
                    </a:ext>
                  </a:extLst>
                </a:gridCol>
                <a:gridCol w="961182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xmlns="" val="20000"/>
                    </a:ext>
                  </a:extLst>
                </a:gridCol>
                <a:gridCol w="9610759">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xmlns="" val="20000"/>
                    </a:ext>
                  </a:extLst>
                </a:gridCol>
                <a:gridCol w="961075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4587090"/>
              </p:ext>
            </p:extLst>
          </p:nvPr>
        </p:nvGraphicFramePr>
        <p:xfrm>
          <a:off x="406800" y="507785"/>
          <a:ext cx="11376000" cy="236262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xmlns="" val="20000"/>
                    </a:ext>
                  </a:extLst>
                </a:gridCol>
                <a:gridCol w="8711136">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txBody>
                  <a:tcPr marL="68580" marR="68580" marT="0" marB="0" anchor="ctr"/>
                </a:tc>
                <a:extLst>
                  <a:ext uri="{0D108BD9-81ED-4DB2-BD59-A6C34878D82A}">
                    <a16:rowId xmlns:a16="http://schemas.microsoft.com/office/drawing/2014/main" xmlns="" val="1000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xmlns="" id="{7668F112-9AC8-A516-E2AE-5EB9B68302BB}"/>
              </a:ext>
            </a:extLst>
          </p:cNvPr>
          <p:cNvGraphicFramePr>
            <a:graphicFrameLocks noGrp="1"/>
          </p:cNvGraphicFramePr>
          <p:nvPr>
            <p:extLst>
              <p:ext uri="{D42A27DB-BD31-4B8C-83A1-F6EECF244321}">
                <p14:modId xmlns:p14="http://schemas.microsoft.com/office/powerpoint/2010/main" val="724168671"/>
              </p:ext>
            </p:extLst>
          </p:nvPr>
        </p:nvGraphicFramePr>
        <p:xfrm>
          <a:off x="406800" y="2596088"/>
          <a:ext cx="11376000" cy="2866812"/>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xmlns="" val="20000"/>
                    </a:ext>
                  </a:extLst>
                </a:gridCol>
                <a:gridCol w="8816400">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LEFT(</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len</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mn-ea"/>
                          <a:cs typeface="+mn-cs"/>
                        </a:rPr>
                        <a:t>Returns the leftmost len characters from the string str, or NULL if any argument is NULL.</a:t>
                      </a:r>
                    </a:p>
                  </a:txBody>
                  <a:tcPr marL="68580" marR="68580" marT="0" marB="0" anchor="ctr">
                    <a:solidFill>
                      <a:schemeClr val="bg1"/>
                    </a:solidFill>
                  </a:tcPr>
                </a:tc>
                <a:extLst>
                  <a:ext uri="{0D108BD9-81ED-4DB2-BD59-A6C34878D82A}">
                    <a16:rowId xmlns:a16="http://schemas.microsoft.com/office/drawing/2014/main" xmlns=""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xmlns=""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xmlns=""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xmlns=""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xmlns=""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646271107"/>
                  </a:ext>
                </a:extLst>
              </a:tr>
            </a:tbl>
          </a:graphicData>
        </a:graphic>
      </p:graphicFrame>
    </p:spTree>
    <p:extLst>
      <p:ext uri="{BB962C8B-B14F-4D97-AF65-F5344CB8AC3E}">
        <p14:creationId xmlns:p14="http://schemas.microsoft.com/office/powerpoint/2010/main" val="403529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a16="http://schemas.microsoft.com/office/drawing/2014/main" xmlns=""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503892"/>
              </p:ext>
            </p:extLst>
          </p:nvPr>
        </p:nvGraphicFramePr>
        <p:xfrm>
          <a:off x="406800" y="685534"/>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xmlns="" val="20000"/>
                    </a:ext>
                  </a:extLst>
                </a:gridCol>
                <a:gridCol w="88164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xmlns=""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xmlns=""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xmlns=""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xmlns=""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3" name="Table 2">
            <a:extLst>
              <a:ext uri="{FF2B5EF4-FFF2-40B4-BE49-F238E27FC236}">
                <a16:creationId xmlns:a16="http://schemas.microsoft.com/office/drawing/2014/main" xmlns="" id="{631E3F18-8A1C-DA06-80D5-4F94B2ADA4D6}"/>
              </a:ext>
            </a:extLst>
          </p:cNvPr>
          <p:cNvGraphicFramePr>
            <a:graphicFrameLocks noGrp="1"/>
          </p:cNvGraphicFramePr>
          <p:nvPr>
            <p:extLst>
              <p:ext uri="{D42A27DB-BD31-4B8C-83A1-F6EECF244321}">
                <p14:modId xmlns:p14="http://schemas.microsoft.com/office/powerpoint/2010/main" val="4106236097"/>
              </p:ext>
            </p:extLst>
          </p:nvPr>
        </p:nvGraphicFramePr>
        <p:xfrm>
          <a:off x="406800" y="4437112"/>
          <a:ext cx="11376000" cy="2256366"/>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xmlns="" val="20000"/>
                    </a:ext>
                  </a:extLst>
                </a:gridCol>
                <a:gridCol w="8318700">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INSTR(</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substr</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solidFill>
                      <a:schemeClr val="bg1"/>
                    </a:solidFill>
                  </a:tcP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a:t>
                      </a:r>
                      <a:r>
                        <a:rPr kumimoji="0" lang="en-US" sz="1800" kern="1200" dirty="0" err="1">
                          <a:solidFill>
                            <a:schemeClr val="tx1"/>
                          </a:solidFill>
                          <a:effectLst/>
                          <a:latin typeface="Liberation Mono"/>
                          <a:ea typeface="Times New Roman" panose="02020603050405020304" pitchFamily="18" charset="0"/>
                          <a:cs typeface="+mn-cs"/>
                        </a:rPr>
                        <a:t>from_str</a:t>
                      </a:r>
                      <a:r>
                        <a:rPr kumimoji="0" lang="en-US"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810627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xmlns="" val="20000"/>
                    </a:ext>
                  </a:extLst>
                </a:gridCol>
                <a:gridCol w="852581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xmlns=""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xmlns=""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xmlns=""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xmlns=""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xmlns=""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1429280-F9CE-4377-4783-F44D764B6AA2}"/>
              </a:ext>
            </a:extLst>
          </p:cNvPr>
          <p:cNvSpPr txBox="1"/>
          <p:nvPr/>
        </p:nvSpPr>
        <p:spPr>
          <a:xfrm>
            <a:off x="262234" y="1844824"/>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3376284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xmlns=""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xmlns="" id="{B80DA59F-F73A-40DE-B646-ACFB88C2CFDD}"/>
              </a:ext>
            </a:extLst>
          </p:cNvPr>
          <p:cNvSpPr/>
          <p:nvPr/>
        </p:nvSpPr>
        <p:spPr>
          <a:xfrm>
            <a:off x="262558" y="260648"/>
            <a:ext cx="11737304" cy="416742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xmlns=""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xmlns=""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xmlns=""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xmlns=""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xmlns=""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xmlns=""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xmlns=""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xmlns=""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xmlns=""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xmlns=""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xmlns=""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xmlns=""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xmlns=""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xmlns=""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xmlns=""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xmlns=""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xmlns=""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xmlns=""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xmlns=""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xmlns=""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xmlns=""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xmlns=""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xmlns=""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xmlns=""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xmlns=""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xmlns=""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xmlns=""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xmlns=""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xmlns=""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xmlns=""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xmlns=""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xmlns=""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xmlns=""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xmlns=""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xmlns=""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xmlns=""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xmlns=""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xmlns=""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xmlns=""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xmlns=""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xmlns=""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xmlns=""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xmlns=""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xmlns=""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xmlns=""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xmlns=""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xmlns=""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xmlns=""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xmlns=""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xmlns=""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xmlns=""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xmlns=""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xmlns=""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xmlns=""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xmlns=""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xmlns=""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xmlns=""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xmlns=""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xmlns=""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xmlns=""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xmlns=""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xmlns=""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xmlns=""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xmlns=""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xmlns=""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xmlns=""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xmlns=""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xmlns=""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xmlns=""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xmlns=""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xmlns=""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xmlns=""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xmlns=""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xmlns=""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xmlns=""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xmlns=""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xmlns=""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xmlns=""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xmlns=""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xmlns=""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xmlns=""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xmlns=""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xmlns=""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xmlns=""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xmlns=""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xmlns=""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xmlns=""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xmlns=""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xmlns=""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xmlns=""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xmlns=""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xmlns=""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xmlns=""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xmlns=""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xmlns=""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xmlns=""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xmlns=""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xmlns=""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xmlns=""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xmlns=""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xmlns=""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xmlns=""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xmlns=""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xmlns=""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xmlns=""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xmlns=""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xmlns=""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xmlns=""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xmlns=""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xmlns=""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p>
        </p:txBody>
      </p:sp>
      <p:sp>
        <p:nvSpPr>
          <p:cNvPr id="8" name="Rectangle 7">
            <a:extLst>
              <a:ext uri="{FF2B5EF4-FFF2-40B4-BE49-F238E27FC236}">
                <a16:creationId xmlns:a16="http://schemas.microsoft.com/office/drawing/2014/main" xmlns="" id="{7945CF57-22AA-466F-8A0C-12D787B29586}"/>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a:extLst>
              <a:ext uri="{FF2B5EF4-FFF2-40B4-BE49-F238E27FC236}">
                <a16:creationId xmlns:a16="http://schemas.microsoft.com/office/drawing/2014/main" xmlns="" id="{D2A80BBE-80DC-4F44-BD63-77B15D090023}"/>
              </a:ext>
            </a:extLst>
          </p:cNvPr>
          <p:cNvGrpSpPr/>
          <p:nvPr/>
        </p:nvGrpSpPr>
        <p:grpSpPr>
          <a:xfrm>
            <a:off x="191344" y="1967113"/>
            <a:ext cx="11737304" cy="4630238"/>
            <a:chOff x="0" y="1967113"/>
            <a:chExt cx="12072664" cy="4630238"/>
          </a:xfrm>
        </p:grpSpPr>
        <p:pic>
          <p:nvPicPr>
            <p:cNvPr id="2" name="Picture 1">
              <a:extLst>
                <a:ext uri="{FF2B5EF4-FFF2-40B4-BE49-F238E27FC236}">
                  <a16:creationId xmlns:a16="http://schemas.microsoft.com/office/drawing/2014/main" xmlns="" id="{1B074D0D-113E-4251-BFFA-8C46F9D998E3}"/>
                </a:ext>
              </a:extLst>
            </p:cNvPr>
            <p:cNvPicPr>
              <a:picLocks noChangeAspect="1"/>
            </p:cNvPicPr>
            <p:nvPr/>
          </p:nvPicPr>
          <p:blipFill>
            <a:blip r:embed="rId2" cstate="print"/>
            <a:stretch>
              <a:fillRect/>
            </a:stretch>
          </p:blipFill>
          <p:spPr>
            <a:xfrm>
              <a:off x="0" y="1967113"/>
              <a:ext cx="12072664" cy="4584265"/>
            </a:xfrm>
            <a:prstGeom prst="rect">
              <a:avLst/>
            </a:prstGeom>
          </p:spPr>
        </p:pic>
        <p:sp>
          <p:nvSpPr>
            <p:cNvPr id="12" name="Rectangle 11">
              <a:extLst>
                <a:ext uri="{FF2B5EF4-FFF2-40B4-BE49-F238E27FC236}">
                  <a16:creationId xmlns:a16="http://schemas.microsoft.com/office/drawing/2014/main" xmlns="" id="{1485FC11-75C0-49E6-BBE0-5427C9203D1B}"/>
                </a:ext>
              </a:extLst>
            </p:cNvPr>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29971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grpSp>
        <p:nvGrpSpPr>
          <p:cNvPr id="2" name="Group 1">
            <a:extLst>
              <a:ext uri="{FF2B5EF4-FFF2-40B4-BE49-F238E27FC236}">
                <a16:creationId xmlns:a16="http://schemas.microsoft.com/office/drawing/2014/main" xmlns="" id="{44EE0087-93D8-46A9-9FC3-A31727AD9512}"/>
              </a:ext>
            </a:extLst>
          </p:cNvPr>
          <p:cNvGrpSpPr/>
          <p:nvPr/>
        </p:nvGrpSpPr>
        <p:grpSpPr>
          <a:xfrm>
            <a:off x="225273" y="1964539"/>
            <a:ext cx="11631368" cy="4536557"/>
            <a:chOff x="1549199" y="2116801"/>
            <a:chExt cx="9308388" cy="3840600"/>
          </a:xfrm>
        </p:grpSpPr>
        <p:pic>
          <p:nvPicPr>
            <p:cNvPr id="3" name="Picture 2">
              <a:extLst>
                <a:ext uri="{FF2B5EF4-FFF2-40B4-BE49-F238E27FC236}">
                  <a16:creationId xmlns:a16="http://schemas.microsoft.com/office/drawing/2014/main" xmlns="" id="{B8295FEA-B5AD-49F6-9FD9-802E6842C9BB}"/>
                </a:ext>
              </a:extLst>
            </p:cNvPr>
            <p:cNvPicPr>
              <a:picLocks noChangeAspect="1"/>
            </p:cNvPicPr>
            <p:nvPr/>
          </p:nvPicPr>
          <p:blipFill>
            <a:blip r:embed="rId2" cstate="print"/>
            <a:stretch>
              <a:fillRect/>
            </a:stretch>
          </p:blipFill>
          <p:spPr>
            <a:xfrm>
              <a:off x="1549199" y="2116802"/>
              <a:ext cx="9308388" cy="3840599"/>
            </a:xfrm>
            <a:prstGeom prst="rect">
              <a:avLst/>
            </a:prstGeom>
          </p:spPr>
        </p:pic>
        <p:sp>
          <p:nvSpPr>
            <p:cNvPr id="9" name="Rectangle 8">
              <a:extLst>
                <a:ext uri="{FF2B5EF4-FFF2-40B4-BE49-F238E27FC236}">
                  <a16:creationId xmlns:a16="http://schemas.microsoft.com/office/drawing/2014/main" xmlns="" id="{50B1CFE8-B785-430E-9A9E-2C66F2D54E79}"/>
                </a:ext>
              </a:extLst>
            </p:cNvPr>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xmlns="" id="{7F9C5529-E247-4668-8D20-58282FA1F682}"/>
              </a:ext>
            </a:extLst>
          </p:cNvPr>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12" name="Rectangle 11">
            <a:extLst>
              <a:ext uri="{FF2B5EF4-FFF2-40B4-BE49-F238E27FC236}">
                <a16:creationId xmlns:a16="http://schemas.microsoft.com/office/drawing/2014/main" xmlns="" id="{5378EE6B-16B9-4534-8B3B-834CFB10CA0D}"/>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4241115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xmlns=""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xmlns=""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xmlns=""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xmlns=""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xmlns=""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xmlns=""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xmlns=""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xmlns="" id="{5CA720AB-F4E8-4F13-8E16-92F6B8D40E26}"/>
              </a:ext>
            </a:extLst>
          </p:cNvPr>
          <p:cNvSpPr txBox="1"/>
          <p:nvPr/>
        </p:nvSpPr>
        <p:spPr>
          <a:xfrm>
            <a:off x="47328" y="2564904"/>
            <a:ext cx="2890710" cy="34624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990055"/>
                </a:solidFill>
                <a:latin typeface="Liberation Mono"/>
              </a:rPr>
              <a:t>1</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2</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990055"/>
                </a:solidFill>
                <a:latin typeface="Liberation Mono"/>
              </a:rPr>
              <a:t>0</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1</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669900"/>
                </a:solidFill>
                <a:latin typeface="Liberation Mono"/>
              </a:rPr>
              <a:t>'a'</a:t>
            </a:r>
            <a:r>
              <a:rPr lang="en-IN" sz="1600" dirty="0">
                <a:latin typeface="Liberation Mono"/>
              </a:rPr>
              <a:t>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990055"/>
                </a:solidFill>
                <a:latin typeface="Liberation Mono"/>
              </a:rPr>
              <a:t>0</a:t>
            </a:r>
            <a:r>
              <a:rPr lang="en-IN" sz="1600" dirty="0">
                <a:latin typeface="Liberation Mono"/>
              </a:rPr>
              <a:t>;</a:t>
            </a:r>
          </a:p>
        </p:txBody>
      </p:sp>
      <p:sp>
        <p:nvSpPr>
          <p:cNvPr id="11" name="Rectangle 10">
            <a:extLst>
              <a:ext uri="{FF2B5EF4-FFF2-40B4-BE49-F238E27FC236}">
                <a16:creationId xmlns:a16="http://schemas.microsoft.com/office/drawing/2014/main" xmlns=""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xmlns=""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xmlns="" id="{4E7DB296-E8A5-4380-9DCC-E7C7FB2903F6}"/>
              </a:ext>
            </a:extLst>
          </p:cNvPr>
          <p:cNvSpPr txBox="1"/>
          <p:nvPr/>
        </p:nvSpPr>
        <p:spPr>
          <a:xfrm>
            <a:off x="2423592" y="2560471"/>
            <a:ext cx="4968552" cy="30469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0</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US" sz="1600" dirty="0">
                <a:solidFill>
                  <a:srgbClr val="990055"/>
                </a:solidFill>
                <a:latin typeface="Liberation Mono"/>
              </a:rPr>
              <a:t>1</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a:t>
            </a:r>
            <a:r>
              <a:rPr lang="en-US" sz="1600" dirty="0">
                <a:solidFill>
                  <a:srgbClr val="A67F59"/>
                </a:solidFill>
                <a:latin typeface="Liberation Mono"/>
              </a:rPr>
              <a:t>*</a:t>
            </a:r>
            <a:r>
              <a:rPr lang="en-US" sz="1600" dirty="0">
                <a:latin typeface="Liberation Mono"/>
              </a:rPr>
              <a:t>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ename </a:t>
            </a:r>
            <a:r>
              <a:rPr lang="en-US" sz="1600" dirty="0">
                <a:solidFill>
                  <a:schemeClr val="accent5">
                    <a:lumMod val="75000"/>
                  </a:schemeClr>
                </a:solidFill>
                <a:latin typeface="Liberation Mono"/>
                <a:cs typeface="Arial" panose="020B0604020202020204" pitchFamily="34" charset="0"/>
              </a:rPr>
              <a:t>=</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chemeClr val="accent4">
                    <a:lumMod val="50000"/>
                  </a:schemeClr>
                </a:solidFill>
                <a:latin typeface="Liberation Mono"/>
              </a:rPr>
              <a:t>False</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AND</a:t>
            </a:r>
            <a:r>
              <a:rPr lang="en-US" sz="1600" dirty="0">
                <a:latin typeface="Liberation Mono"/>
              </a:rPr>
              <a:t> </a:t>
            </a:r>
            <a:r>
              <a:rPr lang="en-IN" sz="1600" dirty="0">
                <a:solidFill>
                  <a:srgbClr val="990055"/>
                </a:solidFill>
                <a:latin typeface="Liberation Mono"/>
              </a:rPr>
              <a:t>1</a:t>
            </a:r>
            <a:r>
              <a:rPr lang="en-US" sz="1600" dirty="0">
                <a:latin typeface="Liberation Mono"/>
              </a:rPr>
              <a:t>;</a:t>
            </a:r>
          </a:p>
          <a:p>
            <a:pPr marL="285750" indent="-28575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latin typeface="Liberation Mono"/>
              </a:rPr>
              <a:t> * </a:t>
            </a:r>
            <a:r>
              <a:rPr lang="en-US" sz="1600" dirty="0">
                <a:solidFill>
                  <a:srgbClr val="0077AA"/>
                </a:solidFill>
                <a:latin typeface="Liberation Mono"/>
                <a:cs typeface="Times New Roman" panose="02020603050405020304" pitchFamily="18" charset="0"/>
              </a:rPr>
              <a:t>FROM</a:t>
            </a:r>
            <a:r>
              <a:rPr lang="en-US" sz="1600" dirty="0">
                <a:latin typeface="Liberation Mono"/>
              </a:rPr>
              <a:t> emp </a:t>
            </a:r>
            <a:r>
              <a:rPr lang="en-US" sz="1600" dirty="0">
                <a:solidFill>
                  <a:srgbClr val="0077AA"/>
                </a:solidFill>
                <a:latin typeface="Liberation Mono"/>
                <a:cs typeface="Times New Roman" panose="02020603050405020304" pitchFamily="18" charset="0"/>
              </a:rPr>
              <a:t>WHERE</a:t>
            </a:r>
            <a:r>
              <a:rPr lang="en-US" sz="1600" dirty="0">
                <a:latin typeface="Liberation Mono"/>
              </a:rPr>
              <a:t> </a:t>
            </a:r>
            <a:r>
              <a:rPr lang="en-IN" sz="1600" dirty="0">
                <a:solidFill>
                  <a:schemeClr val="accent4">
                    <a:lumMod val="50000"/>
                  </a:schemeClr>
                </a:solidFill>
                <a:latin typeface="Liberation Mono"/>
              </a:rPr>
              <a:t>True</a:t>
            </a:r>
            <a:r>
              <a:rPr lang="en-US" sz="1600" dirty="0">
                <a:latin typeface="Liberation Mono"/>
              </a:rPr>
              <a:t> </a:t>
            </a:r>
            <a:r>
              <a:rPr lang="en-IN" sz="1600" kern="1200" dirty="0">
                <a:solidFill>
                  <a:srgbClr val="A67F59"/>
                </a:solidFill>
                <a:latin typeface="Liberation Mono"/>
                <a:ea typeface="+mn-ea"/>
                <a:cs typeface="+mn-cs"/>
              </a:rPr>
              <a:t>OR</a:t>
            </a:r>
            <a:r>
              <a:rPr lang="en-US" sz="1600" dirty="0">
                <a:latin typeface="Liberation Mono"/>
              </a:rPr>
              <a:t> </a:t>
            </a:r>
            <a:r>
              <a:rPr lang="en-IN" sz="1600" dirty="0">
                <a:solidFill>
                  <a:srgbClr val="990055"/>
                </a:solidFill>
                <a:latin typeface="Liberation Mono"/>
              </a:rPr>
              <a:t>0</a:t>
            </a:r>
            <a:r>
              <a:rPr lang="en-US" sz="1600" dirty="0">
                <a:latin typeface="Liberation Mono"/>
              </a:rPr>
              <a:t>;</a:t>
            </a:r>
            <a:endParaRPr lang="en-IN" sz="1600" dirty="0">
              <a:latin typeface="Liberation Mono"/>
            </a:endParaRPr>
          </a:p>
        </p:txBody>
      </p:sp>
      <p:sp>
        <p:nvSpPr>
          <p:cNvPr id="8" name="TextBox 7">
            <a:extLst>
              <a:ext uri="{FF2B5EF4-FFF2-40B4-BE49-F238E27FC236}">
                <a16:creationId xmlns:a16="http://schemas.microsoft.com/office/drawing/2014/main" xmlns=""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xmlns="" id="{8CE928B2-CC82-4905-89B0-168119B134B8}"/>
              </a:ext>
            </a:extLst>
          </p:cNvPr>
          <p:cNvSpPr/>
          <p:nvPr/>
        </p:nvSpPr>
        <p:spPr>
          <a:xfrm>
            <a:off x="387116" y="4046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42BD7AD7-2232-4C95-B376-67CE7D3A67B5}"/>
              </a:ext>
            </a:extLst>
          </p:cNvPr>
          <p:cNvSpPr txBox="1"/>
          <p:nvPr/>
        </p:nvSpPr>
        <p:spPr>
          <a:xfrm>
            <a:off x="6744072" y="6167045"/>
            <a:ext cx="5328592" cy="584775"/>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0077AA"/>
                </a:solidFill>
                <a:latin typeface="Liberation Mono"/>
                <a:cs typeface="Times New Roman" panose="02020603050405020304" pitchFamily="18" charset="0"/>
              </a:rPr>
              <a:t>EXPLAIN</a:t>
            </a:r>
            <a:r>
              <a:rPr lang="en-IN" sz="1600" dirty="0">
                <a:latin typeface="Liberation Mono"/>
              </a:rPr>
              <a:t> </a:t>
            </a:r>
            <a:r>
              <a:rPr lang="en-IN" sz="1600" dirty="0">
                <a:solidFill>
                  <a:srgbClr val="0077AA"/>
                </a:solidFill>
                <a:latin typeface="Liberation Mono"/>
                <a:cs typeface="Times New Roman" panose="02020603050405020304" pitchFamily="18" charset="0"/>
              </a:rPr>
              <a:t>ANALYZE</a:t>
            </a:r>
            <a:r>
              <a:rPr lang="en-IN" sz="1600" dirty="0">
                <a:latin typeface="Liberation Mono"/>
              </a:rPr>
              <a:t>  </a:t>
            </a: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'salesman'</a:t>
            </a:r>
            <a:r>
              <a:rPr lang="en-IN" sz="1600" dirty="0">
                <a:latin typeface="Liberation Mono"/>
              </a:rPr>
              <a:t> </a:t>
            </a:r>
            <a:r>
              <a:rPr lang="en-IN" sz="1600" dirty="0">
                <a:solidFill>
                  <a:srgbClr val="A67F59"/>
                </a:solidFill>
                <a:latin typeface="Liberation Mono"/>
              </a:rPr>
              <a:t>OR</a:t>
            </a:r>
            <a:r>
              <a:rPr lang="en-IN" sz="1600" dirty="0">
                <a:latin typeface="Liberation Mono"/>
              </a:rPr>
              <a:t> job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US" sz="1600" dirty="0">
                <a:solidFill>
                  <a:srgbClr val="669900"/>
                </a:solidFill>
                <a:latin typeface="Liberation Mono"/>
              </a:rPr>
              <a:t>'manager'</a:t>
            </a:r>
            <a:r>
              <a:rPr lang="en-IN" sz="1600" dirty="0">
                <a:latin typeface="Liberation Mono"/>
              </a:rPr>
              <a:t> </a:t>
            </a:r>
            <a:r>
              <a:rPr lang="en-IN" sz="1600" dirty="0">
                <a:solidFill>
                  <a:srgbClr val="A67F59"/>
                </a:solidFill>
                <a:latin typeface="Liberation Mono"/>
              </a:rPr>
              <a:t>AND</a:t>
            </a:r>
            <a:r>
              <a:rPr lang="en-IN" sz="1600" dirty="0">
                <a:latin typeface="Liberation Mono"/>
              </a:rPr>
              <a:t> sal </a:t>
            </a:r>
            <a:r>
              <a:rPr lang="en-IN" sz="1600" dirty="0">
                <a:solidFill>
                  <a:schemeClr val="accent5">
                    <a:lumMod val="75000"/>
                  </a:schemeClr>
                </a:solidFill>
                <a:latin typeface="Liberation Mono"/>
                <a:cs typeface="Arial" panose="020B0604020202020204" pitchFamily="34" charset="0"/>
              </a:rPr>
              <a:t>&gt;</a:t>
            </a:r>
            <a:r>
              <a:rPr lang="en-IN" sz="1600" dirty="0">
                <a:latin typeface="Liberation Mono"/>
              </a:rPr>
              <a:t> </a:t>
            </a:r>
            <a:r>
              <a:rPr lang="en-IN" sz="1600" dirty="0">
                <a:solidFill>
                  <a:srgbClr val="990055"/>
                </a:solidFill>
                <a:latin typeface="Liberation Mono"/>
              </a:rPr>
              <a:t>2000</a:t>
            </a:r>
            <a:r>
              <a:rPr lang="en-IN" sz="1600" dirty="0">
                <a:latin typeface="Liberation Mono"/>
              </a:rPr>
              <a:t>;</a:t>
            </a:r>
          </a:p>
        </p:txBody>
      </p:sp>
      <p:sp>
        <p:nvSpPr>
          <p:cNvPr id="2" name="TextBox 1">
            <a:extLst>
              <a:ext uri="{FF2B5EF4-FFF2-40B4-BE49-F238E27FC236}">
                <a16:creationId xmlns:a16="http://schemas.microsoft.com/office/drawing/2014/main" xmlns="" id="{062E8E22-7D5C-307C-5092-37706B0A7358}"/>
              </a:ext>
            </a:extLst>
          </p:cNvPr>
          <p:cNvSpPr txBox="1"/>
          <p:nvPr/>
        </p:nvSpPr>
        <p:spPr>
          <a:xfrm>
            <a:off x="7392144" y="2276872"/>
            <a:ext cx="4752528" cy="127727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salary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Tree>
    <p:extLst>
      <p:ext uri="{BB962C8B-B14F-4D97-AF65-F5344CB8AC3E}">
        <p14:creationId xmlns:p14="http://schemas.microsoft.com/office/powerpoint/2010/main" val="2252911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xmlns=""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xmlns="" val="20000"/>
                    </a:ext>
                  </a:extLst>
                </a:gridCol>
                <a:gridCol w="9219507">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xmlns="" val="10003"/>
                  </a:ext>
                </a:extLst>
              </a:tr>
            </a:tbl>
          </a:graphicData>
        </a:graphic>
      </p:graphicFrame>
      <p:sp>
        <p:nvSpPr>
          <p:cNvPr id="7" name="Rectangle 6">
            <a:extLst>
              <a:ext uri="{FF2B5EF4-FFF2-40B4-BE49-F238E27FC236}">
                <a16:creationId xmlns:a16="http://schemas.microsoft.com/office/drawing/2014/main" xmlns=""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40919684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xmlns="" val="20000"/>
                    </a:ext>
                  </a:extLst>
                </a:gridCol>
                <a:gridCol w="8424936">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xmlns=""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xmlns=""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xmlns=""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xmlns=""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xmlns=""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xmlns=""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xmlns=""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xmlns=""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xmlns=""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xmlns=""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xmlns=""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xmlns=""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xmlns=""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xmlns=""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xmlns=""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xmlns=""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xmlns=""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xmlns=""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xmlns=""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xmlns=""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xmlns=""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xmlns=""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xmlns=""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xmlns=""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xmlns=""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xmlns=""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xmlns=""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xmlns=""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xmlns=""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xmlns=""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xmlns=""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xmlns=""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xmlns=""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xmlns=""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xmlns=""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xmlns=""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xmlns="" id="{65AAF8D8-A9AA-4D65-A924-E3D8A424C7EC}"/>
              </a:ext>
            </a:extLst>
          </p:cNvPr>
          <p:cNvSpPr/>
          <p:nvPr/>
        </p:nvSpPr>
        <p:spPr>
          <a:xfrm>
            <a:off x="407368" y="1762962"/>
            <a:ext cx="8957190" cy="400110"/>
          </a:xfrm>
          <a:prstGeom prst="rect">
            <a:avLst/>
          </a:prstGeom>
        </p:spPr>
        <p:txBody>
          <a:bodyPr wrap="square">
            <a:spAutoFit/>
          </a:bodyPr>
          <a:lstStyle/>
          <a:p>
            <a:r>
              <a:rPr lang="en-IN" sz="2000" dirty="0">
                <a:solidFill>
                  <a:srgbClr val="0077AA"/>
                </a:solidFill>
                <a:latin typeface="Source Code Pro"/>
              </a:rPr>
              <a:t>SELECT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endParaRPr lang="en-IN" sz="2000" dirty="0"/>
          </a:p>
        </p:txBody>
      </p:sp>
      <p:sp>
        <p:nvSpPr>
          <p:cNvPr id="13" name="Rectangle 12">
            <a:extLst>
              <a:ext uri="{FF2B5EF4-FFF2-40B4-BE49-F238E27FC236}">
                <a16:creationId xmlns:a16="http://schemas.microsoft.com/office/drawing/2014/main" xmlns=""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xmlns=""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xmlns=""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xmlns=""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xmlns=""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xmlns=""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xmlns=""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xmlns=""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xmlns=""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xmlns=""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xmlns=""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xmlns=""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xmlns=""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xmlns=""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True</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solidFill>
                  <a:schemeClr val="accent4">
                    <a:lumMod val="50000"/>
                  </a:schemeClr>
                </a:solidFill>
                <a:latin typeface="Liberation Mono"/>
              </a:rPr>
              <a:t>False</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0</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cs typeface="Times New Roman" panose="02020603050405020304" pitchFamily="18" charset="0"/>
              </a:rPr>
              <a:t>SELECT</a:t>
            </a:r>
            <a:r>
              <a:rPr lang="en-US" sz="1600" dirty="0">
                <a:solidFill>
                  <a:srgbClr val="006C86"/>
                </a:solidFill>
                <a:latin typeface="Liberation Mono"/>
                <a:cs typeface="Arial" panose="020B0604020202020204" pitchFamily="34" charset="0"/>
              </a:rPr>
              <a:t> </a:t>
            </a:r>
            <a:r>
              <a:rPr lang="en-US" sz="1600" dirty="0">
                <a:solidFill>
                  <a:srgbClr val="A67F59"/>
                </a:solidFill>
                <a:latin typeface="Liberation Mono"/>
              </a:rPr>
              <a:t>*</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FROM</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emp</a:t>
            </a:r>
            <a:r>
              <a:rPr lang="en-US" sz="1600" dirty="0">
                <a:solidFill>
                  <a:srgbClr val="006C86"/>
                </a:solidFill>
                <a:latin typeface="Liberation Mono"/>
                <a:cs typeface="Arial" panose="020B0604020202020204" pitchFamily="34" charset="0"/>
              </a:rPr>
              <a:t> </a:t>
            </a:r>
            <a:r>
              <a:rPr lang="en-US" sz="1600" dirty="0">
                <a:solidFill>
                  <a:srgbClr val="0077AA"/>
                </a:solidFill>
                <a:latin typeface="Liberation Mono"/>
                <a:cs typeface="Times New Roman" panose="02020603050405020304" pitchFamily="18" charset="0"/>
              </a:rPr>
              <a:t>WHERE</a:t>
            </a:r>
            <a:r>
              <a:rPr lang="en-US" sz="1600" dirty="0">
                <a:solidFill>
                  <a:srgbClr val="006C86"/>
                </a:solidFill>
                <a:latin typeface="Liberation Mono"/>
                <a:cs typeface="Arial" panose="020B0604020202020204" pitchFamily="34" charset="0"/>
              </a:rPr>
              <a:t> </a:t>
            </a:r>
            <a:r>
              <a:rPr lang="en-US" sz="1600" dirty="0">
                <a:latin typeface="Liberation Mono"/>
                <a:cs typeface="Arial" panose="020B0604020202020204" pitchFamily="34" charset="0"/>
              </a:rPr>
              <a:t>ename</a:t>
            </a:r>
            <a:r>
              <a:rPr lang="en-US" sz="1600" dirty="0">
                <a:solidFill>
                  <a:srgbClr val="006C86"/>
                </a:solidFill>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a:t>
            </a:r>
            <a:r>
              <a:rPr lang="en-US" sz="1600" dirty="0">
                <a:solidFill>
                  <a:srgbClr val="006C86"/>
                </a:solidFill>
                <a:latin typeface="Liberation Mono"/>
                <a:cs typeface="Arial" panose="020B0604020202020204" pitchFamily="34" charset="0"/>
              </a:rPr>
              <a:t> </a:t>
            </a:r>
            <a:r>
              <a:rPr lang="en-US" sz="1600" dirty="0">
                <a:solidFill>
                  <a:srgbClr val="669900"/>
                </a:solidFill>
                <a:latin typeface="Liberation Mono"/>
              </a:rPr>
              <a:t>''</a:t>
            </a:r>
            <a:r>
              <a:rPr lang="en-US" sz="1600" dirty="0">
                <a:latin typeface="Liberation Mono"/>
                <a:cs typeface="Arial" panose="020B0604020202020204" pitchFamily="34" charset="0"/>
              </a:rPr>
              <a:t> </a:t>
            </a:r>
            <a:r>
              <a:rPr lang="en-US" sz="1600" dirty="0">
                <a:solidFill>
                  <a:srgbClr val="A67F59"/>
                </a:solidFill>
                <a:latin typeface="Liberation Mono"/>
              </a:rPr>
              <a:t>OR</a:t>
            </a:r>
            <a:r>
              <a:rPr lang="en-US" sz="1600" dirty="0">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 =</a:t>
            </a:r>
            <a:r>
              <a:rPr lang="en-US" sz="1600" dirty="0">
                <a:solidFill>
                  <a:schemeClr val="accent5">
                    <a:lumMod val="75000"/>
                  </a:schemeClr>
                </a:solidFill>
                <a:latin typeface="Liberation Mono"/>
                <a:cs typeface="Arial" panose="020B0604020202020204" pitchFamily="34" charset="0"/>
              </a:rPr>
              <a:t> </a:t>
            </a:r>
            <a:r>
              <a:rPr lang="en-US" sz="1600" dirty="0">
                <a:solidFill>
                  <a:srgbClr val="990055"/>
                </a:solidFill>
                <a:latin typeface="Liberation Mono"/>
              </a:rPr>
              <a:t>1</a:t>
            </a:r>
            <a:r>
              <a:rPr lang="en-US" sz="1600"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xmlns=""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xmlns=""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xmlns=""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xmlns="" id="{2B285540-07D6-4D96-86D9-52EB6AE2A3D3}"/>
              </a:ext>
            </a:extLst>
          </p:cNvPr>
          <p:cNvSpPr txBox="1"/>
          <p:nvPr/>
        </p:nvSpPr>
        <p:spPr>
          <a:xfrm>
            <a:off x="6168008" y="2944296"/>
            <a:ext cx="6023992" cy="23083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True</a:t>
            </a:r>
            <a:r>
              <a:rPr lang="en-IN" sz="1600" dirty="0">
                <a:solidFill>
                  <a:schemeClr val="bg1">
                    <a:lumMod val="65000"/>
                  </a:schemeClr>
                </a:solidFill>
                <a:latin typeface="Liberation Mono"/>
              </a:rPr>
              <a:t>)</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False</a:t>
            </a:r>
            <a:r>
              <a:rPr lang="en-IN" sz="1600" dirty="0">
                <a:solidFill>
                  <a:schemeClr val="bg1">
                    <a:lumMod val="65000"/>
                  </a:schemeClr>
                </a:solidFill>
                <a:latin typeface="Liberation Mono"/>
              </a:rPr>
              <a:t>)</a:t>
            </a:r>
            <a:r>
              <a:rPr lang="en-IN" sz="1600" dirty="0">
                <a:latin typeface="Liberation Mono"/>
              </a:rPr>
              <a:t>;</a:t>
            </a:r>
          </a:p>
        </p:txBody>
      </p:sp>
      <p:sp>
        <p:nvSpPr>
          <p:cNvPr id="11" name="Rectangle 10">
            <a:extLst>
              <a:ext uri="{FF2B5EF4-FFF2-40B4-BE49-F238E27FC236}">
                <a16:creationId xmlns:a16="http://schemas.microsoft.com/office/drawing/2014/main" xmlns=""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xmlns=""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xmlns=""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xmlns=""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xmlns=""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xmlns=""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xmlns=""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xmlns=""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xmlns=""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xmlns=""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xmlns=""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xmlns=""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xmlns=""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xmlns=""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xmlns=""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xmlns=""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xmlns=""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xmlns=""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xmlns=""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xmlns="" val="4286149586"/>
                    </a:ext>
                  </a:extLst>
                </a:gridCol>
                <a:gridCol w="3546363">
                  <a:extLst>
                    <a:ext uri="{9D8B030D-6E8A-4147-A177-3AD203B41FA5}">
                      <a16:colId xmlns:a16="http://schemas.microsoft.com/office/drawing/2014/main" xmlns=""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xmlns=""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xmlns=""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xmlns=""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xmlns=""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xmlns=""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xmlns=""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xmlns="" val="1275589697"/>
                    </a:ext>
                  </a:extLst>
                </a:gridCol>
                <a:gridCol w="1456591">
                  <a:extLst>
                    <a:ext uri="{9D8B030D-6E8A-4147-A177-3AD203B41FA5}">
                      <a16:colId xmlns:a16="http://schemas.microsoft.com/office/drawing/2014/main" xmlns=""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21776548"/>
                  </a:ext>
                </a:extLst>
              </a:tr>
            </a:tbl>
          </a:graphicData>
        </a:graphic>
      </p:graphicFrame>
      <p:graphicFrame>
        <p:nvGraphicFramePr>
          <p:cNvPr id="10" name="Table 6">
            <a:extLst>
              <a:ext uri="{FF2B5EF4-FFF2-40B4-BE49-F238E27FC236}">
                <a16:creationId xmlns:a16="http://schemas.microsoft.com/office/drawing/2014/main" xmlns=""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xmlns="" val="1275589697"/>
                    </a:ext>
                  </a:extLst>
                </a:gridCol>
                <a:gridCol w="1456591">
                  <a:extLst>
                    <a:ext uri="{9D8B030D-6E8A-4147-A177-3AD203B41FA5}">
                      <a16:colId xmlns:a16="http://schemas.microsoft.com/office/drawing/2014/main" xmlns=""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85684035"/>
                  </a:ext>
                </a:extLst>
              </a:tr>
            </a:tbl>
          </a:graphicData>
        </a:graphic>
      </p:graphicFrame>
      <p:sp>
        <p:nvSpPr>
          <p:cNvPr id="12" name="TextBox 11">
            <a:extLst>
              <a:ext uri="{FF2B5EF4-FFF2-40B4-BE49-F238E27FC236}">
                <a16:creationId xmlns:a16="http://schemas.microsoft.com/office/drawing/2014/main" xmlns=""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xmlns=""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xmlns=""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191344" y="1761474"/>
            <a:ext cx="11881319" cy="4524315"/>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7788</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chemeClr val="tx1"/>
                </a:solidFill>
              </a:rPr>
              <a:t>empno, mgr</a:t>
            </a:r>
            <a:r>
              <a:rPr lang="en-IN" sz="1600" dirty="0">
                <a:solidFill>
                  <a:schemeClr val="bg1">
                    <a:lumMod val="65000"/>
                  </a:schemeClr>
                </a:solidFill>
              </a:rPr>
              <a:t>)</a:t>
            </a:r>
            <a:r>
              <a:rPr lang="en-IN" sz="1600" dirty="0">
                <a:solidFill>
                  <a:schemeClr val="tx1"/>
                </a:solidFill>
              </a:rPr>
              <a:t>;   </a:t>
            </a:r>
            <a:r>
              <a:rPr lang="en-IN" sz="1600" dirty="0">
                <a:solidFill>
                  <a:srgbClr val="FD8603"/>
                </a:solidFill>
                <a:sym typeface="Wingdings" panose="05000000000000000000" pitchFamily="2" charset="2"/>
              </a:rPr>
              <a:t></a:t>
            </a:r>
            <a:endParaRPr lang="en-IN" sz="1600" b="1" dirty="0">
              <a:solidFill>
                <a:srgbClr val="FD8603"/>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 </a:t>
            </a:r>
            <a:r>
              <a:rPr lang="en-IN" sz="1600" dirty="0">
                <a:solidFill>
                  <a:schemeClr val="accent4">
                    <a:lumMod val="50000"/>
                  </a:schemeClr>
                </a:solidFill>
                <a:cs typeface="+mn-cs"/>
              </a:rPr>
              <a:t>False</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OR</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AND</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a:t>
            </a:r>
            <a:r>
              <a:rPr lang="en-US" sz="1600" dirty="0">
                <a:solidFill>
                  <a:schemeClr val="bg1">
                    <a:lumMod val="65000"/>
                  </a:schemeClr>
                </a:solidFill>
              </a:rPr>
              <a:t>)</a:t>
            </a:r>
            <a:r>
              <a:rPr lang="en-US"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 </a:t>
            </a:r>
            <a:r>
              <a:rPr lang="en-US" sz="1600" dirty="0"/>
              <a:t>WHERE</a:t>
            </a:r>
            <a:r>
              <a:rPr lang="en-US" sz="1600" dirty="0">
                <a:solidFill>
                  <a:schemeClr val="tx1"/>
                </a:solidFill>
              </a:rPr>
              <a:t> dname=</a:t>
            </a:r>
            <a:r>
              <a:rPr lang="en-US" sz="1600" dirty="0">
                <a:solidFill>
                  <a:srgbClr val="669900"/>
                </a:solidFill>
                <a:cs typeface="+mn-cs"/>
              </a:rPr>
              <a:t>'accounting'</a:t>
            </a:r>
            <a:r>
              <a:rPr lang="en-US" sz="1600" dirty="0">
                <a:solidFill>
                  <a:schemeClr val="bg1">
                    <a:lumMod val="65000"/>
                  </a:schemeClr>
                </a:solidFill>
              </a:rPr>
              <a:t>)</a:t>
            </a:r>
            <a:r>
              <a:rPr lang="en-US" sz="1600" dirty="0">
                <a:solidFill>
                  <a:schemeClr val="tx1"/>
                </a:solidFill>
              </a:rPr>
              <a:t>;</a:t>
            </a:r>
            <a:endParaRPr lang="en-IN"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TABLE</a:t>
            </a:r>
            <a:r>
              <a:rPr lang="en-US" sz="1600" dirty="0">
                <a:solidFill>
                  <a:schemeClr val="tx1"/>
                </a:solidFill>
              </a:rPr>
              <a:t> deptno); </a:t>
            </a:r>
            <a:r>
              <a:rPr lang="en-US" sz="1600" dirty="0">
                <a:solidFill>
                  <a:srgbClr val="FF0000"/>
                </a:solidFill>
                <a:cs typeface="+mn-cs"/>
              </a:rPr>
              <a:t># ERROR 1241 (21000): Operand should contain 1 column(s)</a:t>
            </a:r>
            <a:endParaRPr lang="en-IN" sz="1600" dirty="0">
              <a:solidFill>
                <a:srgbClr val="FF0000"/>
              </a:solidFill>
              <a:cs typeface="+mn-cs"/>
            </a:endParaRPr>
          </a:p>
        </p:txBody>
      </p:sp>
      <p:sp>
        <p:nvSpPr>
          <p:cNvPr id="9" name="Rectangle 8">
            <a:extLst>
              <a:ext uri="{FF2B5EF4-FFF2-40B4-BE49-F238E27FC236}">
                <a16:creationId xmlns:a16="http://schemas.microsoft.com/office/drawing/2014/main" xmlns=""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419DB822-6466-9A96-A352-99FB6E1F04BC}"/>
              </a:ext>
            </a:extLst>
          </p:cNvPr>
          <p:cNvSpPr txBox="1"/>
          <p:nvPr/>
        </p:nvSpPr>
        <p:spPr>
          <a:xfrm>
            <a:off x="6600055" y="1761474"/>
            <a:ext cx="5400601" cy="19851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4">
                    <a:lumMod val="50000"/>
                  </a:schemeClr>
                </a:solidFill>
                <a:cs typeface="+mn-cs"/>
              </a:rPr>
              <a:t>NOT</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chemeClr val="accent4">
                    <a:lumMod val="50000"/>
                  </a:schemeClr>
                </a:solidFill>
                <a:cs typeface="Arial" panose="020B0604020202020204" pitchFamily="34" charset="0"/>
              </a:rPr>
              <a:t>NULL</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endParaRPr lang="en-IN" sz="1600"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xmlns=""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xmlns=""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xmlns=""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xmlns=""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xmlns=""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xmlns=""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xmlns=""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xmlns=""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xmlns=""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xmlns=""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xmlns=""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xmlns=""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xmlns=""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xmlns=""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xmlns=""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xmlns=""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xmlns="" val="4286149586"/>
                    </a:ext>
                  </a:extLst>
                </a:gridCol>
                <a:gridCol w="3312368">
                  <a:extLst>
                    <a:ext uri="{9D8B030D-6E8A-4147-A177-3AD203B41FA5}">
                      <a16:colId xmlns:a16="http://schemas.microsoft.com/office/drawing/2014/main" xmlns=""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xmlns=""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xmlns=""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xmlns=""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xmlns=""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xmlns=""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xmlns=""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xmlns=""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xmlns=""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xmlns=""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xmlns=""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xmlns=""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xmlns=""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xmlns=""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xmlns=""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xmlns=""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xmlns=""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xmlns=""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xmlns=""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xmlns=""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xmlns=""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xmlns=""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xmlns=""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xmlns=""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xmlns=""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xmlns=""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xmlns=""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xmlns=""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xmlns=""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xmlns=""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xmlns=""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xmlns=""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xmlns=""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xmlns="" id="{808668D8-7BB2-40B6-8722-AD75065B3101}"/>
              </a:ext>
            </a:extLst>
          </p:cNvPr>
          <p:cNvSpPr txBox="1"/>
          <p:nvPr/>
        </p:nvSpPr>
        <p:spPr>
          <a:xfrm>
            <a:off x="1361825" y="2463278"/>
            <a:ext cx="8847225"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xmlns="" id="{635EB032-B282-4430-986D-AA2E5286CC50}"/>
              </a:ext>
            </a:extLst>
          </p:cNvPr>
          <p:cNvGrpSpPr/>
          <p:nvPr/>
        </p:nvGrpSpPr>
        <p:grpSpPr>
          <a:xfrm>
            <a:off x="1343472" y="2979529"/>
            <a:ext cx="10513168" cy="1543543"/>
            <a:chOff x="1699040" y="3121804"/>
            <a:chExt cx="9653544" cy="1543543"/>
          </a:xfrm>
        </p:grpSpPr>
        <p:sp>
          <p:nvSpPr>
            <p:cNvPr id="45" name="TextBox 44">
              <a:extLst>
                <a:ext uri="{FF2B5EF4-FFF2-40B4-BE49-F238E27FC236}">
                  <a16:creationId xmlns:a16="http://schemas.microsoft.com/office/drawing/2014/main" xmlns=""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xmlns=""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xmlns=""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xmlns=""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xmlns=""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xmlns=""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xmlns=""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xmlns=""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xmlns=""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xmlns=""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xmlns=""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a16="http://schemas.microsoft.com/office/drawing/2014/main" xmlns=""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xmlns=""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xmlns=""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xmlns=""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xmlns=""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xmlns=""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xmlns=""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xmlns=""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xmlns=""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xmlns=""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xmlns=""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xmlns=""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xmlns=""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xmlns=""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xmlns=""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xmlns=""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xmlns=""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xmlns=""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xmlns=""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xmlns=""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xmlns=""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xmlns=""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xmlns=""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xmlns=""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xmlns=""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xmlns=""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xmlns=""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xmlns=""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xmlns=""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xmlns=""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xmlns=""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xmlns=""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xmlns=""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xmlns=""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xmlns=""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xmlns=""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xmlns=""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xmlns=""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xmlns=""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xmlns=""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xmlns=""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xmlns=""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xmlns=""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xmlns=""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xmlns=""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xmlns=""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xmlns=""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xmlns="" val="422065344"/>
                    </a:ext>
                  </a:extLst>
                </a:gridCol>
                <a:gridCol w="6020289">
                  <a:extLst>
                    <a:ext uri="{9D8B030D-6E8A-4147-A177-3AD203B41FA5}">
                      <a16:colId xmlns:a16="http://schemas.microsoft.com/office/drawing/2014/main" xmlns=""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xmlns=""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xmlns=""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xmlns=""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xmlns=""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xmlns=""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xmlns=""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xmlns=""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xmlns="" val="277111606"/>
                  </a:ext>
                </a:extLst>
              </a:tr>
            </a:tbl>
          </a:graphicData>
        </a:graphic>
      </p:graphicFrame>
      <p:grpSp>
        <p:nvGrpSpPr>
          <p:cNvPr id="18" name="Group 17">
            <a:extLst>
              <a:ext uri="{FF2B5EF4-FFF2-40B4-BE49-F238E27FC236}">
                <a16:creationId xmlns:a16="http://schemas.microsoft.com/office/drawing/2014/main" xmlns=""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xmlns=""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xmlns=""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xmlns=""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xmlns=""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xmlns=""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xmlns=""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xmlns=""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37918598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of NULL and a type of string.</a:t>
            </a: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a16="http://schemas.microsoft.com/office/drawing/2014/main" xmlns=""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28420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a16="http://schemas.microsoft.com/office/drawing/2014/main" xmlns=""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a16="http://schemas.microsoft.com/office/drawing/2014/main" xmlns=""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a16="http://schemas.microsoft.com/office/drawing/2014/main" xmlns=""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latin typeface="Liberation Mono"/>
              </a:rPr>
              <a:t>] </a:t>
            </a:r>
            <a:r>
              <a:rPr lang="en-US" sz="2200" dirty="0">
                <a:latin typeface="Liberation Mono"/>
              </a:rPr>
              <a:t>. . .</a:t>
            </a:r>
            <a:endParaRPr lang="en-IN" sz="2200" dirty="0">
              <a:latin typeface="Liberation Mono"/>
            </a:endParaRPr>
          </a:p>
        </p:txBody>
      </p:sp>
      <p:sp>
        <p:nvSpPr>
          <p:cNvPr id="15" name="Rectangle 14">
            <a:extLst>
              <a:ext uri="{FF2B5EF4-FFF2-40B4-BE49-F238E27FC236}">
                <a16:creationId xmlns:a16="http://schemas.microsoft.com/office/drawing/2014/main" xmlns=""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7" name="Picture 6">
            <a:extLst>
              <a:ext uri="{FF2B5EF4-FFF2-40B4-BE49-F238E27FC236}">
                <a16:creationId xmlns:a16="http://schemas.microsoft.com/office/drawing/2014/main" xmlns="" id="{4DF6E637-B798-4827-B415-D8D7A5113E83}"/>
              </a:ext>
            </a:extLst>
          </p:cNvPr>
          <p:cNvPicPr>
            <a:picLocks noChangeAspect="1"/>
          </p:cNvPicPr>
          <p:nvPr/>
        </p:nvPicPr>
        <p:blipFill>
          <a:blip r:embed="rId2" cstate="print"/>
          <a:stretch>
            <a:fillRect/>
          </a:stretch>
        </p:blipFill>
        <p:spPr>
          <a:xfrm>
            <a:off x="911424" y="3182894"/>
            <a:ext cx="1523802" cy="3048000"/>
          </a:xfrm>
          <a:prstGeom prst="rect">
            <a:avLst/>
          </a:prstGeom>
        </p:spPr>
      </p:pic>
      <p:sp>
        <p:nvSpPr>
          <p:cNvPr id="8" name="Rectangle 7">
            <a:extLst>
              <a:ext uri="{FF2B5EF4-FFF2-40B4-BE49-F238E27FC236}">
                <a16:creationId xmlns:a16="http://schemas.microsoft.com/office/drawing/2014/main" xmlns="" id="{B6437AA2-84F3-49FB-A81F-1493F7E900A3}"/>
              </a:ext>
            </a:extLst>
          </p:cNvPr>
          <p:cNvSpPr/>
          <p:nvPr/>
        </p:nvSpPr>
        <p:spPr>
          <a:xfrm>
            <a:off x="406574" y="838202"/>
            <a:ext cx="11449272" cy="236988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variables are intended to provide data values. They cannot be used directly in an SQL statement as an identifier or as part of an identifier.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    e.g.    </a:t>
            </a:r>
          </a:p>
          <a:p>
            <a:r>
              <a:rPr lang="en-IN" dirty="0">
                <a:solidFill>
                  <a:srgbClr val="0077AA"/>
                </a:solidFill>
                <a:latin typeface="Liberation Mono"/>
                <a:cs typeface="Arial" panose="020B0604020202020204" pitchFamily="34" charset="0"/>
              </a:rPr>
              <a:t>      SET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'ENAME'</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#WHERE </a:t>
            </a:r>
            <a:r>
              <a:rPr lang="en-IN" dirty="0">
                <a:latin typeface="Liberation Mono"/>
                <a:cs typeface="Arial" panose="020B0604020202020204" pitchFamily="34" charset="0"/>
              </a:rPr>
              <a:t>ENAME</a:t>
            </a:r>
            <a:r>
              <a:rPr lang="en-IN" dirty="0">
                <a:solidFill>
                  <a:srgbClr val="00B050"/>
                </a:solidFill>
                <a:latin typeface="Liberation Mono"/>
                <a:cs typeface="Arial" panose="020B0604020202020204" pitchFamily="34" charset="0"/>
              </a:rPr>
              <a:t> IS COLUMN NAME</a:t>
            </a:r>
            <a:r>
              <a:rPr lang="en-IN" dirty="0">
                <a:solidFill>
                  <a:schemeClr val="accent3">
                    <a:lumMod val="50000"/>
                  </a:schemeClr>
                </a:solidFill>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SELECT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r>
              <a:rPr lang="en-IN" dirty="0">
                <a:solidFill>
                  <a:srgbClr val="0077AA"/>
                </a:solidFill>
                <a:latin typeface="Liberation Mono"/>
                <a:cs typeface="Arial" panose="020B0604020202020204" pitchFamily="34" charset="0"/>
              </a:rPr>
              <a:t> </a:t>
            </a:r>
          </a:p>
          <a:p>
            <a:endParaRPr lang="en-IN" dirty="0">
              <a:solidFill>
                <a:srgbClr val="FF000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12307434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
        <p:nvSpPr>
          <p:cNvPr id="3" name="Rectangle 2"/>
          <p:cNvSpPr/>
          <p:nvPr/>
        </p:nvSpPr>
        <p:spPr>
          <a:xfrm>
            <a:off x="119336" y="3717032"/>
            <a:ext cx="11881320" cy="369332"/>
          </a:xfrm>
          <a:prstGeom prst="rect">
            <a:avLst/>
          </a:prstGeom>
        </p:spPr>
        <p:txBody>
          <a:bodyPr wrap="square">
            <a:spAutoFit/>
          </a:bodyPr>
          <a:lstStyle/>
          <a:p>
            <a:r>
              <a:rPr lang="en-IN" dirty="0">
                <a:solidFill>
                  <a:srgbClr val="A67F59"/>
                </a:solidFill>
                <a:latin typeface="Liberation Mono"/>
              </a:rPr>
              <a:t>mysql&gt;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a:t>
            </a:r>
            <a:r>
              <a:rPr lang="en-US" dirty="0">
                <a:solidFill>
                  <a:schemeClr val="accent5">
                    <a:lumMod val="50000"/>
                  </a:schemeClr>
                </a:solidFill>
                <a:latin typeface="Liberation Mono"/>
              </a:rPr>
              <a: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emp,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669900"/>
                </a:solidFill>
                <a:latin typeface="Liberation Mono"/>
              </a:rPr>
              <a:t>0</a:t>
            </a:r>
            <a:r>
              <a:rPr lang="en-US" dirty="0">
                <a:latin typeface="Liberation Mono"/>
              </a:rPr>
              <a:t>) T1) T2 </a:t>
            </a:r>
            <a:r>
              <a:rPr lang="en-US" dirty="0">
                <a:solidFill>
                  <a:srgbClr val="0077AA"/>
                </a:solidFill>
                <a:latin typeface="Liberation Mono"/>
                <a:ea typeface="Times New Roman" panose="02020603050405020304" pitchFamily="18" charset="0"/>
              </a:rPr>
              <a:t>WHERE</a:t>
            </a:r>
            <a:r>
              <a:rPr lang="en-US" dirty="0">
                <a:latin typeface="Liberation Mono"/>
              </a:rPr>
              <a:t> </a:t>
            </a:r>
            <a:r>
              <a:rPr lang="en-US" dirty="0">
                <a:solidFill>
                  <a:srgbClr val="669900"/>
                </a:solidFill>
                <a:latin typeface="Liberation Mono"/>
              </a:rPr>
              <a:t>"R1"</a:t>
            </a:r>
            <a:r>
              <a:rPr lang="en-US" dirty="0">
                <a:solidFill>
                  <a:srgbClr val="A67F59"/>
                </a:solidFill>
                <a:latin typeface="Liberation Mono"/>
              </a:rPr>
              <a:t> &gt;</a:t>
            </a:r>
            <a:r>
              <a:rPr lang="en-US" dirty="0">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7</a:t>
            </a:r>
            <a:r>
              <a:rPr lang="en-US" dirty="0">
                <a:latin typeface="Liberation Mono"/>
              </a:rPr>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rownum</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4100093E-E386-406E-830D-9CA04CABBA2F}"/>
              </a:ext>
            </a:extLst>
          </p:cNvPr>
          <p:cNvSpPr/>
          <p:nvPr/>
        </p:nvSpPr>
        <p:spPr>
          <a:xfrm>
            <a:off x="263352" y="945302"/>
            <a:ext cx="11593288" cy="1477328"/>
          </a:xfrm>
          <a:prstGeom prst="rect">
            <a:avLst/>
          </a:prstGeom>
        </p:spPr>
        <p:txBody>
          <a:bodyPr wrap="square">
            <a:spAutoFit/>
          </a:bodyPr>
          <a:lstStyle/>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solidFill>
                  <a:srgbClr val="000000"/>
                </a:solidFill>
                <a:latin typeface="Liberation Mono"/>
                <a:cs typeface="Arial" panose="020B0604020202020204" pitchFamily="34" charset="0"/>
              </a:rPr>
              <a:t> </a:t>
            </a:r>
            <a:r>
              <a:rPr lang="en-IN" dirty="0">
                <a:solidFill>
                  <a:srgbClr val="EE9900"/>
                </a:solidFill>
                <a:latin typeface="Liberation Mono"/>
                <a:cs typeface="Arial" panose="020B0604020202020204" pitchFamily="34" charset="0"/>
              </a:rPr>
              <a:t>@rank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  </a:t>
            </a:r>
            <a:r>
              <a:rPr lang="en-IN" dirty="0">
                <a:solidFill>
                  <a:srgbClr val="999999"/>
                </a:solidFill>
                <a:latin typeface="Liberation Mono"/>
                <a:cs typeface="Arial" panose="020B0604020202020204" pitchFamily="34" charset="0"/>
              </a:rPr>
              <a:t>(</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 </a:t>
            </a:r>
            <a:r>
              <a:rPr lang="en-IN" dirty="0">
                <a:solidFill>
                  <a:srgbClr val="669900"/>
                </a:solidFill>
                <a:latin typeface="Liberation Mono"/>
                <a:cs typeface="Arial" panose="020B0604020202020204" pitchFamily="34" charset="0"/>
              </a:rPr>
              <a:t>0</a:t>
            </a:r>
            <a:r>
              <a:rPr lang="en-IN" dirty="0">
                <a:solidFill>
                  <a:srgbClr val="999999"/>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E;</a:t>
            </a:r>
            <a:r>
              <a:rPr lang="en-IN" dirty="0">
                <a:solidFill>
                  <a:srgbClr val="0077AA"/>
                </a:solidFill>
                <a:latin typeface="Liberation Mono"/>
                <a:cs typeface="Arial" panose="020B0604020202020204" pitchFamily="34" charset="0"/>
              </a:rPr>
              <a:t> </a:t>
            </a:r>
          </a:p>
          <a:p>
            <a:pPr marL="711200" indent="-711200"/>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GROUP BY </a:t>
            </a:r>
            <a:r>
              <a:rPr lang="en-IN" dirty="0">
                <a:latin typeface="Liberation Mono"/>
                <a:ea typeface="Times New Roman" panose="02020603050405020304" pitchFamily="18" charset="0"/>
                <a:cs typeface="Arial" panose="020B0604020202020204" pitchFamily="34" charset="0"/>
              </a:rPr>
              <a:t>job</a:t>
            </a:r>
            <a:r>
              <a:rPr lang="en-IN"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SAL</a:t>
            </a:r>
            <a:r>
              <a:rPr lang="en-IN" dirty="0">
                <a:solidFill>
                  <a:srgbClr val="0077AA"/>
                </a:solidFill>
                <a:latin typeface="Liberation Mono"/>
                <a:ea typeface="Times New Roman" panose="02020603050405020304" pitchFamily="18" charset="0"/>
                <a:cs typeface="Arial" panose="020B0604020202020204" pitchFamily="34"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11" name="Group 8">
            <a:extLst>
              <a:ext uri="{FF2B5EF4-FFF2-40B4-BE49-F238E27FC236}">
                <a16:creationId xmlns:a16="http://schemas.microsoft.com/office/drawing/2014/main" xmlns="" id="{EC309DC9-62C8-4421-8063-52BAECD81FA0}"/>
              </a:ext>
            </a:extLst>
          </p:cNvPr>
          <p:cNvGrpSpPr/>
          <p:nvPr/>
        </p:nvGrpSpPr>
        <p:grpSpPr>
          <a:xfrm>
            <a:off x="273358" y="2783156"/>
            <a:ext cx="10719185" cy="3814196"/>
            <a:chOff x="130629" y="2935069"/>
            <a:chExt cx="8860971" cy="3160931"/>
          </a:xfrm>
        </p:grpSpPr>
        <p:grpSp>
          <p:nvGrpSpPr>
            <p:cNvPr id="12" name="Group 11">
              <a:extLst>
                <a:ext uri="{FF2B5EF4-FFF2-40B4-BE49-F238E27FC236}">
                  <a16:creationId xmlns:a16="http://schemas.microsoft.com/office/drawing/2014/main" xmlns="" id="{69C96EFB-3517-4256-B17F-287DDEB4DEEC}"/>
                </a:ext>
              </a:extLst>
            </p:cNvPr>
            <p:cNvGrpSpPr/>
            <p:nvPr/>
          </p:nvGrpSpPr>
          <p:grpSpPr>
            <a:xfrm>
              <a:off x="130629" y="2935069"/>
              <a:ext cx="8860971" cy="3160931"/>
              <a:chOff x="130629" y="2935069"/>
              <a:chExt cx="8860971" cy="3160931"/>
            </a:xfrm>
          </p:grpSpPr>
          <p:sp>
            <p:nvSpPr>
              <p:cNvPr id="14" name="Rectangle 13">
                <a:extLst>
                  <a:ext uri="{FF2B5EF4-FFF2-40B4-BE49-F238E27FC236}">
                    <a16:creationId xmlns:a16="http://schemas.microsoft.com/office/drawing/2014/main" xmlns="" id="{65D33BC5-149E-44F3-A278-8D202C3331ED}"/>
                  </a:ext>
                </a:extLst>
              </p:cNvPr>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15" name="Picture 14">
                <a:extLst>
                  <a:ext uri="{FF2B5EF4-FFF2-40B4-BE49-F238E27FC236}">
                    <a16:creationId xmlns:a16="http://schemas.microsoft.com/office/drawing/2014/main" xmlns="" id="{C0B4DABB-35EE-4D06-ACB8-4A5072288EEA}"/>
                  </a:ext>
                </a:extLst>
              </p:cNvPr>
              <p:cNvPicPr>
                <a:picLocks noChangeAspect="1"/>
              </p:cNvPicPr>
              <p:nvPr/>
            </p:nvPicPr>
            <p:blipFill>
              <a:blip r:embed="rId2" cstate="print"/>
              <a:stretch>
                <a:fillRect/>
              </a:stretch>
            </p:blipFill>
            <p:spPr>
              <a:xfrm>
                <a:off x="130629" y="3215283"/>
                <a:ext cx="8816105" cy="2880717"/>
              </a:xfrm>
              <a:prstGeom prst="rect">
                <a:avLst/>
              </a:prstGeom>
            </p:spPr>
          </p:pic>
        </p:grpSp>
        <p:sp>
          <p:nvSpPr>
            <p:cNvPr id="13" name="Rectangle 12">
              <a:extLst>
                <a:ext uri="{FF2B5EF4-FFF2-40B4-BE49-F238E27FC236}">
                  <a16:creationId xmlns:a16="http://schemas.microsoft.com/office/drawing/2014/main" xmlns="" id="{20A1422B-7206-44FF-B62E-8FB45D92531F}"/>
                </a:ext>
              </a:extLst>
            </p:cNvPr>
            <p:cNvSpPr/>
            <p:nvPr/>
          </p:nvSpPr>
          <p:spPr>
            <a:xfrm>
              <a:off x="436486" y="3215283"/>
              <a:ext cx="685800" cy="28807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common sql statements mistakes</a:t>
            </a:r>
          </a:p>
        </p:txBody>
      </p:sp>
      <p:sp>
        <p:nvSpPr>
          <p:cNvPr id="9" name="Rectangle 8"/>
          <p:cNvSpPr/>
          <p:nvPr/>
        </p:nvSpPr>
        <p:spPr>
          <a:xfrm>
            <a:off x="191344" y="682818"/>
            <a:ext cx="11809312" cy="4647426"/>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sal, comm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comm </a:t>
            </a:r>
            <a:r>
              <a:rPr lang="en-US" dirty="0">
                <a:solidFill>
                  <a:schemeClr val="accent5">
                    <a:lumMod val="75000"/>
                  </a:schemeClr>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rPr>
              <a:t>NULL</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#using comparison operator to check NULL  </a:t>
            </a:r>
            <a:endParaRPr lang="en-US"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ea typeface="Times New Roman" panose="02020603050405020304" pitchFamily="18" charset="0"/>
              </a:rPr>
              <a:t>; </a:t>
            </a:r>
            <a:r>
              <a:rPr lang="en-IN" dirty="0">
                <a:solidFill>
                  <a:srgbClr val="41C60C"/>
                </a:solidFill>
                <a:latin typeface="Liberation Mono"/>
              </a:rPr>
              <a:t>#not giving group by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job</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4</a:t>
            </a:r>
            <a:r>
              <a:rPr lang="en-IN" dirty="0">
                <a:latin typeface="Liberation Mono"/>
                <a:ea typeface="Times New Roman" panose="02020603050405020304" pitchFamily="18" charset="0"/>
              </a:rPr>
              <a:t>; </a:t>
            </a:r>
            <a:r>
              <a:rPr lang="en-IN" dirty="0">
                <a:solidFill>
                  <a:srgbClr val="41C60C"/>
                </a:solidFill>
                <a:latin typeface="Liberation Mono"/>
              </a:rPr>
              <a:t>#use of aggregate function in where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deptno,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job</a:t>
            </a:r>
            <a:r>
              <a:rPr lang="en-IN" dirty="0">
                <a:latin typeface="Liberation Mono"/>
                <a:ea typeface="Times New Roman" panose="02020603050405020304" pitchFamily="18" charset="0"/>
              </a:rPr>
              <a:t>; </a:t>
            </a:r>
            <a:r>
              <a:rPr lang="en-IN" dirty="0">
                <a:solidFill>
                  <a:srgbClr val="41C60C"/>
                </a:solidFill>
                <a:latin typeface="Liberation Mono"/>
              </a:rPr>
              <a:t>#not giving all the columns in group by clause </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grouping by a unique key</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sal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latin typeface="Liberation Mono"/>
                <a:ea typeface="Times New Roman" panose="02020603050405020304" pitchFamily="18" charset="0"/>
              </a:rPr>
              <a:t> 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R1 </a:t>
            </a:r>
            <a:r>
              <a:rPr lang="en-US" dirty="0">
                <a:solidFill>
                  <a:schemeClr val="accent5">
                    <a:lumMod val="75000"/>
                  </a:schemeClr>
                </a:solidFill>
                <a:latin typeface="Liberation Mono"/>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2400</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alias name in where clause</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ea typeface="Times New Roman" panose="02020603050405020304" pitchFamily="18" charset="0"/>
              </a:rPr>
              <a:t> </a:t>
            </a:r>
            <a:r>
              <a:rPr lang="en-US" dirty="0">
                <a:solidFill>
                  <a:schemeClr val="bg1">
                    <a:lumMod val="65000"/>
                  </a:schemeClr>
                </a:solidFill>
                <a:latin typeface="Liberation Mono"/>
              </a:rPr>
              <a:t>(</a:t>
            </a:r>
            <a:r>
              <a:rPr lang="en-US" dirty="0">
                <a:solidFill>
                  <a:srgbClr val="990055"/>
                </a:solidFill>
                <a:latin typeface="Liberation Mono"/>
              </a:rPr>
              <a:t>1000</a:t>
            </a:r>
            <a:r>
              <a:rPr lang="en-US" dirty="0">
                <a:solidFill>
                  <a:srgbClr val="000000"/>
                </a:solidFill>
                <a:latin typeface="Liberation Mono"/>
                <a:ea typeface="Times New Roman" panose="02020603050405020304" pitchFamily="18" charset="0"/>
              </a:rPr>
              <a:t> </a:t>
            </a:r>
            <a:r>
              <a:rPr lang="en-US" dirty="0">
                <a:solidFill>
                  <a:srgbClr val="A67F59"/>
                </a:solidFill>
                <a:latin typeface="Liberation Mono"/>
              </a:rPr>
              <a:t>and</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4000</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 in between </a:t>
            </a:r>
            <a:r>
              <a:rPr lang="en-IN" dirty="0">
                <a:solidFill>
                  <a:srgbClr val="41C60C"/>
                </a:solidFill>
                <a:latin typeface="Liberation Mono"/>
                <a:ea typeface="Times New Roman" panose="02020603050405020304" pitchFamily="18" charset="0"/>
              </a:rPr>
              <a:t>comparison </a:t>
            </a:r>
            <a:r>
              <a:rPr lang="en-US" dirty="0">
                <a:solidFill>
                  <a:srgbClr val="41C60C"/>
                </a:solidFill>
                <a:latin typeface="Liberation Mono"/>
                <a:ea typeface="Times New Roman" panose="02020603050405020304" pitchFamily="18" charset="0"/>
              </a:rPr>
              <a:t>operator</a:t>
            </a:r>
          </a:p>
          <a:p>
            <a:pPr marL="285750" indent="-285750">
              <a:buFont typeface="Arial" panose="020B0604020202020204" pitchFamily="34" charset="0"/>
              <a:buChar char="•"/>
            </a:pPr>
            <a:endParaRPr lang="en-US" dirty="0">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r>
              <a:rPr lang="en-IN" b="1" i="1" dirty="0">
                <a:solidFill>
                  <a:srgbClr val="000000"/>
                </a:solidFill>
                <a:latin typeface="Liberation Mono"/>
              </a:rPr>
              <a:t>r1 = { col1, col2, col3 } </a:t>
            </a:r>
          </a:p>
          <a:p>
            <a:endParaRPr lang="en-IN"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less than the number of columns in the table</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more than the number of columns in the table </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0000"/>
              </a:solidFill>
              <a:latin typeface="Liberation Mono"/>
            </a:endParaRPr>
          </a:p>
          <a:p>
            <a:pPr marL="285750" indent="-285750">
              <a:buFont typeface="Arial" panose="020B0604020202020204" pitchFamily="34" charset="0"/>
              <a:buChar char="•"/>
            </a:pPr>
            <a:endParaRPr lang="en-IN" dirty="0">
              <a:solidFill>
                <a:srgbClr val="000000"/>
              </a:solidFill>
              <a:latin typeface="Liberation Mono"/>
            </a:endParaRPr>
          </a:p>
        </p:txBody>
      </p:sp>
      <p:sp>
        <p:nvSpPr>
          <p:cNvPr id="10" name="Rectangle 9"/>
          <p:cNvSpPr/>
          <p:nvPr/>
        </p:nvSpPr>
        <p:spPr>
          <a:xfrm>
            <a:off x="263352" y="223346"/>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4248376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extLst>
      <p:ext uri="{BB962C8B-B14F-4D97-AF65-F5344CB8AC3E}">
        <p14:creationId xmlns:p14="http://schemas.microsoft.com/office/powerpoint/2010/main" val="9197359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6908266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a16="http://schemas.microsoft.com/office/drawing/2014/main" xmlns=""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4893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xmlns=""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a16="http://schemas.microsoft.com/office/drawing/2014/main" xmlns=""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a16="http://schemas.microsoft.com/office/drawing/2014/main" xmlns=""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extLst>
      <p:ext uri="{BB962C8B-B14F-4D97-AF65-F5344CB8AC3E}">
        <p14:creationId xmlns:p14="http://schemas.microsoft.com/office/powerpoint/2010/main" val="60360607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a16="http://schemas.microsoft.com/office/drawing/2014/main" xmlns=""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xmlns=""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328055627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910461"/>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xmlns="" id="{E1E65D5D-1110-4F71-A94E-4C23AE73804D}"/>
              </a:ext>
            </a:extLst>
          </p:cNvPr>
          <p:cNvGrpSpPr/>
          <p:nvPr/>
        </p:nvGrpSpPr>
        <p:grpSpPr>
          <a:xfrm>
            <a:off x="479376" y="2646779"/>
            <a:ext cx="9357300" cy="3662541"/>
            <a:chOff x="1816224" y="2348880"/>
            <a:chExt cx="6924085" cy="3662541"/>
          </a:xfrm>
        </p:grpSpPr>
        <p:sp>
          <p:nvSpPr>
            <p:cNvPr id="8" name="Rectangle 7">
              <a:extLst>
                <a:ext uri="{FF2B5EF4-FFF2-40B4-BE49-F238E27FC236}">
                  <a16:creationId xmlns:a16="http://schemas.microsoft.com/office/drawing/2014/main" xmlns="" id="{7D36E615-767F-4ACD-9EF9-386821D4EB62}"/>
                </a:ext>
              </a:extLst>
            </p:cNvPr>
            <p:cNvSpPr/>
            <p:nvPr/>
          </p:nvSpPr>
          <p:spPr>
            <a:xfrm>
              <a:off x="1816224" y="2348880"/>
              <a:ext cx="218735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c}</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(2, a), </a:t>
              </a:r>
            </a:p>
            <a:p>
              <a:r>
                <a:rPr lang="en-US" sz="2400" dirty="0">
                  <a:solidFill>
                    <a:srgbClr val="006C86"/>
                  </a:solidFill>
                  <a:latin typeface="Liberation Mono"/>
                </a:rPr>
                <a:t>         (1, b),</a:t>
              </a:r>
            </a:p>
            <a:p>
              <a:r>
                <a:rPr lang="en-US" sz="2400" dirty="0">
                  <a:solidFill>
                    <a:srgbClr val="006C86"/>
                  </a:solidFill>
                  <a:latin typeface="Liberation Mono"/>
                </a:rPr>
                <a:t>         (2, b), </a:t>
              </a:r>
            </a:p>
            <a:p>
              <a:r>
                <a:rPr lang="en-US" sz="2400" dirty="0">
                  <a:solidFill>
                    <a:srgbClr val="006C86"/>
                  </a:solidFill>
                  <a:latin typeface="Liberation Mono"/>
                </a:rPr>
                <a:t>         (1, c), </a:t>
              </a:r>
            </a:p>
            <a:p>
              <a:r>
                <a:rPr lang="en-US" sz="2400" dirty="0">
                  <a:solidFill>
                    <a:srgbClr val="006C86"/>
                  </a:solidFill>
                  <a:latin typeface="Liberation Mono"/>
                </a:rPr>
                <a:t>         (2, c) }</a:t>
              </a:r>
            </a:p>
          </p:txBody>
        </p:sp>
        <p:sp>
          <p:nvSpPr>
            <p:cNvPr id="9" name="Rectangle 8">
              <a:extLst>
                <a:ext uri="{FF2B5EF4-FFF2-40B4-BE49-F238E27FC236}">
                  <a16:creationId xmlns:a16="http://schemas.microsoft.com/office/drawing/2014/main" xmlns="" id="{00E7C294-9290-4FE9-96AA-BDD78B10E0E1}"/>
                </a:ext>
              </a:extLst>
            </p:cNvPr>
            <p:cNvSpPr/>
            <p:nvPr/>
          </p:nvSpPr>
          <p:spPr>
            <a:xfrm>
              <a:off x="3840996" y="2348880"/>
              <a:ext cx="21602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(1, b), </a:t>
              </a:r>
            </a:p>
            <a:p>
              <a:r>
                <a:rPr lang="en-US" sz="2400" dirty="0">
                  <a:solidFill>
                    <a:srgbClr val="006C86"/>
                  </a:solidFill>
                  <a:latin typeface="Liberation Mono"/>
                </a:rPr>
                <a:t>         (2, a),</a:t>
              </a:r>
            </a:p>
            <a:p>
              <a:r>
                <a:rPr lang="en-US" sz="2400" dirty="0">
                  <a:solidFill>
                    <a:srgbClr val="006C86"/>
                  </a:solidFill>
                  <a:latin typeface="Liberation Mono"/>
                </a:rPr>
                <a:t>         (2, b), </a:t>
              </a:r>
            </a:p>
            <a:p>
              <a:r>
                <a:rPr lang="en-US" sz="2400" dirty="0">
                  <a:solidFill>
                    <a:srgbClr val="006C86"/>
                  </a:solidFill>
                  <a:latin typeface="Liberation Mono"/>
                </a:rPr>
                <a:t>         (3, a), </a:t>
              </a:r>
            </a:p>
            <a:p>
              <a:r>
                <a:rPr lang="en-US" sz="2400" dirty="0">
                  <a:solidFill>
                    <a:srgbClr val="006C86"/>
                  </a:solidFill>
                  <a:latin typeface="Liberation Mono"/>
                </a:rPr>
                <a:t>         (4, b) }</a:t>
              </a:r>
            </a:p>
          </p:txBody>
        </p:sp>
        <p:sp>
          <p:nvSpPr>
            <p:cNvPr id="10" name="Rectangle 9">
              <a:extLst>
                <a:ext uri="{FF2B5EF4-FFF2-40B4-BE49-F238E27FC236}">
                  <a16:creationId xmlns:a16="http://schemas.microsoft.com/office/drawing/2014/main" xmlns="" id="{3A3AC5BF-3EA8-4226-AB3B-C0045E243E91}"/>
                </a:ext>
              </a:extLst>
            </p:cNvPr>
            <p:cNvSpPr/>
            <p:nvPr/>
          </p:nvSpPr>
          <p:spPr>
            <a:xfrm>
              <a:off x="6292037" y="2348880"/>
              <a:ext cx="2448272"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{a, b, null}</a:t>
              </a:r>
            </a:p>
            <a:p>
              <a:endParaRPr lang="en-US" sz="800"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x </a:t>
              </a:r>
              <a:r>
                <a:rPr lang="en-US" sz="2400" b="1" i="1" dirty="0">
                  <a:solidFill>
                    <a:srgbClr val="006C86"/>
                  </a:solidFill>
                  <a:latin typeface="Liberation Mono"/>
                </a:rPr>
                <a:t>r</a:t>
              </a:r>
              <a:r>
                <a:rPr lang="en-US" sz="2400" baseline="-25000" dirty="0">
                  <a:solidFill>
                    <a:srgbClr val="006C86"/>
                  </a:solidFill>
                  <a:latin typeface="Liberation Mono"/>
                </a:rPr>
                <a:t>2</a:t>
              </a:r>
              <a:endParaRPr lang="en-US" sz="2400" dirty="0">
                <a:solidFill>
                  <a:srgbClr val="006C86"/>
                </a:solidFill>
                <a:latin typeface="Liberation Mono"/>
              </a:endParaRPr>
            </a:p>
            <a:p>
              <a:endParaRPr lang="en-US" sz="800" dirty="0">
                <a:solidFill>
                  <a:srgbClr val="006C86"/>
                </a:solidFill>
                <a:latin typeface="Liberation Mono"/>
              </a:endParaRPr>
            </a:p>
            <a:p>
              <a:r>
                <a:rPr lang="en-US" sz="2400" dirty="0">
                  <a:solidFill>
                    <a:srgbClr val="006C86"/>
                  </a:solidFill>
                  <a:latin typeface="Liberation Mono"/>
                </a:rPr>
                <a:t>R = { (1, a), </a:t>
              </a:r>
            </a:p>
            <a:p>
              <a:r>
                <a:rPr lang="en-US" sz="2400" dirty="0">
                  <a:solidFill>
                    <a:srgbClr val="006C86"/>
                  </a:solidFill>
                  <a:latin typeface="Liberation Mono"/>
                </a:rPr>
                <a:t>         (2, a), </a:t>
              </a:r>
            </a:p>
            <a:p>
              <a:r>
                <a:rPr lang="en-US" sz="2400" dirty="0">
                  <a:solidFill>
                    <a:srgbClr val="006C86"/>
                  </a:solidFill>
                  <a:latin typeface="Liberation Mono"/>
                </a:rPr>
                <a:t>         (1, b),</a:t>
              </a:r>
            </a:p>
            <a:p>
              <a:r>
                <a:rPr lang="en-US" sz="2400" dirty="0">
                  <a:solidFill>
                    <a:srgbClr val="006C86"/>
                  </a:solidFill>
                  <a:latin typeface="Liberation Mono"/>
                </a:rPr>
                <a:t>         (2, b), </a:t>
              </a:r>
            </a:p>
            <a:p>
              <a:r>
                <a:rPr lang="en-US" sz="2400" dirty="0">
                  <a:solidFill>
                    <a:srgbClr val="006C86"/>
                  </a:solidFill>
                  <a:latin typeface="Liberation Mono"/>
                </a:rPr>
                <a:t>         (1, null), </a:t>
              </a:r>
            </a:p>
            <a:p>
              <a:r>
                <a:rPr lang="en-US" sz="2400" dirty="0">
                  <a:solidFill>
                    <a:srgbClr val="006C86"/>
                  </a:solidFill>
                  <a:latin typeface="Liberation Mono"/>
                </a:rPr>
                <a:t>         (2, null) }</a:t>
              </a:r>
            </a:p>
          </p:txBody>
        </p:sp>
      </p:grpSp>
      <p:sp>
        <p:nvSpPr>
          <p:cNvPr id="11" name="TextBox 10">
            <a:extLst>
              <a:ext uri="{FF2B5EF4-FFF2-40B4-BE49-F238E27FC236}">
                <a16:creationId xmlns:a16="http://schemas.microsoft.com/office/drawing/2014/main" xmlns="" id="{9D4457EE-B4E7-453E-994C-EBB4FA6D3DC3}"/>
              </a:ext>
            </a:extLst>
          </p:cNvPr>
          <p:cNvSpPr txBox="1"/>
          <p:nvPr/>
        </p:nvSpPr>
        <p:spPr>
          <a:xfrm>
            <a:off x="9047073" y="1556792"/>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p>
          <a:p>
            <a:pPr marL="285750" indent="-285750">
              <a:buFont typeface="Arial" panose="020B0604020202020204" pitchFamily="34" charset="0"/>
              <a:buChar char="•"/>
            </a:pPr>
            <a:r>
              <a:rPr lang="en-US" dirty="0">
                <a:solidFill>
                  <a:srgbClr val="006C86"/>
                </a:solidFill>
                <a:latin typeface="Liberation Mono"/>
              </a:rPr>
              <a:t>Product/sales_channel</a:t>
            </a:r>
          </a:p>
          <a:p>
            <a:pPr marL="285750" indent="-285750">
              <a:buFont typeface="Arial" panose="020B0604020202020204" pitchFamily="34" charset="0"/>
              <a:buChar char="•"/>
            </a:pPr>
            <a:r>
              <a:rPr lang="en-US" dirty="0">
                <a:solidFill>
                  <a:srgbClr val="006C86"/>
                </a:solidFill>
                <a:latin typeface="Liberation Mono"/>
              </a:rPr>
              <a:t>Cards</a:t>
            </a:r>
            <a:endParaRPr lang="en-IN" dirty="0"/>
          </a:p>
        </p:txBody>
      </p:sp>
      <p:sp>
        <p:nvSpPr>
          <p:cNvPr id="3" name="Rectangle 2">
            <a:extLst>
              <a:ext uri="{FF2B5EF4-FFF2-40B4-BE49-F238E27FC236}">
                <a16:creationId xmlns:a16="http://schemas.microsoft.com/office/drawing/2014/main" xmlns="" id="{9384593B-F84E-DD26-7AA5-C3BD06B050A2}"/>
              </a:ext>
            </a:extLst>
          </p:cNvPr>
          <p:cNvSpPr/>
          <p:nvPr/>
        </p:nvSpPr>
        <p:spPr>
          <a:xfrm>
            <a:off x="407368" y="180475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spTree>
    <p:extLst>
      <p:ext uri="{BB962C8B-B14F-4D97-AF65-F5344CB8AC3E}">
        <p14:creationId xmlns:p14="http://schemas.microsoft.com/office/powerpoint/2010/main" val="5689748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692696"/>
            <a:ext cx="1152128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07368" y="1444714"/>
            <a:ext cx="8991600"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endParaRPr lang="en-US" sz="2000" dirty="0">
              <a:latin typeface="Liberation Mono"/>
              <a:cs typeface="Arial" panose="020B0604020202020204" pitchFamily="34" charset="0"/>
            </a:endParaRPr>
          </a:p>
        </p:txBody>
      </p:sp>
      <p:grpSp>
        <p:nvGrpSpPr>
          <p:cNvPr id="2" name="Group 1">
            <a:extLst>
              <a:ext uri="{FF2B5EF4-FFF2-40B4-BE49-F238E27FC236}">
                <a16:creationId xmlns:a16="http://schemas.microsoft.com/office/drawing/2014/main" xmlns="" id="{AC554C5A-88D2-4578-8501-0F544E59E78D}"/>
              </a:ext>
            </a:extLst>
          </p:cNvPr>
          <p:cNvGrpSpPr/>
          <p:nvPr/>
        </p:nvGrpSpPr>
        <p:grpSpPr>
          <a:xfrm>
            <a:off x="82621" y="1988840"/>
            <a:ext cx="5509323" cy="2520280"/>
            <a:chOff x="82621" y="1988840"/>
            <a:chExt cx="5509323" cy="2520280"/>
          </a:xfrm>
        </p:grpSpPr>
        <p:pic>
          <p:nvPicPr>
            <p:cNvPr id="3" name="Picture 2">
              <a:extLst>
                <a:ext uri="{FF2B5EF4-FFF2-40B4-BE49-F238E27FC236}">
                  <a16:creationId xmlns:a16="http://schemas.microsoft.com/office/drawing/2014/main" xmlns="" id="{129EB4D2-0A98-41CB-B45E-18DC219AFD6A}"/>
                </a:ext>
              </a:extLst>
            </p:cNvPr>
            <p:cNvPicPr>
              <a:picLocks noChangeAspect="1"/>
            </p:cNvPicPr>
            <p:nvPr/>
          </p:nvPicPr>
          <p:blipFill>
            <a:blip r:embed="rId2"/>
            <a:stretch>
              <a:fillRect/>
            </a:stretch>
          </p:blipFill>
          <p:spPr>
            <a:xfrm>
              <a:off x="82621" y="1988840"/>
              <a:ext cx="5509323" cy="2520280"/>
            </a:xfrm>
            <a:prstGeom prst="rect">
              <a:avLst/>
            </a:prstGeom>
          </p:spPr>
        </p:pic>
        <p:sp>
          <p:nvSpPr>
            <p:cNvPr id="10" name="TextBox 9">
              <a:extLst>
                <a:ext uri="{FF2B5EF4-FFF2-40B4-BE49-F238E27FC236}">
                  <a16:creationId xmlns:a16="http://schemas.microsoft.com/office/drawing/2014/main" xmlns="" id="{636371B4-2D07-47A7-8B6F-55AC24FD5E82}"/>
                </a:ext>
              </a:extLst>
            </p:cNvPr>
            <p:cNvSpPr txBox="1"/>
            <p:nvPr/>
          </p:nvSpPr>
          <p:spPr>
            <a:xfrm>
              <a:off x="2626489" y="285293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6" name="Group 5">
            <a:extLst>
              <a:ext uri="{FF2B5EF4-FFF2-40B4-BE49-F238E27FC236}">
                <a16:creationId xmlns:a16="http://schemas.microsoft.com/office/drawing/2014/main" xmlns="" id="{D57CA163-30B9-4E58-B9AA-079B9DC48ADE}"/>
              </a:ext>
            </a:extLst>
          </p:cNvPr>
          <p:cNvGrpSpPr/>
          <p:nvPr/>
        </p:nvGrpSpPr>
        <p:grpSpPr>
          <a:xfrm>
            <a:off x="6744072" y="1196752"/>
            <a:ext cx="5040560" cy="2535622"/>
            <a:chOff x="6600056" y="1325426"/>
            <a:chExt cx="5040560" cy="2535622"/>
          </a:xfrm>
        </p:grpSpPr>
        <p:pic>
          <p:nvPicPr>
            <p:cNvPr id="12" name="Picture 11">
              <a:extLst>
                <a:ext uri="{FF2B5EF4-FFF2-40B4-BE49-F238E27FC236}">
                  <a16:creationId xmlns:a16="http://schemas.microsoft.com/office/drawing/2014/main" xmlns="" id="{D9334F77-117D-4529-8444-894654233113}"/>
                </a:ext>
              </a:extLst>
            </p:cNvPr>
            <p:cNvPicPr>
              <a:picLocks noChangeAspect="1"/>
            </p:cNvPicPr>
            <p:nvPr/>
          </p:nvPicPr>
          <p:blipFill>
            <a:blip r:embed="rId3"/>
            <a:stretch>
              <a:fillRect/>
            </a:stretch>
          </p:blipFill>
          <p:spPr>
            <a:xfrm>
              <a:off x="6600056" y="1325426"/>
              <a:ext cx="5040560" cy="2535622"/>
            </a:xfrm>
            <a:prstGeom prst="rect">
              <a:avLst/>
            </a:prstGeom>
          </p:spPr>
        </p:pic>
        <p:sp>
          <p:nvSpPr>
            <p:cNvPr id="11" name="TextBox 10">
              <a:extLst>
                <a:ext uri="{FF2B5EF4-FFF2-40B4-BE49-F238E27FC236}">
                  <a16:creationId xmlns:a16="http://schemas.microsoft.com/office/drawing/2014/main" xmlns="" id="{FD1D25AB-EC9C-43C9-B5D7-3A12073DFB4E}"/>
                </a:ext>
              </a:extLst>
            </p:cNvPr>
            <p:cNvSpPr txBox="1"/>
            <p:nvPr/>
          </p:nvSpPr>
          <p:spPr>
            <a:xfrm>
              <a:off x="8805529" y="2132856"/>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grpSp>
        <p:nvGrpSpPr>
          <p:cNvPr id="8" name="Group 7">
            <a:extLst>
              <a:ext uri="{FF2B5EF4-FFF2-40B4-BE49-F238E27FC236}">
                <a16:creationId xmlns:a16="http://schemas.microsoft.com/office/drawing/2014/main" xmlns="" id="{98DEE755-0940-4703-A765-0CEBEA037B92}"/>
              </a:ext>
            </a:extLst>
          </p:cNvPr>
          <p:cNvGrpSpPr/>
          <p:nvPr/>
        </p:nvGrpSpPr>
        <p:grpSpPr>
          <a:xfrm>
            <a:off x="6168008" y="3861048"/>
            <a:ext cx="5221291" cy="2693577"/>
            <a:chOff x="5702088" y="4204491"/>
            <a:chExt cx="5218448" cy="2689099"/>
          </a:xfrm>
        </p:grpSpPr>
        <p:pic>
          <p:nvPicPr>
            <p:cNvPr id="13" name="Picture 12">
              <a:extLst>
                <a:ext uri="{FF2B5EF4-FFF2-40B4-BE49-F238E27FC236}">
                  <a16:creationId xmlns:a16="http://schemas.microsoft.com/office/drawing/2014/main" xmlns="" id="{33C2C506-838A-4654-9A29-C0F10842B9A8}"/>
                </a:ext>
              </a:extLst>
            </p:cNvPr>
            <p:cNvPicPr>
              <a:picLocks noChangeAspect="1"/>
            </p:cNvPicPr>
            <p:nvPr/>
          </p:nvPicPr>
          <p:blipFill>
            <a:blip r:embed="rId4"/>
            <a:stretch>
              <a:fillRect/>
            </a:stretch>
          </p:blipFill>
          <p:spPr>
            <a:xfrm>
              <a:off x="5702088" y="4204491"/>
              <a:ext cx="5218448" cy="2689099"/>
            </a:xfrm>
            <a:prstGeom prst="rect">
              <a:avLst/>
            </a:prstGeom>
          </p:spPr>
        </p:pic>
        <p:sp>
          <p:nvSpPr>
            <p:cNvPr id="14" name="TextBox 13">
              <a:extLst>
                <a:ext uri="{FF2B5EF4-FFF2-40B4-BE49-F238E27FC236}">
                  <a16:creationId xmlns:a16="http://schemas.microsoft.com/office/drawing/2014/main" xmlns="" id="{707D8BD5-F240-4C14-980F-EC86CB662484}"/>
                </a:ext>
              </a:extLst>
            </p:cNvPr>
            <p:cNvSpPr txBox="1"/>
            <p:nvPr/>
          </p:nvSpPr>
          <p:spPr>
            <a:xfrm>
              <a:off x="8285268" y="4797152"/>
              <a:ext cx="314807" cy="584775"/>
            </a:xfrm>
            <a:prstGeom prst="rect">
              <a:avLst/>
            </a:prstGeom>
            <a:noFill/>
          </p:spPr>
          <p:txBody>
            <a:bodyPr wrap="square">
              <a:spAutoFit/>
            </a:bodyPr>
            <a:lstStyle/>
            <a:p>
              <a:r>
                <a:rPr lang="en-US" sz="3200" dirty="0">
                  <a:solidFill>
                    <a:srgbClr val="FE1212"/>
                  </a:solidFill>
                  <a:latin typeface="Arial" panose="020B0604020202020204" pitchFamily="34" charset="0"/>
                  <a:cs typeface="Arial" panose="020B0604020202020204" pitchFamily="34" charset="0"/>
                </a:rPr>
                <a:t>X</a:t>
              </a:r>
              <a:endParaRPr lang="en-IN" sz="3200" dirty="0">
                <a:solidFill>
                  <a:srgbClr val="FE1212"/>
                </a:solidFill>
              </a:endParaRPr>
            </a:p>
          </p:txBody>
        </p:sp>
      </p:grpSp>
      <p:sp>
        <p:nvSpPr>
          <p:cNvPr id="9" name="TextBox 8">
            <a:extLst>
              <a:ext uri="{FF2B5EF4-FFF2-40B4-BE49-F238E27FC236}">
                <a16:creationId xmlns:a16="http://schemas.microsoft.com/office/drawing/2014/main" xmlns="" id="{95F5BAF1-00CE-48F0-95C4-9ED882E8F254}"/>
              </a:ext>
            </a:extLst>
          </p:cNvPr>
          <p:cNvSpPr txBox="1"/>
          <p:nvPr/>
        </p:nvSpPr>
        <p:spPr>
          <a:xfrm>
            <a:off x="335360" y="4653136"/>
            <a:ext cx="27857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6C86"/>
                </a:solidFill>
                <a:latin typeface="Liberation Mono"/>
              </a:rPr>
              <a:t>Warehouse/product</a:t>
            </a:r>
          </a:p>
          <a:p>
            <a:pPr marL="285750" indent="-285750">
              <a:buFont typeface="Arial" panose="020B0604020202020204" pitchFamily="34" charset="0"/>
              <a:buChar char="•"/>
            </a:pPr>
            <a:r>
              <a:rPr lang="en-US" dirty="0">
                <a:solidFill>
                  <a:srgbClr val="006C86"/>
                </a:solidFill>
                <a:latin typeface="Liberation Mono"/>
              </a:rPr>
              <a:t>Product/sales_channel</a:t>
            </a:r>
          </a:p>
          <a:p>
            <a:pPr marL="285750" indent="-285750">
              <a:buFont typeface="Arial" panose="020B0604020202020204" pitchFamily="34" charset="0"/>
              <a:buChar char="•"/>
            </a:pPr>
            <a:r>
              <a:rPr lang="en-US" dirty="0">
                <a:solidFill>
                  <a:srgbClr val="006C86"/>
                </a:solidFill>
                <a:latin typeface="Liberation Mono"/>
              </a:rPr>
              <a:t>Person/Cards</a:t>
            </a:r>
            <a:endParaRPr lang="en-IN" dirty="0"/>
          </a:p>
        </p:txBody>
      </p:sp>
    </p:spTree>
    <p:extLst>
      <p:ext uri="{BB962C8B-B14F-4D97-AF65-F5344CB8AC3E}">
        <p14:creationId xmlns:p14="http://schemas.microsoft.com/office/powerpoint/2010/main" val="21766296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1124744"/>
            <a:ext cx="11665296"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ea typeface="Times New Roman" panose="02020603050405020304" pitchFamily="18" charset="0"/>
              </a:rPr>
              <a:t> menucard, softdrink;</a:t>
            </a:r>
          </a:p>
        </p:txBody>
      </p:sp>
      <p:pic>
        <p:nvPicPr>
          <p:cNvPr id="10" name="Picture 9">
            <a:extLst>
              <a:ext uri="{FF2B5EF4-FFF2-40B4-BE49-F238E27FC236}">
                <a16:creationId xmlns:a16="http://schemas.microsoft.com/office/drawing/2014/main" xmlns="" id="{27EB361D-57A8-40A5-AACB-7A4FEAA1AA15}"/>
              </a:ext>
            </a:extLst>
          </p:cNvPr>
          <p:cNvPicPr>
            <a:picLocks noChangeAspect="1"/>
          </p:cNvPicPr>
          <p:nvPr/>
        </p:nvPicPr>
        <p:blipFill>
          <a:blip r:embed="rId2"/>
          <a:stretch>
            <a:fillRect/>
          </a:stretch>
        </p:blipFill>
        <p:spPr>
          <a:xfrm>
            <a:off x="407368" y="1740768"/>
            <a:ext cx="3646100" cy="3159026"/>
          </a:xfrm>
          <a:prstGeom prst="rect">
            <a:avLst/>
          </a:prstGeom>
        </p:spPr>
      </p:pic>
      <p:pic>
        <p:nvPicPr>
          <p:cNvPr id="11" name="Picture 10">
            <a:extLst>
              <a:ext uri="{FF2B5EF4-FFF2-40B4-BE49-F238E27FC236}">
                <a16:creationId xmlns:a16="http://schemas.microsoft.com/office/drawing/2014/main" xmlns="" id="{E22FFE78-703B-4DE1-BAF7-DFB88FE7A1C6}"/>
              </a:ext>
            </a:extLst>
          </p:cNvPr>
          <p:cNvPicPr>
            <a:picLocks noChangeAspect="1"/>
          </p:cNvPicPr>
          <p:nvPr/>
        </p:nvPicPr>
        <p:blipFill>
          <a:blip r:embed="rId3"/>
          <a:stretch>
            <a:fillRect/>
          </a:stretch>
        </p:blipFill>
        <p:spPr>
          <a:xfrm>
            <a:off x="407368" y="5122763"/>
            <a:ext cx="3646100" cy="1516889"/>
          </a:xfrm>
          <a:prstGeom prst="rect">
            <a:avLst/>
          </a:prstGeom>
        </p:spPr>
      </p:pic>
      <p:pic>
        <p:nvPicPr>
          <p:cNvPr id="12" name="Picture 11">
            <a:extLst>
              <a:ext uri="{FF2B5EF4-FFF2-40B4-BE49-F238E27FC236}">
                <a16:creationId xmlns:a16="http://schemas.microsoft.com/office/drawing/2014/main" xmlns="" id="{BD7ED67D-A080-4B2E-BE4A-4E219A503EE7}"/>
              </a:ext>
            </a:extLst>
          </p:cNvPr>
          <p:cNvPicPr>
            <a:picLocks noChangeAspect="1"/>
          </p:cNvPicPr>
          <p:nvPr/>
        </p:nvPicPr>
        <p:blipFill>
          <a:blip r:embed="rId4"/>
          <a:stretch>
            <a:fillRect/>
          </a:stretch>
        </p:blipFill>
        <p:spPr>
          <a:xfrm>
            <a:off x="5798274" y="1740767"/>
            <a:ext cx="4869726" cy="4947279"/>
          </a:xfrm>
          <a:prstGeom prst="rect">
            <a:avLst/>
          </a:prstGeom>
        </p:spPr>
      </p:pic>
      <p:sp>
        <p:nvSpPr>
          <p:cNvPr id="2" name="Rectangle 1">
            <a:extLst>
              <a:ext uri="{FF2B5EF4-FFF2-40B4-BE49-F238E27FC236}">
                <a16:creationId xmlns:a16="http://schemas.microsoft.com/office/drawing/2014/main" xmlns="" id="{842DC2B3-EAC5-4250-7250-F50DDD223965}"/>
              </a:ext>
            </a:extLst>
          </p:cNvPr>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p>
        </p:txBody>
      </p:sp>
    </p:spTree>
    <p:extLst>
      <p:ext uri="{BB962C8B-B14F-4D97-AF65-F5344CB8AC3E}">
        <p14:creationId xmlns:p14="http://schemas.microsoft.com/office/powerpoint/2010/main" val="24825893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8826" y="1112721"/>
            <a:ext cx="11665296"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chemeClr val="tx1">
                    <a:lumMod val="50000"/>
                    <a:lumOff val="50000"/>
                  </a:schemeClr>
                </a:solidFill>
                <a:latin typeface="Liberation Mono"/>
              </a:rPr>
              <a:t>mnu</a:t>
            </a:r>
            <a:r>
              <a:rPr lang="en-US" dirty="0">
                <a:latin typeface="Liberation Mono"/>
              </a:rPr>
              <a:t>.name, </a:t>
            </a:r>
            <a:r>
              <a:rPr lang="en-US" dirty="0">
                <a:solidFill>
                  <a:schemeClr val="tx1">
                    <a:lumMod val="50000"/>
                    <a:lumOff val="50000"/>
                  </a:schemeClr>
                </a:solidFill>
                <a:latin typeface="Liberation Mono"/>
              </a:rPr>
              <a:t>sftdrink</a:t>
            </a:r>
            <a:r>
              <a:rPr lang="en-US" dirty="0">
                <a:latin typeface="Liberation Mono"/>
              </a:rPr>
              <a:t>.name, </a:t>
            </a:r>
            <a:r>
              <a:rPr lang="en-US" dirty="0">
                <a:solidFill>
                  <a:schemeClr val="tx1">
                    <a:lumMod val="50000"/>
                    <a:lumOff val="50000"/>
                  </a:schemeClr>
                </a:solidFill>
                <a:latin typeface="Liberation Mono"/>
              </a:rPr>
              <a:t>mnu</a:t>
            </a:r>
            <a:r>
              <a:rPr lang="en-US" dirty="0">
                <a:latin typeface="Liberation Mono"/>
              </a:rPr>
              <a:t>.rate, </a:t>
            </a:r>
            <a:r>
              <a:rPr lang="en-US" dirty="0">
                <a:solidFill>
                  <a:schemeClr val="tx1">
                    <a:lumMod val="50000"/>
                    <a:lumOff val="50000"/>
                  </a:schemeClr>
                </a:solidFill>
                <a:latin typeface="Liberation Mono"/>
              </a:rPr>
              <a:t>sftdrink</a:t>
            </a:r>
            <a:r>
              <a:rPr lang="en-US" dirty="0">
                <a:latin typeface="Liberation Mono"/>
              </a:rPr>
              <a:t>.rate, </a:t>
            </a:r>
            <a:r>
              <a:rPr lang="en-US" dirty="0">
                <a:solidFill>
                  <a:schemeClr val="tx1">
                    <a:lumMod val="50000"/>
                    <a:lumOff val="50000"/>
                  </a:schemeClr>
                </a:solidFill>
                <a:latin typeface="Liberation Mono"/>
              </a:rPr>
              <a:t>mnu</a:t>
            </a:r>
            <a:r>
              <a:rPr lang="en-US" dirty="0">
                <a:latin typeface="Liberation Mono"/>
              </a:rPr>
              <a:t>.rate + </a:t>
            </a:r>
            <a:r>
              <a:rPr lang="en-US" dirty="0">
                <a:solidFill>
                  <a:schemeClr val="tx1">
                    <a:lumMod val="50000"/>
                    <a:lumOff val="50000"/>
                  </a:schemeClr>
                </a:solidFill>
                <a:latin typeface="Liberation Mono"/>
              </a:rPr>
              <a:t>sftdrink</a:t>
            </a:r>
            <a:r>
              <a:rPr lang="en-US" dirty="0">
                <a:latin typeface="Liberation Mono"/>
              </a:rPr>
              <a:t>.rate as </a:t>
            </a:r>
            <a:r>
              <a:rPr lang="en-US" dirty="0">
                <a:solidFill>
                  <a:srgbClr val="669900"/>
                </a:solidFill>
                <a:latin typeface="Liberation Mono"/>
              </a:rPr>
              <a:t>"Total" </a:t>
            </a:r>
            <a:r>
              <a:rPr lang="en-US" dirty="0">
                <a:solidFill>
                  <a:srgbClr val="0077AA"/>
                </a:solidFill>
                <a:latin typeface="Liberation Mono"/>
                <a:ea typeface="Times New Roman" panose="02020603050405020304" pitchFamily="18" charset="0"/>
              </a:rPr>
              <a:t>FROM</a:t>
            </a:r>
            <a:r>
              <a:rPr lang="en-US" dirty="0">
                <a:latin typeface="Liberation Mono"/>
              </a:rPr>
              <a:t> menucard </a:t>
            </a:r>
            <a:r>
              <a:rPr lang="en-US" dirty="0">
                <a:solidFill>
                  <a:schemeClr val="tx1">
                    <a:lumMod val="50000"/>
                    <a:lumOff val="50000"/>
                  </a:schemeClr>
                </a:solidFill>
                <a:latin typeface="Liberation Mono"/>
              </a:rPr>
              <a:t>mnu</a:t>
            </a:r>
            <a:r>
              <a:rPr lang="en-US" dirty="0">
                <a:latin typeface="Liberation Mono"/>
              </a:rPr>
              <a:t>, softdrink </a:t>
            </a:r>
            <a:r>
              <a:rPr lang="en-US" dirty="0">
                <a:solidFill>
                  <a:schemeClr val="tx1">
                    <a:lumMod val="50000"/>
                    <a:lumOff val="50000"/>
                  </a:schemeClr>
                </a:solidFill>
                <a:latin typeface="Liberation Mono"/>
              </a:rPr>
              <a:t>sftdrink</a:t>
            </a:r>
            <a:r>
              <a:rPr lang="en-US" dirty="0">
                <a:latin typeface="Liberation Mono"/>
              </a:rPr>
              <a:t>;</a:t>
            </a:r>
          </a:p>
        </p:txBody>
      </p:sp>
      <p:pic>
        <p:nvPicPr>
          <p:cNvPr id="2" name="Picture 1">
            <a:extLst>
              <a:ext uri="{FF2B5EF4-FFF2-40B4-BE49-F238E27FC236}">
                <a16:creationId xmlns:a16="http://schemas.microsoft.com/office/drawing/2014/main" xmlns="" id="{A5EEF4D0-2CC1-43CD-8579-85D930343D27}"/>
              </a:ext>
            </a:extLst>
          </p:cNvPr>
          <p:cNvPicPr>
            <a:picLocks noChangeAspect="1"/>
          </p:cNvPicPr>
          <p:nvPr/>
        </p:nvPicPr>
        <p:blipFill>
          <a:blip r:embed="rId2"/>
          <a:stretch>
            <a:fillRect/>
          </a:stretch>
        </p:blipFill>
        <p:spPr>
          <a:xfrm>
            <a:off x="407368" y="1926158"/>
            <a:ext cx="3646100" cy="3159026"/>
          </a:xfrm>
          <a:prstGeom prst="rect">
            <a:avLst/>
          </a:prstGeom>
        </p:spPr>
      </p:pic>
      <p:pic>
        <p:nvPicPr>
          <p:cNvPr id="3" name="Picture 2">
            <a:extLst>
              <a:ext uri="{FF2B5EF4-FFF2-40B4-BE49-F238E27FC236}">
                <a16:creationId xmlns:a16="http://schemas.microsoft.com/office/drawing/2014/main" xmlns="" id="{6EA0E246-79E2-4240-B2EE-F6CBA161F2ED}"/>
              </a:ext>
            </a:extLst>
          </p:cNvPr>
          <p:cNvPicPr>
            <a:picLocks noChangeAspect="1"/>
          </p:cNvPicPr>
          <p:nvPr/>
        </p:nvPicPr>
        <p:blipFill>
          <a:blip r:embed="rId3"/>
          <a:stretch>
            <a:fillRect/>
          </a:stretch>
        </p:blipFill>
        <p:spPr>
          <a:xfrm>
            <a:off x="407368" y="5229200"/>
            <a:ext cx="3646100" cy="1516889"/>
          </a:xfrm>
          <a:prstGeom prst="rect">
            <a:avLst/>
          </a:prstGeom>
        </p:spPr>
      </p:pic>
      <p:pic>
        <p:nvPicPr>
          <p:cNvPr id="6" name="Picture 5">
            <a:extLst>
              <a:ext uri="{FF2B5EF4-FFF2-40B4-BE49-F238E27FC236}">
                <a16:creationId xmlns:a16="http://schemas.microsoft.com/office/drawing/2014/main" xmlns="" id="{8EAB5AB2-B5D5-4BA9-B566-5C520DCA2F73}"/>
              </a:ext>
            </a:extLst>
          </p:cNvPr>
          <p:cNvPicPr>
            <a:picLocks noChangeAspect="1"/>
          </p:cNvPicPr>
          <p:nvPr/>
        </p:nvPicPr>
        <p:blipFill>
          <a:blip r:embed="rId4"/>
          <a:stretch>
            <a:fillRect/>
          </a:stretch>
        </p:blipFill>
        <p:spPr>
          <a:xfrm>
            <a:off x="5663952" y="1740767"/>
            <a:ext cx="5004048" cy="4979757"/>
          </a:xfrm>
          <a:prstGeom prst="rect">
            <a:avLst/>
          </a:prstGeom>
        </p:spPr>
      </p:pic>
      <p:sp>
        <p:nvSpPr>
          <p:cNvPr id="9" name="Rectangle 8">
            <a:extLst>
              <a:ext uri="{FF2B5EF4-FFF2-40B4-BE49-F238E27FC236}">
                <a16:creationId xmlns:a16="http://schemas.microsoft.com/office/drawing/2014/main" xmlns="" id="{622DED88-1175-4892-8C34-4492FEB2B434}"/>
              </a:ext>
            </a:extLst>
          </p:cNvPr>
          <p:cNvSpPr/>
          <p:nvPr/>
        </p:nvSpPr>
        <p:spPr>
          <a:xfrm>
            <a:off x="263352" y="717572"/>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 </a:t>
            </a:r>
            <a:r>
              <a:rPr lang="en-US" sz="2000" dirty="0">
                <a:solidFill>
                  <a:srgbClr val="0077AA"/>
                </a:solidFill>
                <a:latin typeface="Liberation Mono"/>
              </a:rPr>
              <a:t>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rPr>
              <a:t>. . .</a:t>
            </a:r>
          </a:p>
        </p:txBody>
      </p:sp>
    </p:spTree>
    <p:extLst>
      <p:ext uri="{BB962C8B-B14F-4D97-AF65-F5344CB8AC3E}">
        <p14:creationId xmlns:p14="http://schemas.microsoft.com/office/powerpoint/2010/main" val="24696704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840128"/>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name,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Employees"</a:t>
            </a:r>
            <a:r>
              <a:rPr lang="en-US" dirty="0">
                <a:latin typeface="Liberation Mono"/>
              </a:rPr>
              <a:t>, rate * </a:t>
            </a:r>
            <a:r>
              <a:rPr lang="en-US" dirty="0">
                <a:solidFill>
                  <a:srgbClr val="DD4A68"/>
                </a:solidFill>
                <a:latin typeface="Liberation Mono"/>
              </a:rPr>
              <a:t>COUNT</a:t>
            </a:r>
            <a:r>
              <a:rPr lang="en-US" dirty="0">
                <a:latin typeface="Liberation Mono"/>
              </a:rPr>
              <a:t>(</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"Total Cost" </a:t>
            </a:r>
            <a:r>
              <a:rPr lang="en-US" dirty="0">
                <a:solidFill>
                  <a:srgbClr val="0077AA"/>
                </a:solidFill>
                <a:latin typeface="Liberation Mono"/>
                <a:ea typeface="Times New Roman" panose="02020603050405020304" pitchFamily="18" charset="0"/>
              </a:rPr>
              <a:t>FROM</a:t>
            </a:r>
            <a:r>
              <a:rPr lang="en-US" dirty="0">
                <a:latin typeface="Liberation Mono"/>
              </a:rPr>
              <a:t> emp, softdrink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name;</a:t>
            </a:r>
          </a:p>
        </p:txBody>
      </p:sp>
      <p:pic>
        <p:nvPicPr>
          <p:cNvPr id="11" name="Picture 10"/>
          <p:cNvPicPr>
            <a:picLocks noChangeAspect="1"/>
          </p:cNvPicPr>
          <p:nvPr/>
        </p:nvPicPr>
        <p:blipFill>
          <a:blip r:embed="rId3" cstate="print"/>
          <a:stretch>
            <a:fillRect/>
          </a:stretch>
        </p:blipFill>
        <p:spPr>
          <a:xfrm>
            <a:off x="263352" y="1586903"/>
            <a:ext cx="6619504" cy="1759395"/>
          </a:xfrm>
          <a:prstGeom prst="rect">
            <a:avLst/>
          </a:prstGeom>
        </p:spPr>
      </p:pic>
    </p:spTree>
    <p:extLst>
      <p:ext uri="{BB962C8B-B14F-4D97-AF65-F5344CB8AC3E}">
        <p14:creationId xmlns:p14="http://schemas.microsoft.com/office/powerpoint/2010/main" val="42788621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 .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a16="http://schemas.microsoft.com/office/drawing/2014/main" xmlns=""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a16="http://schemas.microsoft.com/office/drawing/2014/main" xmlns=""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a16="http://schemas.microsoft.com/office/drawing/2014/main" xmlns=""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a16="http://schemas.microsoft.com/office/drawing/2014/main" xmlns=""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a16="http://schemas.microsoft.com/office/drawing/2014/main" xmlns=""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a16="http://schemas.microsoft.com/office/drawing/2014/main" xmlns=""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14015227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a16="http://schemas.microsoft.com/office/drawing/2014/main" xmlns=""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a16="http://schemas.microsoft.com/office/drawing/2014/main" xmlns=""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a16="http://schemas.microsoft.com/office/drawing/2014/main" xmlns=""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a16="http://schemas.microsoft.com/office/drawing/2014/main" xmlns=""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a16="http://schemas.microsoft.com/office/drawing/2014/main" xmlns=""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804266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0705F3F9-C745-7C47-5C98-CE895EECCD8B}"/>
              </a:ext>
            </a:extLst>
          </p:cNvPr>
          <p:cNvGraphicFramePr>
            <a:graphicFrameLocks noGrp="1"/>
          </p:cNvGraphicFramePr>
          <p:nvPr/>
        </p:nvGraphicFramePr>
        <p:xfrm>
          <a:off x="119336" y="1844824"/>
          <a:ext cx="5112567" cy="1483360"/>
        </p:xfrm>
        <a:graphic>
          <a:graphicData uri="http://schemas.openxmlformats.org/drawingml/2006/table">
            <a:tbl>
              <a:tblPr firstRow="1" bandRow="1">
                <a:tableStyleId>{5940675A-B579-460E-94D1-54222C63F5DA}</a:tableStyleId>
              </a:tblPr>
              <a:tblGrid>
                <a:gridCol w="1704189">
                  <a:extLst>
                    <a:ext uri="{9D8B030D-6E8A-4147-A177-3AD203B41FA5}">
                      <a16:colId xmlns:a16="http://schemas.microsoft.com/office/drawing/2014/main" xmlns="" val="928063234"/>
                    </a:ext>
                  </a:extLst>
                </a:gridCol>
                <a:gridCol w="1704189">
                  <a:extLst>
                    <a:ext uri="{9D8B030D-6E8A-4147-A177-3AD203B41FA5}">
                      <a16:colId xmlns:a16="http://schemas.microsoft.com/office/drawing/2014/main" xmlns="" val="790049539"/>
                    </a:ext>
                  </a:extLst>
                </a:gridCol>
                <a:gridCol w="1704189">
                  <a:extLst>
                    <a:ext uri="{9D8B030D-6E8A-4147-A177-3AD203B41FA5}">
                      <a16:colId xmlns:a16="http://schemas.microsoft.com/office/drawing/2014/main" xmlns="" val="433046933"/>
                    </a:ext>
                  </a:extLst>
                </a:gridCol>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42495810"/>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8505310"/>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7675717"/>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57013405"/>
                  </a:ext>
                </a:extLst>
              </a:tr>
            </a:tbl>
          </a:graphicData>
        </a:graphic>
      </p:graphicFrame>
      <p:graphicFrame>
        <p:nvGraphicFramePr>
          <p:cNvPr id="5" name="Table 2">
            <a:extLst>
              <a:ext uri="{FF2B5EF4-FFF2-40B4-BE49-F238E27FC236}">
                <a16:creationId xmlns:a16="http://schemas.microsoft.com/office/drawing/2014/main" xmlns="" id="{D57DFD84-42DB-CF0C-53AD-9A536960D592}"/>
              </a:ext>
            </a:extLst>
          </p:cNvPr>
          <p:cNvGraphicFramePr>
            <a:graphicFrameLocks noGrp="1"/>
          </p:cNvGraphicFramePr>
          <p:nvPr/>
        </p:nvGraphicFramePr>
        <p:xfrm>
          <a:off x="6580600" y="1844824"/>
          <a:ext cx="3408378" cy="1483360"/>
        </p:xfrm>
        <a:graphic>
          <a:graphicData uri="http://schemas.openxmlformats.org/drawingml/2006/table">
            <a:tbl>
              <a:tblPr firstRow="1" bandRow="1">
                <a:tableStyleId>{5940675A-B579-460E-94D1-54222C63F5DA}</a:tableStyleId>
              </a:tblPr>
              <a:tblGrid>
                <a:gridCol w="1704189">
                  <a:extLst>
                    <a:ext uri="{9D8B030D-6E8A-4147-A177-3AD203B41FA5}">
                      <a16:colId xmlns:a16="http://schemas.microsoft.com/office/drawing/2014/main" xmlns="" val="928063234"/>
                    </a:ext>
                  </a:extLst>
                </a:gridCol>
                <a:gridCol w="1704189">
                  <a:extLst>
                    <a:ext uri="{9D8B030D-6E8A-4147-A177-3AD203B41FA5}">
                      <a16:colId xmlns:a16="http://schemas.microsoft.com/office/drawing/2014/main" xmlns="" val="790049539"/>
                    </a:ext>
                  </a:extLst>
                </a:gridCol>
              </a:tblGrid>
              <a:tr h="370840">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42495810"/>
                  </a:ext>
                </a:extLst>
              </a:tr>
              <a:tr h="370840">
                <a:tc>
                  <a:txBody>
                    <a:bodyPr/>
                    <a:lstStyle/>
                    <a:p>
                      <a:pPr algn="l"/>
                      <a:r>
                        <a:rPr lang="en-US" dirty="0">
                          <a:latin typeface="Arial" panose="020B0604020202020204" pitchFamily="34" charset="0"/>
                          <a:cs typeface="Arial" panose="020B0604020202020204" pitchFamily="34" charset="0"/>
                        </a:rPr>
                        <a:t>               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8505310"/>
                  </a:ext>
                </a:extLst>
              </a:tr>
              <a:tr h="370840">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7675717"/>
                  </a:ext>
                </a:extLst>
              </a:tr>
              <a:tr h="370840">
                <a:tc>
                  <a:txBody>
                    <a:bodyPr/>
                    <a:lstStyle/>
                    <a:p>
                      <a:pPr algn="l"/>
                      <a:r>
                        <a:rPr lang="en-US" dirty="0">
                          <a:latin typeface="Arial" panose="020B0604020202020204" pitchFamily="34" charset="0"/>
                          <a:cs typeface="Arial" panose="020B0604020202020204" pitchFamily="34" charset="0"/>
                        </a:rPr>
                        <a:t>               30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Manager</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57013405"/>
                  </a:ext>
                </a:extLst>
              </a:tr>
            </a:tbl>
          </a:graphicData>
        </a:graphic>
      </p:graphicFrame>
      <p:graphicFrame>
        <p:nvGraphicFramePr>
          <p:cNvPr id="13" name="Table 2">
            <a:extLst>
              <a:ext uri="{FF2B5EF4-FFF2-40B4-BE49-F238E27FC236}">
                <a16:creationId xmlns:a16="http://schemas.microsoft.com/office/drawing/2014/main" xmlns="" id="{81B9D917-D025-B2EC-F769-D1AB2CBB98FD}"/>
              </a:ext>
            </a:extLst>
          </p:cNvPr>
          <p:cNvGraphicFramePr>
            <a:graphicFrameLocks noGrp="1"/>
          </p:cNvGraphicFramePr>
          <p:nvPr/>
        </p:nvGraphicFramePr>
        <p:xfrm>
          <a:off x="119336" y="4005064"/>
          <a:ext cx="8208910" cy="1483360"/>
        </p:xfrm>
        <a:graphic>
          <a:graphicData uri="http://schemas.openxmlformats.org/drawingml/2006/table">
            <a:tbl>
              <a:tblPr firstRow="1" bandRow="1">
                <a:tableStyleId>{5940675A-B579-460E-94D1-54222C63F5DA}</a:tableStyleId>
              </a:tblPr>
              <a:tblGrid>
                <a:gridCol w="1641782">
                  <a:extLst>
                    <a:ext uri="{9D8B030D-6E8A-4147-A177-3AD203B41FA5}">
                      <a16:colId xmlns:a16="http://schemas.microsoft.com/office/drawing/2014/main" xmlns="" val="928063234"/>
                    </a:ext>
                  </a:extLst>
                </a:gridCol>
                <a:gridCol w="1641782">
                  <a:extLst>
                    <a:ext uri="{9D8B030D-6E8A-4147-A177-3AD203B41FA5}">
                      <a16:colId xmlns:a16="http://schemas.microsoft.com/office/drawing/2014/main" xmlns="" val="790049539"/>
                    </a:ext>
                  </a:extLst>
                </a:gridCol>
                <a:gridCol w="1641782">
                  <a:extLst>
                    <a:ext uri="{9D8B030D-6E8A-4147-A177-3AD203B41FA5}">
                      <a16:colId xmlns:a16="http://schemas.microsoft.com/office/drawing/2014/main" xmlns="" val="433046933"/>
                    </a:ext>
                  </a:extLst>
                </a:gridCol>
                <a:gridCol w="1641782">
                  <a:extLst>
                    <a:ext uri="{9D8B030D-6E8A-4147-A177-3AD203B41FA5}">
                      <a16:colId xmlns:a16="http://schemas.microsoft.com/office/drawing/2014/main" xmlns="" val="839878045"/>
                    </a:ext>
                  </a:extLst>
                </a:gridCol>
                <a:gridCol w="1641782">
                  <a:extLst>
                    <a:ext uri="{9D8B030D-6E8A-4147-A177-3AD203B41FA5}">
                      <a16:colId xmlns:a16="http://schemas.microsoft.com/office/drawing/2014/main" xmlns="" val="3242512665"/>
                    </a:ext>
                  </a:extLst>
                </a:gridCol>
              </a:tblGrid>
              <a:tr h="370840">
                <a:tc>
                  <a:txBody>
                    <a:bodyPr/>
                    <a:lstStyle/>
                    <a:p>
                      <a:pPr algn="ctr"/>
                      <a:r>
                        <a:rPr lang="en-US" dirty="0">
                          <a:latin typeface="Arial" panose="020B0604020202020204" pitchFamily="34" charset="0"/>
                          <a:cs typeface="Arial" panose="020B0604020202020204" pitchFamily="34" charset="0"/>
                        </a:rPr>
                        <a:t>employeeID</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deptNo</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42495810"/>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Saleel</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8505310"/>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Sharmin</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20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20</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Accounting</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7675717"/>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Vrushali</a:t>
                      </a:r>
                      <a:endParaRPr lang="en-IN" dirty="0">
                        <a:latin typeface="Arial" panose="020B0604020202020204" pitchFamily="34" charset="0"/>
                        <a:cs typeface="Arial" panose="020B0604020202020204" pitchFamily="34" charset="0"/>
                      </a:endParaRPr>
                    </a:p>
                  </a:txBody>
                  <a:tcPr/>
                </a:tc>
                <a:tc>
                  <a:txBody>
                    <a:bodyPr/>
                    <a:lstStyle/>
                    <a:p>
                      <a:pPr algn="l"/>
                      <a:r>
                        <a:rPr lang="en-US" dirty="0">
                          <a:latin typeface="Arial" panose="020B0604020202020204" pitchFamily="34" charset="0"/>
                          <a:cs typeface="Arial" panose="020B0604020202020204" pitchFamily="34" charset="0"/>
                        </a:rPr>
                        <a:t>   10</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10</a:t>
                      </a:r>
                    </a:p>
                  </a:txBody>
                  <a:tcPr/>
                </a:tc>
                <a:tc>
                  <a:txBody>
                    <a:bodyPr/>
                    <a:lstStyle/>
                    <a:p>
                      <a:r>
                        <a:rPr lang="en-US" dirty="0">
                          <a:latin typeface="Arial" panose="020B0604020202020204" pitchFamily="34" charset="0"/>
                          <a:cs typeface="Arial" panose="020B0604020202020204" pitchFamily="34" charset="0"/>
                        </a:rPr>
                        <a:t>Sales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57013405"/>
                  </a:ext>
                </a:extLst>
              </a:tr>
            </a:tbl>
          </a:graphicData>
        </a:graphic>
      </p:graphicFrame>
      <p:cxnSp>
        <p:nvCxnSpPr>
          <p:cNvPr id="4" name="Straight Arrow Connector 3">
            <a:extLst>
              <a:ext uri="{FF2B5EF4-FFF2-40B4-BE49-F238E27FC236}">
                <a16:creationId xmlns:a16="http://schemas.microsoft.com/office/drawing/2014/main" xmlns="" id="{F2DAFF9C-86A2-502F-D81D-52C394CA570B}"/>
              </a:ext>
            </a:extLst>
          </p:cNvPr>
          <p:cNvCxnSpPr>
            <a:cxnSpLocks/>
          </p:cNvCxnSpPr>
          <p:nvPr/>
        </p:nvCxnSpPr>
        <p:spPr>
          <a:xfrm flipV="1">
            <a:off x="4151784" y="2348880"/>
            <a:ext cx="2428816" cy="72008"/>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EA7F6FB9-69E3-91DF-C252-78A5F94BE094}"/>
              </a:ext>
            </a:extLst>
          </p:cNvPr>
          <p:cNvCxnSpPr>
            <a:cxnSpLocks/>
          </p:cNvCxnSpPr>
          <p:nvPr/>
        </p:nvCxnSpPr>
        <p:spPr>
          <a:xfrm>
            <a:off x="4151784" y="2780928"/>
            <a:ext cx="2428816" cy="0"/>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AE2E0D8E-AEC2-4C86-EE23-071A73CC16BD}"/>
              </a:ext>
            </a:extLst>
          </p:cNvPr>
          <p:cNvCxnSpPr>
            <a:cxnSpLocks/>
          </p:cNvCxnSpPr>
          <p:nvPr/>
        </p:nvCxnSpPr>
        <p:spPr>
          <a:xfrm flipV="1">
            <a:off x="4151784" y="2482096"/>
            <a:ext cx="2428816" cy="658872"/>
          </a:xfrm>
          <a:prstGeom prst="straightConnector1">
            <a:avLst/>
          </a:prstGeom>
          <a:ln w="19050">
            <a:solidFill>
              <a:srgbClr val="FF0000"/>
            </a:solidFill>
            <a:headEnd type="arrow"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62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91667E-6 -3.33333E-6 L -0.25 -3.33333E-6 " pathEditMode="relative" rAng="0" ptsTypes="AA">
                                      <p:cBhvr>
                                        <p:cTn id="6" dur="2000" fill="hold"/>
                                        <p:tgtEl>
                                          <p:spTgt spid="5"/>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a16="http://schemas.microsoft.com/office/drawing/2014/main" xmlns=""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a16="http://schemas.microsoft.com/office/drawing/2014/main" xmlns=""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87089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335360" y="1923871"/>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6" name="Rectangle 5">
            <a:extLst>
              <a:ext uri="{FF2B5EF4-FFF2-40B4-BE49-F238E27FC236}">
                <a16:creationId xmlns:a16="http://schemas.microsoft.com/office/drawing/2014/main" xmlns="" id="{6BCA0FBA-60A5-49B6-ABB3-28BFC9BAEC9C}"/>
              </a:ext>
            </a:extLst>
          </p:cNvPr>
          <p:cNvSpPr/>
          <p:nvPr/>
        </p:nvSpPr>
        <p:spPr>
          <a:xfrm>
            <a:off x="335360" y="2420888"/>
            <a:ext cx="10332640" cy="3662541"/>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 1, 2, 3, 4 }</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 (1, a), (2, b), (1, c), (3, d), (2, e), (1, f) }</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{(1,1,a), </a:t>
            </a:r>
          </a:p>
          <a:p>
            <a:r>
              <a:rPr lang="en-US" sz="2400" dirty="0">
                <a:solidFill>
                  <a:srgbClr val="006C86"/>
                </a:solidFill>
                <a:latin typeface="Liberation Mono"/>
              </a:rPr>
              <a:t>        (2,2,b), </a:t>
            </a:r>
          </a:p>
          <a:p>
            <a:r>
              <a:rPr lang="en-US" sz="2400" dirty="0">
                <a:solidFill>
                  <a:srgbClr val="006C86"/>
                </a:solidFill>
                <a:latin typeface="Liberation Mono"/>
              </a:rPr>
              <a:t>        (1,1,c), </a:t>
            </a:r>
          </a:p>
          <a:p>
            <a:r>
              <a:rPr lang="en-US" sz="2400" dirty="0">
                <a:solidFill>
                  <a:srgbClr val="006C86"/>
                </a:solidFill>
                <a:latin typeface="Liberation Mono"/>
              </a:rPr>
              <a:t>        (3,3,d), </a:t>
            </a:r>
          </a:p>
          <a:p>
            <a:r>
              <a:rPr lang="en-US" sz="2400" dirty="0">
                <a:solidFill>
                  <a:srgbClr val="006C86"/>
                </a:solidFill>
                <a:latin typeface="Liberation Mono"/>
              </a:rPr>
              <a:t>        (2,2,e), </a:t>
            </a:r>
          </a:p>
          <a:p>
            <a:r>
              <a:rPr lang="en-US" sz="2400" dirty="0">
                <a:solidFill>
                  <a:srgbClr val="006C86"/>
                </a:solidFill>
                <a:latin typeface="Liberation Mono"/>
              </a:rPr>
              <a:t>        (1,1,f)}</a:t>
            </a:r>
          </a:p>
        </p:txBody>
      </p:sp>
      <p:sp>
        <p:nvSpPr>
          <p:cNvPr id="2" name="TextBox 1">
            <a:extLst>
              <a:ext uri="{FF2B5EF4-FFF2-40B4-BE49-F238E27FC236}">
                <a16:creationId xmlns:a16="http://schemas.microsoft.com/office/drawing/2014/main" xmlns="" id="{9995CDC6-EB5D-CB37-E12D-E6965F0C8481}"/>
              </a:ext>
            </a:extLst>
          </p:cNvPr>
          <p:cNvSpPr txBox="1"/>
          <p:nvPr/>
        </p:nvSpPr>
        <p:spPr>
          <a:xfrm>
            <a:off x="2516848" y="5664150"/>
            <a:ext cx="9627824"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p>
          <a:p>
            <a:pPr algn="just"/>
            <a:endParaRPr lang="en-IN" sz="600" dirty="0">
              <a:solidFill>
                <a:srgbClr val="FF0000"/>
              </a:solidFill>
              <a:latin typeface="Arial" panose="020B0604020202020204" pitchFamily="34" charset="0"/>
              <a:cs typeface="Arial" panose="020B0604020202020204" pitchFamily="34" charset="0"/>
            </a:endParaRPr>
          </a:p>
          <a:p>
            <a:pPr algn="just"/>
            <a:r>
              <a:rPr lang="en-IN" dirty="0"/>
              <a:t>A general join condition is of the form &lt;condition&gt; AND &lt;condition&gt; AND . . .  AND &lt;condition&gt;, where each &lt;condition&gt; is of the form Ai θ Bj,  </a:t>
            </a:r>
            <a:r>
              <a:rPr lang="en-IN" b="1" dirty="0"/>
              <a:t>Ai is an attribute of R, Bj is an attribute of S</a:t>
            </a:r>
            <a:r>
              <a:rPr lang="en-IN" dirty="0"/>
              <a:t>.</a:t>
            </a:r>
            <a:endParaRPr lang="en-IN"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5970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3" name="Rectangle 2"/>
          <p:cNvSpPr/>
          <p:nvPr/>
        </p:nvSpPr>
        <p:spPr>
          <a:xfrm>
            <a:off x="347337" y="692696"/>
            <a:ext cx="9971121"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emp , dept </a:t>
            </a:r>
            <a:r>
              <a:rPr lang="en-US" dirty="0">
                <a:solidFill>
                  <a:srgbClr val="0077AA"/>
                </a:solidFill>
                <a:latin typeface="Liberation Mono"/>
              </a:rPr>
              <a:t>WHERE</a:t>
            </a:r>
            <a:r>
              <a:rPr lang="en-US" dirty="0">
                <a:latin typeface="Liberation Mono"/>
              </a:rPr>
              <a:t> emp.deptno </a:t>
            </a:r>
            <a:r>
              <a:rPr lang="en-US" dirty="0">
                <a:solidFill>
                  <a:schemeClr val="accent5">
                    <a:lumMod val="75000"/>
                  </a:schemeClr>
                </a:solidFill>
                <a:latin typeface="Liberation Mono"/>
              </a:rPr>
              <a:t>=</a:t>
            </a:r>
            <a:r>
              <a:rPr lang="en-US" dirty="0">
                <a:latin typeface="Liberation Mono"/>
              </a:rPr>
              <a:t> dept.deptno;</a:t>
            </a:r>
          </a:p>
        </p:txBody>
      </p:sp>
      <p:pic>
        <p:nvPicPr>
          <p:cNvPr id="7" name="Picture 6">
            <a:extLst>
              <a:ext uri="{FF2B5EF4-FFF2-40B4-BE49-F238E27FC236}">
                <a16:creationId xmlns:a16="http://schemas.microsoft.com/office/drawing/2014/main" xmlns="" id="{C5610216-DD82-46D1-BDA7-66BB8530D493}"/>
              </a:ext>
            </a:extLst>
          </p:cNvPr>
          <p:cNvPicPr>
            <a:picLocks noChangeAspect="1"/>
          </p:cNvPicPr>
          <p:nvPr/>
        </p:nvPicPr>
        <p:blipFill>
          <a:blip r:embed="rId2"/>
          <a:stretch>
            <a:fillRect/>
          </a:stretch>
        </p:blipFill>
        <p:spPr>
          <a:xfrm>
            <a:off x="263353" y="1340768"/>
            <a:ext cx="11637996" cy="4032448"/>
          </a:xfrm>
          <a:prstGeom prst="rect">
            <a:avLst/>
          </a:prstGeom>
        </p:spPr>
      </p:pic>
      <p:sp>
        <p:nvSpPr>
          <p:cNvPr id="5" name="TextBox 4">
            <a:extLst>
              <a:ext uri="{FF2B5EF4-FFF2-40B4-BE49-F238E27FC236}">
                <a16:creationId xmlns:a16="http://schemas.microsoft.com/office/drawing/2014/main" xmlns="" id="{435AE458-874E-0F26-E6F8-A12EDD867F49}"/>
              </a:ext>
            </a:extLst>
          </p:cNvPr>
          <p:cNvSpPr txBox="1"/>
          <p:nvPr/>
        </p:nvSpPr>
        <p:spPr>
          <a:xfrm>
            <a:off x="263352" y="5445224"/>
            <a:ext cx="11637995" cy="120032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A67F59"/>
                </a:solidFill>
                <a:latin typeface="Liberation Mono"/>
              </a:rPr>
              <a:t>AND</a:t>
            </a:r>
            <a:r>
              <a:rPr lang="en-IN" dirty="0">
                <a:latin typeface="Liberation Mono"/>
              </a:rPr>
              <a:t> dname </a:t>
            </a:r>
            <a:r>
              <a:rPr lang="en-IN" dirty="0">
                <a:solidFill>
                  <a:schemeClr val="accent5">
                    <a:lumMod val="75000"/>
                  </a:schemeClr>
                </a:solidFill>
                <a:latin typeface="Liberation Mono"/>
              </a:rPr>
              <a:t>=</a:t>
            </a:r>
            <a:r>
              <a:rPr lang="en-IN" dirty="0">
                <a:latin typeface="Liberation Mono"/>
              </a:rPr>
              <a:t> 'accounting';</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dept </a:t>
            </a:r>
            <a:r>
              <a:rPr lang="en-IN" dirty="0">
                <a:solidFill>
                  <a:srgbClr val="0077AA"/>
                </a:solidFill>
                <a:latin typeface="Liberation Mono"/>
              </a:rPr>
              <a:t>WHERE</a:t>
            </a:r>
            <a:r>
              <a:rPr lang="en-IN" dirty="0">
                <a:latin typeface="Liberation Mono"/>
              </a:rPr>
              <a:t> </a:t>
            </a:r>
            <a:r>
              <a:rPr lang="en-IN" dirty="0">
                <a:solidFill>
                  <a:schemeClr val="bg1">
                    <a:lumMod val="65000"/>
                  </a:schemeClr>
                </a:solidFill>
                <a:latin typeface="Liberation Mono"/>
              </a:rPr>
              <a:t>(</a:t>
            </a:r>
            <a:r>
              <a:rPr lang="en-IN" dirty="0">
                <a:latin typeface="Liberation Mono"/>
              </a:rPr>
              <a:t>emp.deptno, dname</a:t>
            </a:r>
            <a:r>
              <a:rPr lang="en-IN" dirty="0">
                <a:solidFill>
                  <a:schemeClr val="bg1">
                    <a:lumMod val="65000"/>
                  </a:schemeClr>
                </a:solidFill>
                <a:latin typeface="Liberation Mono"/>
              </a:rPr>
              <a:t>)</a:t>
            </a:r>
            <a:r>
              <a:rPr lang="en-IN" dirty="0">
                <a:latin typeface="Liberation Mono"/>
              </a:rPr>
              <a:t>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latin typeface="Liberation Mono"/>
              </a:rPr>
              <a:t>dept.deptno, 'accounting'</a:t>
            </a:r>
            <a:r>
              <a:rPr lang="en-IN" dirty="0">
                <a:solidFill>
                  <a:schemeClr val="bg1">
                    <a:lumMod val="6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364674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equi join</a:t>
            </a:r>
            <a:endParaRPr lang="en-IN" sz="3200" i="1" dirty="0">
              <a:solidFill>
                <a:srgbClr val="FF9900"/>
              </a:solidFill>
              <a:latin typeface="Arial" pitchFamily="34" charset="0"/>
              <a:cs typeface="Arial" pitchFamily="34" charset="0"/>
            </a:endParaRPr>
          </a:p>
        </p:txBody>
      </p:sp>
      <p:sp>
        <p:nvSpPr>
          <p:cNvPr id="3" name="Rectangle 2"/>
          <p:cNvSpPr/>
          <p:nvPr/>
        </p:nvSpPr>
        <p:spPr>
          <a:xfrm>
            <a:off x="252329" y="3908387"/>
            <a:ext cx="6186448"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.id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.id;</a:t>
            </a:r>
          </a:p>
        </p:txBody>
      </p:sp>
      <p:pic>
        <p:nvPicPr>
          <p:cNvPr id="20" name="Picture 19">
            <a:extLst>
              <a:ext uri="{FF2B5EF4-FFF2-40B4-BE49-F238E27FC236}">
                <a16:creationId xmlns:a16="http://schemas.microsoft.com/office/drawing/2014/main" xmlns="" id="{51619E04-4E9B-40B9-9E1B-5754F6A934D1}"/>
              </a:ext>
            </a:extLst>
          </p:cNvPr>
          <p:cNvPicPr>
            <a:picLocks noChangeAspect="1"/>
          </p:cNvPicPr>
          <p:nvPr/>
        </p:nvPicPr>
        <p:blipFill>
          <a:blip r:embed="rId2"/>
          <a:stretch>
            <a:fillRect/>
          </a:stretch>
        </p:blipFill>
        <p:spPr>
          <a:xfrm>
            <a:off x="6096000" y="663568"/>
            <a:ext cx="4767839" cy="1829327"/>
          </a:xfrm>
          <a:prstGeom prst="rect">
            <a:avLst/>
          </a:prstGeom>
        </p:spPr>
      </p:pic>
      <p:grpSp>
        <p:nvGrpSpPr>
          <p:cNvPr id="31" name="Group 30">
            <a:extLst>
              <a:ext uri="{FF2B5EF4-FFF2-40B4-BE49-F238E27FC236}">
                <a16:creationId xmlns:a16="http://schemas.microsoft.com/office/drawing/2014/main" xmlns="" id="{2DEC69D0-B7B1-4816-9A9E-1B76201448EE}"/>
              </a:ext>
            </a:extLst>
          </p:cNvPr>
          <p:cNvGrpSpPr/>
          <p:nvPr/>
        </p:nvGrpSpPr>
        <p:grpSpPr>
          <a:xfrm>
            <a:off x="97111" y="84069"/>
            <a:ext cx="4126681" cy="3413940"/>
            <a:chOff x="278601" y="233604"/>
            <a:chExt cx="3729167" cy="3413940"/>
          </a:xfrm>
        </p:grpSpPr>
        <p:sp>
          <p:nvSpPr>
            <p:cNvPr id="15" name="TextBox 14">
              <a:extLst>
                <a:ext uri="{FF2B5EF4-FFF2-40B4-BE49-F238E27FC236}">
                  <a16:creationId xmlns:a16="http://schemas.microsoft.com/office/drawing/2014/main" xmlns="" id="{A26151EB-76E0-4F58-A000-6B5A8A025E05}"/>
                </a:ext>
              </a:extLst>
            </p:cNvPr>
            <p:cNvSpPr txBox="1"/>
            <p:nvPr/>
          </p:nvSpPr>
          <p:spPr>
            <a:xfrm>
              <a:off x="278601"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tableA </a:t>
              </a:r>
              <a:r>
                <a:rPr lang="en-US" sz="2000" dirty="0">
                  <a:solidFill>
                    <a:srgbClr val="0077AA"/>
                  </a:solidFill>
                  <a:latin typeface="Liberation Mono"/>
                  <a:ea typeface="Times New Roman" panose="02020603050405020304" pitchFamily="18" charset="0"/>
                </a:rPr>
                <a:t>Table </a:t>
              </a:r>
              <a:endParaRPr lang="en-IN" sz="2000" dirty="0"/>
            </a:p>
          </p:txBody>
        </p:sp>
        <p:sp>
          <p:nvSpPr>
            <p:cNvPr id="17" name="TextBox 16">
              <a:extLst>
                <a:ext uri="{FF2B5EF4-FFF2-40B4-BE49-F238E27FC236}">
                  <a16:creationId xmlns:a16="http://schemas.microsoft.com/office/drawing/2014/main" xmlns="" id="{F653C142-5B74-4372-AA5C-E021DA76C75A}"/>
                </a:ext>
              </a:extLst>
            </p:cNvPr>
            <p:cNvSpPr txBox="1"/>
            <p:nvPr/>
          </p:nvSpPr>
          <p:spPr>
            <a:xfrm>
              <a:off x="2159262" y="233604"/>
              <a:ext cx="1673091" cy="400110"/>
            </a:xfrm>
            <a:prstGeom prst="rect">
              <a:avLst/>
            </a:prstGeom>
            <a:noFill/>
          </p:spPr>
          <p:txBody>
            <a:bodyPr wrap="square">
              <a:spAutoFit/>
            </a:bodyPr>
            <a:lstStyle/>
            <a:p>
              <a:r>
                <a:rPr lang="en-US" sz="2000" dirty="0">
                  <a:latin typeface="Liberation Mono"/>
                  <a:cs typeface="Arial" panose="020B0604020202020204" pitchFamily="34" charset="0"/>
                </a:rPr>
                <a:t>tableB </a:t>
              </a:r>
              <a:r>
                <a:rPr lang="en-US" sz="2000" dirty="0">
                  <a:solidFill>
                    <a:srgbClr val="0077AA"/>
                  </a:solidFill>
                  <a:latin typeface="Liberation Mono"/>
                  <a:ea typeface="Times New Roman" panose="02020603050405020304" pitchFamily="18" charset="0"/>
                </a:rPr>
                <a:t>Table </a:t>
              </a:r>
              <a:endParaRPr lang="en-IN" sz="2000" dirty="0"/>
            </a:p>
          </p:txBody>
        </p:sp>
        <p:pic>
          <p:nvPicPr>
            <p:cNvPr id="29" name="Picture 28">
              <a:extLst>
                <a:ext uri="{FF2B5EF4-FFF2-40B4-BE49-F238E27FC236}">
                  <a16:creationId xmlns:a16="http://schemas.microsoft.com/office/drawing/2014/main" xmlns="" id="{BA77698B-A22A-491B-9AC5-DD02B825384C}"/>
                </a:ext>
              </a:extLst>
            </p:cNvPr>
            <p:cNvPicPr>
              <a:picLocks noChangeAspect="1"/>
            </p:cNvPicPr>
            <p:nvPr/>
          </p:nvPicPr>
          <p:blipFill>
            <a:blip r:embed="rId3"/>
            <a:stretch>
              <a:fillRect/>
            </a:stretch>
          </p:blipFill>
          <p:spPr>
            <a:xfrm>
              <a:off x="2250952" y="584776"/>
              <a:ext cx="1756816" cy="3062768"/>
            </a:xfrm>
            <a:prstGeom prst="rect">
              <a:avLst/>
            </a:prstGeom>
          </p:spPr>
        </p:pic>
        <p:pic>
          <p:nvPicPr>
            <p:cNvPr id="30" name="Picture 29">
              <a:extLst>
                <a:ext uri="{FF2B5EF4-FFF2-40B4-BE49-F238E27FC236}">
                  <a16:creationId xmlns:a16="http://schemas.microsoft.com/office/drawing/2014/main" xmlns="" id="{8B84257A-6674-44A7-8158-3987B75E96C9}"/>
                </a:ext>
              </a:extLst>
            </p:cNvPr>
            <p:cNvPicPr>
              <a:picLocks noChangeAspect="1"/>
            </p:cNvPicPr>
            <p:nvPr/>
          </p:nvPicPr>
          <p:blipFill>
            <a:blip r:embed="rId4"/>
            <a:stretch>
              <a:fillRect/>
            </a:stretch>
          </p:blipFill>
          <p:spPr>
            <a:xfrm>
              <a:off x="332983" y="584775"/>
              <a:ext cx="1756816" cy="2767374"/>
            </a:xfrm>
            <a:prstGeom prst="rect">
              <a:avLst/>
            </a:prstGeom>
          </p:spPr>
        </p:pic>
      </p:grpSp>
      <p:pic>
        <p:nvPicPr>
          <p:cNvPr id="2" name="Picture 1">
            <a:extLst>
              <a:ext uri="{FF2B5EF4-FFF2-40B4-BE49-F238E27FC236}">
                <a16:creationId xmlns:a16="http://schemas.microsoft.com/office/drawing/2014/main" xmlns="" id="{D931C968-7A82-4F0D-B9D9-871AD58CD072}"/>
              </a:ext>
            </a:extLst>
          </p:cNvPr>
          <p:cNvPicPr>
            <a:picLocks noChangeAspect="1"/>
          </p:cNvPicPr>
          <p:nvPr/>
        </p:nvPicPr>
        <p:blipFill>
          <a:blip r:embed="rId5"/>
          <a:stretch>
            <a:fillRect/>
          </a:stretch>
        </p:blipFill>
        <p:spPr>
          <a:xfrm>
            <a:off x="7284244" y="3268467"/>
            <a:ext cx="2391350" cy="1744709"/>
          </a:xfrm>
          <a:prstGeom prst="rect">
            <a:avLst/>
          </a:prstGeom>
        </p:spPr>
      </p:pic>
      <p:pic>
        <p:nvPicPr>
          <p:cNvPr id="5" name="Picture 4">
            <a:extLst>
              <a:ext uri="{FF2B5EF4-FFF2-40B4-BE49-F238E27FC236}">
                <a16:creationId xmlns:a16="http://schemas.microsoft.com/office/drawing/2014/main" xmlns="" id="{2E724562-7AD1-44BF-B892-622AEFC3EBFA}"/>
              </a:ext>
            </a:extLst>
          </p:cNvPr>
          <p:cNvPicPr>
            <a:picLocks noChangeAspect="1"/>
          </p:cNvPicPr>
          <p:nvPr/>
        </p:nvPicPr>
        <p:blipFill>
          <a:blip r:embed="rId6"/>
          <a:stretch>
            <a:fillRect/>
          </a:stretch>
        </p:blipFill>
        <p:spPr>
          <a:xfrm>
            <a:off x="7290345" y="5373216"/>
            <a:ext cx="2379148" cy="1110269"/>
          </a:xfrm>
          <a:prstGeom prst="rect">
            <a:avLst/>
          </a:prstGeom>
        </p:spPr>
      </p:pic>
      <p:sp>
        <p:nvSpPr>
          <p:cNvPr id="7" name="Rectangle 6">
            <a:extLst>
              <a:ext uri="{FF2B5EF4-FFF2-40B4-BE49-F238E27FC236}">
                <a16:creationId xmlns:a16="http://schemas.microsoft.com/office/drawing/2014/main" xmlns="" id="{9B447C19-5D0B-4D74-ACC0-93D47D05EF1B}"/>
              </a:ext>
            </a:extLst>
          </p:cNvPr>
          <p:cNvSpPr/>
          <p:nvPr/>
        </p:nvSpPr>
        <p:spPr>
          <a:xfrm>
            <a:off x="310251" y="5695916"/>
            <a:ext cx="6832427"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 , </a:t>
            </a:r>
            <a:r>
              <a:rPr lang="en-US" sz="1800" dirty="0">
                <a:latin typeface="Liberation Mono"/>
                <a:cs typeface="Arial" panose="020B0604020202020204" pitchFamily="34" charset="0"/>
              </a:rPr>
              <a:t>tableB</a:t>
            </a:r>
            <a:r>
              <a:rPr lang="en-US" dirty="0">
                <a:latin typeface="Liberation Mono"/>
              </a:rPr>
              <a:t> </a:t>
            </a:r>
            <a:r>
              <a:rPr lang="en-US" dirty="0">
                <a:solidFill>
                  <a:srgbClr val="0077AA"/>
                </a:solidFill>
                <a:latin typeface="Liberation Mono"/>
              </a:rPr>
              <a:t>WHERE</a:t>
            </a:r>
            <a:r>
              <a:rPr lang="en-US" dirty="0">
                <a:latin typeface="Liberation Mono"/>
              </a:rPr>
              <a:t> </a:t>
            </a:r>
            <a:r>
              <a:rPr lang="en-US" sz="1800" dirty="0">
                <a:latin typeface="Liberation Mono"/>
                <a:cs typeface="Arial" panose="020B0604020202020204" pitchFamily="34" charset="0"/>
              </a:rPr>
              <a:t>tableA</a:t>
            </a:r>
            <a:r>
              <a:rPr lang="en-US" dirty="0">
                <a:latin typeface="Liberation Mono"/>
              </a:rPr>
              <a:t>.name </a:t>
            </a:r>
            <a:r>
              <a:rPr lang="en-US" dirty="0">
                <a:solidFill>
                  <a:schemeClr val="accent5">
                    <a:lumMod val="75000"/>
                  </a:schemeClr>
                </a:solidFill>
                <a:latin typeface="Liberation Mono"/>
              </a:rPr>
              <a:t>=</a:t>
            </a:r>
            <a:r>
              <a:rPr lang="en-US" dirty="0">
                <a:latin typeface="Liberation Mono"/>
              </a:rPr>
              <a:t> </a:t>
            </a:r>
            <a:r>
              <a:rPr lang="en-US" sz="1800" dirty="0">
                <a:latin typeface="Liberation Mono"/>
                <a:cs typeface="Arial" panose="020B0604020202020204" pitchFamily="34" charset="0"/>
              </a:rPr>
              <a:t>tableB</a:t>
            </a:r>
            <a:r>
              <a:rPr lang="en-US" dirty="0">
                <a:latin typeface="Liberation Mono"/>
              </a:rPr>
              <a:t>.name;</a:t>
            </a:r>
          </a:p>
        </p:txBody>
      </p:sp>
    </p:spTree>
    <p:extLst>
      <p:ext uri="{BB962C8B-B14F-4D97-AF65-F5344CB8AC3E}">
        <p14:creationId xmlns:p14="http://schemas.microsoft.com/office/powerpoint/2010/main" val="7180262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263352" y="228601"/>
            <a:ext cx="11737304" cy="1015663"/>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ON Contrition</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this join condition gets applied none of the columns of the relation will get eliminated in the result set.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order to apply this join condition, on any two tables they need not to have any common column.</a:t>
            </a:r>
          </a:p>
        </p:txBody>
      </p:sp>
      <p:sp>
        <p:nvSpPr>
          <p:cNvPr id="4" name="Rectangle 3"/>
          <p:cNvSpPr/>
          <p:nvPr/>
        </p:nvSpPr>
        <p:spPr>
          <a:xfrm>
            <a:off x="263352" y="3505201"/>
            <a:ext cx="11737304" cy="1292662"/>
          </a:xfrm>
          <a:prstGeom prst="rect">
            <a:avLst/>
          </a:prstGeom>
        </p:spPr>
        <p:txBody>
          <a:bodyPr wrap="square">
            <a:spAutoFit/>
          </a:bodyPr>
          <a:lstStyle/>
          <a:p>
            <a:pPr algn="just"/>
            <a:r>
              <a:rPr lang="en-IN" sz="2400" dirty="0">
                <a:solidFill>
                  <a:srgbClr val="DBC04D"/>
                </a:solidFill>
                <a:latin typeface="Arial" panose="020B0604020202020204" pitchFamily="34" charset="0"/>
                <a:cs typeface="Arial" panose="020B0604020202020204" pitchFamily="34" charset="0"/>
              </a:rPr>
              <a:t>USING Attribute Contrition</a:t>
            </a: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When all the common columns are used in the join predicate then the result would be same as Natural join.</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result set of the join the duplicates of the columns used in the predicate gets eliminated.</a:t>
            </a:r>
          </a:p>
          <a:p>
            <a:pPr marL="342900" indent="-34290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should not have a qualifier(table name or Alias) in the referenced columns.</a:t>
            </a:r>
          </a:p>
        </p:txBody>
      </p:sp>
      <p:sp>
        <p:nvSpPr>
          <p:cNvPr id="5" name="Rectangle 4">
            <a:extLst>
              <a:ext uri="{FF2B5EF4-FFF2-40B4-BE49-F238E27FC236}">
                <a16:creationId xmlns:a16="http://schemas.microsoft.com/office/drawing/2014/main" xmlns="" id="{5BEF8748-DC9A-4705-A622-00988A1ED8A3}"/>
              </a:ext>
            </a:extLst>
          </p:cNvPr>
          <p:cNvSpPr/>
          <p:nvPr/>
        </p:nvSpPr>
        <p:spPr>
          <a:xfrm>
            <a:off x="622598" y="5229200"/>
            <a:ext cx="10369152"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b="1" dirty="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clause is optional, If not given then </a:t>
            </a:r>
            <a:r>
              <a:rPr lang="en-IN" i="1" dirty="0">
                <a:solidFill>
                  <a:srgbClr val="006C86"/>
                </a:solidFill>
                <a:latin typeface="Arial" panose="020B0604020202020204" pitchFamily="34" charset="0"/>
                <a:cs typeface="Arial" panose="020B0604020202020204" pitchFamily="34" charset="0"/>
              </a:rPr>
              <a:t>INNER</a:t>
            </a:r>
            <a:r>
              <a:rPr lang="en-IN" i="1" dirty="0">
                <a:solidFill>
                  <a:srgbClr val="006C86"/>
                </a:solidFill>
                <a:latin typeface="Arial" panose="020B0604020202020204" pitchFamily="34" charset="0"/>
                <a:ea typeface="Times New Roman" panose="02020603050405020304" pitchFamily="18" charset="0"/>
                <a:cs typeface="Arial" panose="020B0604020202020204" pitchFamily="34" charset="0"/>
              </a:rPr>
              <a:t> </a:t>
            </a:r>
            <a:r>
              <a:rPr lang="en-IN" i="1" dirty="0">
                <a:solidFill>
                  <a:srgbClr val="006C86"/>
                </a:solidFill>
                <a:latin typeface="Arial" panose="020B0604020202020204" pitchFamily="34" charset="0"/>
                <a:cs typeface="Arial" panose="020B0604020202020204" pitchFamily="34" charset="0"/>
              </a:rPr>
              <a:t>JOIN </a:t>
            </a:r>
            <a:r>
              <a:rPr lang="en-IN" dirty="0">
                <a:latin typeface="Arial" panose="020B0604020202020204" pitchFamily="34" charset="0"/>
                <a:cs typeface="Arial" panose="020B0604020202020204" pitchFamily="34" charset="0"/>
              </a:rPr>
              <a:t>works like </a:t>
            </a:r>
            <a:r>
              <a:rPr lang="en-IN" i="1" dirty="0">
                <a:solidFill>
                  <a:srgbClr val="006C86"/>
                </a:solidFill>
                <a:latin typeface="Arial" panose="020B0604020202020204" pitchFamily="34" charset="0"/>
                <a:cs typeface="Arial" panose="020B0604020202020204" pitchFamily="34" charset="0"/>
              </a:rPr>
              <a:t>CROSS JOIN.</a:t>
            </a:r>
            <a:endParaRPr lang="en-US" i="1"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85175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on &amp; using clause example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3441700"/>
            <a:ext cx="11593288" cy="1031051"/>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sz="1900"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263352" y="704264"/>
            <a:ext cx="11593288" cy="738664"/>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495600" y="1558667"/>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775520" y="4816396"/>
            <a:ext cx="8086231" cy="1590324"/>
            <a:chOff x="1007837" y="4581876"/>
            <a:chExt cx="7865445" cy="1590324"/>
          </a:xfrm>
        </p:grpSpPr>
        <p:grpSp>
          <p:nvGrpSpPr>
            <p:cNvPr id="14" name="Group 13"/>
            <p:cNvGrpSpPr/>
            <p:nvPr/>
          </p:nvGrpSpPr>
          <p:grpSpPr>
            <a:xfrm>
              <a:off x="4335864" y="4581876"/>
              <a:ext cx="4537418" cy="1590324"/>
              <a:chOff x="4530382" y="4572000"/>
              <a:chExt cx="4537418" cy="1590324"/>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9572" y="4572000"/>
                <a:ext cx="4378228" cy="1571861"/>
              </a:xfrm>
              <a:prstGeom prst="rect">
                <a:avLst/>
              </a:prstGeom>
            </p:spPr>
          </p:pic>
          <p:sp>
            <p:nvSpPr>
              <p:cNvPr id="12" name="Rectangle 11"/>
              <p:cNvSpPr/>
              <p:nvPr/>
            </p:nvSpPr>
            <p:spPr>
              <a:xfrm>
                <a:off x="4530382" y="5628924"/>
                <a:ext cx="3829515"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007837"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180301"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33133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extLst>
      <p:ext uri="{BB962C8B-B14F-4D97-AF65-F5344CB8AC3E}">
        <p14:creationId xmlns:p14="http://schemas.microsoft.com/office/powerpoint/2010/main" val="105549416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335360" y="2636912"/>
            <a:ext cx="11377264" cy="2997531"/>
          </a:xfrm>
          <a:prstGeom prst="rect">
            <a:avLst/>
          </a:prstGeom>
        </p:spPr>
      </p:pic>
      <p:pic>
        <p:nvPicPr>
          <p:cNvPr id="35" name="Picture 34"/>
          <p:cNvPicPr>
            <a:picLocks noChangeAspect="1"/>
          </p:cNvPicPr>
          <p:nvPr/>
        </p:nvPicPr>
        <p:blipFill>
          <a:blip r:embed="rId4"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err="1">
                <a:solidFill>
                  <a:schemeClr val="tx1">
                    <a:lumMod val="50000"/>
                    <a:lumOff val="50000"/>
                  </a:schemeClr>
                </a:solidFill>
                <a:latin typeface="Liberation Mono"/>
                <a:cs typeface="Arial" panose="020B0604020202020204" pitchFamily="34" charset="0"/>
              </a:rPr>
              <a:t>quali</a:t>
            </a:r>
            <a:r>
              <a:rPr lang="en-US" dirty="0" err="1">
                <a:latin typeface="Liberation Mono"/>
                <a:cs typeface="Arial" panose="020B0604020202020204" pitchFamily="34" charset="0"/>
              </a:rPr>
              <a:t>.employeeid</a:t>
            </a:r>
            <a:r>
              <a:rPr lang="en-US"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8FAA3A88-BF2E-4772-952A-E9DEC5ABAA32}"/>
              </a:ext>
            </a:extLst>
          </p:cNvPr>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sp>
        <p:nvSpPr>
          <p:cNvPr id="2" name="Rectangle 1">
            <a:extLst>
              <a:ext uri="{FF2B5EF4-FFF2-40B4-BE49-F238E27FC236}">
                <a16:creationId xmlns:a16="http://schemas.microsoft.com/office/drawing/2014/main" xmlns="" id="{647B1C55-2117-747F-8D70-F2F13ACFCD9F}"/>
              </a:ext>
            </a:extLst>
          </p:cNvPr>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307563622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10" name="Rectangle 9"/>
          <p:cNvSpPr/>
          <p:nvPr/>
        </p:nvSpPr>
        <p:spPr>
          <a:xfrm>
            <a:off x="304056" y="210076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latin typeface="Liberation Mono"/>
                <a:ea typeface="Times New Roman" panose="02020603050405020304" pitchFamily="18" charset="0"/>
                <a:cs typeface="Arial" panose="020B0604020202020204" pitchFamily="34" charset="0"/>
              </a:rPr>
              <a:t>customer</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INNER</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ord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DD4A68"/>
                </a:solidFill>
                <a:latin typeface="Liberation Mono"/>
                <a:ea typeface="Times New Roman" panose="02020603050405020304" pitchFamily="18" charset="0"/>
              </a:rPr>
              <a:t>USING</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(custid);</a:t>
            </a:r>
          </a:p>
        </p:txBody>
      </p:sp>
      <p:pic>
        <p:nvPicPr>
          <p:cNvPr id="28" name="Picture 27"/>
          <p:cNvPicPr>
            <a:picLocks noChangeAspect="1"/>
          </p:cNvPicPr>
          <p:nvPr/>
        </p:nvPicPr>
        <p:blipFill>
          <a:blip r:embed="rId3" cstate="print"/>
          <a:stretch>
            <a:fillRect/>
          </a:stretch>
        </p:blipFill>
        <p:spPr>
          <a:xfrm>
            <a:off x="5015880" y="5504876"/>
            <a:ext cx="7176120" cy="1353124"/>
          </a:xfrm>
          <a:prstGeom prst="rect">
            <a:avLst/>
          </a:prstGeom>
        </p:spPr>
      </p:pic>
      <p:sp>
        <p:nvSpPr>
          <p:cNvPr id="14" name="Rectangle 13">
            <a:extLst>
              <a:ext uri="{FF2B5EF4-FFF2-40B4-BE49-F238E27FC236}">
                <a16:creationId xmlns:a16="http://schemas.microsoft.com/office/drawing/2014/main" xmlns="" id="{559535D5-FB8E-429A-AD50-1A0DD8994955}"/>
              </a:ext>
            </a:extLst>
          </p:cNvPr>
          <p:cNvSpPr/>
          <p:nvPr/>
        </p:nvSpPr>
        <p:spPr>
          <a:xfrm>
            <a:off x="335360" y="76200"/>
            <a:ext cx="5760640" cy="707886"/>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15" name="Rectangle 14">
            <a:extLst>
              <a:ext uri="{FF2B5EF4-FFF2-40B4-BE49-F238E27FC236}">
                <a16:creationId xmlns:a16="http://schemas.microsoft.com/office/drawing/2014/main" xmlns="" id="{C0A43118-0A1A-443F-AFC7-980C6AC90D2C}"/>
              </a:ext>
            </a:extLst>
          </p:cNvPr>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11" name="Rectangle 10">
            <a:extLst>
              <a:ext uri="{FF2B5EF4-FFF2-40B4-BE49-F238E27FC236}">
                <a16:creationId xmlns:a16="http://schemas.microsoft.com/office/drawing/2014/main" xmlns="" id="{D3257131-02A3-413E-9CA1-AAAD7F51026E}"/>
              </a:ext>
            </a:extLst>
          </p:cNvPr>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INNER</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Rectangle 2">
            <a:extLst>
              <a:ext uri="{FF2B5EF4-FFF2-40B4-BE49-F238E27FC236}">
                <a16:creationId xmlns:a16="http://schemas.microsoft.com/office/drawing/2014/main" xmlns="" id="{43E9875F-42F0-07AA-398E-999126140F88}"/>
              </a:ext>
            </a:extLst>
          </p:cNvPr>
          <p:cNvSpPr/>
          <p:nvPr/>
        </p:nvSpPr>
        <p:spPr>
          <a:xfrm>
            <a:off x="108681" y="5805264"/>
            <a:ext cx="4691175" cy="707886"/>
          </a:xfrm>
          <a:prstGeom prst="rect">
            <a:avLst/>
          </a:prstGeom>
        </p:spPr>
        <p:txBody>
          <a:bodyPr wrap="square">
            <a:spAutoFit/>
          </a:bodyPr>
          <a:lstStyle/>
          <a:p>
            <a:r>
              <a:rPr lang="en-IN" sz="2000" dirty="0">
                <a:solidFill>
                  <a:srgbClr val="E0D612"/>
                </a:solidFill>
                <a:latin typeface="Arial" panose="020B0604020202020204" pitchFamily="34" charset="0"/>
                <a:cs typeface="Arial" panose="020B0604020202020204" pitchFamily="34" charset="0"/>
              </a:rPr>
              <a:t>ON</a:t>
            </a:r>
            <a:r>
              <a:rPr lang="en-IN" sz="2000" dirty="0">
                <a:solidFill>
                  <a:srgbClr val="006C86"/>
                </a:solidFill>
                <a:latin typeface="Arial" panose="020B0604020202020204" pitchFamily="34" charset="0"/>
                <a:cs typeface="Arial" panose="020B0604020202020204" pitchFamily="34" charset="0"/>
              </a:rPr>
              <a:t> clause is optional, If not given then </a:t>
            </a:r>
            <a:r>
              <a:rPr lang="en-IN" sz="2000" dirty="0">
                <a:solidFill>
                  <a:srgbClr val="E0D612"/>
                </a:solidFill>
                <a:latin typeface="Arial" panose="020B0604020202020204" pitchFamily="34" charset="0"/>
                <a:cs typeface="Arial" panose="020B0604020202020204" pitchFamily="34" charset="0"/>
              </a:rPr>
              <a:t>INNER</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E0D612"/>
                </a:solidFill>
                <a:latin typeface="Arial" panose="020B0604020202020204" pitchFamily="34" charset="0"/>
                <a:cs typeface="Arial" panose="020B0604020202020204" pitchFamily="34" charset="0"/>
              </a:rPr>
              <a:t>JOIN </a:t>
            </a:r>
            <a:r>
              <a:rPr lang="en-IN" sz="2000" dirty="0">
                <a:solidFill>
                  <a:srgbClr val="006C86"/>
                </a:solidFill>
                <a:latin typeface="Arial" panose="020B0604020202020204" pitchFamily="34" charset="0"/>
                <a:cs typeface="Arial" panose="020B0604020202020204" pitchFamily="34" charset="0"/>
              </a:rPr>
              <a:t>works like </a:t>
            </a:r>
            <a:r>
              <a:rPr lang="en-IN" sz="2000" dirty="0">
                <a:solidFill>
                  <a:srgbClr val="E12F2B"/>
                </a:solidFill>
                <a:latin typeface="Arial" panose="020B0604020202020204" pitchFamily="34" charset="0"/>
                <a:cs typeface="Arial" panose="020B0604020202020204" pitchFamily="34" charset="0"/>
              </a:rPr>
              <a:t>CROSS JOIN</a:t>
            </a:r>
            <a:endParaRPr lang="en-US" sz="2000" dirty="0">
              <a:solidFill>
                <a:srgbClr val="E12F2B"/>
              </a:solidFill>
            </a:endParaRPr>
          </a:p>
        </p:txBody>
      </p:sp>
      <p:pic>
        <p:nvPicPr>
          <p:cNvPr id="6" name="Picture 5">
            <a:extLst>
              <a:ext uri="{FF2B5EF4-FFF2-40B4-BE49-F238E27FC236}">
                <a16:creationId xmlns:a16="http://schemas.microsoft.com/office/drawing/2014/main" xmlns="" id="{333B2F70-297C-FC31-200A-238A197AFB4D}"/>
              </a:ext>
            </a:extLst>
          </p:cNvPr>
          <p:cNvPicPr>
            <a:picLocks noChangeAspect="1"/>
          </p:cNvPicPr>
          <p:nvPr/>
        </p:nvPicPr>
        <p:blipFill>
          <a:blip r:embed="rId4"/>
          <a:stretch>
            <a:fillRect/>
          </a:stretch>
        </p:blipFill>
        <p:spPr>
          <a:xfrm>
            <a:off x="191344" y="2541950"/>
            <a:ext cx="11809312" cy="3047290"/>
          </a:xfrm>
          <a:prstGeom prst="rect">
            <a:avLst/>
          </a:prstGeom>
        </p:spPr>
      </p:pic>
    </p:spTree>
    <p:extLst>
      <p:ext uri="{BB962C8B-B14F-4D97-AF65-F5344CB8AC3E}">
        <p14:creationId xmlns:p14="http://schemas.microsoft.com/office/powerpoint/2010/main" val="1851235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
        <p:nvSpPr>
          <p:cNvPr id="3" name="Rectangle 2"/>
          <p:cNvSpPr/>
          <p:nvPr/>
        </p:nvSpPr>
        <p:spPr>
          <a:xfrm>
            <a:off x="335360" y="3283866"/>
            <a:ext cx="11593288" cy="1631216"/>
          </a:xfrm>
          <a:prstGeom prst="rect">
            <a:avLst/>
          </a:prstGeom>
        </p:spPr>
        <p:txBody>
          <a:bodyPr wrap="square">
            <a:spAutoFit/>
          </a:bodyPr>
          <a:lstStyle/>
          <a:p>
            <a:r>
              <a:rPr lang="en-IN" sz="2000" dirty="0">
                <a:latin typeface="Palatino Linotype" panose="02040502050505030304" pitchFamily="18" charset="0"/>
                <a:cs typeface="Segoe UI Light" panose="020B0502040204020203" pitchFamily="34" charset="0"/>
              </a:rPr>
              <a:t>The NATURAL JOIN is such a join that performs the same task as an INNER JOIN. </a:t>
            </a:r>
            <a:r>
              <a:rPr lang="en-US" sz="2000" dirty="0">
                <a:latin typeface="Palatino Linotype" panose="02040502050505030304" pitchFamily="18" charset="0"/>
                <a:cs typeface="Segoe UI Light" panose="020B0502040204020203" pitchFamily="34" charset="0"/>
              </a:rPr>
              <a:t>NATURAL JOIN does not use any comparison operator. We can perform a NATURAL JOIN only if there is at least one common attribute that exists between two relations. In addition, the attributes must have the same name. </a:t>
            </a:r>
            <a:r>
              <a:rPr lang="en-IN" sz="2000" dirty="0">
                <a:latin typeface="Palatino Linotype" panose="02040502050505030304" pitchFamily="18" charset="0"/>
                <a:cs typeface="Segoe UI Light" panose="020B0502040204020203" pitchFamily="34" charset="0"/>
              </a:rPr>
              <a:t>When this join condition gets applied always the duplicates of the common columns get eliminated from the result.</a:t>
            </a:r>
          </a:p>
        </p:txBody>
      </p:sp>
      <p:sp>
        <p:nvSpPr>
          <p:cNvPr id="5" name="TextBox 4">
            <a:extLst>
              <a:ext uri="{FF2B5EF4-FFF2-40B4-BE49-F238E27FC236}">
                <a16:creationId xmlns:a16="http://schemas.microsoft.com/office/drawing/2014/main" xmlns="" id="{462FB772-C949-B91C-8B2E-DD87DCB9F387}"/>
              </a:ext>
            </a:extLst>
          </p:cNvPr>
          <p:cNvSpPr txBox="1"/>
          <p:nvPr/>
        </p:nvSpPr>
        <p:spPr>
          <a:xfrm>
            <a:off x="299356" y="5013176"/>
            <a:ext cx="11593288" cy="172354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18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standard definition of NATURAL JOIN requires that the two join attributes (or each pair of join attributes) have the same name in both relations. </a:t>
            </a:r>
            <a:r>
              <a:rPr lang="en-IN" b="1" dirty="0">
                <a:latin typeface="Arial" panose="020B0604020202020204" pitchFamily="34" charset="0"/>
                <a:cs typeface="Arial" panose="020B0604020202020204" pitchFamily="34" charset="0"/>
              </a:rPr>
              <a:t>If this is not the case, a renaming operation is applied first.</a:t>
            </a:r>
          </a:p>
          <a:p>
            <a:r>
              <a:rPr lang="en-IN" b="1" dirty="0">
                <a:solidFill>
                  <a:srgbClr val="FF0000"/>
                </a:solidFill>
                <a:latin typeface="Arial" panose="020B0604020202020204" pitchFamily="34" charset="0"/>
                <a:cs typeface="Arial" panose="020B0604020202020204" pitchFamily="34" charset="0"/>
              </a:rPr>
              <a:t>e.g.</a:t>
            </a:r>
          </a:p>
          <a:p>
            <a:endParaRPr lang="en-IN" sz="4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r </a:t>
            </a:r>
            <a:r>
              <a:rPr lang="en-US" dirty="0">
                <a:solidFill>
                  <a:schemeClr val="accent5">
                    <a:lumMod val="75000"/>
                  </a:schemeClr>
                </a:solidFill>
                <a:latin typeface="Liberation Mono"/>
                <a:cs typeface="Arial" panose="020B0604020202020204" pitchFamily="34" charset="0"/>
              </a:rPr>
              <a:t>NATURAL</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a:t>
            </a:r>
            <a:r>
              <a:rPr lang="en-US" dirty="0">
                <a:solidFill>
                  <a:srgbClr val="0077AA"/>
                </a:solidFill>
                <a:latin typeface="Liberation Mono"/>
              </a:rPr>
              <a:t>SELECT</a:t>
            </a:r>
            <a:r>
              <a:rPr lang="en-US" dirty="0">
                <a:latin typeface="Liberation Mono"/>
                <a:cs typeface="Arial" panose="020B0604020202020204" pitchFamily="34" charset="0"/>
              </a:rPr>
              <a:t> a1 </a:t>
            </a:r>
            <a:r>
              <a:rPr lang="en-US" dirty="0">
                <a:solidFill>
                  <a:srgbClr val="0077AA"/>
                </a:solidFill>
                <a:latin typeface="Liberation Mono"/>
              </a:rPr>
              <a:t>AS</a:t>
            </a:r>
            <a:r>
              <a:rPr lang="en-US" dirty="0">
                <a:latin typeface="Liberation Mono"/>
                <a:cs typeface="Arial" panose="020B0604020202020204" pitchFamily="34" charset="0"/>
              </a:rPr>
              <a:t> c1, a2 </a:t>
            </a:r>
            <a:r>
              <a:rPr lang="en-US" dirty="0">
                <a:solidFill>
                  <a:srgbClr val="0077AA"/>
                </a:solidFill>
                <a:latin typeface="Liberation Mono"/>
              </a:rPr>
              <a:t>FROM</a:t>
            </a:r>
            <a:r>
              <a:rPr lang="en-US" dirty="0">
                <a:latin typeface="Liberation Mono"/>
                <a:cs typeface="Arial" panose="020B0604020202020204" pitchFamily="34" charset="0"/>
              </a:rPr>
              <a:t> s) t1;</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xmlns="" id="{89D3F916-3E49-4B19-1C38-98F55ED0D14D}"/>
              </a:ext>
            </a:extLst>
          </p:cNvPr>
          <p:cNvSpPr txBox="1"/>
          <p:nvPr/>
        </p:nvSpPr>
        <p:spPr>
          <a:xfrm>
            <a:off x="299356" y="260648"/>
            <a:ext cx="11593288" cy="646331"/>
          </a:xfrm>
          <a:prstGeom prst="rect">
            <a:avLst/>
          </a:prstGeom>
          <a:noFill/>
        </p:spPr>
        <p:txBody>
          <a:bodyPr wrap="square">
            <a:spAutoFit/>
          </a:bodyPr>
          <a:lstStyle/>
          <a:p>
            <a:r>
              <a:rPr lang="en-IN" dirty="0"/>
              <a:t>In </a:t>
            </a:r>
            <a:r>
              <a:rPr lang="en-IN" dirty="0">
                <a:latin typeface="Palatino Linotype" panose="02040502050505030304" pitchFamily="18" charset="0"/>
              </a:rPr>
              <a:t>general</a:t>
            </a:r>
            <a:r>
              <a:rPr lang="en-IN" dirty="0"/>
              <a:t>, the join condition for NATURAL JOIN is constructed by equating each pair of join attributes that have the same name in the two relations and combining these conditions with AND.</a:t>
            </a:r>
          </a:p>
        </p:txBody>
      </p:sp>
    </p:spTree>
    <p:extLst>
      <p:ext uri="{BB962C8B-B14F-4D97-AF65-F5344CB8AC3E}">
        <p14:creationId xmlns:p14="http://schemas.microsoft.com/office/powerpoint/2010/main" val="181096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INNER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endParaRPr lang="en-US" sz="2000" dirty="0">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145688412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9256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inner join vs natural join</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xmlns="" id="{3E603B10-569E-487D-ACF7-EA061C688264}"/>
              </a:ext>
            </a:extLst>
          </p:cNvPr>
          <p:cNvGraphicFramePr>
            <a:graphicFrameLocks noGrp="1"/>
          </p:cNvGraphicFramePr>
          <p:nvPr/>
        </p:nvGraphicFramePr>
        <p:xfrm>
          <a:off x="119336" y="1432338"/>
          <a:ext cx="11953328" cy="3783477"/>
        </p:xfrm>
        <a:graphic>
          <a:graphicData uri="http://schemas.openxmlformats.org/drawingml/2006/table">
            <a:tbl>
              <a:tblPr>
                <a:tableStyleId>{BDBED569-4797-4DF1-A0F4-6AAB3CD982D8}</a:tableStyleId>
              </a:tblPr>
              <a:tblGrid>
                <a:gridCol w="6328269">
                  <a:extLst>
                    <a:ext uri="{9D8B030D-6E8A-4147-A177-3AD203B41FA5}">
                      <a16:colId xmlns:a16="http://schemas.microsoft.com/office/drawing/2014/main" xmlns="" val="422065344"/>
                    </a:ext>
                  </a:extLst>
                </a:gridCol>
                <a:gridCol w="5625059">
                  <a:extLst>
                    <a:ext uri="{9D8B030D-6E8A-4147-A177-3AD203B41FA5}">
                      <a16:colId xmlns:a16="http://schemas.microsoft.com/office/drawing/2014/main" xmlns="" val="279659465"/>
                    </a:ext>
                  </a:extLst>
                </a:gridCol>
              </a:tblGrid>
              <a:tr h="570559">
                <a:tc>
                  <a:txBody>
                    <a:bodyPr/>
                    <a:lstStyle/>
                    <a:p>
                      <a:pPr algn="ctr" fontAlgn="ctr"/>
                      <a:r>
                        <a:rPr lang="en-IN" sz="1800" b="1" cap="all" dirty="0">
                          <a:effectLst/>
                          <a:latin typeface="Palatino Linotype" panose="02040502050505030304" pitchFamily="18" charset="0"/>
                        </a:rPr>
                        <a:t>INNER JOIN</a:t>
                      </a:r>
                    </a:p>
                  </a:txBody>
                  <a:tcPr marL="53604" marR="53604" marT="53604" marB="53604" anchor="ctr"/>
                </a:tc>
                <a:tc>
                  <a:txBody>
                    <a:bodyPr/>
                    <a:lstStyle/>
                    <a:p>
                      <a:pPr algn="ctr" fontAlgn="ctr"/>
                      <a:r>
                        <a:rPr lang="en-IN" sz="1800" b="1" cap="all" dirty="0">
                          <a:effectLst/>
                          <a:latin typeface="Palatino Linotype" panose="02040502050505030304" pitchFamily="18" charset="0"/>
                        </a:rPr>
                        <a:t>NATURAL JOIN</a:t>
                      </a:r>
                    </a:p>
                  </a:txBody>
                  <a:tcPr marL="53604" marR="53604" marT="53604" marB="53604" anchor="ctr"/>
                </a:tc>
                <a:extLst>
                  <a:ext uri="{0D108BD9-81ED-4DB2-BD59-A6C34878D82A}">
                    <a16:rowId xmlns:a16="http://schemas.microsoft.com/office/drawing/2014/main" xmlns="" val="2493218137"/>
                  </a:ext>
                </a:extLst>
              </a:tr>
              <a:tr h="3816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Inner Join joins two table on the basis of the column which is explicitly specified in the ON clause.</a:t>
                      </a:r>
                    </a:p>
                  </a:txBody>
                  <a:tcPr marL="89279" marR="89279" marT="44640" marB="44640"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Natural Join joins two tables based on same attribute name.</a:t>
                      </a:r>
                    </a:p>
                  </a:txBody>
                  <a:tcPr marL="89279" marR="89279" marT="44640" marB="44640" anchor="ctr"/>
                </a:tc>
                <a:extLst>
                  <a:ext uri="{0D108BD9-81ED-4DB2-BD59-A6C34878D82A}">
                    <a16:rowId xmlns:a16="http://schemas.microsoft.com/office/drawing/2014/main" xmlns="" val="853356393"/>
                  </a:ext>
                </a:extLst>
              </a:tr>
              <a:tr h="3816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itchFamily="18" charset="0"/>
                        </a:rPr>
                        <a:t>In Inner Join, The resulting table will contain all the attribute of both the tables including duplicate columns also</a:t>
                      </a:r>
                    </a:p>
                  </a:txBody>
                  <a:tcPr marL="89279" marR="89279" marT="44640" marB="44640" anchor="ctr"/>
                </a:tc>
                <a:tc>
                  <a:txBody>
                    <a:bodyPr/>
                    <a:lstStyle/>
                    <a:p>
                      <a:pPr algn="l" fontAlgn="base"/>
                      <a:r>
                        <a:rPr lang="en-US" sz="1800" b="0" dirty="0">
                          <a:latin typeface="Palatino Linotype" pitchFamily="18" charset="0"/>
                        </a:rPr>
                        <a:t>In Natural Join, The resulting table will contain all the attributes of both the tables but keep only one copy of each common column</a:t>
                      </a:r>
                    </a:p>
                  </a:txBody>
                  <a:tcPr marL="89279" marR="89279" marT="44640" marB="44640" anchor="ctr"/>
                </a:tc>
                <a:extLst>
                  <a:ext uri="{0D108BD9-81ED-4DB2-BD59-A6C34878D82A}">
                    <a16:rowId xmlns:a16="http://schemas.microsoft.com/office/drawing/2014/main" xmlns="" val="588869355"/>
                  </a:ext>
                </a:extLst>
              </a:tr>
              <a:tr h="750518">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anose="02040502050505030304" pitchFamily="18" charset="0"/>
                        </a:rPr>
                        <a:t>In Inner Join, only those records will return which</a:t>
                      </a:r>
                      <a:r>
                        <a:rPr lang="en-US" sz="1800" b="0" baseline="0" dirty="0">
                          <a:latin typeface="Palatino Linotype" panose="02040502050505030304" pitchFamily="18" charset="0"/>
                        </a:rPr>
                        <a:t> </a:t>
                      </a:r>
                      <a:r>
                        <a:rPr lang="en-US" sz="1800" b="0" dirty="0">
                          <a:latin typeface="Palatino Linotype" pitchFamily="18" charset="0"/>
                        </a:rPr>
                        <a:t>exists in both the tables</a:t>
                      </a:r>
                    </a:p>
                  </a:txBody>
                  <a:tcPr marL="89279" marR="89279" marT="44640" marB="44640" anchor="ctr"/>
                </a:tc>
                <a:tc>
                  <a:txBody>
                    <a:bodyPr/>
                    <a:lstStyle/>
                    <a:p>
                      <a:pPr algn="l" fontAlgn="base"/>
                      <a:r>
                        <a:rPr lang="en-US" sz="1800" b="0" dirty="0">
                          <a:latin typeface="Palatino Linotype" panose="02040502050505030304" pitchFamily="18" charset="0"/>
                        </a:rPr>
                        <a:t>Same as Inner</a:t>
                      </a:r>
                      <a:r>
                        <a:rPr lang="en-US" sz="1800" b="0" baseline="0" dirty="0">
                          <a:latin typeface="Palatino Linotype" panose="02040502050505030304" pitchFamily="18" charset="0"/>
                        </a:rPr>
                        <a:t> Join</a:t>
                      </a:r>
                      <a:endParaRPr lang="en-US" sz="1800" b="0" dirty="0">
                        <a:latin typeface="Palatino Linotype" pitchFamily="18" charset="0"/>
                      </a:endParaRPr>
                    </a:p>
                  </a:txBody>
                  <a:tcPr marL="89279" marR="89279" marT="44640" marB="44640" anchor="ctr"/>
                </a:tc>
                <a:extLst>
                  <a:ext uri="{0D108BD9-81ED-4DB2-BD59-A6C34878D82A}">
                    <a16:rowId xmlns:a16="http://schemas.microsoft.com/office/drawing/2014/main" xmlns="" val="2820917763"/>
                  </a:ext>
                </a:extLst>
              </a:tr>
              <a:tr h="36000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dirty="0">
                          <a:latin typeface="Palatino Linotype" panose="02040502050505030304" pitchFamily="18" charset="0"/>
                        </a:rPr>
                        <a:t>SYNTAX:</a:t>
                      </a:r>
                    </a:p>
                    <a:p>
                      <a:pPr marL="285750" marR="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ON</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dirty="0">
                          <a:latin typeface="Liberation Mono"/>
                        </a:rPr>
                        <a:t> = </a:t>
                      </a:r>
                      <a:r>
                        <a:rPr lang="en-US" sz="1800" b="1" dirty="0">
                          <a:latin typeface="Liberation Mono"/>
                        </a:rPr>
                        <a:t>r</a:t>
                      </a:r>
                      <a:r>
                        <a:rPr lang="en-US" sz="1800" b="0" baseline="-25000" dirty="0">
                          <a:latin typeface="Liberation Mono"/>
                        </a:rPr>
                        <a:t>2</a:t>
                      </a:r>
                      <a:r>
                        <a:rPr lang="en-US" sz="1800" b="0" dirty="0">
                          <a:latin typeface="Liberation Mono"/>
                        </a:rPr>
                        <a:t>.</a:t>
                      </a:r>
                      <a:r>
                        <a:rPr lang="en-US" sz="1800" b="1" dirty="0">
                          <a:latin typeface="Liberation Mono"/>
                        </a:rPr>
                        <a:t>A</a:t>
                      </a:r>
                      <a:r>
                        <a:rPr lang="en-US" sz="1800" b="0" baseline="-25000" dirty="0">
                          <a:latin typeface="Liberation Mono"/>
                        </a:rPr>
                        <a:t>1</a:t>
                      </a:r>
                      <a:r>
                        <a:rPr lang="en-US" sz="1800" b="0" dirty="0">
                          <a:latin typeface="Liberation Mono"/>
                        </a:rPr>
                        <a: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INNER</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 </a:t>
                      </a:r>
                      <a:r>
                        <a:rPr lang="en-US" sz="1800" kern="1200" dirty="0">
                          <a:solidFill>
                            <a:srgbClr val="0077AA"/>
                          </a:solidFill>
                          <a:latin typeface="Liberation Mono"/>
                          <a:cs typeface="Arial" panose="020B0604020202020204" pitchFamily="34" charset="0"/>
                        </a:rPr>
                        <a:t>USING</a:t>
                      </a:r>
                      <a:r>
                        <a:rPr lang="en-US" sz="1800" b="0" dirty="0">
                          <a:latin typeface="Liberation Mono"/>
                        </a:rPr>
                        <a:t>(</a:t>
                      </a:r>
                      <a:r>
                        <a:rPr lang="en-US" sz="1800" b="1" dirty="0">
                          <a:latin typeface="Liberation Mono"/>
                        </a:rPr>
                        <a:t>A</a:t>
                      </a:r>
                      <a:r>
                        <a:rPr lang="en-US" sz="1800" b="0" baseline="-25000" dirty="0">
                          <a:solidFill>
                            <a:schemeClr val="tx1"/>
                          </a:solidFill>
                          <a:latin typeface="Liberation Mono"/>
                        </a:rPr>
                        <a:t>1</a:t>
                      </a:r>
                      <a:r>
                        <a:rPr lang="en-US" sz="1800" b="0" baseline="0" dirty="0">
                          <a:solidFill>
                            <a:schemeClr val="tx1"/>
                          </a:solidFill>
                          <a:latin typeface="Liberation Mono"/>
                        </a:rPr>
                        <a:t>,</a:t>
                      </a:r>
                      <a:r>
                        <a:rPr lang="en-US" sz="1800" b="0" dirty="0">
                          <a:latin typeface="Liberation Mono"/>
                        </a:rPr>
                        <a:t> [</a:t>
                      </a:r>
                      <a:r>
                        <a:rPr lang="en-US" sz="1800" b="1" dirty="0">
                          <a:latin typeface="Liberation Mono"/>
                        </a:rPr>
                        <a:t>A</a:t>
                      </a:r>
                      <a:r>
                        <a:rPr lang="en-US" sz="1800" b="0" baseline="-25000" dirty="0">
                          <a:latin typeface="Liberation Mono"/>
                        </a:rPr>
                        <a:t>2</a:t>
                      </a:r>
                      <a:r>
                        <a:rPr lang="en-US" sz="1800" b="0" baseline="0" dirty="0">
                          <a:latin typeface="Liberation Mono"/>
                        </a:rPr>
                        <a:t>])</a:t>
                      </a:r>
                      <a:r>
                        <a:rPr lang="en-US" sz="1800" b="0" dirty="0">
                          <a:latin typeface="Liberation Mono"/>
                        </a:rPr>
                        <a:t>;</a:t>
                      </a:r>
                    </a:p>
                  </a:txBody>
                  <a:tcPr marL="89279" marR="89279" marT="44640" marB="44640" anchor="ctr"/>
                </a:tc>
                <a:tc>
                  <a:txBody>
                    <a:bodyPr/>
                    <a:lstStyle/>
                    <a:p>
                      <a:pPr algn="l" fontAlgn="base"/>
                      <a:endParaRPr lang="en-US" sz="1800" b="0" dirty="0">
                        <a:latin typeface="Palatino Linotype" panose="02040502050505030304" pitchFamily="18" charset="0"/>
                      </a:endParaRPr>
                    </a:p>
                    <a:p>
                      <a:pPr algn="l" fontAlgn="base"/>
                      <a:r>
                        <a:rPr lang="en-US" sz="1800" b="0" dirty="0">
                          <a:latin typeface="Palatino Linotype" panose="02040502050505030304" pitchFamily="18" charset="0"/>
                        </a:rPr>
                        <a:t>SYNTAX:</a:t>
                      </a:r>
                    </a:p>
                    <a:p>
                      <a:pPr marL="285750" indent="-285750" algn="l" fontAlgn="base">
                        <a:buFont typeface="Arial" panose="020B0604020202020204" pitchFamily="34" charset="0"/>
                        <a:buChar char="•"/>
                      </a:pPr>
                      <a:r>
                        <a:rPr lang="en-US" sz="1800" kern="1200" dirty="0">
                          <a:solidFill>
                            <a:srgbClr val="0077AA"/>
                          </a:solidFill>
                          <a:latin typeface="Liberation Mono"/>
                          <a:cs typeface="Arial" panose="020B0604020202020204" pitchFamily="34" charset="0"/>
                        </a:rPr>
                        <a:t>SELECT</a:t>
                      </a:r>
                      <a:r>
                        <a:rPr lang="en-US" sz="1800" b="0" dirty="0">
                          <a:latin typeface="Liberation Mono"/>
                        </a:rPr>
                        <a:t> * </a:t>
                      </a:r>
                      <a:r>
                        <a:rPr lang="en-US" sz="1800" kern="1200" dirty="0">
                          <a:solidFill>
                            <a:srgbClr val="0077AA"/>
                          </a:solidFill>
                          <a:latin typeface="Liberation Mono"/>
                          <a:cs typeface="Arial" panose="020B0604020202020204" pitchFamily="34" charset="0"/>
                        </a:rPr>
                        <a:t>FROM</a:t>
                      </a:r>
                      <a:r>
                        <a:rPr lang="en-US" sz="1800" b="0" dirty="0">
                          <a:latin typeface="Liberation Mono"/>
                        </a:rPr>
                        <a:t> </a:t>
                      </a:r>
                      <a:r>
                        <a:rPr lang="en-US" sz="1800" b="1" dirty="0">
                          <a:latin typeface="Liberation Mono"/>
                        </a:rPr>
                        <a:t>r</a:t>
                      </a:r>
                      <a:r>
                        <a:rPr lang="en-US" sz="1800" b="0" baseline="-25000" dirty="0">
                          <a:latin typeface="Liberation Mono"/>
                        </a:rPr>
                        <a:t>1</a:t>
                      </a:r>
                      <a:r>
                        <a:rPr lang="en-US" sz="1800" b="0" dirty="0">
                          <a:latin typeface="Liberation Mono"/>
                        </a:rPr>
                        <a:t> </a:t>
                      </a:r>
                      <a:r>
                        <a:rPr lang="en-US" sz="1800" kern="1200" dirty="0">
                          <a:solidFill>
                            <a:srgbClr val="0077AA"/>
                          </a:solidFill>
                          <a:latin typeface="Liberation Mono"/>
                          <a:cs typeface="Arial" panose="020B0604020202020204" pitchFamily="34" charset="0"/>
                        </a:rPr>
                        <a:t>NATURAL</a:t>
                      </a:r>
                      <a:r>
                        <a:rPr lang="en-US" sz="1800" b="0" dirty="0">
                          <a:latin typeface="Liberation Mono"/>
                        </a:rPr>
                        <a:t> </a:t>
                      </a:r>
                      <a:r>
                        <a:rPr lang="en-US" sz="1800" kern="1200" dirty="0">
                          <a:solidFill>
                            <a:srgbClr val="0077AA"/>
                          </a:solidFill>
                          <a:latin typeface="Liberation Mono"/>
                          <a:cs typeface="Arial" panose="020B0604020202020204" pitchFamily="34" charset="0"/>
                        </a:rPr>
                        <a:t>JOIN</a:t>
                      </a:r>
                      <a:r>
                        <a:rPr lang="en-US" sz="1800" b="0" dirty="0">
                          <a:latin typeface="Liberation Mono"/>
                        </a:rPr>
                        <a:t> </a:t>
                      </a:r>
                      <a:r>
                        <a:rPr lang="en-US" sz="1800" b="1" dirty="0">
                          <a:latin typeface="Liberation Mono"/>
                        </a:rPr>
                        <a:t>r</a:t>
                      </a:r>
                      <a:r>
                        <a:rPr lang="en-US" sz="1800" b="0" baseline="-25000" dirty="0">
                          <a:latin typeface="Liberation Mono"/>
                        </a:rPr>
                        <a:t>2</a:t>
                      </a:r>
                      <a:r>
                        <a:rPr lang="en-US" sz="1800" b="0" dirty="0">
                          <a:latin typeface="Liberation Mono"/>
                        </a:rPr>
                        <a:t>;</a:t>
                      </a:r>
                    </a:p>
                  </a:txBody>
                  <a:tcPr marL="89279" marR="89279" marT="44640" marB="44640" anchor="ctr"/>
                </a:tc>
                <a:extLst>
                  <a:ext uri="{0D108BD9-81ED-4DB2-BD59-A6C34878D82A}">
                    <a16:rowId xmlns:a16="http://schemas.microsoft.com/office/drawing/2014/main" xmlns="" val="3579491206"/>
                  </a:ext>
                </a:extLst>
              </a:tr>
            </a:tbl>
          </a:graphicData>
        </a:graphic>
      </p:graphicFrame>
      <p:grpSp>
        <p:nvGrpSpPr>
          <p:cNvPr id="18" name="Group 17">
            <a:extLst>
              <a:ext uri="{FF2B5EF4-FFF2-40B4-BE49-F238E27FC236}">
                <a16:creationId xmlns:a16="http://schemas.microsoft.com/office/drawing/2014/main" xmlns="" id="{9F2B4833-BE72-4963-8475-C428ABD0318A}"/>
              </a:ext>
            </a:extLst>
          </p:cNvPr>
          <p:cNvGrpSpPr/>
          <p:nvPr/>
        </p:nvGrpSpPr>
        <p:grpSpPr>
          <a:xfrm>
            <a:off x="119336" y="260830"/>
            <a:ext cx="4693700" cy="863914"/>
            <a:chOff x="119336" y="188822"/>
            <a:chExt cx="4693700" cy="863914"/>
          </a:xfrm>
        </p:grpSpPr>
        <p:sp>
          <p:nvSpPr>
            <p:cNvPr id="2" name="Rectangle 1">
              <a:extLst>
                <a:ext uri="{FF2B5EF4-FFF2-40B4-BE49-F238E27FC236}">
                  <a16:creationId xmlns:a16="http://schemas.microsoft.com/office/drawing/2014/main" xmlns=""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AE3B415B-9AAD-48CC-8436-F063482CDC33}"/>
                </a:ext>
              </a:extLst>
            </p:cNvPr>
            <p:cNvSpPr txBox="1"/>
            <p:nvPr/>
          </p:nvSpPr>
          <p:spPr>
            <a:xfrm>
              <a:off x="407368" y="350795"/>
              <a:ext cx="1305165" cy="553998"/>
            </a:xfrm>
            <a:prstGeom prst="rect">
              <a:avLst/>
            </a:prstGeom>
            <a:noFill/>
          </p:spPr>
          <p:txBody>
            <a:bodyPr wrap="none" rtlCol="0">
              <a:spAutoFit/>
            </a:bodyPr>
            <a:lstStyle/>
            <a:p>
              <a:r>
                <a:rPr lang="en-US" sz="3000" dirty="0"/>
                <a:t>INNER</a:t>
              </a:r>
              <a:endParaRPr lang="en-IN" sz="3000" dirty="0"/>
            </a:p>
          </p:txBody>
        </p:sp>
        <p:sp>
          <p:nvSpPr>
            <p:cNvPr id="14" name="Rectangle 13">
              <a:extLst>
                <a:ext uri="{FF2B5EF4-FFF2-40B4-BE49-F238E27FC236}">
                  <a16:creationId xmlns:a16="http://schemas.microsoft.com/office/drawing/2014/main" xmlns=""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9A65B8F4-4C8E-4F3B-85E8-F7D8B5CC2AFF}"/>
                </a:ext>
              </a:extLst>
            </p:cNvPr>
            <p:cNvSpPr txBox="1"/>
            <p:nvPr/>
          </p:nvSpPr>
          <p:spPr>
            <a:xfrm>
              <a:off x="2927648" y="350795"/>
              <a:ext cx="1885388" cy="553998"/>
            </a:xfrm>
            <a:prstGeom prst="rect">
              <a:avLst/>
            </a:prstGeom>
            <a:noFill/>
          </p:spPr>
          <p:txBody>
            <a:bodyPr wrap="none" rtlCol="0">
              <a:spAutoFit/>
            </a:bodyPr>
            <a:lstStyle/>
            <a:p>
              <a:r>
                <a:rPr lang="en-US" sz="3000" dirty="0"/>
                <a:t>NATURAL</a:t>
              </a:r>
              <a:endParaRPr lang="en-IN" sz="3000" dirty="0"/>
            </a:p>
          </p:txBody>
        </p:sp>
        <p:sp>
          <p:nvSpPr>
            <p:cNvPr id="17" name="TextBox 16">
              <a:extLst>
                <a:ext uri="{FF2B5EF4-FFF2-40B4-BE49-F238E27FC236}">
                  <a16:creationId xmlns:a16="http://schemas.microsoft.com/office/drawing/2014/main" xmlns=""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16742483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extLst>
      <p:ext uri="{BB962C8B-B14F-4D97-AF65-F5344CB8AC3E}">
        <p14:creationId xmlns:p14="http://schemas.microsoft.com/office/powerpoint/2010/main" val="70706011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grpSp>
        <p:nvGrpSpPr>
          <p:cNvPr id="2" name="Group 1"/>
          <p:cNvGrpSpPr/>
          <p:nvPr/>
        </p:nvGrpSpPr>
        <p:grpSpPr>
          <a:xfrm>
            <a:off x="560784" y="3515144"/>
            <a:ext cx="5751240" cy="1825352"/>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p14="http://schemas.microsoft.com/office/powerpoint/2010/main" val="6496115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
        <p:nvSpPr>
          <p:cNvPr id="5" name="Rectangle 4">
            <a:extLst>
              <a:ext uri="{FF2B5EF4-FFF2-40B4-BE49-F238E27FC236}">
                <a16:creationId xmlns:a16="http://schemas.microsoft.com/office/drawing/2014/main" xmlns="" id="{C9270E1E-987C-4836-ACAB-42910BEA10CA}"/>
              </a:ext>
            </a:extLst>
          </p:cNvPr>
          <p:cNvSpPr/>
          <p:nvPr/>
        </p:nvSpPr>
        <p:spPr>
          <a:xfrm>
            <a:off x="407368" y="449950"/>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The ON clause is required for a left or right outer join.</a:t>
            </a:r>
          </a:p>
        </p:txBody>
      </p:sp>
      <p:sp>
        <p:nvSpPr>
          <p:cNvPr id="6" name="TextBox 5">
            <a:extLst>
              <a:ext uri="{FF2B5EF4-FFF2-40B4-BE49-F238E27FC236}">
                <a16:creationId xmlns:a16="http://schemas.microsoft.com/office/drawing/2014/main" xmlns="" id="{C8F56855-75F5-4E8B-BE92-CA9C510C2715}"/>
              </a:ext>
            </a:extLst>
          </p:cNvPr>
          <p:cNvSpPr txBox="1"/>
          <p:nvPr/>
        </p:nvSpPr>
        <p:spPr>
          <a:xfrm>
            <a:off x="407368" y="4499835"/>
            <a:ext cx="11377264" cy="1477328"/>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r1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r2 </a:t>
            </a:r>
            <a:r>
              <a:rPr lang="en-IN" dirty="0">
                <a:solidFill>
                  <a:schemeClr val="bg1">
                    <a:lumMod val="65000"/>
                  </a:schemeClr>
                </a:solidFill>
                <a:latin typeface="Liberation Mono"/>
              </a:rPr>
              <a:t>(</a:t>
            </a:r>
            <a:r>
              <a:rPr lang="en-IN" dirty="0">
                <a:latin typeface="Liberation Mono"/>
              </a:rPr>
              <a:t>id </a:t>
            </a:r>
            <a:r>
              <a:rPr lang="en-IN" dirty="0">
                <a:solidFill>
                  <a:srgbClr val="834689"/>
                </a:solidFill>
                <a:latin typeface="Liberation Mono"/>
                <a:cs typeface="Arial" panose="020B0604020202020204" pitchFamily="34" charset="0"/>
              </a:rPr>
              <a:t>INT</a:t>
            </a:r>
            <a:r>
              <a:rPr lang="en-IN" dirty="0">
                <a:latin typeface="Liberation Mono"/>
              </a:rPr>
              <a:t>, c1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endParaRPr lang="en-IN" dirty="0">
              <a:latin typeface="Liberation Mono"/>
            </a:endParaRPr>
          </a:p>
          <a:p>
            <a:r>
              <a:rPr lang="en-IN" dirty="0">
                <a:solidFill>
                  <a:srgbClr val="0077AA"/>
                </a:solidFill>
                <a:latin typeface="Liberation Mono"/>
              </a:rPr>
              <a:t>INSERT INTO </a:t>
            </a:r>
            <a:r>
              <a:rPr lang="en-IN" dirty="0">
                <a:latin typeface="Liberation Mono"/>
              </a:rPr>
              <a:t>r1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4</a:t>
            </a:r>
            <a:r>
              <a:rPr lang="en-IN" dirty="0">
                <a:latin typeface="Liberation Mono"/>
              </a:rPr>
              <a:t>,</a:t>
            </a:r>
            <a:r>
              <a:rPr lang="en-IN" dirty="0">
                <a:solidFill>
                  <a:srgbClr val="669900"/>
                </a:solidFill>
                <a:latin typeface="Liberation Mono"/>
              </a:rPr>
              <a:t>'AC-1'</a:t>
            </a:r>
            <a:r>
              <a:rPr lang="en-IN" dirty="0">
                <a:solidFill>
                  <a:schemeClr val="bg1">
                    <a:lumMod val="6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'AC-2'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'AC-3'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'AC-4'</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5</a:t>
            </a:r>
            <a:r>
              <a:rPr lang="en-IN" dirty="0">
                <a:latin typeface="Liberation Mono"/>
              </a:rPr>
              <a:t>,</a:t>
            </a:r>
            <a:r>
              <a:rPr lang="en-IN" dirty="0">
                <a:solidFill>
                  <a:srgbClr val="669900"/>
                </a:solidFill>
                <a:latin typeface="Liberation Mono"/>
              </a:rPr>
              <a:t>'AC-5'</a:t>
            </a:r>
            <a:r>
              <a:rPr lang="en-IN" dirty="0">
                <a:solidFill>
                  <a:schemeClr val="bg1">
                    <a:lumMod val="65000"/>
                  </a:schemeClr>
                </a:solidFill>
                <a:latin typeface="Liberation Mono"/>
              </a:rPr>
              <a:t>)</a:t>
            </a:r>
            <a:r>
              <a:rPr lang="en-IN" dirty="0">
                <a:latin typeface="Liberation Mono"/>
              </a:rPr>
              <a:t>;</a:t>
            </a:r>
          </a:p>
          <a:p>
            <a:r>
              <a:rPr lang="en-IN" dirty="0">
                <a:solidFill>
                  <a:srgbClr val="0077AA"/>
                </a:solidFill>
                <a:latin typeface="Liberation Mono"/>
              </a:rPr>
              <a:t>INSERT INTO </a:t>
            </a:r>
            <a:r>
              <a:rPr lang="en-IN" dirty="0">
                <a:latin typeface="Liberation Mono"/>
              </a:rPr>
              <a:t>r2 </a:t>
            </a:r>
            <a:r>
              <a:rPr lang="en-IN" dirty="0">
                <a:solidFill>
                  <a:srgbClr val="0077AA"/>
                </a:solidFill>
                <a:latin typeface="Liberation Mono"/>
              </a:rPr>
              <a:t>VALUES</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1</a:t>
            </a:r>
            <a:r>
              <a:rPr lang="en-IN" dirty="0">
                <a:latin typeface="Liberation Mono"/>
              </a:rPr>
              <a:t>,</a:t>
            </a:r>
            <a:r>
              <a:rPr lang="en-IN" dirty="0">
                <a:solidFill>
                  <a:srgbClr val="669900"/>
                </a:solidFill>
                <a:latin typeface="Liberation Mono"/>
              </a:rPr>
              <a:t>'C-1'</a:t>
            </a:r>
            <a:r>
              <a:rPr lang="en-IN" dirty="0">
                <a:solidFill>
                  <a:schemeClr val="bg1">
                    <a:lumMod val="65000"/>
                  </a:schemeClr>
                </a:solidFill>
                <a:latin typeface="Liberation Mono"/>
              </a:rPr>
              <a:t>)</a:t>
            </a:r>
            <a:r>
              <a:rPr lang="en-IN" dirty="0">
                <a:latin typeface="Liberation Mono"/>
              </a:rPr>
              <a:t>, </a:t>
            </a:r>
            <a:r>
              <a:rPr lang="en-IN" dirty="0">
                <a:solidFill>
                  <a:schemeClr val="bg1">
                    <a:lumMod val="65000"/>
                  </a:schemeClr>
                </a:solidFill>
                <a:latin typeface="Liberation Mono"/>
              </a:rPr>
              <a:t>(</a:t>
            </a:r>
            <a:r>
              <a:rPr lang="en-IN" dirty="0">
                <a:solidFill>
                  <a:srgbClr val="990055"/>
                </a:solidFill>
                <a:latin typeface="Liberation Mono"/>
              </a:rPr>
              <a:t>2</a:t>
            </a:r>
            <a:r>
              <a:rPr lang="en-IN" dirty="0">
                <a:latin typeface="Liberation Mono"/>
              </a:rPr>
              <a:t>,</a:t>
            </a:r>
            <a:r>
              <a:rPr lang="en-IN" dirty="0">
                <a:solidFill>
                  <a:srgbClr val="669900"/>
                </a:solidFill>
                <a:latin typeface="Liberation Mono"/>
              </a:rPr>
              <a:t>'C-2'</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3</a:t>
            </a:r>
            <a:r>
              <a:rPr lang="en-IN" dirty="0">
                <a:latin typeface="Liberation Mono"/>
              </a:rPr>
              <a:t>,</a:t>
            </a:r>
            <a:r>
              <a:rPr lang="en-IN" dirty="0">
                <a:solidFill>
                  <a:srgbClr val="669900"/>
                </a:solidFill>
                <a:latin typeface="Liberation Mono"/>
              </a:rPr>
              <a:t>'C-3'</a:t>
            </a:r>
            <a:r>
              <a:rPr lang="en-IN" dirty="0">
                <a:solidFill>
                  <a:schemeClr val="bg1">
                    <a:lumMod val="65000"/>
                  </a:schemeClr>
                </a:solidFill>
                <a:latin typeface="Liberation Mono"/>
              </a:rPr>
              <a:t>)</a:t>
            </a:r>
            <a:r>
              <a:rPr lang="en-IN" dirty="0">
                <a:latin typeface="Liberation Mono"/>
              </a:rPr>
              <a:t>,</a:t>
            </a:r>
            <a:r>
              <a:rPr lang="en-IN" dirty="0">
                <a:solidFill>
                  <a:schemeClr val="bg1">
                    <a:lumMod val="65000"/>
                  </a:schemeClr>
                </a:solidFill>
                <a:latin typeface="Liberation Mono"/>
              </a:rPr>
              <a:t>(</a:t>
            </a:r>
            <a:r>
              <a:rPr lang="en-IN" dirty="0">
                <a:solidFill>
                  <a:srgbClr val="990055"/>
                </a:solidFill>
                <a:latin typeface="Liberation Mono"/>
              </a:rPr>
              <a:t>7</a:t>
            </a:r>
            <a:r>
              <a:rPr lang="en-IN" dirty="0">
                <a:latin typeface="Liberation Mono"/>
              </a:rPr>
              <a:t>,</a:t>
            </a:r>
            <a:r>
              <a:rPr lang="en-IN" dirty="0">
                <a:solidFill>
                  <a:srgbClr val="669900"/>
                </a:solidFill>
                <a:latin typeface="Liberation Mono"/>
              </a:rPr>
              <a:t>'C-4'</a:t>
            </a:r>
            <a:r>
              <a:rPr lang="en-IN" dirty="0">
                <a:solidFill>
                  <a:schemeClr val="bg1">
                    <a:lumMod val="65000"/>
                  </a:schemeClr>
                </a:solidFill>
                <a:latin typeface="Liberation Mono"/>
              </a:rPr>
              <a:t>)</a:t>
            </a:r>
            <a:r>
              <a:rPr lang="en-IN" dirty="0">
                <a:latin typeface="Liberation Mono"/>
              </a:rPr>
              <a:t>;</a:t>
            </a:r>
          </a:p>
        </p:txBody>
      </p:sp>
      <p:grpSp>
        <p:nvGrpSpPr>
          <p:cNvPr id="16" name="Group 15">
            <a:extLst>
              <a:ext uri="{FF2B5EF4-FFF2-40B4-BE49-F238E27FC236}">
                <a16:creationId xmlns:a16="http://schemas.microsoft.com/office/drawing/2014/main" xmlns="" id="{268FC8C5-C98A-3F9D-89C3-E5CDAB6C6353}"/>
              </a:ext>
            </a:extLst>
          </p:cNvPr>
          <p:cNvGrpSpPr/>
          <p:nvPr/>
        </p:nvGrpSpPr>
        <p:grpSpPr>
          <a:xfrm>
            <a:off x="263352" y="943560"/>
            <a:ext cx="11665296" cy="1477328"/>
            <a:chOff x="263352" y="963966"/>
            <a:chExt cx="11665296" cy="1477328"/>
          </a:xfrm>
        </p:grpSpPr>
        <p:sp>
          <p:nvSpPr>
            <p:cNvPr id="15" name="TextBox 14">
              <a:extLst>
                <a:ext uri="{FF2B5EF4-FFF2-40B4-BE49-F238E27FC236}">
                  <a16:creationId xmlns:a16="http://schemas.microsoft.com/office/drawing/2014/main" xmlns="" id="{C6DCF000-51B3-7867-417F-B11E1429EE40}"/>
                </a:ext>
              </a:extLst>
            </p:cNvPr>
            <p:cNvSpPr txBox="1"/>
            <p:nvPr/>
          </p:nvSpPr>
          <p:spPr>
            <a:xfrm>
              <a:off x="263352" y="963966"/>
              <a:ext cx="11665296" cy="1477328"/>
            </a:xfrm>
            <a:prstGeom prst="rect">
              <a:avLst/>
            </a:prstGeom>
            <a:noFill/>
          </p:spPr>
          <p:txBody>
            <a:bodyPr wrap="square">
              <a:spAutoFit/>
            </a:bodyPr>
            <a:lstStyle/>
            <a:p>
              <a:r>
                <a:rPr lang="en-IN" dirty="0"/>
                <a:t>The LEFT OUTER JOIN operation keeps every tuple in the first, or left, relation R in R        S, if no matching tuple is found in S, then the attributes of S in the join result are filled or padded with NULL values.</a:t>
              </a:r>
            </a:p>
            <a:p>
              <a:endParaRPr lang="en-IN" dirty="0"/>
            </a:p>
            <a:p>
              <a:r>
                <a:rPr lang="en-IN" dirty="0"/>
                <a:t>The RIGHT OUTER JOIN keeps every tuple in the second, or right, relation S in the result of R       S, if no matching tuple is found in R, then the attributes of R in the join result are filled or padded with NULL values.</a:t>
              </a:r>
            </a:p>
          </p:txBody>
        </p:sp>
        <p:grpSp>
          <p:nvGrpSpPr>
            <p:cNvPr id="4" name="Group 3">
              <a:extLst>
                <a:ext uri="{FF2B5EF4-FFF2-40B4-BE49-F238E27FC236}">
                  <a16:creationId xmlns:a16="http://schemas.microsoft.com/office/drawing/2014/main" xmlns="" id="{F5E23DF7-B970-4378-2C04-802FC8D28148}"/>
                </a:ext>
              </a:extLst>
            </p:cNvPr>
            <p:cNvGrpSpPr/>
            <p:nvPr/>
          </p:nvGrpSpPr>
          <p:grpSpPr>
            <a:xfrm>
              <a:off x="8477344" y="1078136"/>
              <a:ext cx="258692" cy="142276"/>
              <a:chOff x="1228797" y="2278612"/>
              <a:chExt cx="258692" cy="142276"/>
            </a:xfrm>
          </p:grpSpPr>
          <p:sp>
            <p:nvSpPr>
              <p:cNvPr id="7" name="Flowchart: Collate 6">
                <a:extLst>
                  <a:ext uri="{FF2B5EF4-FFF2-40B4-BE49-F238E27FC236}">
                    <a16:creationId xmlns:a16="http://schemas.microsoft.com/office/drawing/2014/main" xmlns="" id="{7B45AD64-56B3-B51D-6012-880E371355E8}"/>
                  </a:ext>
                </a:extLst>
              </p:cNvPr>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xmlns="" id="{FE71CB96-EBFE-2F41-5CE3-B711ADCE56E5}"/>
                  </a:ext>
                </a:extLst>
              </p:cNvPr>
              <p:cNvCxnSpPr>
                <a:cxnSpLocks/>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9E6B56C-1790-6923-3046-C10BA5FE5212}"/>
                  </a:ext>
                </a:extLst>
              </p:cNvPr>
              <p:cNvCxnSpPr>
                <a:cxnSpLocks/>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xmlns="" id="{D5F23FC4-3B19-62A4-47DB-4C420999CFE5}"/>
                </a:ext>
              </a:extLst>
            </p:cNvPr>
            <p:cNvGrpSpPr/>
            <p:nvPr/>
          </p:nvGrpSpPr>
          <p:grpSpPr>
            <a:xfrm rot="10800000">
              <a:off x="9293692" y="1907033"/>
              <a:ext cx="258692" cy="142276"/>
              <a:chOff x="1228797" y="2278612"/>
              <a:chExt cx="258692" cy="142276"/>
            </a:xfrm>
          </p:grpSpPr>
          <p:sp>
            <p:nvSpPr>
              <p:cNvPr id="11" name="Flowchart: Collate 10">
                <a:extLst>
                  <a:ext uri="{FF2B5EF4-FFF2-40B4-BE49-F238E27FC236}">
                    <a16:creationId xmlns:a16="http://schemas.microsoft.com/office/drawing/2014/main" xmlns="" id="{990B3882-F7AF-816E-138C-772B366C9E73}"/>
                  </a:ext>
                </a:extLst>
              </p:cNvPr>
              <p:cNvSpPr/>
              <p:nvPr/>
            </p:nvSpPr>
            <p:spPr>
              <a:xfrm rot="16200000">
                <a:off x="1308339" y="2241738"/>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xmlns="" id="{6E35545E-694D-519C-2CD0-97B7B5C30FDF}"/>
                  </a:ext>
                </a:extLst>
              </p:cNvPr>
              <p:cNvCxnSpPr>
                <a:cxnSpLocks/>
              </p:cNvCxnSpPr>
              <p:nvPr/>
            </p:nvCxnSpPr>
            <p:spPr>
              <a:xfrm>
                <a:off x="1228797" y="2278612"/>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E3F518F-4748-74CD-7F93-88DB7E6CB579}"/>
                  </a:ext>
                </a:extLst>
              </p:cNvPr>
              <p:cNvCxnSpPr>
                <a:cxnSpLocks/>
              </p:cNvCxnSpPr>
              <p:nvPr/>
            </p:nvCxnSpPr>
            <p:spPr>
              <a:xfrm>
                <a:off x="1228797" y="2420888"/>
                <a:ext cx="36952"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97582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left outer joins</a:t>
            </a:r>
          </a:p>
        </p:txBody>
      </p:sp>
      <p:sp>
        <p:nvSpPr>
          <p:cNvPr id="7" name="Rectangle 6">
            <a:extLst>
              <a:ext uri="{FF2B5EF4-FFF2-40B4-BE49-F238E27FC236}">
                <a16:creationId xmlns:a16="http://schemas.microsoft.com/office/drawing/2014/main" xmlns="" id="{F4126A8B-51ED-4D55-BFAA-396AAA78CDC2}"/>
              </a:ext>
            </a:extLst>
          </p:cNvPr>
          <p:cNvSpPr/>
          <p:nvPr/>
        </p:nvSpPr>
        <p:spPr>
          <a:xfrm>
            <a:off x="191344" y="2722855"/>
            <a:ext cx="6192688"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left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 1, a), </a:t>
            </a:r>
          </a:p>
          <a:p>
            <a:r>
              <a:rPr lang="en-US" sz="2400" dirty="0">
                <a:solidFill>
                  <a:srgbClr val="006C86"/>
                </a:solidFill>
                <a:latin typeface="Liberation Mono"/>
              </a:rPr>
              <a:t>        (2, 2, b), </a:t>
            </a:r>
          </a:p>
          <a:p>
            <a:r>
              <a:rPr lang="en-US" sz="2400" dirty="0">
                <a:solidFill>
                  <a:srgbClr val="006C86"/>
                </a:solidFill>
                <a:latin typeface="Liberation Mono"/>
              </a:rPr>
              <a:t>        (1, 1, c), </a:t>
            </a:r>
          </a:p>
          <a:p>
            <a:r>
              <a:rPr lang="en-US" sz="2400" dirty="0">
                <a:solidFill>
                  <a:srgbClr val="006C86"/>
                </a:solidFill>
                <a:latin typeface="Liberation Mono"/>
              </a:rPr>
              <a:t>        (3, 3, d), </a:t>
            </a:r>
          </a:p>
          <a:p>
            <a:r>
              <a:rPr lang="en-US" sz="2400" dirty="0">
                <a:solidFill>
                  <a:srgbClr val="006C86"/>
                </a:solidFill>
                <a:latin typeface="Liberation Mono"/>
              </a:rPr>
              <a:t>        (2, 2, e), </a:t>
            </a:r>
          </a:p>
          <a:p>
            <a:r>
              <a:rPr lang="en-US" sz="2400" dirty="0">
                <a:solidFill>
                  <a:srgbClr val="006C86"/>
                </a:solidFill>
                <a:latin typeface="Liberation Mono"/>
              </a:rPr>
              <a:t>        (1, 1, f),</a:t>
            </a:r>
          </a:p>
          <a:p>
            <a:r>
              <a:rPr lang="en-US" sz="2400" dirty="0">
                <a:solidFill>
                  <a:srgbClr val="006C86"/>
                </a:solidFill>
                <a:latin typeface="Liberation Mono"/>
              </a:rPr>
              <a:t>        (4, NULL, NULL}</a:t>
            </a:r>
          </a:p>
        </p:txBody>
      </p:sp>
      <p:pic>
        <p:nvPicPr>
          <p:cNvPr id="4" name="Picture 3">
            <a:extLst>
              <a:ext uri="{FF2B5EF4-FFF2-40B4-BE49-F238E27FC236}">
                <a16:creationId xmlns:a16="http://schemas.microsoft.com/office/drawing/2014/main" xmlns="" id="{A4C73F91-77CF-48C7-A3ED-6B55A67F7677}"/>
              </a:ext>
            </a:extLst>
          </p:cNvPr>
          <p:cNvPicPr>
            <a:picLocks noChangeAspect="1"/>
          </p:cNvPicPr>
          <p:nvPr/>
        </p:nvPicPr>
        <p:blipFill>
          <a:blip r:embed="rId2"/>
          <a:stretch>
            <a:fillRect/>
          </a:stretch>
        </p:blipFill>
        <p:spPr>
          <a:xfrm>
            <a:off x="6888088" y="3645024"/>
            <a:ext cx="2660159" cy="2572074"/>
          </a:xfrm>
          <a:prstGeom prst="rect">
            <a:avLst/>
          </a:prstGeom>
        </p:spPr>
      </p:pic>
      <p:sp>
        <p:nvSpPr>
          <p:cNvPr id="13" name="TextBox 12">
            <a:extLst>
              <a:ext uri="{FF2B5EF4-FFF2-40B4-BE49-F238E27FC236}">
                <a16:creationId xmlns:a16="http://schemas.microsoft.com/office/drawing/2014/main" xmlns="" id="{E9D6D892-30B2-4CE5-A8D8-3A8772135F45}"/>
              </a:ext>
            </a:extLst>
          </p:cNvPr>
          <p:cNvSpPr txBox="1"/>
          <p:nvPr/>
        </p:nvSpPr>
        <p:spPr>
          <a:xfrm>
            <a:off x="6888088" y="3111462"/>
            <a:ext cx="4932656"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LEFT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a:t>
            </a:r>
            <a:r>
              <a:rPr lang="en-IN" dirty="0">
                <a:solidFill>
                  <a:schemeClr val="accent5">
                    <a:lumMod val="75000"/>
                  </a:schemeClr>
                </a:solidFill>
                <a:latin typeface="Liberation Mono"/>
              </a:rPr>
              <a:t>=</a:t>
            </a:r>
            <a:r>
              <a:rPr lang="en-IN" dirty="0"/>
              <a:t> r2.c1;</a:t>
            </a:r>
          </a:p>
        </p:txBody>
      </p:sp>
      <p:sp>
        <p:nvSpPr>
          <p:cNvPr id="6" name="Rectangle 5">
            <a:extLst>
              <a:ext uri="{FF2B5EF4-FFF2-40B4-BE49-F238E27FC236}">
                <a16:creationId xmlns:a16="http://schemas.microsoft.com/office/drawing/2014/main" xmlns="" id="{BC795A87-5D56-4396-9A48-ACD64389955A}"/>
              </a:ext>
            </a:extLst>
          </p:cNvPr>
          <p:cNvSpPr/>
          <p:nvPr/>
        </p:nvSpPr>
        <p:spPr>
          <a:xfrm>
            <a:off x="341368" y="660502"/>
            <a:ext cx="11572956" cy="1323439"/>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 </a:t>
            </a:r>
            <a:r>
              <a:rPr lang="en-IN" sz="2000" dirty="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t>
            </a:r>
            <a:r>
              <a:rPr lang="en-IN" sz="2000" dirty="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SQL left outer join returns all rows in the left table (r1) and all the matching rows found in the right table (r2). It means the result of the SQL left join always contains the rows in the left table. . </a:t>
            </a:r>
            <a:r>
              <a:rPr lang="en-US" sz="2000" b="1" dirty="0">
                <a:solidFill>
                  <a:srgbClr val="222222"/>
                </a:solidFill>
                <a:latin typeface="Palatino Linotype" panose="02040502050505030304" pitchFamily="18" charset="0"/>
                <a:cs typeface="Segoe UI Light" panose="020B0502040204020203" pitchFamily="34" charset="0"/>
              </a:rPr>
              <a:t>If no matching rows found in the right table, NULL are displayed.</a:t>
            </a:r>
          </a:p>
        </p:txBody>
      </p:sp>
    </p:spTree>
    <p:extLst>
      <p:ext uri="{BB962C8B-B14F-4D97-AF65-F5344CB8AC3E}">
        <p14:creationId xmlns:p14="http://schemas.microsoft.com/office/powerpoint/2010/main" val="42613120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41368" y="660502"/>
            <a:ext cx="11572956" cy="646331"/>
          </a:xfrm>
          <a:prstGeom prst="rect">
            <a:avLst/>
          </a:prstGeom>
        </p:spPr>
        <p:txBody>
          <a:bodyPr wrap="square">
            <a:spAutoFit/>
          </a:bodyPr>
          <a:lstStyle/>
          <a:p>
            <a:r>
              <a:rPr lang="en-US" dirty="0">
                <a:latin typeface="Palatino Linotype" panose="02040502050505030304" pitchFamily="18" charset="0"/>
              </a:rPr>
              <a:t>The following example the LEFT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LEFT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p>
        </p:txBody>
      </p:sp>
      <p:pic>
        <p:nvPicPr>
          <p:cNvPr id="37" name="Picture 36"/>
          <p:cNvPicPr>
            <a:picLocks noChangeAspect="1"/>
          </p:cNvPicPr>
          <p:nvPr/>
        </p:nvPicPr>
        <p:blipFill>
          <a:blip r:embed="rId2"/>
          <a:stretch>
            <a:fillRect/>
          </a:stretch>
        </p:blipFill>
        <p:spPr>
          <a:xfrm>
            <a:off x="479377" y="1844824"/>
            <a:ext cx="11146566" cy="4238514"/>
          </a:xfrm>
          <a:prstGeom prst="rect">
            <a:avLst/>
          </a:prstGeom>
        </p:spPr>
      </p:pic>
      <p:sp>
        <p:nvSpPr>
          <p:cNvPr id="5" name="Rectangle 4">
            <a:extLst>
              <a:ext uri="{FF2B5EF4-FFF2-40B4-BE49-F238E27FC236}">
                <a16:creationId xmlns:a16="http://schemas.microsoft.com/office/drawing/2014/main" xmlns="" id="{B07C28A0-274B-4077-8FFC-230896B74FE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5336337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xmlns=""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67924937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solidFill>
                  <a:srgbClr val="0077AA"/>
                </a:solidFill>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pic>
        <p:nvPicPr>
          <p:cNvPr id="2" name="Picture 1">
            <a:extLst>
              <a:ext uri="{FF2B5EF4-FFF2-40B4-BE49-F238E27FC236}">
                <a16:creationId xmlns:a16="http://schemas.microsoft.com/office/drawing/2014/main" xmlns="" id="{6A58FD6D-E5B0-4163-9AFB-8E607FC0070F}"/>
              </a:ext>
            </a:extLst>
          </p:cNvPr>
          <p:cNvPicPr>
            <a:picLocks noChangeAspect="1"/>
          </p:cNvPicPr>
          <p:nvPr/>
        </p:nvPicPr>
        <p:blipFill>
          <a:blip r:embed="rId2"/>
          <a:stretch>
            <a:fillRect/>
          </a:stretch>
        </p:blipFill>
        <p:spPr>
          <a:xfrm>
            <a:off x="335360" y="1268760"/>
            <a:ext cx="11449272" cy="5381624"/>
          </a:xfrm>
          <a:prstGeom prst="rect">
            <a:avLst/>
          </a:prstGeom>
        </p:spPr>
      </p:pic>
      <p:sp>
        <p:nvSpPr>
          <p:cNvPr id="5" name="Rectangle 4">
            <a:extLst>
              <a:ext uri="{FF2B5EF4-FFF2-40B4-BE49-F238E27FC236}">
                <a16:creationId xmlns:a16="http://schemas.microsoft.com/office/drawing/2014/main" xmlns="" id="{4833F1C0-F02D-4B48-BF9B-0A37C7D481BF}"/>
              </a:ext>
            </a:extLst>
          </p:cNvPr>
          <p:cNvSpPr/>
          <p:nvPr/>
        </p:nvSpPr>
        <p:spPr>
          <a:xfrm>
            <a:off x="407368" y="5792956"/>
            <a:ext cx="11276926" cy="871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ADFC9B3A-AE86-4446-8404-B39C5956ECFC}"/>
              </a:ext>
            </a:extLst>
          </p:cNvPr>
          <p:cNvSpPr/>
          <p:nvPr/>
        </p:nvSpPr>
        <p:spPr>
          <a:xfrm>
            <a:off x="407368" y="3741449"/>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591257DB-FEE7-4A5D-8AAA-E11DB3F8F8EA}"/>
              </a:ext>
            </a:extLst>
          </p:cNvPr>
          <p:cNvSpPr/>
          <p:nvPr/>
        </p:nvSpPr>
        <p:spPr>
          <a:xfrm>
            <a:off x="407368" y="2863782"/>
            <a:ext cx="11276926" cy="261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955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xmlns="" id="{B7A644A2-B1BB-4026-8461-7FFDD5E1D9E8}"/>
              </a:ext>
            </a:extLst>
          </p:cNvPr>
          <p:cNvPicPr>
            <a:picLocks noChangeAspect="1"/>
          </p:cNvPicPr>
          <p:nvPr/>
        </p:nvPicPr>
        <p:blipFill>
          <a:blip r:embed="rId2" cstate="print"/>
          <a:stretch>
            <a:fillRect/>
          </a:stretch>
        </p:blipFill>
        <p:spPr>
          <a:xfrm>
            <a:off x="335360" y="3645024"/>
            <a:ext cx="9105900" cy="1695450"/>
          </a:xfrm>
          <a:prstGeom prst="rect">
            <a:avLst/>
          </a:prstGeom>
        </p:spPr>
      </p:pic>
      <p:sp>
        <p:nvSpPr>
          <p:cNvPr id="3" name="Rectangle 2">
            <a:extLst>
              <a:ext uri="{FF2B5EF4-FFF2-40B4-BE49-F238E27FC236}">
                <a16:creationId xmlns:a16="http://schemas.microsoft.com/office/drawing/2014/main" xmlns="" id="{C4ACD710-03CA-429D-81C4-C5C4C8C6F680}"/>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  </a:t>
            </a:r>
            <a:r>
              <a:rPr lang="en-IN" dirty="0">
                <a:solidFill>
                  <a:srgbClr val="0077AA"/>
                </a:solidFill>
                <a:latin typeface="Liberation Mono"/>
              </a:rPr>
              <a:t>WHERE</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4">
                    <a:lumMod val="50000"/>
                  </a:schemeClr>
                </a:solidFill>
                <a:latin typeface="Liberation Mono"/>
                <a:cs typeface="Arial" panose="020B0604020202020204" pitchFamily="34" charset="0"/>
              </a:rPr>
              <a:t>IS 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C80B9F25-B6BF-41A5-B359-427E058F3639}"/>
              </a:ext>
            </a:extLst>
          </p:cNvPr>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9" name="Rectangle 8">
            <a:extLst>
              <a:ext uri="{FF2B5EF4-FFF2-40B4-BE49-F238E27FC236}">
                <a16:creationId xmlns:a16="http://schemas.microsoft.com/office/drawing/2014/main" xmlns="" id="{FAE3077F-EFB6-45B6-8B1B-ADA5148EE1BC}"/>
              </a:ext>
            </a:extLst>
          </p:cNvPr>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p>
        </p:txBody>
      </p:sp>
    </p:spTree>
    <p:extLst>
      <p:ext uri="{BB962C8B-B14F-4D97-AF65-F5344CB8AC3E}">
        <p14:creationId xmlns:p14="http://schemas.microsoft.com/office/powerpoint/2010/main" val="129885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a16="http://schemas.microsoft.com/office/drawing/2014/main" xmlns=""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a16="http://schemas.microsoft.com/office/drawing/2014/main" xmlns=""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a16="http://schemas.microsoft.com/office/drawing/2014/main" xmlns=""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a16="http://schemas.microsoft.com/office/drawing/2014/main" xmlns=""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a16="http://schemas.microsoft.com/office/drawing/2014/main" xmlns=""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xmlns=""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a16="http://schemas.microsoft.com/office/drawing/2014/main" xmlns=""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xmlns=""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xmlns=""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a16="http://schemas.microsoft.com/office/drawing/2014/main" xmlns=""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xmlns=""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xmlns=""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ADFCB3A-38AA-4249-87CD-B1E156F9AE16}"/>
              </a:ext>
            </a:extLst>
          </p:cNvPr>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LEFT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pitchFamily="18" charset="0"/>
                <a:cs typeface="Arial" panose="020B0604020202020204" pitchFamily="34" charset="0"/>
              </a:rPr>
              <a:t> </a:t>
            </a:r>
            <a:r>
              <a:rPr lang="nl-NL" dirty="0">
                <a:latin typeface="Liberation Mono"/>
                <a:ea typeface="Times New Roman" panose="02020603050405020304" pitchFamily="18" charset="0"/>
                <a:cs typeface="Arial" panose="020B0604020202020204" pitchFamily="34" charset="0"/>
              </a:rPr>
              <a:t>student_order.studentID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pitchFamily="18"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pic>
        <p:nvPicPr>
          <p:cNvPr id="2" name="Picture 1">
            <a:extLst>
              <a:ext uri="{FF2B5EF4-FFF2-40B4-BE49-F238E27FC236}">
                <a16:creationId xmlns:a16="http://schemas.microsoft.com/office/drawing/2014/main" xmlns="" id="{259C7AA0-4377-44DA-A46E-98510C639220}"/>
              </a:ext>
            </a:extLst>
          </p:cNvPr>
          <p:cNvPicPr>
            <a:picLocks noChangeAspect="1"/>
          </p:cNvPicPr>
          <p:nvPr/>
        </p:nvPicPr>
        <p:blipFill>
          <a:blip r:embed="rId2"/>
          <a:stretch>
            <a:fillRect/>
          </a:stretch>
        </p:blipFill>
        <p:spPr>
          <a:xfrm>
            <a:off x="407368" y="1700808"/>
            <a:ext cx="11233248" cy="4896544"/>
          </a:xfrm>
          <a:prstGeom prst="rect">
            <a:avLst/>
          </a:prstGeom>
        </p:spPr>
      </p:pic>
      <p:sp>
        <p:nvSpPr>
          <p:cNvPr id="14" name="Rectangle 13">
            <a:extLst>
              <a:ext uri="{FF2B5EF4-FFF2-40B4-BE49-F238E27FC236}">
                <a16:creationId xmlns:a16="http://schemas.microsoft.com/office/drawing/2014/main" xmlns="" id="{984D3EBF-6CAF-41C0-BD88-C08F60AB1F93}"/>
              </a:ext>
            </a:extLst>
          </p:cNvPr>
          <p:cNvSpPr/>
          <p:nvPr/>
        </p:nvSpPr>
        <p:spPr>
          <a:xfrm>
            <a:off x="7728763" y="1714873"/>
            <a:ext cx="3912415" cy="4882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55797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a:t>
            </a:r>
            <a:endParaRPr lang="en-IN" sz="3200" i="1" dirty="0">
              <a:solidFill>
                <a:srgbClr val="FF9900"/>
              </a:solidFill>
              <a:latin typeface="Arial" pitchFamily="34" charset="0"/>
              <a:cs typeface="Arial" pitchFamily="34" charset="0"/>
            </a:endParaRPr>
          </a:p>
        </p:txBody>
      </p:sp>
      <p:sp>
        <p:nvSpPr>
          <p:cNvPr id="10" name="Rectangle 9"/>
          <p:cNvSpPr/>
          <p:nvPr/>
        </p:nvSpPr>
        <p:spPr>
          <a:xfrm>
            <a:off x="344760" y="2023647"/>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p>
        </p:txBody>
      </p:sp>
      <p:sp>
        <p:nvSpPr>
          <p:cNvPr id="11" name="Rectangle 10"/>
          <p:cNvSpPr/>
          <p:nvPr/>
        </p:nvSpPr>
        <p:spPr>
          <a:xfrm>
            <a:off x="344760" y="2628089"/>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cs typeface="Arial" panose="020B0604020202020204" pitchFamily="34" charset="0"/>
              </a:rPr>
              <a:t>USING</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dirty="0">
                <a:latin typeface="Liberation Mono"/>
                <a:cs typeface="Arial" panose="020B0604020202020204" pitchFamily="34" charset="0"/>
              </a:rPr>
              <a:t>;</a:t>
            </a:r>
          </a:p>
        </p:txBody>
      </p:sp>
      <p:sp>
        <p:nvSpPr>
          <p:cNvPr id="12" name="Rectangle 11"/>
          <p:cNvSpPr/>
          <p:nvPr/>
        </p:nvSpPr>
        <p:spPr>
          <a:xfrm>
            <a:off x="338403" y="47251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3" name="Rectangle 12"/>
          <p:cNvSpPr/>
          <p:nvPr/>
        </p:nvSpPr>
        <p:spPr>
          <a:xfrm>
            <a:off x="344760" y="4034134"/>
            <a:ext cx="115118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a:extLst>
              <a:ext uri="{FF2B5EF4-FFF2-40B4-BE49-F238E27FC236}">
                <a16:creationId xmlns:a16="http://schemas.microsoft.com/office/drawing/2014/main" xmlns="" id="{11D2DCD7-50C4-179A-6929-6A9B28A2BD97}"/>
              </a:ext>
            </a:extLst>
          </p:cNvPr>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table when there is no match.</a:t>
            </a:r>
          </a:p>
        </p:txBody>
      </p:sp>
    </p:spTree>
    <p:extLst>
      <p:ext uri="{BB962C8B-B14F-4D97-AF65-F5344CB8AC3E}">
        <p14:creationId xmlns:p14="http://schemas.microsoft.com/office/powerpoint/2010/main" val="127023975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BE3134D-E097-43AB-AEA6-E14AB0B0B632}"/>
              </a:ext>
            </a:extLst>
          </p:cNvPr>
          <p:cNvSpPr/>
          <p:nvPr/>
        </p:nvSpPr>
        <p:spPr>
          <a:xfrm>
            <a:off x="191344" y="2722855"/>
            <a:ext cx="6480720" cy="4031873"/>
          </a:xfrm>
          <a:prstGeom prst="rect">
            <a:avLst/>
          </a:prstGeom>
        </p:spPr>
        <p:txBody>
          <a:bodyPr wrap="square">
            <a:spAutoFit/>
          </a:bodyPr>
          <a:lstStyle/>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 {1, 2, 3, 4}</a:t>
            </a:r>
          </a:p>
          <a:p>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 {(1, a), (2, b), (1, c), (3, d), (2, e), (1, f), (5, z)}</a:t>
            </a:r>
          </a:p>
          <a:p>
            <a:endParaRPr lang="en-US" sz="800" b="1" i="1" dirty="0">
              <a:solidFill>
                <a:srgbClr val="006C86"/>
              </a:solidFill>
              <a:latin typeface="Liberation Mono"/>
            </a:endParaRPr>
          </a:p>
          <a:p>
            <a:r>
              <a:rPr lang="en-US" sz="2400" b="1" i="1" dirty="0">
                <a:solidFill>
                  <a:srgbClr val="006C86"/>
                </a:solidFill>
                <a:latin typeface="Liberation Mono"/>
              </a:rPr>
              <a:t>r</a:t>
            </a:r>
            <a:r>
              <a:rPr lang="en-US" sz="2400" baseline="-25000" dirty="0">
                <a:solidFill>
                  <a:srgbClr val="006C86"/>
                </a:solidFill>
                <a:latin typeface="Liberation Mono"/>
              </a:rPr>
              <a:t>1</a:t>
            </a:r>
            <a:r>
              <a:rPr lang="en-US" sz="2400" dirty="0">
                <a:solidFill>
                  <a:srgbClr val="006C86"/>
                </a:solidFill>
                <a:latin typeface="Liberation Mono"/>
              </a:rPr>
              <a:t> right join </a:t>
            </a:r>
            <a:r>
              <a:rPr lang="en-US" sz="2400" b="1" i="1" dirty="0">
                <a:solidFill>
                  <a:srgbClr val="006C86"/>
                </a:solidFill>
                <a:latin typeface="Liberation Mono"/>
              </a:rPr>
              <a:t>r</a:t>
            </a:r>
            <a:r>
              <a:rPr lang="en-US" sz="2400" baseline="-25000" dirty="0">
                <a:solidFill>
                  <a:srgbClr val="006C86"/>
                </a:solidFill>
                <a:latin typeface="Liberation Mono"/>
              </a:rPr>
              <a:t>2</a:t>
            </a:r>
            <a:r>
              <a:rPr lang="en-US" sz="2400" dirty="0">
                <a:solidFill>
                  <a:srgbClr val="006C86"/>
                </a:solidFill>
                <a:latin typeface="Liberation Mono"/>
              </a:rPr>
              <a:t> </a:t>
            </a:r>
          </a:p>
          <a:p>
            <a:endParaRPr lang="en-US" sz="800" dirty="0">
              <a:solidFill>
                <a:srgbClr val="006C86"/>
              </a:solidFill>
              <a:latin typeface="Liberation Mono"/>
            </a:endParaRPr>
          </a:p>
          <a:p>
            <a:r>
              <a:rPr lang="en-US" sz="2400" dirty="0">
                <a:solidFill>
                  <a:srgbClr val="006C86"/>
                </a:solidFill>
                <a:latin typeface="Liberation Mono"/>
              </a:rPr>
              <a:t>R = {(1, 1, a), </a:t>
            </a:r>
          </a:p>
          <a:p>
            <a:r>
              <a:rPr lang="en-US" sz="2400" dirty="0">
                <a:solidFill>
                  <a:srgbClr val="006C86"/>
                </a:solidFill>
                <a:latin typeface="Liberation Mono"/>
              </a:rPr>
              <a:t>        (1, 1, c), </a:t>
            </a:r>
          </a:p>
          <a:p>
            <a:r>
              <a:rPr lang="en-US" sz="2400" dirty="0">
                <a:solidFill>
                  <a:srgbClr val="006C86"/>
                </a:solidFill>
                <a:latin typeface="Liberation Mono"/>
              </a:rPr>
              <a:t>        (1, 1, f), </a:t>
            </a:r>
          </a:p>
          <a:p>
            <a:r>
              <a:rPr lang="en-US" sz="2400" dirty="0">
                <a:solidFill>
                  <a:srgbClr val="006C86"/>
                </a:solidFill>
                <a:latin typeface="Liberation Mono"/>
              </a:rPr>
              <a:t>        (2, 2, b), </a:t>
            </a:r>
          </a:p>
          <a:p>
            <a:r>
              <a:rPr lang="en-US" sz="2400" dirty="0">
                <a:solidFill>
                  <a:srgbClr val="006C86"/>
                </a:solidFill>
                <a:latin typeface="Liberation Mono"/>
              </a:rPr>
              <a:t>        (2, 2, e), </a:t>
            </a:r>
          </a:p>
          <a:p>
            <a:r>
              <a:rPr lang="en-US" sz="2400" dirty="0">
                <a:solidFill>
                  <a:srgbClr val="006C86"/>
                </a:solidFill>
                <a:latin typeface="Liberation Mono"/>
              </a:rPr>
              <a:t>        (3, 3, d),</a:t>
            </a:r>
          </a:p>
          <a:p>
            <a:r>
              <a:rPr lang="en-US" sz="2400" dirty="0">
                <a:solidFill>
                  <a:srgbClr val="006C86"/>
                </a:solidFill>
                <a:latin typeface="Liberation Mono"/>
              </a:rPr>
              <a:t>        (NULL, 5, z)}</a:t>
            </a:r>
          </a:p>
        </p:txBody>
      </p:sp>
      <p:pic>
        <p:nvPicPr>
          <p:cNvPr id="7" name="Picture 6">
            <a:extLst>
              <a:ext uri="{FF2B5EF4-FFF2-40B4-BE49-F238E27FC236}">
                <a16:creationId xmlns:a16="http://schemas.microsoft.com/office/drawing/2014/main" xmlns="" id="{469EF520-3DC1-4FF0-9712-B0853E5FCFE3}"/>
              </a:ext>
            </a:extLst>
          </p:cNvPr>
          <p:cNvPicPr>
            <a:picLocks noChangeAspect="1"/>
          </p:cNvPicPr>
          <p:nvPr/>
        </p:nvPicPr>
        <p:blipFill>
          <a:blip r:embed="rId2"/>
          <a:stretch>
            <a:fillRect/>
          </a:stretch>
        </p:blipFill>
        <p:spPr>
          <a:xfrm>
            <a:off x="7177112" y="3429000"/>
            <a:ext cx="3553225" cy="3481200"/>
          </a:xfrm>
          <a:prstGeom prst="rect">
            <a:avLst/>
          </a:prstGeom>
        </p:spPr>
      </p:pic>
      <p:sp>
        <p:nvSpPr>
          <p:cNvPr id="8" name="TextBox 7">
            <a:extLst>
              <a:ext uri="{FF2B5EF4-FFF2-40B4-BE49-F238E27FC236}">
                <a16:creationId xmlns:a16="http://schemas.microsoft.com/office/drawing/2014/main" xmlns="" id="{1C5DB0CE-0065-49B8-A7A9-F391D9D9E0DC}"/>
              </a:ext>
            </a:extLst>
          </p:cNvPr>
          <p:cNvSpPr txBox="1"/>
          <p:nvPr/>
        </p:nvSpPr>
        <p:spPr>
          <a:xfrm>
            <a:off x="7176120" y="2915652"/>
            <a:ext cx="5015880" cy="369332"/>
          </a:xfrm>
          <a:prstGeom prst="rect">
            <a:avLst/>
          </a:prstGeom>
          <a:noFill/>
        </p:spPr>
        <p:txBody>
          <a:bodyPr wrap="square">
            <a:spAutoFit/>
          </a:bodyPr>
          <a:lstStyle/>
          <a:p>
            <a:r>
              <a:rPr lang="en-IN" dirty="0">
                <a:solidFill>
                  <a:srgbClr val="0077AA"/>
                </a:solidFill>
                <a:latin typeface="Liberation Mono"/>
              </a:rPr>
              <a:t>SELECT</a:t>
            </a:r>
            <a:r>
              <a:rPr lang="en-IN" dirty="0"/>
              <a:t> * </a:t>
            </a:r>
            <a:r>
              <a:rPr lang="en-IN" dirty="0">
                <a:solidFill>
                  <a:srgbClr val="0077AA"/>
                </a:solidFill>
                <a:latin typeface="Liberation Mono"/>
              </a:rPr>
              <a:t>FROM</a:t>
            </a:r>
            <a:r>
              <a:rPr lang="en-IN" dirty="0"/>
              <a:t> r1 </a:t>
            </a:r>
            <a:r>
              <a:rPr lang="en-IN" dirty="0">
                <a:solidFill>
                  <a:srgbClr val="0077AA"/>
                </a:solidFill>
                <a:latin typeface="Liberation Mono"/>
              </a:rPr>
              <a:t>RIGHT</a:t>
            </a:r>
            <a:r>
              <a:rPr lang="en-IN" dirty="0"/>
              <a:t> </a:t>
            </a:r>
            <a:r>
              <a:rPr lang="en-IN" dirty="0">
                <a:solidFill>
                  <a:srgbClr val="0077AA"/>
                </a:solidFill>
                <a:latin typeface="Liberation Mono"/>
              </a:rPr>
              <a:t>JOIN</a:t>
            </a:r>
            <a:r>
              <a:rPr lang="en-IN" dirty="0"/>
              <a:t> r2 </a:t>
            </a:r>
            <a:r>
              <a:rPr lang="en-IN" dirty="0">
                <a:solidFill>
                  <a:srgbClr val="DD4A68"/>
                </a:solidFill>
                <a:latin typeface="Liberation Mono"/>
              </a:rPr>
              <a:t>ON</a:t>
            </a:r>
            <a:r>
              <a:rPr lang="en-IN" dirty="0"/>
              <a:t> r1.c1 = r2.c1;</a:t>
            </a:r>
          </a:p>
        </p:txBody>
      </p:sp>
      <p:sp>
        <p:nvSpPr>
          <p:cNvPr id="9" name="Rectangle 8">
            <a:extLst>
              <a:ext uri="{FF2B5EF4-FFF2-40B4-BE49-F238E27FC236}">
                <a16:creationId xmlns:a16="http://schemas.microsoft.com/office/drawing/2014/main" xmlns="" id="{28341065-8AD1-43DF-9CD5-F77049A41AF1}"/>
              </a:ext>
            </a:extLst>
          </p:cNvPr>
          <p:cNvSpPr/>
          <p:nvPr/>
        </p:nvSpPr>
        <p:spPr>
          <a:xfrm>
            <a:off x="309522" y="664230"/>
            <a:ext cx="11572956" cy="923330"/>
          </a:xfrm>
          <a:prstGeom prst="rect">
            <a:avLst/>
          </a:prstGeom>
        </p:spPr>
        <p:txBody>
          <a:bodyPr wrap="square">
            <a:spAutoFit/>
          </a:bodyPr>
          <a:lstStyle/>
          <a:p>
            <a:r>
              <a:rPr lang="en-US" sz="2000" dirty="0">
                <a:solidFill>
                  <a:srgbClr val="222222"/>
                </a:solidFill>
                <a:latin typeface="Palatino Linotype" panose="02040502050505030304" pitchFamily="18" charset="0"/>
                <a:cs typeface="Segoe UI Light" panose="020B0502040204020203" pitchFamily="34" charset="0"/>
              </a:rPr>
              <a:t>Suppose, we want to join two tables</a:t>
            </a:r>
            <a:r>
              <a:rPr lang="en-US" sz="2000">
                <a:solidFill>
                  <a:srgbClr val="222222"/>
                </a:solidFill>
                <a:latin typeface="Palatino Linotype" panose="02040502050505030304" pitchFamily="18" charset="0"/>
                <a:cs typeface="Segoe UI Light" panose="020B0502040204020203" pitchFamily="34" charset="0"/>
              </a:rPr>
              <a:t>: </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t>
            </a:r>
            <a:r>
              <a:rPr lang="en-US" sz="2000">
                <a:solidFill>
                  <a:srgbClr val="222222"/>
                </a:solidFill>
                <a:latin typeface="Palatino Linotype" panose="02040502050505030304" pitchFamily="18" charset="0"/>
                <a:cs typeface="Segoe UI Light" panose="020B0502040204020203" pitchFamily="34" charset="0"/>
              </a:rPr>
              <a:t>and </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Right outer join returns all rows in the right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r1</a:t>
            </a:r>
            <a:r>
              <a:rPr lang="en-US" sz="2000" dirty="0">
                <a:solidFill>
                  <a:srgbClr val="222222"/>
                </a:solidFill>
                <a:latin typeface="Palatino Linotype" panose="02040502050505030304" pitchFamily="18" charset="0"/>
                <a:cs typeface="Segoe UI Light" panose="020B0502040204020203" pitchFamily="34" charset="0"/>
              </a:rPr>
              <a:t>) and all the matching rows found in the left table </a:t>
            </a:r>
            <a:r>
              <a:rPr lang="en-US" sz="2000">
                <a:solidFill>
                  <a:srgbClr val="222222"/>
                </a:solidFill>
                <a:latin typeface="Palatino Linotype" panose="02040502050505030304" pitchFamily="18" charset="0"/>
                <a:cs typeface="Segoe UI Light" panose="020B0502040204020203" pitchFamily="34" charset="0"/>
              </a:rPr>
              <a:t>(</a:t>
            </a:r>
            <a:r>
              <a:rPr lang="en-IN" sz="2000">
                <a:solidFill>
                  <a:srgbClr val="222222"/>
                </a:solidFill>
                <a:latin typeface="Palatino Linotype" panose="02040502050505030304" pitchFamily="18" charset="0"/>
                <a:cs typeface="Segoe UI Light" panose="020B0502040204020203" pitchFamily="34" charset="0"/>
              </a:rPr>
              <a:t>r2</a:t>
            </a:r>
            <a:r>
              <a:rPr lang="en-US" sz="2000" dirty="0">
                <a:solidFill>
                  <a:srgbClr val="222222"/>
                </a:solidFill>
                <a:latin typeface="Palatino Linotype" panose="02040502050505030304" pitchFamily="18" charset="0"/>
                <a:cs typeface="Segoe UI Light" panose="020B0502040204020203" pitchFamily="34" charset="0"/>
              </a:rPr>
              <a:t>). It means the result of the SQL right join always contains the rows in the right table. </a:t>
            </a:r>
            <a:r>
              <a:rPr lang="en-US" sz="2000">
                <a:solidFill>
                  <a:srgbClr val="222222"/>
                </a:solidFill>
                <a:latin typeface="Palatino Linotype" panose="02040502050505030304" pitchFamily="18" charset="0"/>
                <a:cs typeface="Segoe UI Light" panose="020B0502040204020203" pitchFamily="34" charset="0"/>
              </a:rPr>
              <a:t>. </a:t>
            </a:r>
            <a:r>
              <a:rPr lang="en-US" sz="2000" dirty="0">
                <a:solidFill>
                  <a:srgbClr val="222222"/>
                </a:solidFill>
                <a:latin typeface="Palatino Linotype" panose="02040502050505030304" pitchFamily="18" charset="0"/>
                <a:cs typeface="Segoe UI Light" panose="020B0502040204020203" pitchFamily="34" charset="0"/>
              </a:rPr>
              <a:t>If no matching rows found in the left table, NULL are displayed.</a:t>
            </a:r>
          </a:p>
        </p:txBody>
      </p:sp>
      <p:sp>
        <p:nvSpPr>
          <p:cNvPr id="10" name="Title 1">
            <a:extLst>
              <a:ext uri="{FF2B5EF4-FFF2-40B4-BE49-F238E27FC236}">
                <a16:creationId xmlns:a16="http://schemas.microsoft.com/office/drawing/2014/main" xmlns="" id="{683831CB-B943-4460-B894-EE48D9B13A7F}"/>
              </a:ext>
            </a:extLst>
          </p:cNvPr>
          <p:cNvSpPr txBox="1">
            <a:spLocks/>
          </p:cNvSpPr>
          <p:nvPr/>
        </p:nvSpPr>
        <p:spPr>
          <a:xfrm>
            <a:off x="1676400" y="1772816"/>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right outer joins</a:t>
            </a:r>
          </a:p>
        </p:txBody>
      </p:sp>
    </p:spTree>
    <p:extLst>
      <p:ext uri="{BB962C8B-B14F-4D97-AF65-F5344CB8AC3E}">
        <p14:creationId xmlns:p14="http://schemas.microsoft.com/office/powerpoint/2010/main" val="116070417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09522" y="664230"/>
            <a:ext cx="11572956" cy="646331"/>
          </a:xfrm>
          <a:prstGeom prst="rect">
            <a:avLst/>
          </a:prstGeom>
        </p:spPr>
        <p:txBody>
          <a:bodyPr wrap="square">
            <a:spAutoFit/>
          </a:bodyPr>
          <a:lstStyle/>
          <a:p>
            <a:r>
              <a:rPr lang="en-US" dirty="0">
                <a:latin typeface="Palatino Linotype" panose="02040502050505030304" pitchFamily="18" charset="0"/>
              </a:rPr>
              <a:t>The following example the RIGHT OUTER JOIN of two tables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(AC-1, AC-2, AC-3, AC-4, AC-5) and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(C-1, C-2, C-3, C-4). The RIGHT JOIN will match rows from the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1</a:t>
            </a:r>
            <a:r>
              <a:rPr lang="en-US" dirty="0">
                <a:latin typeface="Palatino Linotype" panose="02040502050505030304" pitchFamily="18" charset="0"/>
              </a:rPr>
              <a:t> table with the rows from </a:t>
            </a:r>
            <a:r>
              <a:rPr lang="en-IN" b="1" i="1" dirty="0">
                <a:latin typeface="Palatino Linotype" panose="02040502050505030304" pitchFamily="18" charset="0"/>
                <a:cs typeface="Arial" panose="020B0604020202020204" pitchFamily="34" charset="0"/>
              </a:rPr>
              <a:t>r</a:t>
            </a:r>
            <a:r>
              <a:rPr lang="en-IN" baseline="-25000" dirty="0">
                <a:latin typeface="Palatino Linotype" panose="02040502050505030304" pitchFamily="18" charset="0"/>
                <a:cs typeface="Arial" panose="020B0604020202020204" pitchFamily="34" charset="0"/>
              </a:rPr>
              <a:t>2</a:t>
            </a:r>
            <a:r>
              <a:rPr lang="en-US" dirty="0">
                <a:latin typeface="Palatino Linotype" panose="02040502050505030304" pitchFamily="18" charset="0"/>
              </a:rPr>
              <a:t> table using patterns:</a:t>
            </a:r>
          </a:p>
        </p:txBody>
      </p:sp>
      <p:pic>
        <p:nvPicPr>
          <p:cNvPr id="7" name="Picture 2"/>
          <p:cNvPicPr>
            <a:picLocks noChangeAspect="1" noChangeArrowheads="1"/>
          </p:cNvPicPr>
          <p:nvPr/>
        </p:nvPicPr>
        <p:blipFill>
          <a:blip r:embed="rId2"/>
          <a:srcRect/>
          <a:stretch>
            <a:fillRect/>
          </a:stretch>
        </p:blipFill>
        <p:spPr bwMode="auto">
          <a:xfrm>
            <a:off x="478800" y="1846800"/>
            <a:ext cx="11145600" cy="4454795"/>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B29647FC-DAFD-4532-A200-252D30B5D24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146086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xmlns=""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380660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5022" y="764704"/>
            <a:ext cx="11449272"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66063B71-AB52-4E35-8737-53F2CF09800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03038B9C-71CA-4B8D-AF73-B703BF9B871C}"/>
              </a:ext>
            </a:extLst>
          </p:cNvPr>
          <p:cNvPicPr>
            <a:picLocks noChangeAspect="1"/>
          </p:cNvPicPr>
          <p:nvPr/>
        </p:nvPicPr>
        <p:blipFill>
          <a:blip r:embed="rId2"/>
          <a:stretch>
            <a:fillRect/>
          </a:stretch>
        </p:blipFill>
        <p:spPr>
          <a:xfrm>
            <a:off x="235022" y="1334789"/>
            <a:ext cx="11449272" cy="5193579"/>
          </a:xfrm>
          <a:prstGeom prst="rect">
            <a:avLst/>
          </a:prstGeom>
        </p:spPr>
      </p:pic>
      <p:sp>
        <p:nvSpPr>
          <p:cNvPr id="10" name="Rectangle 9">
            <a:extLst>
              <a:ext uri="{FF2B5EF4-FFF2-40B4-BE49-F238E27FC236}">
                <a16:creationId xmlns:a16="http://schemas.microsoft.com/office/drawing/2014/main" xmlns="" id="{C33B22FD-887B-430B-B306-D3B8E4366487}"/>
              </a:ext>
            </a:extLst>
          </p:cNvPr>
          <p:cNvSpPr/>
          <p:nvPr/>
        </p:nvSpPr>
        <p:spPr>
          <a:xfrm>
            <a:off x="235022" y="3918542"/>
            <a:ext cx="11449272" cy="1654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07177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xmlns="" id="{8B0FA429-A0FA-4AD7-B897-C26B76C0A0BA}"/>
              </a:ext>
            </a:extLst>
          </p:cNvPr>
          <p:cNvPicPr>
            <a:picLocks noChangeAspect="1"/>
          </p:cNvPicPr>
          <p:nvPr/>
        </p:nvPicPr>
        <p:blipFill>
          <a:blip r:embed="rId2" cstate="print"/>
          <a:stretch>
            <a:fillRect/>
          </a:stretch>
        </p:blipFill>
        <p:spPr>
          <a:xfrm>
            <a:off x="335360" y="3839110"/>
            <a:ext cx="9067800" cy="1714500"/>
          </a:xfrm>
          <a:prstGeom prst="rect">
            <a:avLst/>
          </a:prstGeom>
        </p:spPr>
      </p:pic>
      <p:sp>
        <p:nvSpPr>
          <p:cNvPr id="9" name="Rectangle 8">
            <a:extLst>
              <a:ext uri="{FF2B5EF4-FFF2-40B4-BE49-F238E27FC236}">
                <a16:creationId xmlns:a16="http://schemas.microsoft.com/office/drawing/2014/main" xmlns="" id="{30F5D219-9CA0-4326-A7C6-36BC0E83486F}"/>
              </a:ext>
            </a:extLst>
          </p:cNvPr>
          <p:cNvSpPr/>
          <p:nvPr/>
        </p:nvSpPr>
        <p:spPr>
          <a:xfrm>
            <a:off x="335360" y="1923872"/>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IS NULL</a:t>
            </a:r>
            <a:endParaRPr lang="en-US" sz="2000" dirty="0">
              <a:solidFill>
                <a:srgbClr val="0077AA"/>
              </a:solidFill>
              <a:latin typeface="Liberation Mono"/>
            </a:endParaRPr>
          </a:p>
        </p:txBody>
      </p:sp>
      <p:sp>
        <p:nvSpPr>
          <p:cNvPr id="10" name="Rectangle 9">
            <a:extLst>
              <a:ext uri="{FF2B5EF4-FFF2-40B4-BE49-F238E27FC236}">
                <a16:creationId xmlns:a16="http://schemas.microsoft.com/office/drawing/2014/main" xmlns="" id="{35CDA203-51E7-4DF7-B958-D2E078668F65}"/>
              </a:ext>
            </a:extLst>
          </p:cNvPr>
          <p:cNvSpPr/>
          <p:nvPr/>
        </p:nvSpPr>
        <p:spPr>
          <a:xfrm>
            <a:off x="335360" y="2627620"/>
            <a:ext cx="11377264" cy="646331"/>
          </a:xfrm>
          <a:prstGeom prst="rect">
            <a:avLst/>
          </a:prstGeom>
        </p:spPr>
        <p:txBody>
          <a:bodyPr wrap="square">
            <a:spAutoFit/>
          </a:bodyPr>
          <a:lstStyle/>
          <a:p>
            <a:r>
              <a:rPr lang="en-IN" dirty="0">
                <a:solidFill>
                  <a:srgbClr val="0077AA"/>
                </a:solidFill>
                <a:latin typeface="Liberation Mono"/>
              </a:rPr>
              <a:t>SELECT</a:t>
            </a:r>
            <a:r>
              <a:rPr lang="en-IN" sz="1800" dirty="0">
                <a:latin typeface="Liberation Mono"/>
                <a:cs typeface="Arial" panose="020B0604020202020204" pitchFamily="34" charset="0"/>
              </a:rPr>
              <a:t> </a:t>
            </a:r>
            <a:r>
              <a:rPr lang="en-IN" dirty="0">
                <a:solidFill>
                  <a:srgbClr val="A67F59"/>
                </a:solidFill>
                <a:latin typeface="Liberation Mono"/>
              </a:rPr>
              <a:t>*</a:t>
            </a:r>
            <a:r>
              <a:rPr lang="en-IN" sz="1800" dirty="0">
                <a:latin typeface="Liberation Mono"/>
                <a:cs typeface="Arial" panose="020B0604020202020204" pitchFamily="34" charset="0"/>
              </a:rPr>
              <a:t> </a:t>
            </a:r>
            <a:r>
              <a:rPr lang="en-IN" dirty="0">
                <a:solidFill>
                  <a:srgbClr val="0077AA"/>
                </a:solidFill>
                <a:latin typeface="Liberation Mono"/>
              </a:rPr>
              <a:t>FROM</a:t>
            </a:r>
            <a:r>
              <a:rPr lang="en-IN" sz="1800"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sz="1800"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sz="1800" dirty="0">
                <a:solidFill>
                  <a:srgbClr val="E0D612"/>
                </a:solidFill>
                <a:latin typeface="Liberation Mono"/>
                <a:cs typeface="Arial" panose="020B0604020202020204" pitchFamily="34" charset="0"/>
              </a:rPr>
              <a:t> </a:t>
            </a:r>
            <a:r>
              <a:rPr lang="en-IN" sz="1800"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 </a:t>
            </a:r>
            <a:r>
              <a:rPr lang="en-IN" dirty="0">
                <a:solidFill>
                  <a:srgbClr val="DD4A68"/>
                </a:solidFill>
                <a:latin typeface="Liberation Mono"/>
              </a:rPr>
              <a:t>ON</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sz="1800"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rgbClr val="DD4A68"/>
                </a:solidFill>
                <a:latin typeface="Liberation Mono"/>
              </a:rPr>
              <a:t>WHERE</a:t>
            </a:r>
            <a:r>
              <a:rPr lang="en-IN" sz="1800"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sz="1800" dirty="0">
                <a:latin typeface="Liberation Mono"/>
                <a:cs typeface="Arial" panose="020B0604020202020204" pitchFamily="34" charset="0"/>
              </a:rPr>
              <a:t>.employeeid </a:t>
            </a:r>
            <a:r>
              <a:rPr lang="en-IN" dirty="0">
                <a:solidFill>
                  <a:schemeClr val="accent4">
                    <a:lumMod val="50000"/>
                  </a:schemeClr>
                </a:solidFill>
                <a:latin typeface="Liberation Mono"/>
                <a:cs typeface="Arial" panose="020B0604020202020204" pitchFamily="34" charset="0"/>
              </a:rPr>
              <a:t>IS</a:t>
            </a:r>
            <a:r>
              <a:rPr lang="en-IN" sz="1800"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sz="1800"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xmlns="" id="{D48C5A04-6A21-0D08-4897-18FDE3C77B9E}"/>
              </a:ext>
            </a:extLst>
          </p:cNvPr>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Tree>
    <p:extLst>
      <p:ext uri="{BB962C8B-B14F-4D97-AF65-F5344CB8AC3E}">
        <p14:creationId xmlns:p14="http://schemas.microsoft.com/office/powerpoint/2010/main" val="299059049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ADFCB3A-38AA-4249-87CD-B1E156F9AE16}"/>
              </a:ext>
            </a:extLst>
          </p:cNvPr>
          <p:cNvSpPr/>
          <p:nvPr/>
        </p:nvSpPr>
        <p:spPr>
          <a:xfrm>
            <a:off x="119336" y="764704"/>
            <a:ext cx="1015312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 </a:t>
            </a:r>
            <a:r>
              <a:rPr lang="en-US" dirty="0">
                <a:latin typeface="Liberation Mono"/>
                <a:cs typeface="Arial" panose="020B0604020202020204" pitchFamily="34" charset="0"/>
              </a:rPr>
              <a:t>student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RIGHT</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OUTER</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JOIN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student_order </a:t>
            </a:r>
            <a:r>
              <a:rPr lang="en-US" dirty="0">
                <a:solidFill>
                  <a:srgbClr val="DD4A68"/>
                </a:solidFill>
                <a:latin typeface="Liberation Mono"/>
                <a:cs typeface="Arial" panose="020B0604020202020204" pitchFamily="34" charset="0"/>
              </a:rPr>
              <a:t>ON</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student.id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student_order.studentid</a:t>
            </a:r>
            <a:r>
              <a:rPr lang="en-US" dirty="0">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ea typeface="Times New Roman" panose="02020603050405020304" pitchFamily="18" charset="0"/>
                <a:cs typeface="Arial" panose="020B0604020202020204" pitchFamily="34" charset="0"/>
              </a:rPr>
              <a:t> </a:t>
            </a:r>
            <a:r>
              <a:rPr lang="nl-NL" dirty="0">
                <a:latin typeface="Liberation Mono"/>
                <a:ea typeface="Times New Roman" panose="02020603050405020304" pitchFamily="18" charset="0"/>
                <a:cs typeface="Arial" panose="020B0604020202020204" pitchFamily="34" charset="0"/>
              </a:rPr>
              <a:t>student.ID </a:t>
            </a:r>
            <a:r>
              <a:rPr lang="nl-NL" dirty="0">
                <a:solidFill>
                  <a:schemeClr val="accent4">
                    <a:lumMod val="50000"/>
                  </a:schemeClr>
                </a:solidFill>
                <a:latin typeface="Liberation Mono"/>
                <a:cs typeface="Arial" panose="020B0604020202020204" pitchFamily="34" charset="0"/>
              </a:rPr>
              <a:t>IS</a:t>
            </a:r>
            <a:r>
              <a:rPr lang="nl-NL" dirty="0">
                <a:solidFill>
                  <a:schemeClr val="accent5">
                    <a:lumMod val="75000"/>
                  </a:schemeClr>
                </a:solidFill>
                <a:latin typeface="Liberation Mono"/>
                <a:ea typeface="Times New Roman" panose="02020603050405020304" pitchFamily="18" charset="0"/>
                <a:cs typeface="Arial" panose="020B0604020202020204" pitchFamily="34" charset="0"/>
              </a:rPr>
              <a:t> </a:t>
            </a:r>
            <a:r>
              <a:rPr lang="nl-NL"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cs typeface="Arial" panose="020B0604020202020204" pitchFamily="34" charset="0"/>
              </a:rPr>
              <a:t>;</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84BAB423-AAE1-403E-8522-755B3CD6454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xmlns="" id="{17682E28-3339-4B63-86A5-55E72A31752B}"/>
              </a:ext>
            </a:extLst>
          </p:cNvPr>
          <p:cNvPicPr>
            <a:picLocks noChangeAspect="1"/>
          </p:cNvPicPr>
          <p:nvPr/>
        </p:nvPicPr>
        <p:blipFill>
          <a:blip r:embed="rId2"/>
          <a:stretch>
            <a:fillRect/>
          </a:stretch>
        </p:blipFill>
        <p:spPr>
          <a:xfrm>
            <a:off x="479375" y="1949879"/>
            <a:ext cx="11195093" cy="2271209"/>
          </a:xfrm>
          <a:prstGeom prst="rect">
            <a:avLst/>
          </a:prstGeom>
        </p:spPr>
      </p:pic>
      <p:sp>
        <p:nvSpPr>
          <p:cNvPr id="10" name="Rectangle 9">
            <a:extLst>
              <a:ext uri="{FF2B5EF4-FFF2-40B4-BE49-F238E27FC236}">
                <a16:creationId xmlns:a16="http://schemas.microsoft.com/office/drawing/2014/main" xmlns="" id="{5ED143E3-F3FE-434F-8A02-94A76ED8BEF2}"/>
              </a:ext>
            </a:extLst>
          </p:cNvPr>
          <p:cNvSpPr/>
          <p:nvPr/>
        </p:nvSpPr>
        <p:spPr>
          <a:xfrm>
            <a:off x="517532" y="2329035"/>
            <a:ext cx="6946620" cy="17950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46434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2057401"/>
            <a:ext cx="11474506"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OUTER</a:t>
            </a:r>
            <a:r>
              <a:rPr lang="en-US" sz="2000" dirty="0">
                <a:uFill>
                  <a:solidFill>
                    <a:srgbClr val="FF0000"/>
                  </a:solidFill>
                </a:uFill>
                <a:latin typeface="Liberation Mono"/>
              </a:rPr>
              <a:t>]</a:t>
            </a:r>
            <a:r>
              <a:rPr lang="en-US" sz="2000" dirty="0">
                <a:solidFill>
                  <a:srgbClr val="0077AA"/>
                </a:solidFill>
                <a:uFill>
                  <a:solidFill>
                    <a:srgbClr val="FF0000"/>
                  </a:solidFill>
                </a:uFill>
                <a:latin typeface="Liberation Mono"/>
              </a:rPr>
              <a:t>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dirty="0">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 . . .</a:t>
            </a:r>
            <a:r>
              <a:rPr lang="en-US" sz="2000" dirty="0">
                <a:latin typeface="Liberation Mono"/>
              </a:rPr>
              <a:t>)</a:t>
            </a:r>
          </a:p>
        </p:txBody>
      </p:sp>
      <p:sp>
        <p:nvSpPr>
          <p:cNvPr id="8" name="Rectangle 7"/>
          <p:cNvSpPr/>
          <p:nvPr/>
        </p:nvSpPr>
        <p:spPr>
          <a:xfrm>
            <a:off x="335360" y="2678669"/>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r>
              <a:rPr lang="en-IN" dirty="0">
                <a:latin typeface="Liberation Mono"/>
                <a:cs typeface="Arial" panose="020B0604020202020204" pitchFamily="34" charset="0"/>
              </a:rPr>
              <a:t>;</a:t>
            </a:r>
          </a:p>
        </p:txBody>
      </p:sp>
      <p:sp>
        <p:nvSpPr>
          <p:cNvPr id="9" name="Rectangle 8"/>
          <p:cNvSpPr/>
          <p:nvPr/>
        </p:nvSpPr>
        <p:spPr>
          <a:xfrm>
            <a:off x="360300" y="4437112"/>
            <a:ext cx="11474506" cy="369332"/>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0" name="Rectangle 9"/>
          <p:cNvSpPr/>
          <p:nvPr/>
        </p:nvSpPr>
        <p:spPr>
          <a:xfrm>
            <a:off x="346079" y="3821668"/>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NATURAL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endParaRPr lang="en-US" sz="2000" dirty="0">
              <a:solidFill>
                <a:srgbClr val="0077AA"/>
              </a:solidFill>
              <a:latin typeface="Liberation Mono"/>
            </a:endParaRPr>
          </a:p>
        </p:txBody>
      </p:sp>
      <p:sp>
        <p:nvSpPr>
          <p:cNvPr id="2" name="Rectangle 1">
            <a:extLst>
              <a:ext uri="{FF2B5EF4-FFF2-40B4-BE49-F238E27FC236}">
                <a16:creationId xmlns:a16="http://schemas.microsoft.com/office/drawing/2014/main" xmlns="" id="{6E346F3C-CC89-F2C7-D91E-A0F0C16E6E12}"/>
              </a:ext>
            </a:extLst>
          </p:cNvPr>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Tree>
    <p:extLst>
      <p:ext uri="{BB962C8B-B14F-4D97-AF65-F5344CB8AC3E}">
        <p14:creationId xmlns:p14="http://schemas.microsoft.com/office/powerpoint/2010/main" val="230632885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left join vs right join</a:t>
            </a:r>
            <a:endParaRPr lang="en-IN" sz="3200" i="1" dirty="0">
              <a:solidFill>
                <a:srgbClr val="FF9900"/>
              </a:solidFill>
              <a:latin typeface="Arial" pitchFamily="34" charset="0"/>
              <a:cs typeface="Arial" pitchFamily="34" charset="0"/>
            </a:endParaRPr>
          </a:p>
        </p:txBody>
      </p:sp>
      <p:grpSp>
        <p:nvGrpSpPr>
          <p:cNvPr id="18" name="Group 17">
            <a:extLst>
              <a:ext uri="{FF2B5EF4-FFF2-40B4-BE49-F238E27FC236}">
                <a16:creationId xmlns:a16="http://schemas.microsoft.com/office/drawing/2014/main" xmlns="" id="{9F2B4833-BE72-4963-8475-C428ABD0318A}"/>
              </a:ext>
            </a:extLst>
          </p:cNvPr>
          <p:cNvGrpSpPr/>
          <p:nvPr/>
        </p:nvGrpSpPr>
        <p:grpSpPr>
          <a:xfrm>
            <a:off x="119336" y="260830"/>
            <a:ext cx="4964799" cy="863914"/>
            <a:chOff x="119336" y="188822"/>
            <a:chExt cx="4964799" cy="863914"/>
          </a:xfrm>
        </p:grpSpPr>
        <p:sp>
          <p:nvSpPr>
            <p:cNvPr id="2" name="Rectangle 1">
              <a:extLst>
                <a:ext uri="{FF2B5EF4-FFF2-40B4-BE49-F238E27FC236}">
                  <a16:creationId xmlns:a16="http://schemas.microsoft.com/office/drawing/2014/main" xmlns=""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AE3B415B-9AAD-48CC-8436-F063482CDC33}"/>
                </a:ext>
              </a:extLst>
            </p:cNvPr>
            <p:cNvSpPr txBox="1"/>
            <p:nvPr/>
          </p:nvSpPr>
          <p:spPr>
            <a:xfrm>
              <a:off x="191344" y="350795"/>
              <a:ext cx="1896673" cy="553998"/>
            </a:xfrm>
            <a:prstGeom prst="rect">
              <a:avLst/>
            </a:prstGeom>
            <a:noFill/>
          </p:spPr>
          <p:txBody>
            <a:bodyPr wrap="none" rtlCol="0">
              <a:spAutoFit/>
            </a:bodyPr>
            <a:lstStyle/>
            <a:p>
              <a:r>
                <a:rPr lang="en-US" sz="3000" dirty="0"/>
                <a:t>LEFT JOIN</a:t>
              </a:r>
              <a:endParaRPr lang="en-IN" sz="3000" dirty="0"/>
            </a:p>
          </p:txBody>
        </p:sp>
        <p:sp>
          <p:nvSpPr>
            <p:cNvPr id="14" name="Rectangle 13">
              <a:extLst>
                <a:ext uri="{FF2B5EF4-FFF2-40B4-BE49-F238E27FC236}">
                  <a16:creationId xmlns:a16="http://schemas.microsoft.com/office/drawing/2014/main" xmlns="" id="{C922C3FA-9E2A-4FDC-AF00-7DD2EAB39BFA}"/>
                </a:ext>
              </a:extLst>
            </p:cNvPr>
            <p:cNvSpPr/>
            <p:nvPr/>
          </p:nvSpPr>
          <p:spPr>
            <a:xfrm>
              <a:off x="2855639" y="188822"/>
              <a:ext cx="2228495"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9A65B8F4-4C8E-4F3B-85E8-F7D8B5CC2AFF}"/>
                </a:ext>
              </a:extLst>
            </p:cNvPr>
            <p:cNvSpPr txBox="1"/>
            <p:nvPr/>
          </p:nvSpPr>
          <p:spPr>
            <a:xfrm>
              <a:off x="2855640" y="350795"/>
              <a:ext cx="2228495" cy="553998"/>
            </a:xfrm>
            <a:prstGeom prst="rect">
              <a:avLst/>
            </a:prstGeom>
            <a:noFill/>
          </p:spPr>
          <p:txBody>
            <a:bodyPr wrap="none" rtlCol="0">
              <a:spAutoFit/>
            </a:bodyPr>
            <a:lstStyle/>
            <a:p>
              <a:r>
                <a:rPr lang="en-US" sz="3000" dirty="0"/>
                <a:t>RIGHT JOIN</a:t>
              </a:r>
              <a:endParaRPr lang="en-IN" sz="3000" dirty="0"/>
            </a:p>
          </p:txBody>
        </p:sp>
        <p:sp>
          <p:nvSpPr>
            <p:cNvPr id="17" name="TextBox 16">
              <a:extLst>
                <a:ext uri="{FF2B5EF4-FFF2-40B4-BE49-F238E27FC236}">
                  <a16:creationId xmlns:a16="http://schemas.microsoft.com/office/drawing/2014/main" xmlns=""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graphicFrame>
        <p:nvGraphicFramePr>
          <p:cNvPr id="3" name="Table 2">
            <a:extLst>
              <a:ext uri="{FF2B5EF4-FFF2-40B4-BE49-F238E27FC236}">
                <a16:creationId xmlns:a16="http://schemas.microsoft.com/office/drawing/2014/main" xmlns="" id="{925DDD78-18ED-4611-90A0-EDB1B4C38503}"/>
              </a:ext>
            </a:extLst>
          </p:cNvPr>
          <p:cNvGraphicFramePr>
            <a:graphicFrameLocks noGrp="1"/>
          </p:cNvGraphicFramePr>
          <p:nvPr/>
        </p:nvGraphicFramePr>
        <p:xfrm>
          <a:off x="47328" y="1512005"/>
          <a:ext cx="12025335" cy="2787720"/>
        </p:xfrm>
        <a:graphic>
          <a:graphicData uri="http://schemas.openxmlformats.org/drawingml/2006/table">
            <a:tbl>
              <a:tblPr>
                <a:tableStyleId>{BDBED569-4797-4DF1-A0F4-6AAB3CD982D8}</a:tableStyleId>
              </a:tblPr>
              <a:tblGrid>
                <a:gridCol w="4008445">
                  <a:extLst>
                    <a:ext uri="{9D8B030D-6E8A-4147-A177-3AD203B41FA5}">
                      <a16:colId xmlns:a16="http://schemas.microsoft.com/office/drawing/2014/main" xmlns="" val="3114213069"/>
                    </a:ext>
                  </a:extLst>
                </a:gridCol>
                <a:gridCol w="4008445">
                  <a:extLst>
                    <a:ext uri="{9D8B030D-6E8A-4147-A177-3AD203B41FA5}">
                      <a16:colId xmlns:a16="http://schemas.microsoft.com/office/drawing/2014/main" xmlns="" val="987736521"/>
                    </a:ext>
                  </a:extLst>
                </a:gridCol>
                <a:gridCol w="4008445">
                  <a:extLst>
                    <a:ext uri="{9D8B030D-6E8A-4147-A177-3AD203B41FA5}">
                      <a16:colId xmlns:a16="http://schemas.microsoft.com/office/drawing/2014/main" xmlns="" val="932097034"/>
                    </a:ext>
                  </a:extLst>
                </a:gridCol>
              </a:tblGrid>
              <a:tr h="265024">
                <a:tc>
                  <a:txBody>
                    <a:bodyPr/>
                    <a:lstStyle/>
                    <a:p>
                      <a:pPr algn="ctr" fontAlgn="ctr"/>
                      <a:r>
                        <a:rPr lang="en-IN" sz="1800" b="1" cap="all" dirty="0">
                          <a:effectLst/>
                          <a:latin typeface="Palatino Linotype" panose="02040502050505030304" pitchFamily="18" charset="0"/>
                        </a:rPr>
                        <a:t>LEFT OUTER JOIN</a:t>
                      </a:r>
                    </a:p>
                  </a:txBody>
                  <a:tcPr marL="53140" marR="53140" marT="53140" marB="53140" anchor="ctr"/>
                </a:tc>
                <a:tc>
                  <a:txBody>
                    <a:bodyPr/>
                    <a:lstStyle/>
                    <a:p>
                      <a:pPr algn="ctr" fontAlgn="ctr"/>
                      <a:r>
                        <a:rPr lang="en-IN" sz="1800" b="1" cap="all" dirty="0">
                          <a:effectLst/>
                          <a:latin typeface="Palatino Linotype" panose="02040502050505030304" pitchFamily="18" charset="0"/>
                        </a:rPr>
                        <a:t>RIGHT OUTER JOIN</a:t>
                      </a:r>
                    </a:p>
                  </a:txBody>
                  <a:tcPr marL="53140" marR="53140" marT="53140" marB="53140" anchor="ctr"/>
                </a:tc>
                <a:tc>
                  <a:txBody>
                    <a:bodyPr/>
                    <a:lstStyle/>
                    <a:p>
                      <a:pPr algn="ctr" fontAlgn="ctr"/>
                      <a:r>
                        <a:rPr lang="en-IN" sz="1800" b="1" cap="all" dirty="0">
                          <a:effectLst/>
                          <a:latin typeface="Palatino Linotype" panose="02040502050505030304" pitchFamily="18" charset="0"/>
                        </a:rPr>
                        <a:t>FULL OUTER JOIN</a:t>
                      </a:r>
                    </a:p>
                  </a:txBody>
                  <a:tcPr marL="53140" marR="53140" marT="53140" marB="53140" anchor="ctr"/>
                </a:tc>
                <a:extLst>
                  <a:ext uri="{0D108BD9-81ED-4DB2-BD59-A6C34878D82A}">
                    <a16:rowId xmlns:a16="http://schemas.microsoft.com/office/drawing/2014/main" xmlns="" val="2727218345"/>
                  </a:ext>
                </a:extLst>
              </a:tr>
              <a:tr h="561972">
                <a:tc>
                  <a:txBody>
                    <a:bodyPr/>
                    <a:lstStyle/>
                    <a:p>
                      <a:pPr algn="l" fontAlgn="t"/>
                      <a:r>
                        <a:rPr lang="en-US" sz="1800" dirty="0">
                          <a:effectLst/>
                          <a:latin typeface="Palatino Linotype" panose="02040502050505030304" pitchFamily="18" charset="0"/>
                        </a:rPr>
                        <a:t>All the tuples of the left table remain in the result.</a:t>
                      </a:r>
                    </a:p>
                  </a:txBody>
                  <a:tcPr marL="53140" marR="53140" marT="53140" marB="53140"/>
                </a:tc>
                <a:tc>
                  <a:txBody>
                    <a:bodyPr/>
                    <a:lstStyle/>
                    <a:p>
                      <a:pPr algn="l" fontAlgn="t"/>
                      <a:r>
                        <a:rPr lang="en-US" sz="1800" dirty="0">
                          <a:effectLst/>
                          <a:latin typeface="Palatino Linotype" panose="02040502050505030304" pitchFamily="18" charset="0"/>
                        </a:rPr>
                        <a:t>All the tuples of the right table remain in the result.</a:t>
                      </a:r>
                    </a:p>
                  </a:txBody>
                  <a:tcPr marL="53140" marR="53140" marT="53140" marB="53140"/>
                </a:tc>
                <a:tc>
                  <a:txBody>
                    <a:bodyPr/>
                    <a:lstStyle/>
                    <a:p>
                      <a:pPr algn="l" fontAlgn="t"/>
                      <a:r>
                        <a:rPr lang="en-US" sz="1800" dirty="0">
                          <a:effectLst/>
                          <a:latin typeface="Palatino Linotype" panose="02040502050505030304" pitchFamily="18" charset="0"/>
                        </a:rPr>
                        <a:t>All the tuples from left as well as right table remain in the result.</a:t>
                      </a:r>
                    </a:p>
                  </a:txBody>
                  <a:tcPr marL="53140" marR="53140" marT="53140" marB="53140"/>
                </a:tc>
                <a:extLst>
                  <a:ext uri="{0D108BD9-81ED-4DB2-BD59-A6C34878D82A}">
                    <a16:rowId xmlns:a16="http://schemas.microsoft.com/office/drawing/2014/main" xmlns="" val="2533890279"/>
                  </a:ext>
                </a:extLst>
              </a:tr>
              <a:tr h="1234016">
                <a:tc>
                  <a:txBody>
                    <a:bodyPr/>
                    <a:lstStyle/>
                    <a:p>
                      <a:pPr algn="l" fontAlgn="t"/>
                      <a:r>
                        <a:rPr lang="en-US" sz="1800" dirty="0">
                          <a:effectLst/>
                          <a:latin typeface="Palatino Linotype" panose="02040502050505030304" pitchFamily="18" charset="0"/>
                        </a:rPr>
                        <a:t>The tuples of left table that does not have a matching tuple in right table are extended with NULL value for attributes of the right table.</a:t>
                      </a:r>
                    </a:p>
                  </a:txBody>
                  <a:tcPr marL="53140" marR="53140" marT="53140" marB="53140"/>
                </a:tc>
                <a:tc>
                  <a:txBody>
                    <a:bodyPr/>
                    <a:lstStyle/>
                    <a:p>
                      <a:pPr algn="l" fontAlgn="t"/>
                      <a:r>
                        <a:rPr lang="en-US" sz="1800" dirty="0">
                          <a:effectLst/>
                          <a:latin typeface="Palatino Linotype" panose="02040502050505030304" pitchFamily="18" charset="0"/>
                        </a:rPr>
                        <a:t>The tuples of right table that does not have a matching tuple in left table are extended with NULL value for attributes of the left table.</a:t>
                      </a:r>
                      <a:br>
                        <a:rPr lang="en-US" sz="1800" dirty="0">
                          <a:effectLst/>
                          <a:latin typeface="Palatino Linotype" panose="02040502050505030304" pitchFamily="18" charset="0"/>
                        </a:rPr>
                      </a:br>
                      <a:endParaRPr lang="en-US" sz="1800" dirty="0">
                        <a:effectLst/>
                        <a:latin typeface="Palatino Linotype" panose="02040502050505030304" pitchFamily="18" charset="0"/>
                      </a:endParaRPr>
                    </a:p>
                  </a:txBody>
                  <a:tcPr marL="53140" marR="53140" marT="53140" marB="53140"/>
                </a:tc>
                <a:tc>
                  <a:txBody>
                    <a:bodyPr/>
                    <a:lstStyle/>
                    <a:p>
                      <a:pPr algn="l" fontAlgn="t"/>
                      <a:r>
                        <a:rPr lang="en-US" sz="1800" dirty="0">
                          <a:effectLst/>
                          <a:latin typeface="Palatino Linotype" panose="02040502050505030304" pitchFamily="18" charset="0"/>
                        </a:rPr>
                        <a:t>The tuples of left as well as the right table that does not have the matching tuples in the right and left table respectively are extended with NULL value for attributes of the right and left tables.</a:t>
                      </a:r>
                    </a:p>
                  </a:txBody>
                  <a:tcPr marL="53140" marR="53140" marT="53140" marB="53140"/>
                </a:tc>
                <a:extLst>
                  <a:ext uri="{0D108BD9-81ED-4DB2-BD59-A6C34878D82A}">
                    <a16:rowId xmlns:a16="http://schemas.microsoft.com/office/drawing/2014/main" xmlns="" val="2065540270"/>
                  </a:ext>
                </a:extLst>
              </a:tr>
            </a:tbl>
          </a:graphicData>
        </a:graphic>
      </p:graphicFrame>
    </p:spTree>
    <p:extLst>
      <p:ext uri="{BB962C8B-B14F-4D97-AF65-F5344CB8AC3E}">
        <p14:creationId xmlns:p14="http://schemas.microsoft.com/office/powerpoint/2010/main" val="369615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xmlns=""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3639478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3" name="TextBox 2">
            <a:extLst>
              <a:ext uri="{FF2B5EF4-FFF2-40B4-BE49-F238E27FC236}">
                <a16:creationId xmlns:a16="http://schemas.microsoft.com/office/drawing/2014/main" xmlns="" id="{803F9795-2C2A-D31A-B8FA-B2C8D4013D28}"/>
              </a:ext>
            </a:extLst>
          </p:cNvPr>
          <p:cNvSpPr txBox="1"/>
          <p:nvPr/>
        </p:nvSpPr>
        <p:spPr>
          <a:xfrm>
            <a:off x="191344" y="3501008"/>
            <a:ext cx="11665296" cy="369332"/>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a:t>
            </a:r>
            <a:r>
              <a:rPr lang="en-IN" dirty="0">
                <a:solidFill>
                  <a:schemeClr val="accent5">
                    <a:lumMod val="75000"/>
                  </a:schemeClr>
                </a:solidFill>
                <a:latin typeface="Liberation Mono"/>
              </a:rPr>
              <a:t>=</a:t>
            </a:r>
            <a:r>
              <a:rPr lang="en-IN" dirty="0">
                <a:latin typeface="Liberation Mono"/>
              </a:rPr>
              <a:t>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a:t>
            </a:r>
            <a:r>
              <a:rPr lang="en-IN" dirty="0">
                <a:solidFill>
                  <a:schemeClr val="accent5">
                    <a:lumMod val="75000"/>
                  </a:schemeClr>
                </a:solidFill>
                <a:latin typeface="Liberation Mono"/>
              </a:rPr>
              <a:t>!=</a:t>
            </a:r>
            <a:r>
              <a:rPr lang="en-IN" dirty="0">
                <a:latin typeface="Liberation Mono"/>
              </a:rPr>
              <a:t>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8825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a16="http://schemas.microsoft.com/office/drawing/2014/main" xmlns=""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xmlns=""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xmlns=""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a16="http://schemas.microsoft.com/office/drawing/2014/main" xmlns=""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a16="http://schemas.microsoft.com/office/drawing/2014/main" xmlns=""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a16="http://schemas.microsoft.com/office/drawing/2014/main" xmlns=""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a16="http://schemas.microsoft.com/office/drawing/2014/main" xmlns=""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xmlns=""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a16="http://schemas.microsoft.com/office/drawing/2014/main" xmlns=""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xmlns="" val="1085403226"/>
                    </a:ext>
                  </a:extLst>
                </a:gridCol>
                <a:gridCol w="6192688">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xmlns=""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xmlns=""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xmlns="" val="20000"/>
                    </a:ext>
                  </a:extLst>
                </a:gridCol>
                <a:gridCol w="1014914">
                  <a:extLst>
                    <a:ext uri="{9D8B030D-6E8A-4147-A177-3AD203B41FA5}">
                      <a16:colId xmlns:a16="http://schemas.microsoft.com/office/drawing/2014/main" xmlns="" val="20001"/>
                    </a:ext>
                  </a:extLst>
                </a:gridCol>
                <a:gridCol w="1150383">
                  <a:extLst>
                    <a:ext uri="{9D8B030D-6E8A-4147-A177-3AD203B41FA5}">
                      <a16:colId xmlns:a16="http://schemas.microsoft.com/office/drawing/2014/main" xmlns="" val="20002"/>
                    </a:ext>
                  </a:extLst>
                </a:gridCol>
                <a:gridCol w="1561235">
                  <a:extLst>
                    <a:ext uri="{9D8B030D-6E8A-4147-A177-3AD203B41FA5}">
                      <a16:colId xmlns:a16="http://schemas.microsoft.com/office/drawing/2014/main" xmlns="" val="20003"/>
                    </a:ext>
                  </a:extLst>
                </a:gridCol>
                <a:gridCol w="1643405">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xmlns="" val="20000"/>
                    </a:ext>
                  </a:extLst>
                </a:gridCol>
                <a:gridCol w="1408411">
                  <a:extLst>
                    <a:ext uri="{9D8B030D-6E8A-4147-A177-3AD203B41FA5}">
                      <a16:colId xmlns:a16="http://schemas.microsoft.com/office/drawing/2014/main" xmlns="" val="20001"/>
                    </a:ext>
                  </a:extLst>
                </a:gridCol>
                <a:gridCol w="1244515">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xmlns=""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xmlns=""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xmlns=""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a16="http://schemas.microsoft.com/office/drawing/2014/main" xmlns=""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a16="http://schemas.microsoft.com/office/drawing/2014/main" xmlns=""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a16="http://schemas.microsoft.com/office/drawing/2014/main" xmlns=""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xmlns=""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a16="http://schemas.microsoft.com/office/drawing/2014/main" xmlns=""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a16="http://schemas.microsoft.com/office/drawing/2014/main" xmlns=""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a16="http://schemas.microsoft.com/office/drawing/2014/main" xmlns=""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a16="http://schemas.microsoft.com/office/drawing/2014/main" xmlns=""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95400" y="702384"/>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xmlns=""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a16="http://schemas.microsoft.com/office/drawing/2014/main" xmlns=""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xmlns=""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xmlns=""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xmlns=""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xmlns=""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xmlns=""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xmlns=""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27924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6535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extLst>
              <p:ext uri="{D42A27DB-BD31-4B8C-83A1-F6EECF244321}">
                <p14:modId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4693282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extLst>
              <p:ext uri="{D42A27DB-BD31-4B8C-83A1-F6EECF244321}">
                <p14:modId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2310191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3665872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xmlns=""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xmlns=""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xmlns=""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xmlns=""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xmlns=""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xmlns=""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49866</TotalTime>
  <Words>19820</Words>
  <Application>Microsoft Office PowerPoint</Application>
  <PresentationFormat>Custom</PresentationFormat>
  <Paragraphs>2891</Paragraphs>
  <Slides>231</Slides>
  <Notes>20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11151</cp:revision>
  <dcterms:created xsi:type="dcterms:W3CDTF">2015-10-09T06:09:34Z</dcterms:created>
  <dcterms:modified xsi:type="dcterms:W3CDTF">2023-10-11T08:03:58Z</dcterms:modified>
</cp:coreProperties>
</file>