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7"/>
  </p:notesMasterIdLst>
  <p:sldIdLst>
    <p:sldId id="257" r:id="rId2"/>
    <p:sldId id="1462" r:id="rId3"/>
    <p:sldId id="1123" r:id="rId4"/>
    <p:sldId id="1124" r:id="rId5"/>
    <p:sldId id="1231" r:id="rId6"/>
    <p:sldId id="1232" r:id="rId7"/>
    <p:sldId id="1282" r:id="rId8"/>
    <p:sldId id="1222" r:id="rId9"/>
    <p:sldId id="1277" r:id="rId10"/>
    <p:sldId id="1235" r:id="rId11"/>
    <p:sldId id="579" r:id="rId12"/>
    <p:sldId id="1429" r:id="rId13"/>
    <p:sldId id="1344" r:id="rId14"/>
    <p:sldId id="1121" r:id="rId15"/>
    <p:sldId id="1122" r:id="rId16"/>
    <p:sldId id="599" r:id="rId17"/>
    <p:sldId id="271" r:id="rId18"/>
    <p:sldId id="315" r:id="rId19"/>
    <p:sldId id="314" r:id="rId20"/>
    <p:sldId id="600" r:id="rId21"/>
    <p:sldId id="1416" r:id="rId22"/>
    <p:sldId id="601" r:id="rId23"/>
    <p:sldId id="321" r:id="rId24"/>
    <p:sldId id="1286" r:id="rId25"/>
    <p:sldId id="901" r:id="rId26"/>
    <p:sldId id="902" r:id="rId27"/>
    <p:sldId id="603" r:id="rId28"/>
    <p:sldId id="604" r:id="rId29"/>
    <p:sldId id="489" r:id="rId30"/>
    <p:sldId id="1483" r:id="rId31"/>
    <p:sldId id="1284" r:id="rId32"/>
    <p:sldId id="1485" r:id="rId33"/>
    <p:sldId id="501" r:id="rId34"/>
    <p:sldId id="1486" r:id="rId35"/>
    <p:sldId id="955" r:id="rId36"/>
    <p:sldId id="606" r:id="rId37"/>
    <p:sldId id="538" r:id="rId38"/>
    <p:sldId id="1236" r:id="rId39"/>
    <p:sldId id="842" r:id="rId40"/>
    <p:sldId id="1237" r:id="rId41"/>
    <p:sldId id="843" r:id="rId42"/>
    <p:sldId id="1239" r:id="rId43"/>
    <p:sldId id="845" r:id="rId44"/>
    <p:sldId id="1490" r:id="rId45"/>
    <p:sldId id="267" r:id="rId46"/>
    <p:sldId id="272" r:id="rId47"/>
    <p:sldId id="273" r:id="rId48"/>
    <p:sldId id="1178" r:id="rId49"/>
    <p:sldId id="580" r:id="rId50"/>
    <p:sldId id="1040" r:id="rId51"/>
    <p:sldId id="621" r:id="rId52"/>
    <p:sldId id="285" r:id="rId53"/>
    <p:sldId id="286" r:id="rId54"/>
    <p:sldId id="1287" r:id="rId55"/>
    <p:sldId id="290" r:id="rId56"/>
    <p:sldId id="673" r:id="rId57"/>
    <p:sldId id="1470" r:id="rId58"/>
    <p:sldId id="674" r:id="rId59"/>
    <p:sldId id="1148" r:id="rId60"/>
    <p:sldId id="1126" r:id="rId61"/>
    <p:sldId id="1474" r:id="rId62"/>
    <p:sldId id="1475" r:id="rId63"/>
    <p:sldId id="1476" r:id="rId64"/>
    <p:sldId id="1477" r:id="rId65"/>
    <p:sldId id="1478" r:id="rId66"/>
    <p:sldId id="1479" r:id="rId67"/>
    <p:sldId id="1481" r:id="rId68"/>
    <p:sldId id="386" r:id="rId69"/>
    <p:sldId id="397" r:id="rId70"/>
    <p:sldId id="686" r:id="rId71"/>
    <p:sldId id="1207" r:id="rId72"/>
    <p:sldId id="302" r:id="rId73"/>
    <p:sldId id="1265" r:id="rId74"/>
    <p:sldId id="308" r:id="rId75"/>
    <p:sldId id="1267" r:id="rId76"/>
    <p:sldId id="313" r:id="rId77"/>
    <p:sldId id="1204" r:id="rId78"/>
    <p:sldId id="1269" r:id="rId79"/>
    <p:sldId id="1141" r:id="rId80"/>
    <p:sldId id="1142" r:id="rId81"/>
    <p:sldId id="1154" r:id="rId82"/>
    <p:sldId id="1061" r:id="rId83"/>
    <p:sldId id="1062" r:id="rId84"/>
    <p:sldId id="1064" r:id="rId85"/>
    <p:sldId id="507" r:id="rId86"/>
    <p:sldId id="393" r:id="rId87"/>
    <p:sldId id="395" r:id="rId88"/>
    <p:sldId id="947" r:id="rId89"/>
    <p:sldId id="1424" r:id="rId90"/>
    <p:sldId id="702" r:id="rId91"/>
    <p:sldId id="531" r:id="rId92"/>
    <p:sldId id="853" r:id="rId93"/>
    <p:sldId id="1102" r:id="rId94"/>
    <p:sldId id="545" r:id="rId95"/>
    <p:sldId id="533"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A496"/>
    <a:srgbClr val="FF0000"/>
    <a:srgbClr val="FD8603"/>
    <a:srgbClr val="F63122"/>
    <a:srgbClr val="66CCFF"/>
    <a:srgbClr val="41C60C"/>
    <a:srgbClr val="39AE0A"/>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86405" autoAdjust="0"/>
  </p:normalViewPr>
  <p:slideViewPr>
    <p:cSldViewPr>
      <p:cViewPr>
        <p:scale>
          <a:sx n="50" d="100"/>
          <a:sy n="50" d="100"/>
        </p:scale>
        <p:origin x="-708" y="-606"/>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1941672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022683">
                  <a:extLst>
                    <a:ext uri="{9D8B030D-6E8A-4147-A177-3AD203B41FA5}">
                      <a16:colId xmlns:a16="http://schemas.microsoft.com/office/drawing/2014/main" xmlns="" val="20002"/>
                    </a:ext>
                  </a:extLst>
                </a:gridCol>
                <a:gridCol w="1263317">
                  <a:extLst>
                    <a:ext uri="{9D8B030D-6E8A-4147-A177-3AD203B41FA5}">
                      <a16:colId xmlns:a16="http://schemas.microsoft.com/office/drawing/2014/main" xmlns=""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xmlns=""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xmlns="" id="{B8948F78-B708-4250-8816-44ACEC13C281}"/>
              </a:ext>
            </a:extLst>
          </p:cNvPr>
          <p:cNvSpPr/>
          <p:nvPr/>
        </p:nvSpPr>
        <p:spPr>
          <a:xfrm>
            <a:off x="184322" y="5517232"/>
            <a:ext cx="11675299" cy="461665"/>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400" b="1" dirty="0">
                <a:latin typeface="Open Sans Light" panose="020B0306030504020204" pitchFamily="34" charset="0"/>
                <a:ea typeface="Open Sans Light" panose="020B0306030504020204" pitchFamily="34" charset="0"/>
                <a:cs typeface="Open Sans Light" panose="020B0306030504020204" pitchFamily="34" charset="0"/>
              </a:rPr>
              <a:t>NoSQL(MongoDB)</a:t>
            </a:r>
            <a:endParaRPr lang="en-IN" sz="2200" b="1" dirty="0">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3" name="TextBox 2">
            <a:extLst>
              <a:ext uri="{FF2B5EF4-FFF2-40B4-BE49-F238E27FC236}">
                <a16:creationId xmlns:a16="http://schemas.microsoft.com/office/drawing/2014/main" xmlns="" id="{685929B2-6349-4CA9-ABFF-E94AF285D846}"/>
              </a:ext>
            </a:extLst>
          </p:cNvPr>
          <p:cNvSpPr txBox="1"/>
          <p:nvPr/>
        </p:nvSpPr>
        <p:spPr>
          <a:xfrm>
            <a:off x="181341" y="4212957"/>
            <a:ext cx="10328589"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a16="http://schemas.microsoft.com/office/drawing/2014/main" xmlns=""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xmlns=""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a16="http://schemas.microsoft.com/office/drawing/2014/main" xmlns=""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a16="http://schemas.microsoft.com/office/drawing/2014/main" xmlns=""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a16="http://schemas.microsoft.com/office/drawing/2014/main" xmlns=""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xmlns=""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xmlns=""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xmlns=""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xmlns=""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xmlns=""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xmlns=""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xmlns=""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22784A09-86C1-4B0E-8277-2B5C1D60D7CE}"/>
              </a:ext>
            </a:extLst>
          </p:cNvPr>
          <p:cNvSpPr txBox="1"/>
          <p:nvPr/>
        </p:nvSpPr>
        <p:spPr>
          <a:xfrm>
            <a:off x="0" y="5157192"/>
            <a:ext cx="7607373"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a machine that provides service to another computer program, known as the client.</a:t>
            </a:r>
          </a:p>
        </p:txBody>
      </p:sp>
    </p:spTree>
    <p:extLst>
      <p:ext uri="{BB962C8B-B14F-4D97-AF65-F5344CB8AC3E}">
        <p14:creationId xmlns:p14="http://schemas.microsoft.com/office/powerpoint/2010/main" val="15088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a16="http://schemas.microsoft.com/office/drawing/2014/main" xmlns=""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Arial" panose="020B0604020202020204" pitchFamily="34" charset="0"/>
                <a:cs typeface="Arial" panose="020B0604020202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xmlns="" id="{931C2ED3-26CD-46EC-9E6E-27D639140DBE}"/>
              </a:ext>
            </a:extLst>
          </p:cNvPr>
          <p:cNvSpPr txBox="1"/>
          <p:nvPr/>
        </p:nvSpPr>
        <p:spPr>
          <a:xfrm>
            <a:off x="407368" y="2036530"/>
            <a:ext cx="1123324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Arial" panose="020B0604020202020204" pitchFamily="34" charset="0"/>
                <a:cs typeface="Arial" panose="020B0604020202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755B5BE8-C7C7-B80F-0350-BE06FE72580B}"/>
              </a:ext>
            </a:extLst>
          </p:cNvPr>
          <p:cNvSpPr txBox="1"/>
          <p:nvPr/>
        </p:nvSpPr>
        <p:spPr>
          <a:xfrm>
            <a:off x="407368" y="3861048"/>
            <a:ext cx="11233248" cy="1569660"/>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Function/Procedure overloading.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Extending server functionality with external functions written in C or Java.</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User defined data types.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Inheritance of tables under other tables.</a:t>
            </a:r>
          </a:p>
        </p:txBody>
      </p:sp>
      <p:sp>
        <p:nvSpPr>
          <p:cNvPr id="4" name="Rectangle 3">
            <a:extLst>
              <a:ext uri="{FF2B5EF4-FFF2-40B4-BE49-F238E27FC236}">
                <a16:creationId xmlns:a16="http://schemas.microsoft.com/office/drawing/2014/main" xmlns="" id="{8259C6C3-1C87-6EC2-88B5-752C356FF903}"/>
              </a:ext>
            </a:extLst>
          </p:cNvPr>
          <p:cNvSpPr/>
          <p:nvPr/>
        </p:nvSpPr>
        <p:spPr>
          <a:xfrm>
            <a:off x="407368" y="3228945"/>
            <a:ext cx="4536504" cy="400110"/>
          </a:xfrm>
          <a:prstGeom prst="rect">
            <a:avLst/>
          </a:prstGeom>
        </p:spPr>
        <p:txBody>
          <a:bodyPr wrap="square">
            <a:spAutoFit/>
          </a:bodyPr>
          <a:lstStyle/>
          <a:p>
            <a:r>
              <a:rPr lang="en-IN" sz="2000" b="1" dirty="0">
                <a:solidFill>
                  <a:srgbClr val="000000"/>
                </a:solidFill>
                <a:latin typeface="Arial" panose="020B0604020202020204" pitchFamily="34" charset="0"/>
                <a:cs typeface="Arial" panose="020B0604020202020204" pitchFamily="34" charset="0"/>
              </a:rPr>
              <a:t>Advantage of </a:t>
            </a:r>
            <a:r>
              <a:rPr lang="en-US" sz="2000" b="1" dirty="0">
                <a:solidFill>
                  <a:srgbClr val="000000"/>
                </a:solidFill>
                <a:latin typeface="Arial" panose="020B0604020202020204" pitchFamily="34" charset="0"/>
                <a:cs typeface="Arial" panose="020B0604020202020204" pitchFamily="34" charset="0"/>
              </a:rPr>
              <a:t>ORDBMS</a:t>
            </a:r>
            <a:endParaRPr lang="en-IN" sz="20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130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xmlns=""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a:t>
            </a:r>
            <a:r>
              <a:rPr lang="en-US">
                <a:solidFill>
                  <a:schemeClr val="tx1">
                    <a:lumMod val="85000"/>
                    <a:lumOff val="15000"/>
                  </a:schemeClr>
                </a:solidFill>
                <a:latin typeface="Palatino Linotype" panose="02040502050505030304" pitchFamily="18" charset="0"/>
              </a:rPr>
              <a:t>, constraints </a:t>
            </a:r>
            <a:r>
              <a:rPr lang="en-US" dirty="0">
                <a:solidFill>
                  <a:schemeClr val="tx1">
                    <a:lumMod val="85000"/>
                    <a:lumOff val="15000"/>
                  </a:schemeClr>
                </a:solidFill>
                <a:latin typeface="Palatino Linotype" panose="02040502050505030304" pitchFamily="18" charset="0"/>
              </a:rPr>
              <a:t>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xmlns=""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xmlns=""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a16="http://schemas.microsoft.com/office/drawing/2014/main" xmlns="" id="{F635C33E-77E3-514E-4FDF-65802D53D236}"/>
              </a:ext>
            </a:extLst>
          </p:cNvPr>
          <p:cNvSpPr txBox="1"/>
          <p:nvPr/>
        </p:nvSpPr>
        <p:spPr>
          <a:xfrm>
            <a:off x="295596" y="5733256"/>
            <a:ext cx="11486199" cy="1046440"/>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i="0" dirty="0">
                <a:solidFill>
                  <a:srgbClr val="374151"/>
                </a:solidFill>
                <a:effectLst/>
                <a:latin typeface="Palatino Linotype" panose="02040502050505030304" pitchFamily="18" charset="0"/>
              </a:rPr>
              <a:t> is used to </a:t>
            </a:r>
            <a:r>
              <a:rPr lang="en-US" i="0" dirty="0">
                <a:solidFill>
                  <a:srgbClr val="FF0000"/>
                </a:solidFill>
                <a:effectLst/>
                <a:latin typeface="Palatino Linotype" panose="02040502050505030304" pitchFamily="18" charset="0"/>
              </a:rPr>
              <a:t>represent</a:t>
            </a:r>
            <a:r>
              <a:rPr lang="en-US" i="0" dirty="0">
                <a:solidFill>
                  <a:srgbClr val="374151"/>
                </a:solidFill>
                <a:effectLst/>
                <a:latin typeface="Palatino Linotype" panose="02040502050505030304" pitchFamily="18" charset="0"/>
              </a:rPr>
              <a:t> </a:t>
            </a:r>
            <a:r>
              <a:rPr lang="en-US" b="1" i="0" dirty="0">
                <a:solidFill>
                  <a:srgbClr val="374151"/>
                </a:solidFill>
                <a:effectLst/>
                <a:latin typeface="Palatino Linotype" panose="02040502050505030304" pitchFamily="18" charset="0"/>
              </a:rPr>
              <a:t>MISSING</a:t>
            </a:r>
            <a:r>
              <a:rPr lang="en-US" i="0" dirty="0">
                <a:solidFill>
                  <a:srgbClr val="374151"/>
                </a:solidFill>
                <a:effectLst/>
                <a:latin typeface="Palatino Linotype" panose="02040502050505030304" pitchFamily="18" charset="0"/>
              </a:rPr>
              <a:t> or </a:t>
            </a:r>
            <a:r>
              <a:rPr lang="en-US" b="1" i="0" dirty="0">
                <a:solidFill>
                  <a:srgbClr val="374151"/>
                </a:solidFill>
                <a:effectLst/>
                <a:latin typeface="Palatino Linotype" panose="02040502050505030304" pitchFamily="18" charset="0"/>
              </a:rPr>
              <a:t>UNKNOWN</a:t>
            </a:r>
            <a:r>
              <a:rPr lang="en-US" i="0" dirty="0">
                <a:solidFill>
                  <a:srgbClr val="374151"/>
                </a:solidFill>
                <a:effectLst/>
                <a:latin typeface="Palatino Linotype" panose="02040502050505030304" pitchFamily="18" charset="0"/>
              </a:rPr>
              <a:t>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a:t>
            </a:r>
            <a:r>
              <a:rPr lang="en-US">
                <a:solidFill>
                  <a:srgbClr val="006C86"/>
                </a:solidFill>
                <a:latin typeface="Palatino Linotype" panose="02040502050505030304" pitchFamily="18" charset="0"/>
              </a:rPr>
              <a:t>, constraints </a:t>
            </a:r>
            <a:r>
              <a:rPr lang="en-US" dirty="0">
                <a:solidFill>
                  <a:srgbClr val="006C86"/>
                </a:solidFill>
                <a:latin typeface="Palatino Linotype" panose="02040502050505030304" pitchFamily="18" charset="0"/>
              </a:rPr>
              <a:t>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a16="http://schemas.microsoft.com/office/drawing/2014/main" xmlns=""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xmlns="" val="2396132272"/>
                    </a:ext>
                  </a:extLst>
                </a:gridCol>
                <a:gridCol w="1699547">
                  <a:extLst>
                    <a:ext uri="{9D8B030D-6E8A-4147-A177-3AD203B41FA5}">
                      <a16:colId xmlns:a16="http://schemas.microsoft.com/office/drawing/2014/main" xmlns="" val="20001"/>
                    </a:ext>
                  </a:extLst>
                </a:gridCol>
                <a:gridCol w="1696418">
                  <a:extLst>
                    <a:ext uri="{9D8B030D-6E8A-4147-A177-3AD203B41FA5}">
                      <a16:colId xmlns:a16="http://schemas.microsoft.com/office/drawing/2014/main" xmlns="" val="1693957219"/>
                    </a:ext>
                  </a:extLst>
                </a:gridCol>
                <a:gridCol w="1656184">
                  <a:extLst>
                    <a:ext uri="{9D8B030D-6E8A-4147-A177-3AD203B41FA5}">
                      <a16:colId xmlns:a16="http://schemas.microsoft.com/office/drawing/2014/main" xmlns="" val="1961816629"/>
                    </a:ext>
                  </a:extLst>
                </a:gridCol>
                <a:gridCol w="1584177">
                  <a:extLst>
                    <a:ext uri="{9D8B030D-6E8A-4147-A177-3AD203B41FA5}">
                      <a16:colId xmlns:a16="http://schemas.microsoft.com/office/drawing/2014/main" xmlns=""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xmlns=""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xmlns=""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xmlns=""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523768"/>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8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
        <p:nvSpPr>
          <p:cNvPr id="4" name="TextBox 3">
            <a:extLst>
              <a:ext uri="{FF2B5EF4-FFF2-40B4-BE49-F238E27FC236}">
                <a16:creationId xmlns:a16="http://schemas.microsoft.com/office/drawing/2014/main" xmlns="" id="{3F008859-495E-85BE-2582-63E2E05F9AE8}"/>
              </a:ext>
            </a:extLst>
          </p:cNvPr>
          <p:cNvSpPr txBox="1"/>
          <p:nvPr/>
        </p:nvSpPr>
        <p:spPr>
          <a:xfrm>
            <a:off x="239432" y="3775099"/>
            <a:ext cx="7512751" cy="2462213"/>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202124"/>
                </a:solidFill>
                <a:effectLst/>
                <a:latin typeface="Palatino Linotype" panose="02040502050505030304" pitchFamily="18" charset="0"/>
              </a:rPr>
              <a:t>A </a:t>
            </a:r>
            <a:r>
              <a:rPr lang="en-US" b="1" i="0" dirty="0">
                <a:solidFill>
                  <a:srgbClr val="040C28"/>
                </a:solidFill>
                <a:effectLst/>
                <a:latin typeface="Palatino Linotype" panose="02040502050505030304" pitchFamily="18" charset="0"/>
              </a:rPr>
              <a:t>Binary Large Object ( BLOB )</a:t>
            </a:r>
            <a:r>
              <a:rPr lang="en-US" b="0" i="0" dirty="0">
                <a:solidFill>
                  <a:srgbClr val="202124"/>
                </a:solidFill>
                <a:effectLst/>
                <a:latin typeface="Palatino Linotype" panose="02040502050505030304" pitchFamily="18" charset="0"/>
              </a:rPr>
              <a:t> is a MySQL data type that can store binary data such as multimedia, and PDF files.</a:t>
            </a:r>
          </a:p>
          <a:p>
            <a:pPr marL="285750" indent="-285750">
              <a:buFont typeface="Arial" panose="020B0604020202020204" pitchFamily="34" charset="0"/>
              <a:buChar char="•"/>
            </a:pPr>
            <a:endParaRPr lang="en-US" sz="800" dirty="0">
              <a:solidFill>
                <a:srgbClr val="202124"/>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a:t>
            </a:r>
            <a:r>
              <a:rPr lang="en-US" b="1" dirty="0">
                <a:solidFill>
                  <a:srgbClr val="040C28"/>
                </a:solidFill>
                <a:latin typeface="Palatino Linotype" panose="02040502050505030304" pitchFamily="18" charset="0"/>
              </a:rPr>
              <a:t>Character Large Object(CLOB) </a:t>
            </a:r>
            <a:r>
              <a:rPr lang="en-US" dirty="0">
                <a:latin typeface="Palatino Linotype" panose="02040502050505030304" pitchFamily="18" charset="0"/>
              </a:rPr>
              <a:t>is aa MySQL data type which is used to store large amount of textual data. Using this datatype, you can store data up to 2,147,483,647 characters.</a:t>
            </a:r>
            <a:endParaRPr lang="en-IN" dirty="0">
              <a:latin typeface="Palatino Linotype" panose="02040502050505030304" pitchFamily="18" charset="0"/>
            </a:endParaRP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number is a mathematical value used to count, measure, and label.</a:t>
            </a:r>
            <a:r>
              <a:rPr lang="en-US" i="0" dirty="0">
                <a:solidFill>
                  <a:srgbClr val="374151"/>
                </a:solidFill>
                <a:effectLst/>
                <a:latin typeface="Palatino Linotype" panose="02040502050505030304" pitchFamily="18" charset="0"/>
              </a:rPr>
              <a:t> </a:t>
            </a:r>
            <a:endParaRPr lang="en-IN" dirty="0">
              <a:latin typeface="Palatino Linotype" panose="0204050205050503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xmlns=""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a:t>
            </a:r>
            <a:r>
              <a:rPr lang="en-IN" sz="2000" dirty="0">
                <a:solidFill>
                  <a:schemeClr val="bg1">
                    <a:lumMod val="50000"/>
                  </a:schemeClr>
                </a:solidFill>
                <a:latin typeface="Gill Sans MT (Body)"/>
              </a:rPr>
              <a:t>|</a:t>
            </a:r>
            <a:r>
              <a:rPr lang="en-IN" sz="2000" dirty="0">
                <a:latin typeface="Gill Sans MT (Body)"/>
              </a:rPr>
              <a:t> RDBMS </a:t>
            </a:r>
            <a:r>
              <a:rPr lang="en-IN" sz="2000" dirty="0">
                <a:solidFill>
                  <a:schemeClr val="bg1">
                    <a:lumMod val="50000"/>
                  </a:schemeClr>
                </a:solidFill>
                <a:latin typeface="Gill Sans MT (Body)"/>
              </a:rPr>
              <a:t>|</a:t>
            </a:r>
            <a:r>
              <a:rPr lang="en-IN" sz="2000" dirty="0">
                <a:latin typeface="Gill Sans MT (Body)"/>
              </a:rPr>
              <a:t> NoSQL</a:t>
            </a:r>
            <a:r>
              <a:rPr lang="en-US" sz="2000" dirty="0">
                <a:latin typeface="Gill Sans MT (Body)"/>
              </a:rPr>
              <a:t> } </a:t>
            </a:r>
          </a:p>
        </p:txBody>
      </p:sp>
      <p:sp>
        <p:nvSpPr>
          <p:cNvPr id="3" name="Title 1">
            <a:extLst>
              <a:ext uri="{FF2B5EF4-FFF2-40B4-BE49-F238E27FC236}">
                <a16:creationId xmlns:a16="http://schemas.microsoft.com/office/drawing/2014/main" xmlns=""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
        <p:nvSpPr>
          <p:cNvPr id="4" name="Rectangle 3">
            <a:extLst>
              <a:ext uri="{FF2B5EF4-FFF2-40B4-BE49-F238E27FC236}">
                <a16:creationId xmlns:a16="http://schemas.microsoft.com/office/drawing/2014/main" xmlns="" id="{767A0A8D-6C8F-8DBE-47FF-E77BA127004D}"/>
              </a:ext>
            </a:extLst>
          </p:cNvPr>
          <p:cNvSpPr/>
          <p:nvPr/>
        </p:nvSpPr>
        <p:spPr>
          <a:xfrm>
            <a:off x="335360" y="3765227"/>
            <a:ext cx="11449272" cy="2616101"/>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 </a:t>
            </a:r>
            <a:r>
              <a:rPr lang="en-US" sz="2000" dirty="0">
                <a:solidFill>
                  <a:srgbClr val="4D5156"/>
                </a:solidFill>
                <a:latin typeface="Arial" panose="020B0604020202020204" pitchFamily="34" charset="0"/>
                <a:cs typeface="Arial" panose="020B0604020202020204" pitchFamily="34" charset="0"/>
              </a:rPr>
              <a:t>Cultural means: </a:t>
            </a:r>
            <a:r>
              <a:rPr lang="en-US" sz="2000" dirty="0">
                <a:solidFill>
                  <a:srgbClr val="202124"/>
                </a:solidFill>
                <a:latin typeface="Arial" panose="020B0604020202020204" pitchFamily="34" charset="0"/>
                <a:cs typeface="Arial" panose="020B0604020202020204" pitchFamily="34" charset="0"/>
              </a:rPr>
              <a:t> the ideas, customs, and social behaviour of a particular people or society.</a:t>
            </a:r>
            <a:r>
              <a:rPr lang="en-US" sz="2000" dirty="0">
                <a:solidFill>
                  <a:srgbClr val="040C28"/>
                </a:solidFill>
                <a:latin typeface="Arial" panose="020B0604020202020204" pitchFamily="34" charset="0"/>
                <a:cs typeface="Arial" panose="020B0604020202020204" pitchFamily="34" charset="0"/>
              </a:rPr>
              <a:t>. ]</a:t>
            </a:r>
            <a:r>
              <a:rPr lang="en-US" sz="2000" dirty="0">
                <a:solidFill>
                  <a:srgbClr val="222222"/>
                </a:solidFill>
                <a:latin typeface="Arial" panose="020B0604020202020204" pitchFamily="34" charset="0"/>
                <a:cs typeface="Arial" panose="020B0604020202020204" pitchFamily="34" charset="0"/>
              </a:rPr>
              <a:t>, etc.)</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
        <p:nvSpPr>
          <p:cNvPr id="5" name="Rectangle 4">
            <a:extLst>
              <a:ext uri="{FF2B5EF4-FFF2-40B4-BE49-F238E27FC236}">
                <a16:creationId xmlns:a16="http://schemas.microsoft.com/office/drawing/2014/main" xmlns="" id="{F3BDBADC-B801-1A1B-EAFA-8D6FE7AD921A}"/>
              </a:ext>
            </a:extLst>
          </p:cNvPr>
          <p:cNvSpPr/>
          <p:nvPr/>
        </p:nvSpPr>
        <p:spPr>
          <a:xfrm>
            <a:off x="1757518" y="3227458"/>
            <a:ext cx="8676964" cy="707886"/>
          </a:xfrm>
          <a:prstGeom prst="rect">
            <a:avLst/>
          </a:prstGeom>
        </p:spPr>
        <p:txBody>
          <a:bodyPr wrap="square">
            <a:spAutoFit/>
          </a:bodyPr>
          <a:lstStyle/>
          <a:p>
            <a:r>
              <a:rPr lang="en-US" sz="2000" dirty="0">
                <a:latin typeface="Palatino Linotype" panose="02040502050505030304" pitchFamily="18" charset="0"/>
              </a:rPr>
              <a:t>An entity in DBMS is a real-world object that has certain properties called attributes that define the nature of the entity.</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791138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46613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6" name="Rectangle 5">
            <a:extLst>
              <a:ext uri="{FF2B5EF4-FFF2-40B4-BE49-F238E27FC236}">
                <a16:creationId xmlns:a16="http://schemas.microsoft.com/office/drawing/2014/main" xmlns="" id="{82208478-F271-4139-8A17-511DF10D4431}"/>
              </a:ext>
            </a:extLst>
          </p:cNvPr>
          <p:cNvSpPr/>
          <p:nvPr/>
        </p:nvSpPr>
        <p:spPr>
          <a:xfrm>
            <a:off x="2604189" y="3297178"/>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
        <p:nvSpPr>
          <p:cNvPr id="8" name="TextBox 7">
            <a:extLst>
              <a:ext uri="{FF2B5EF4-FFF2-40B4-BE49-F238E27FC236}">
                <a16:creationId xmlns:a16="http://schemas.microsoft.com/office/drawing/2014/main" xmlns="" id="{ABAFAE02-F1D4-2E2A-90DF-B4ADD1F11AEF}"/>
              </a:ext>
            </a:extLst>
          </p:cNvPr>
          <p:cNvSpPr txBox="1"/>
          <p:nvPr/>
        </p:nvSpPr>
        <p:spPr>
          <a:xfrm>
            <a:off x="184737" y="1268760"/>
            <a:ext cx="11486199" cy="769441"/>
          </a:xfrm>
          <a:prstGeom prst="rect">
            <a:avLst/>
          </a:prstGeom>
          <a:noFill/>
        </p:spPr>
        <p:txBody>
          <a:bodyPr wrap="square">
            <a:spAutoFit/>
          </a:bodyPr>
          <a:lstStyle/>
          <a:p>
            <a:r>
              <a:rPr lang="en-US" sz="2200" b="0" i="0" dirty="0">
                <a:solidFill>
                  <a:srgbClr val="374151"/>
                </a:solidFill>
                <a:effectLst/>
                <a:latin typeface="Palatino Linotype" panose="02040502050505030304" pitchFamily="18" charset="0"/>
              </a:rPr>
              <a:t>In database management systems, </a:t>
            </a:r>
            <a:r>
              <a:rPr lang="en-US" sz="2200" b="1" i="0" dirty="0">
                <a:solidFill>
                  <a:srgbClr val="374151"/>
                </a:solidFill>
                <a:effectLst/>
                <a:latin typeface="Palatino Linotype" panose="02040502050505030304" pitchFamily="18" charset="0"/>
              </a:rPr>
              <a:t>null</a:t>
            </a:r>
            <a:r>
              <a:rPr lang="en-US" sz="2200" b="0" i="0" dirty="0">
                <a:solidFill>
                  <a:srgbClr val="374151"/>
                </a:solidFill>
                <a:effectLst/>
                <a:latin typeface="Palatino Linotype" panose="02040502050505030304" pitchFamily="18" charset="0"/>
              </a:rPr>
              <a:t> is used to represent </a:t>
            </a:r>
            <a:r>
              <a:rPr lang="en-US" sz="2200" b="1" dirty="0">
                <a:solidFill>
                  <a:srgbClr val="374151"/>
                </a:solidFill>
                <a:latin typeface="Palatino Linotype" panose="02040502050505030304" pitchFamily="18" charset="0"/>
              </a:rPr>
              <a:t>missing</a:t>
            </a:r>
            <a:r>
              <a:rPr lang="en-US" sz="2200" b="0" i="0" dirty="0">
                <a:solidFill>
                  <a:srgbClr val="374151"/>
                </a:solidFill>
                <a:effectLst/>
                <a:latin typeface="Palatino Linotype" panose="02040502050505030304" pitchFamily="18" charset="0"/>
              </a:rPr>
              <a:t> or </a:t>
            </a:r>
            <a:r>
              <a:rPr lang="en-US" sz="2200" b="1" dirty="0">
                <a:solidFill>
                  <a:srgbClr val="374151"/>
                </a:solidFill>
                <a:latin typeface="Palatino Linotype" panose="02040502050505030304" pitchFamily="18" charset="0"/>
              </a:rPr>
              <a:t>unknown</a:t>
            </a:r>
            <a:r>
              <a:rPr lang="en-US" sz="2200" b="0" i="0" dirty="0">
                <a:solidFill>
                  <a:srgbClr val="374151"/>
                </a:solidFill>
                <a:effectLst/>
                <a:latin typeface="Palatino Linotype" panose="02040502050505030304" pitchFamily="18" charset="0"/>
              </a:rPr>
              <a:t> data in a table column. </a:t>
            </a:r>
            <a:endParaRPr lang="en-IN" sz="2200" dirty="0">
              <a:latin typeface="Palatino Linotype" panose="02040502050505030304" pitchFamily="18" charset="0"/>
            </a:endParaRPr>
          </a:p>
        </p:txBody>
      </p:sp>
      <p:grpSp>
        <p:nvGrpSpPr>
          <p:cNvPr id="9" name="Group 8">
            <a:extLst>
              <a:ext uri="{FF2B5EF4-FFF2-40B4-BE49-F238E27FC236}">
                <a16:creationId xmlns:a16="http://schemas.microsoft.com/office/drawing/2014/main" xmlns="" id="{E44BCBDA-F728-848E-DB0D-FD5D225D8BDA}"/>
              </a:ext>
            </a:extLst>
          </p:cNvPr>
          <p:cNvGrpSpPr/>
          <p:nvPr/>
        </p:nvGrpSpPr>
        <p:grpSpPr>
          <a:xfrm>
            <a:off x="7715134" y="4248472"/>
            <a:ext cx="4357530" cy="2420888"/>
            <a:chOff x="9874933" y="3958791"/>
            <a:chExt cx="2245156" cy="1981171"/>
          </a:xfrm>
        </p:grpSpPr>
        <p:sp>
          <p:nvSpPr>
            <p:cNvPr id="10" name="Rectangle 9">
              <a:extLst>
                <a:ext uri="{FF2B5EF4-FFF2-40B4-BE49-F238E27FC236}">
                  <a16:creationId xmlns:a16="http://schemas.microsoft.com/office/drawing/2014/main" xmlns="" id="{17BCE0EA-7EF0-9355-F289-17045BE3BA37}"/>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rPr>
                <a:t>Entity</a:t>
              </a:r>
            </a:p>
          </p:txBody>
        </p:sp>
        <p:sp>
          <p:nvSpPr>
            <p:cNvPr id="11" name="Rectangle 10">
              <a:extLst>
                <a:ext uri="{FF2B5EF4-FFF2-40B4-BE49-F238E27FC236}">
                  <a16:creationId xmlns:a16="http://schemas.microsoft.com/office/drawing/2014/main" xmlns="" id="{7568C4A3-3DAA-27F4-D868-19378B78F228}"/>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1</a:t>
              </a:r>
            </a:p>
          </p:txBody>
        </p:sp>
        <p:cxnSp>
          <p:nvCxnSpPr>
            <p:cNvPr id="12" name="Straight Arrow Connector 11">
              <a:extLst>
                <a:ext uri="{FF2B5EF4-FFF2-40B4-BE49-F238E27FC236}">
                  <a16:creationId xmlns:a16="http://schemas.microsoft.com/office/drawing/2014/main" xmlns="" id="{F91985EE-E9E4-276B-3F5B-8911117E6AA4}"/>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CAEF95D4-7BC6-4222-CE97-A426370650AE}"/>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xmlns="" id="{ABDB2370-5CBD-DE38-D5A5-B0082D969FEA}"/>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16" name="Rectangle 15">
              <a:extLst>
                <a:ext uri="{FF2B5EF4-FFF2-40B4-BE49-F238E27FC236}">
                  <a16:creationId xmlns:a16="http://schemas.microsoft.com/office/drawing/2014/main" xmlns="" id="{7B39DF09-8CC0-7AAA-E8EC-1A36D5F7F0EC}"/>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2</a:t>
              </a:r>
            </a:p>
          </p:txBody>
        </p:sp>
        <p:sp>
          <p:nvSpPr>
            <p:cNvPr id="19" name="Rectangle 18">
              <a:extLst>
                <a:ext uri="{FF2B5EF4-FFF2-40B4-BE49-F238E27FC236}">
                  <a16:creationId xmlns:a16="http://schemas.microsoft.com/office/drawing/2014/main" xmlns="" id="{2F831D8D-D86B-528D-9129-66146AE44C19}"/>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3</a:t>
              </a:r>
            </a:p>
          </p:txBody>
        </p:sp>
        <p:sp>
          <p:nvSpPr>
            <p:cNvPr id="20" name="Rectangle 19">
              <a:extLst>
                <a:ext uri="{FF2B5EF4-FFF2-40B4-BE49-F238E27FC236}">
                  <a16:creationId xmlns:a16="http://schemas.microsoft.com/office/drawing/2014/main" xmlns="" id="{CCDFC3D8-3569-270F-CF19-232357088E84}"/>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a:t>
              </a:r>
              <a:r>
                <a:rPr lang="en-IN" b="1" baseline="-25000" dirty="0">
                  <a:solidFill>
                    <a:schemeClr val="tx1"/>
                  </a:solidFill>
                  <a:latin typeface="Arial" panose="020B0604020202020204" pitchFamily="34" charset="0"/>
                  <a:cs typeface="Arial" panose="020B0604020202020204" pitchFamily="34" charset="0"/>
                </a:rPr>
                <a:t>4</a:t>
              </a:r>
            </a:p>
          </p:txBody>
        </p:sp>
        <p:sp>
          <p:nvSpPr>
            <p:cNvPr id="22" name="Rectangle 21">
              <a:extLst>
                <a:ext uri="{FF2B5EF4-FFF2-40B4-BE49-F238E27FC236}">
                  <a16:creationId xmlns:a16="http://schemas.microsoft.com/office/drawing/2014/main" xmlns="" id="{4623AC5B-9E4B-8D58-E5B1-087684CFD1F5}"/>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Arial" panose="020B0604020202020204" pitchFamily="34" charset="0"/>
                  <a:cs typeface="Arial" panose="020B0604020202020204" pitchFamily="34" charset="0"/>
                </a:rPr>
                <a:t>…</a:t>
              </a:r>
            </a:p>
          </p:txBody>
        </p:sp>
        <p:cxnSp>
          <p:nvCxnSpPr>
            <p:cNvPr id="36" name="Straight Arrow Connector 35">
              <a:extLst>
                <a:ext uri="{FF2B5EF4-FFF2-40B4-BE49-F238E27FC236}">
                  <a16:creationId xmlns:a16="http://schemas.microsoft.com/office/drawing/2014/main" xmlns="" id="{6A307175-06F2-3A1D-EF20-982A4D7DF32F}"/>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FF92BFCD-FC2B-8815-FBB7-D6710B4CFEC0}"/>
                </a:ext>
              </a:extLst>
            </p:cNvPr>
            <p:cNvSpPr/>
            <p:nvPr/>
          </p:nvSpPr>
          <p:spPr>
            <a:xfrm>
              <a:off x="1033215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8" name="Straight Arrow Connector 37">
              <a:extLst>
                <a:ext uri="{FF2B5EF4-FFF2-40B4-BE49-F238E27FC236}">
                  <a16:creationId xmlns:a16="http://schemas.microsoft.com/office/drawing/2014/main" xmlns="" id="{A82E240A-9E41-0495-9018-9B13062BB855}"/>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xmlns="" id="{F5F629C1-1CA3-7843-5D4F-10C86ACEC02F}"/>
                </a:ext>
              </a:extLst>
            </p:cNvPr>
            <p:cNvSpPr/>
            <p:nvPr/>
          </p:nvSpPr>
          <p:spPr>
            <a:xfrm>
              <a:off x="10765463"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null</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0" name="Straight Arrow Connector 39">
              <a:extLst>
                <a:ext uri="{FF2B5EF4-FFF2-40B4-BE49-F238E27FC236}">
                  <a16:creationId xmlns:a16="http://schemas.microsoft.com/office/drawing/2014/main" xmlns="" id="{C5377BFB-D587-D04E-38E7-9B5AE22F5436}"/>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xmlns="" id="{F21B041E-9F3F-A718-0B68-16C2CDEED0DC}"/>
                </a:ext>
              </a:extLst>
            </p:cNvPr>
            <p:cNvSpPr/>
            <p:nvPr/>
          </p:nvSpPr>
          <p:spPr>
            <a:xfrm>
              <a:off x="11213570" y="5634891"/>
              <a:ext cx="447019"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pune</a:t>
              </a:r>
              <a:endParaRPr lang="en-IN" baseline="-25000" dirty="0">
                <a:solidFill>
                  <a:schemeClr val="tx1"/>
                </a:solidFill>
                <a:latin typeface="Arial" panose="020B0604020202020204" pitchFamily="34" charset="0"/>
                <a:cs typeface="Arial" panose="020B0604020202020204" pitchFamily="34" charset="0"/>
              </a:endParaRPr>
            </a:p>
          </p:txBody>
        </p:sp>
        <p:cxnSp>
          <p:nvCxnSpPr>
            <p:cNvPr id="42" name="Straight Arrow Connector 41">
              <a:extLst>
                <a:ext uri="{FF2B5EF4-FFF2-40B4-BE49-F238E27FC236}">
                  <a16:creationId xmlns:a16="http://schemas.microsoft.com/office/drawing/2014/main" xmlns="" id="{33825C61-EEC3-F79E-97E3-0073BF89D882}"/>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xmlns="" id="{59E06DB1-0782-0871-7EF4-A75BEAA20F5D}"/>
                </a:ext>
              </a:extLst>
            </p:cNvPr>
            <p:cNvSpPr/>
            <p:nvPr/>
          </p:nvSpPr>
          <p:spPr>
            <a:xfrm>
              <a:off x="11659839"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234012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a16="http://schemas.microsoft.com/office/drawing/2014/main" xmlns=""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xmlns=""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a16="http://schemas.microsoft.com/office/drawing/2014/main" xmlns=""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xmlns=""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
        <p:nvSpPr>
          <p:cNvPr id="5" name="Rectangle 4">
            <a:extLst>
              <a:ext uri="{FF2B5EF4-FFF2-40B4-BE49-F238E27FC236}">
                <a16:creationId xmlns:a16="http://schemas.microsoft.com/office/drawing/2014/main" xmlns="" id="{91A8EA49-2795-FEB4-188C-9535680F62AF}"/>
              </a:ext>
            </a:extLst>
          </p:cNvPr>
          <p:cNvSpPr/>
          <p:nvPr/>
        </p:nvSpPr>
        <p:spPr>
          <a:xfrm>
            <a:off x="407368" y="3140968"/>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Tree>
    <p:extLst>
      <p:ext uri="{BB962C8B-B14F-4D97-AF65-F5344CB8AC3E}">
        <p14:creationId xmlns:p14="http://schemas.microsoft.com/office/powerpoint/2010/main" val="74770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xmlns=""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B854859D-AA44-96A7-43C0-53A64C39D046}"/>
              </a:ext>
            </a:extLst>
          </p:cNvPr>
          <p:cNvSpPr/>
          <p:nvPr/>
        </p:nvSpPr>
        <p:spPr>
          <a:xfrm>
            <a:off x="223458" y="4437112"/>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585323"/>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a:t>
            </a:r>
            <a:r>
              <a:rPr lang="en-IN" b="1" dirty="0">
                <a:latin typeface="Palatino Linotype" panose="02040502050505030304" pitchFamily="18" charset="0"/>
                <a:cs typeface="Arial" panose="020B0604020202020204" pitchFamily="34" charset="0"/>
              </a:rPr>
              <a:t>will always have a primary key</a:t>
            </a:r>
            <a:r>
              <a:rPr lang="en-IN" dirty="0">
                <a:latin typeface="Palatino Linotype" panose="02040502050505030304" pitchFamily="18" charset="0"/>
                <a:cs typeface="Arial" panose="020B0604020202020204" pitchFamily="34" charset="0"/>
              </a:rPr>
              <a:t>. Strong entities are represented by a single rectangle.</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a:t>
            </a:r>
            <a:r>
              <a:rPr lang="en-IN" b="1" dirty="0">
                <a:latin typeface="Palatino Linotype" panose="02040502050505030304" pitchFamily="18" charset="0"/>
                <a:cs typeface="Arial" panose="020B0604020202020204" pitchFamily="34" charset="0"/>
              </a:rPr>
              <a:t>does not have any primary key. </a:t>
            </a:r>
            <a:r>
              <a:rPr lang="en-IN" dirty="0">
                <a:latin typeface="Palatino Linotype" panose="02040502050505030304" pitchFamily="18" charset="0"/>
                <a:cs typeface="Arial" panose="020B0604020202020204" pitchFamily="34" charset="0"/>
              </a:rPr>
              <a:t>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a16="http://schemas.microsoft.com/office/drawing/2014/main" xmlns="" id="{AE2E6C5A-BEBD-EE3C-E5E8-A7941C3976BB}"/>
              </a:ext>
            </a:extLst>
          </p:cNvPr>
          <p:cNvSpPr txBox="1"/>
          <p:nvPr/>
        </p:nvSpPr>
        <p:spPr>
          <a:xfrm>
            <a:off x="479376" y="359817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customer address entity </a:t>
            </a:r>
            <a:r>
              <a:rPr lang="en-US" b="0" i="0">
                <a:solidFill>
                  <a:srgbClr val="343434"/>
                </a:solidFill>
                <a:effectLst/>
                <a:latin typeface="Arial" panose="020B0604020202020204" pitchFamily="34" charset="0"/>
                <a:cs typeface="Arial" panose="020B0604020202020204" pitchFamily="34" charset="0"/>
              </a:rPr>
              <a:t>can </a:t>
            </a:r>
            <a:r>
              <a:rPr lang="en-US">
                <a:solidFill>
                  <a:srgbClr val="343434"/>
                </a:solidFill>
                <a:latin typeface="Arial" panose="020B0604020202020204" pitchFamily="34" charset="0"/>
                <a:cs typeface="Arial" panose="020B0604020202020204" pitchFamily="34" charset="0"/>
              </a:rPr>
              <a:t>not be created for the customer if the customer doesn’t exist</a:t>
            </a:r>
            <a:endParaRPr lang="en-US" b="0" i="0" dirty="0">
              <a:solidFill>
                <a:srgbClr val="343434"/>
              </a:solidFill>
              <a:effectLst/>
              <a:latin typeface="Arial" panose="020B0604020202020204" pitchFamily="34" charset="0"/>
              <a:cs typeface="Arial" panose="020B0604020202020204" pitchFamily="34" charset="0"/>
            </a:endParaRP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xmlns=""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xmlns=""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xmlns=""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xmlns=""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xmlns=""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xmlns="" id="{F36CD6D3-A61F-3593-12EF-0A8EE8CBE688}"/>
              </a:ext>
            </a:extLst>
          </p:cNvPr>
          <p:cNvSpPr/>
          <p:nvPr/>
        </p:nvSpPr>
        <p:spPr>
          <a:xfrm>
            <a:off x="407368" y="1845439"/>
            <a:ext cx="11305256" cy="4431983"/>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t>
            </a:r>
            <a:r>
              <a:rPr lang="en-US" b="0" i="0" dirty="0">
                <a:solidFill>
                  <a:srgbClr val="202122"/>
                </a:solidFill>
                <a:effectLst/>
                <a:latin typeface="Arial" panose="020B0604020202020204" pitchFamily="34" charset="0"/>
              </a:rPr>
              <a:t> </a:t>
            </a:r>
          </a:p>
          <a:p>
            <a:pPr marL="342900" indent="-342900" algn="just">
              <a:buFont typeface="Arial" panose="020B0604020202020204" pitchFamily="34" charset="0"/>
              <a:buChar char="•"/>
            </a:pPr>
            <a:endParaRPr lang="en-US" sz="800" dirty="0">
              <a:solidFill>
                <a:srgbClr val="202122"/>
              </a:solidFill>
              <a:latin typeface="Arial" panose="020B0604020202020204" pitchFamily="34" charset="0"/>
            </a:endParaRPr>
          </a:p>
          <a:p>
            <a:pPr marL="360363" algn="just"/>
            <a:r>
              <a:rPr lang="en-US" b="1" i="0" dirty="0">
                <a:solidFill>
                  <a:srgbClr val="202122"/>
                </a:solidFill>
                <a:effectLst/>
                <a:latin typeface="Arial" panose="020B0604020202020204" pitchFamily="34" charset="0"/>
              </a:rPr>
              <a:t>Cardinality</a:t>
            </a:r>
            <a:r>
              <a:rPr lang="en-US" b="0" i="0" dirty="0">
                <a:solidFill>
                  <a:srgbClr val="202122"/>
                </a:solidFill>
                <a:effectLst/>
                <a:latin typeface="Arial" panose="020B0604020202020204" pitchFamily="34" charset="0"/>
              </a:rPr>
              <a:t> is the numerical relationship between rows of one table and rows in another. Common cardinalities include </a:t>
            </a:r>
            <a:r>
              <a:rPr lang="en-US" b="0" i="1" dirty="0">
                <a:solidFill>
                  <a:srgbClr val="202122"/>
                </a:solidFill>
                <a:effectLst/>
                <a:latin typeface="Arial" panose="020B0604020202020204" pitchFamily="34" charset="0"/>
              </a:rPr>
              <a:t>one-to-one</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one-to-many</a:t>
            </a:r>
            <a:r>
              <a:rPr lang="en-US" b="0" i="0" dirty="0">
                <a:solidFill>
                  <a:srgbClr val="202122"/>
                </a:solidFill>
                <a:effectLst/>
                <a:latin typeface="Arial" panose="020B0604020202020204" pitchFamily="34" charset="0"/>
              </a:rPr>
              <a:t>, and </a:t>
            </a:r>
            <a:r>
              <a:rPr lang="en-US" b="0" i="1" dirty="0">
                <a:solidFill>
                  <a:srgbClr val="202122"/>
                </a:solidFill>
                <a:effectLst/>
                <a:latin typeface="Arial" panose="020B0604020202020204" pitchFamily="34" charset="0"/>
              </a:rPr>
              <a:t>many-to-many</a:t>
            </a:r>
            <a:r>
              <a:rPr lang="en-US" b="0" i="0" dirty="0">
                <a:solidFill>
                  <a:srgbClr val="202122"/>
                </a:solidFill>
                <a:effectLst/>
                <a:latin typeface="Arial" panose="020B0604020202020204" pitchFamily="34" charset="0"/>
              </a:rPr>
              <a:t>.</a:t>
            </a:r>
            <a:endParaRPr lang="en-IN" dirty="0">
              <a:solidFill>
                <a:schemeClr val="tx1">
                  <a:lumMod val="75000"/>
                  <a:lumOff val="25000"/>
                </a:schemeClr>
              </a:solidFill>
              <a:latin typeface="Palatino Linotype" panose="02040502050505030304" pitchFamily="18" charset="0"/>
            </a:endParaRP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592855"/>
            <a:ext cx="9614812" cy="193899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400" dirty="0">
                <a:solidFill>
                  <a:srgbClr val="F63122"/>
                </a:solidFill>
                <a:latin typeface="Arial" pitchFamily="34" charset="0"/>
                <a:cs typeface="Arial" pitchFamily="34" charset="0"/>
              </a:rPr>
              <a:t>one-to-one</a:t>
            </a:r>
            <a:r>
              <a:rPr lang="en-US" sz="2400" dirty="0">
                <a:latin typeface="Arial" pitchFamily="34" charset="0"/>
                <a:cs typeface="Arial" pitchFamily="34" charset="0"/>
              </a:rPr>
              <a:t> (1:1)</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one-to-many</a:t>
            </a:r>
            <a:r>
              <a:rPr lang="en-US" sz="2400" dirty="0">
                <a:latin typeface="Arial" pitchFamily="34" charset="0"/>
                <a:cs typeface="Arial" pitchFamily="34" charset="0"/>
              </a:rPr>
              <a:t> (1:M)</a:t>
            </a:r>
          </a:p>
          <a:p>
            <a:pPr marL="514350" indent="-514350">
              <a:buFont typeface="+mj-lt"/>
              <a:buAutoNum type="arabicPeriod"/>
            </a:pPr>
            <a:endParaRPr lang="en-US" sz="2400" dirty="0">
              <a:latin typeface="Arial" pitchFamily="34" charset="0"/>
              <a:cs typeface="Arial" pitchFamily="34" charset="0"/>
            </a:endParaRPr>
          </a:p>
          <a:p>
            <a:pPr marL="514350" indent="-514350">
              <a:buFont typeface="+mj-lt"/>
              <a:buAutoNum type="arabicPeriod"/>
            </a:pPr>
            <a:r>
              <a:rPr lang="en-US" sz="2400" dirty="0">
                <a:solidFill>
                  <a:srgbClr val="F63122"/>
                </a:solidFill>
                <a:latin typeface="Arial" pitchFamily="34" charset="0"/>
                <a:cs typeface="Arial" pitchFamily="34" charset="0"/>
              </a:rPr>
              <a:t>many-to-many</a:t>
            </a:r>
            <a:r>
              <a:rPr lang="en-US" sz="2400" dirty="0">
                <a:latin typeface="Arial" pitchFamily="34" charset="0"/>
                <a:cs typeface="Arial" pitchFamily="34" charset="0"/>
              </a:rPr>
              <a:t>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591944" y="2056256"/>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8832304" y="4878853"/>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6960096" y="3069104"/>
            <a:ext cx="2828925" cy="1333500"/>
          </a:xfrm>
          <a:prstGeom prst="rect">
            <a:avLst/>
          </a:prstGeom>
        </p:spPr>
      </p:pic>
      <p:sp>
        <p:nvSpPr>
          <p:cNvPr id="4" name="Rectangle 3"/>
          <p:cNvSpPr/>
          <p:nvPr/>
        </p:nvSpPr>
        <p:spPr>
          <a:xfrm>
            <a:off x="695400" y="1174532"/>
            <a:ext cx="6410934" cy="523220"/>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Common relationship</a:t>
            </a:r>
            <a:endParaRPr lang="en-IN" sz="28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cxnSp>
        <p:nvCxnSpPr>
          <p:cNvPr id="12" name="Straight Arrow Connector 11">
            <a:extLst>
              <a:ext uri="{FF2B5EF4-FFF2-40B4-BE49-F238E27FC236}">
                <a16:creationId xmlns:a16="http://schemas.microsoft.com/office/drawing/2014/main" xmlns="" id="{C2B009D3-FEA8-FFC1-CBF3-4C2F768C3443}"/>
              </a:ext>
            </a:extLst>
          </p:cNvPr>
          <p:cNvCxnSpPr>
            <a:endCxn id="7" idx="1"/>
          </p:cNvCxnSpPr>
          <p:nvPr/>
        </p:nvCxnSpPr>
        <p:spPr>
          <a:xfrm flipV="1">
            <a:off x="3647728" y="2451544"/>
            <a:ext cx="1944216" cy="3678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5D1C4D99-C188-F4C4-65BC-A10B9460E9AE}"/>
              </a:ext>
            </a:extLst>
          </p:cNvPr>
          <p:cNvCxnSpPr/>
          <p:nvPr/>
        </p:nvCxnSpPr>
        <p:spPr>
          <a:xfrm>
            <a:off x="3900867" y="3562351"/>
            <a:ext cx="2915213" cy="3707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7A0F4AD-278D-E59A-C7E7-95E977788AA6}"/>
              </a:ext>
            </a:extLst>
          </p:cNvPr>
          <p:cNvCxnSpPr>
            <a:cxnSpLocks/>
            <a:endCxn id="8" idx="1"/>
          </p:cNvCxnSpPr>
          <p:nvPr/>
        </p:nvCxnSpPr>
        <p:spPr>
          <a:xfrm>
            <a:off x="4295800" y="4402604"/>
            <a:ext cx="4536504" cy="12049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376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xmlns=""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xmlns=""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xmlns=""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xmlns=""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xmlns=""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xmlns=""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xmlns=""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xmlns=""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xmlns=""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xmlns=""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xmlns=""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xmlns=""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xmlns=""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xmlns=""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xmlns=""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xmlns=""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xmlns=""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C70CCFD-3886-15EB-7B14-5A1CCEE6E28C}"/>
              </a:ext>
            </a:extLst>
          </p:cNvPr>
          <p:cNvPicPr>
            <a:picLocks noChangeAspect="1"/>
          </p:cNvPicPr>
          <p:nvPr/>
        </p:nvPicPr>
        <p:blipFill>
          <a:blip r:embed="rId2"/>
          <a:stretch>
            <a:fillRect/>
          </a:stretch>
        </p:blipFill>
        <p:spPr>
          <a:xfrm>
            <a:off x="5611146" y="3501008"/>
            <a:ext cx="6605534" cy="3096344"/>
          </a:xfrm>
          <a:prstGeom prst="rect">
            <a:avLst/>
          </a:prstGeom>
        </p:spPr>
      </p:pic>
      <p:sp>
        <p:nvSpPr>
          <p:cNvPr id="4" name="Rectangle 3"/>
          <p:cNvSpPr/>
          <p:nvPr/>
        </p:nvSpPr>
        <p:spPr>
          <a:xfrm>
            <a:off x="335360" y="620688"/>
            <a:ext cx="11449272" cy="769441"/>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a:t>
            </a:r>
            <a:r>
              <a:rPr lang="en-IN" sz="2400" b="1" dirty="0">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(in Relational Algebra </a:t>
            </a:r>
            <a:r>
              <a:rPr lang="en-IN" i="1" dirty="0">
                <a:solidFill>
                  <a:srgbClr val="FF0000"/>
                </a:solidFill>
                <a:latin typeface="Arial" panose="020B0604020202020204" pitchFamily="34" charset="0"/>
                <a:cs typeface="Arial" panose="020B0604020202020204" pitchFamily="34" charset="0"/>
              </a:rPr>
              <a:t>"</a:t>
            </a:r>
            <a:r>
              <a:rPr lang="en-IN" b="1" i="1" dirty="0">
                <a:solidFill>
                  <a:srgbClr val="FF0000"/>
                </a:solidFill>
                <a:latin typeface="Arial" panose="020B0604020202020204" pitchFamily="34" charset="0"/>
                <a:cs typeface="Arial" panose="020B0604020202020204" pitchFamily="34" charset="0"/>
              </a:rPr>
              <a:t>R</a:t>
            </a:r>
            <a:r>
              <a:rPr lang="en-IN" i="1" dirty="0">
                <a:solidFill>
                  <a:srgbClr val="FF0000"/>
                </a:solidFill>
                <a:latin typeface="Arial" panose="020B0604020202020204" pitchFamily="34" charset="0"/>
                <a:cs typeface="Arial" panose="020B0604020202020204" pitchFamily="34" charset="0"/>
              </a:rPr>
              <a:t>" </a:t>
            </a:r>
            <a:r>
              <a:rPr lang="en-IN" b="1" i="1" dirty="0">
                <a:solidFill>
                  <a:srgbClr val="FF0000"/>
                </a:solidFill>
                <a:latin typeface="Arial" panose="020B0604020202020204" pitchFamily="34" charset="0"/>
                <a:cs typeface="Arial" panose="020B0604020202020204" pitchFamily="34" charset="0"/>
              </a:rPr>
              <a:t>stands for relation)</a:t>
            </a:r>
            <a:r>
              <a:rPr lang="en-IN" sz="24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Database, ( </a:t>
            </a: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"relation"</a:t>
            </a:r>
            <a:r>
              <a:rPr lang="en-US" dirty="0">
                <a:latin typeface="Arial" panose="020B0604020202020204" pitchFamily="34" charset="0"/>
                <a:cs typeface="Arial" panose="020B0604020202020204" pitchFamily="34" charset="0"/>
              </a:rPr>
              <a:t> refers to a </a:t>
            </a:r>
            <a:r>
              <a:rPr lang="en-US" sz="2000" b="1" dirty="0">
                <a:solidFill>
                  <a:srgbClr val="C00000"/>
                </a:solidFill>
                <a:latin typeface="Arial" panose="020B0604020202020204" pitchFamily="34" charset="0"/>
                <a:cs typeface="Arial" panose="020B0604020202020204" pitchFamily="34" charset="0"/>
              </a:rPr>
              <a:t>table</a:t>
            </a:r>
            <a:r>
              <a:rPr lang="en-US" b="0" i="0" dirty="0">
                <a:solidFill>
                  <a:srgbClr val="374151"/>
                </a:solidFill>
                <a:effectLst/>
                <a:latin typeface="Söhne"/>
              </a:rPr>
              <a:t> </a:t>
            </a:r>
            <a:r>
              <a:rPr lang="en-US" dirty="0">
                <a:latin typeface="Arial" panose="020B0604020202020204" pitchFamily="34" charset="0"/>
                <a:cs typeface="Arial" panose="020B0604020202020204" pitchFamily="34" charset="0"/>
              </a:rPr>
              <a:t>within the database that follows the principles of the relational model </a:t>
            </a:r>
            <a:r>
              <a:rPr lang="en-IN" b="1" dirty="0">
                <a:latin typeface="Arial" panose="020B0604020202020204" pitchFamily="34" charset="0"/>
                <a:cs typeface="Arial" panose="020B0604020202020204" pitchFamily="34" charset="0"/>
              </a:rPr>
              <a:t>OR</a:t>
            </a:r>
            <a:r>
              <a:rPr lang="en-IN" dirty="0">
                <a:latin typeface="Arial" panose="020B0604020202020204" pitchFamily="34" charset="0"/>
                <a:cs typeface="Arial" panose="020B0604020202020204" pitchFamily="34" charset="0"/>
              </a:rPr>
              <a:t> an </a:t>
            </a:r>
            <a:r>
              <a:rPr lang="en-IN" sz="2000" b="1" dirty="0">
                <a:solidFill>
                  <a:srgbClr val="C00000"/>
                </a:solidFill>
                <a:latin typeface="Arial" panose="020B0604020202020204" pitchFamily="34" charset="0"/>
                <a:cs typeface="Arial" panose="020B0604020202020204" pitchFamily="34" charset="0"/>
              </a:rPr>
              <a:t>entity </a:t>
            </a:r>
            <a:r>
              <a:rPr lang="en-IN" dirty="0">
                <a:latin typeface="Arial" panose="020B0604020202020204" pitchFamily="34" charset="0"/>
                <a:cs typeface="Arial" panose="020B0604020202020204" pitchFamily="34" charset="0"/>
              </a:rPr>
              <a:t>in</a:t>
            </a:r>
            <a:r>
              <a:rPr lang="en-IN" sz="2000" b="1"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ERD )</a:t>
            </a:r>
            <a:r>
              <a:rPr lang="en-IN" sz="2000" dirty="0">
                <a:solidFill>
                  <a:srgbClr val="C0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than contain attributes. </a:t>
            </a:r>
          </a:p>
        </p:txBody>
      </p:sp>
      <p:sp>
        <p:nvSpPr>
          <p:cNvPr id="5" name="Rectangle 4"/>
          <p:cNvSpPr/>
          <p:nvPr/>
        </p:nvSpPr>
        <p:spPr>
          <a:xfrm>
            <a:off x="335360" y="1538208"/>
            <a:ext cx="11449272" cy="738664"/>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Relationship:</a:t>
            </a:r>
            <a:r>
              <a:rPr lang="en-IN" sz="24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In database, relationship is that how the two entities are </a:t>
            </a:r>
            <a:r>
              <a:rPr lang="en-IN" sz="2000" b="1" dirty="0">
                <a:solidFill>
                  <a:srgbClr val="0070C0"/>
                </a:solidFill>
                <a:latin typeface="Arial" panose="020B0604020202020204" pitchFamily="34" charset="0"/>
                <a:cs typeface="Arial" panose="020B0604020202020204" pitchFamily="34" charset="0"/>
              </a:rPr>
              <a:t>connected</a:t>
            </a:r>
            <a:r>
              <a:rPr lang="en-IN" sz="2000" dirty="0">
                <a:solidFill>
                  <a:srgbClr val="0070C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448" y="2636912"/>
            <a:ext cx="6605533" cy="400110"/>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 </a:t>
            </a:r>
            <a:r>
              <a:rPr lang="en-IN" sz="2000" dirty="0">
                <a:latin typeface="Arial" panose="020B0604020202020204" pitchFamily="34" charset="0"/>
                <a:cs typeface="Arial" panose="020B0604020202020204" pitchFamily="34" charset="0"/>
              </a:rPr>
              <a:t>is used to specify this relationship.</a:t>
            </a:r>
          </a:p>
        </p:txBody>
      </p:sp>
      <p:sp>
        <p:nvSpPr>
          <p:cNvPr id="3" name="Rectangle 2">
            <a:extLst>
              <a:ext uri="{FF2B5EF4-FFF2-40B4-BE49-F238E27FC236}">
                <a16:creationId xmlns:a16="http://schemas.microsoft.com/office/drawing/2014/main" xmlns="" id="{52BB3372-02C3-0FC2-2210-D13464028313}"/>
              </a:ext>
            </a:extLst>
          </p:cNvPr>
          <p:cNvSpPr/>
          <p:nvPr/>
        </p:nvSpPr>
        <p:spPr>
          <a:xfrm>
            <a:off x="47328" y="3645024"/>
            <a:ext cx="5667334" cy="221599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endParaRPr lang="en-US" sz="800" dirty="0">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endParaRPr lang="en-US" sz="8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 (</a:t>
            </a:r>
            <a:r>
              <a:rPr lang="en-US" dirty="0"/>
              <a:t>Referential integrity constraint is the state of a database in which all values of all foreign keys are valid.</a:t>
            </a:r>
            <a:r>
              <a:rPr lang="en-US" dirty="0">
                <a:solidFill>
                  <a:srgbClr val="006C86"/>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xmlns=""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xmlns=""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xmlns=""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xmlns=""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xmlns=""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xmlns=""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xmlns=""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xmlns=""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xmlns=""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xmlns=""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xmlns=""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xmlns=""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xmlns=""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xmlns=""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xmlns=""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xmlns=""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xmlns=""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xmlns=""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xmlns=""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xmlns=""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xmlns=""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xmlns=""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xmlns=""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xmlns=""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xmlns=""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xmlns=""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xmlns=""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xmlns=""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xmlns=""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xmlns=""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xmlns=""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xmlns=""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xmlns=""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xmlns=""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xmlns=""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xmlns=""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xmlns=""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xmlns=""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xmlns=""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xmlns=""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xmlns=""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t>
            </a:r>
            <a:r>
              <a:rPr lang="en-IN" sz="4800" dirty="0">
                <a:solidFill>
                  <a:srgbClr val="DC525C"/>
                </a:solidFill>
                <a:latin typeface="Segoe UI Light" panose="020B0502040204020203" pitchFamily="34" charset="0"/>
                <a:cs typeface="Segoe UI Light" panose="020B0502040204020203" pitchFamily="34" charset="0"/>
              </a:rPr>
              <a:t>schema and  instance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4">
            <a:extLst>
              <a:ext uri="{FF2B5EF4-FFF2-40B4-BE49-F238E27FC236}">
                <a16:creationId xmlns:a16="http://schemas.microsoft.com/office/drawing/2014/main" xmlns="" id="{8A5BB876-B26F-4A7B-85DE-061E018EE60A}"/>
              </a:ext>
            </a:extLst>
          </p:cNvPr>
          <p:cNvSpPr txBox="1"/>
          <p:nvPr/>
        </p:nvSpPr>
        <p:spPr>
          <a:xfrm>
            <a:off x="10512207" y="2069812"/>
            <a:ext cx="1504616" cy="584775"/>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600" b="1" i="0" dirty="0">
                <a:solidFill>
                  <a:schemeClr val="bg1"/>
                </a:solidFill>
                <a:effectLst/>
                <a:latin typeface="Times New Roman" panose="02020603050405020304" pitchFamily="18" charset="0"/>
              </a:rPr>
              <a:t>erdplus.com</a:t>
            </a:r>
          </a:p>
          <a:p>
            <a:pPr algn="l"/>
            <a:r>
              <a:rPr lang="en-IN" sz="1600" b="1" i="0" dirty="0">
                <a:solidFill>
                  <a:schemeClr val="bg1"/>
                </a:solidFill>
                <a:effectLst/>
                <a:latin typeface="Times New Roman" panose="02020603050405020304" pitchFamily="18" charset="0"/>
              </a:rPr>
              <a:t>www.draw.io</a:t>
            </a:r>
          </a:p>
        </p:txBody>
      </p:sp>
      <p:sp>
        <p:nvSpPr>
          <p:cNvPr id="6" name="TextBox 5">
            <a:extLst>
              <a:ext uri="{FF2B5EF4-FFF2-40B4-BE49-F238E27FC236}">
                <a16:creationId xmlns:a16="http://schemas.microsoft.com/office/drawing/2014/main" xmlns="" id="{F04094D9-C058-851F-EC42-360E566404AF}"/>
              </a:ext>
            </a:extLst>
          </p:cNvPr>
          <p:cNvSpPr txBox="1"/>
          <p:nvPr/>
        </p:nvSpPr>
        <p:spPr>
          <a:xfrm>
            <a:off x="335360" y="332656"/>
            <a:ext cx="11462930" cy="954107"/>
          </a:xfrm>
          <a:prstGeom prst="rect">
            <a:avLst/>
          </a:prstGeom>
          <a:noFill/>
        </p:spPr>
        <p:txBody>
          <a:bodyPr wrap="square">
            <a:spAutoFit/>
          </a:bodyPr>
          <a:lstStyle/>
          <a:p>
            <a:r>
              <a:rPr lang="en-US" sz="2000" b="1" dirty="0">
                <a:latin typeface="Palatino Linotype" panose="02040502050505030304" pitchFamily="18" charset="0"/>
              </a:rPr>
              <a:t>Schema: </a:t>
            </a:r>
            <a:r>
              <a:rPr lang="en-IN" dirty="0">
                <a:latin typeface="Palatino Linotype" panose="02040502050505030304" pitchFamily="18" charset="0"/>
              </a:rPr>
              <a:t>A schema is a collection of database objects (</a:t>
            </a:r>
            <a:r>
              <a:rPr lang="en-US" dirty="0">
                <a:latin typeface="Palatino Linotype" panose="02040502050505030304" pitchFamily="18" charset="0"/>
              </a:rPr>
              <a:t>like table, columns , primary key, foreign key, views, etc.</a:t>
            </a:r>
            <a:r>
              <a:rPr lang="en-IN" dirty="0">
                <a:latin typeface="Palatino Linotype" panose="02040502050505030304" pitchFamily="18" charset="0"/>
              </a:rPr>
              <a:t>) associated with one particular database username. This username is called the schema owner. You may have one or multiple schemas in a database.</a:t>
            </a:r>
            <a:endParaRPr lang="en-US" dirty="0">
              <a:latin typeface="Palatino Linotype" panose="02040502050505030304" pitchFamily="18" charset="0"/>
            </a:endParaRPr>
          </a:p>
        </p:txBody>
      </p:sp>
      <p:sp>
        <p:nvSpPr>
          <p:cNvPr id="3" name="TextBox 2">
            <a:extLst>
              <a:ext uri="{FF2B5EF4-FFF2-40B4-BE49-F238E27FC236}">
                <a16:creationId xmlns:a16="http://schemas.microsoft.com/office/drawing/2014/main" xmlns="" id="{2A68ABC4-4EC0-7051-775A-3EAE69C96D48}"/>
              </a:ext>
            </a:extLst>
          </p:cNvPr>
          <p:cNvSpPr txBox="1"/>
          <p:nvPr/>
        </p:nvSpPr>
        <p:spPr>
          <a:xfrm>
            <a:off x="321703" y="3717032"/>
            <a:ext cx="11462930" cy="1846659"/>
          </a:xfrm>
          <a:prstGeom prst="rect">
            <a:avLst/>
          </a:prstGeom>
          <a:noFill/>
        </p:spPr>
        <p:txBody>
          <a:bodyPr wrap="square">
            <a:spAutoFit/>
          </a:bodyPr>
          <a:lstStyle/>
          <a:p>
            <a:r>
              <a:rPr lang="en-US" sz="2000" b="1" dirty="0">
                <a:latin typeface="Palatino Linotype" panose="02040502050505030304" pitchFamily="18" charset="0"/>
              </a:rPr>
              <a:t>Instance </a:t>
            </a:r>
          </a:p>
          <a:p>
            <a:endParaRPr lang="en-US" sz="400" b="1"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data stored in database at a particular moment of time is called instance of database.</a:t>
            </a:r>
          </a:p>
          <a:p>
            <a:pPr marL="285750" indent="-285750">
              <a:buFont typeface="Arial" panose="020B0604020202020204" pitchFamily="34" charset="0"/>
              <a:buChar char="•"/>
            </a:pPr>
            <a:endParaRPr lang="en-US" dirty="0">
              <a:latin typeface="Palatino Linotype" panose="02040502050505030304" pitchFamily="18" charset="0"/>
            </a:endParaRPr>
          </a:p>
          <a:p>
            <a:r>
              <a:rPr lang="en-US" dirty="0">
                <a:solidFill>
                  <a:srgbClr val="FF0000"/>
                </a:solidFill>
                <a:latin typeface="Palatino Linotype" panose="02040502050505030304" pitchFamily="18" charset="0"/>
              </a:rPr>
              <a:t>For example</a:t>
            </a:r>
            <a:r>
              <a:rPr lang="en-US" dirty="0">
                <a:latin typeface="Palatino Linotype" panose="02040502050505030304" pitchFamily="18" charset="0"/>
              </a:rPr>
              <a:t>, lets say we have a single table student in the database, today the table has 100 records, so today the instance of the database has 100 records. Lets say we are going to add another 100 records in this table by tomorrow so the instance of database tomorrow will have 200 records in table.</a:t>
            </a:r>
          </a:p>
        </p:txBody>
      </p:sp>
      <p:sp>
        <p:nvSpPr>
          <p:cNvPr id="7" name="TextBox 6">
            <a:extLst>
              <a:ext uri="{FF2B5EF4-FFF2-40B4-BE49-F238E27FC236}">
                <a16:creationId xmlns:a16="http://schemas.microsoft.com/office/drawing/2014/main" xmlns="" id="{00C6DAB4-B52A-BEBE-3048-EACC80F60053}"/>
              </a:ext>
            </a:extLst>
          </p:cNvPr>
          <p:cNvSpPr txBox="1"/>
          <p:nvPr/>
        </p:nvSpPr>
        <p:spPr>
          <a:xfrm>
            <a:off x="191344" y="6300028"/>
            <a:ext cx="6768752" cy="369332"/>
          </a:xfrm>
          <a:prstGeom prst="rect">
            <a:avLst/>
          </a:prstGeom>
          <a:noFill/>
        </p:spPr>
        <p:txBody>
          <a:bodyPr wrap="square">
            <a:spAutoFit/>
          </a:bodyPr>
          <a:lstStyle/>
          <a:p>
            <a:r>
              <a:rPr lang="en-IN" dirty="0">
                <a:latin typeface="Palatino Linotype" panose="02040502050505030304" pitchFamily="18" charset="0"/>
              </a:rPr>
              <a:t>An instance of a relation is a set of tuples, also called records</a:t>
            </a:r>
          </a:p>
        </p:txBody>
      </p:sp>
    </p:spTree>
    <p:extLst>
      <p:ext uri="{BB962C8B-B14F-4D97-AF65-F5344CB8AC3E}">
        <p14:creationId xmlns:p14="http://schemas.microsoft.com/office/powerpoint/2010/main" val="4059494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xmlns=""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xmlns=""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xmlns=""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xmlns=""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xmlns=""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a16="http://schemas.microsoft.com/office/drawing/2014/main" xmlns="" val="1085403226"/>
                    </a:ext>
                  </a:extLst>
                </a:gridCol>
                <a:gridCol w="6192688">
                  <a:extLst>
                    <a:ext uri="{9D8B030D-6E8A-4147-A177-3AD203B41FA5}">
                      <a16:colId xmlns:a16="http://schemas.microsoft.com/office/drawing/2014/main" xmlns=""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xmlns=""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a16="http://schemas.microsoft.com/office/drawing/2014/main" xmlns=""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xmlns=""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67259578"/>
              </p:ext>
            </p:extLst>
          </p:nvPr>
        </p:nvGraphicFramePr>
        <p:xfrm>
          <a:off x="1648130" y="2852936"/>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12" name="TextBox 11">
            <a:extLst>
              <a:ext uri="{FF2B5EF4-FFF2-40B4-BE49-F238E27FC236}">
                <a16:creationId xmlns:a16="http://schemas.microsoft.com/office/drawing/2014/main" xmlns=""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xmlns=""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994808822"/>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xmlns="" val="20000"/>
                    </a:ext>
                  </a:extLst>
                </a:gridCol>
                <a:gridCol w="954106">
                  <a:extLst>
                    <a:ext uri="{9D8B030D-6E8A-4147-A177-3AD203B41FA5}">
                      <a16:colId xmlns:a16="http://schemas.microsoft.com/office/drawing/2014/main" xmlns="" val="20001"/>
                    </a:ext>
                  </a:extLst>
                </a:gridCol>
                <a:gridCol w="6091600">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xmlns=""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xmlns="" val="10007"/>
                  </a:ext>
                </a:extLst>
              </a:tr>
            </a:tbl>
          </a:graphicData>
        </a:graphic>
      </p:graphicFrame>
      <p:sp>
        <p:nvSpPr>
          <p:cNvPr id="6" name="TextBox 5"/>
          <p:cNvSpPr txBox="1"/>
          <p:nvPr/>
        </p:nvSpPr>
        <p:spPr>
          <a:xfrm>
            <a:off x="375990" y="5949280"/>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Tree>
    <p:extLst>
      <p:ext uri="{BB962C8B-B14F-4D97-AF65-F5344CB8AC3E}">
        <p14:creationId xmlns:p14="http://schemas.microsoft.com/office/powerpoint/2010/main" val="4115937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xmlns="" val="20000"/>
                    </a:ext>
                  </a:extLst>
                </a:gridCol>
                <a:gridCol w="2641974">
                  <a:extLst>
                    <a:ext uri="{9D8B030D-6E8A-4147-A177-3AD203B41FA5}">
                      <a16:colId xmlns:a16="http://schemas.microsoft.com/office/drawing/2014/main" xmlns="" val="20001"/>
                    </a:ext>
                  </a:extLst>
                </a:gridCol>
                <a:gridCol w="4227159">
                  <a:extLst>
                    <a:ext uri="{9D8B030D-6E8A-4147-A177-3AD203B41FA5}">
                      <a16:colId xmlns:a16="http://schemas.microsoft.com/office/drawing/2014/main" xmlns=""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xmlns=""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xmlns=""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xmlns=""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xmlns=""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xmlns=""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xmlns=""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xmlns=""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xmlns=""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xmlns=""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5814061B-FECC-4530-8E1D-B568053BB043}"/>
              </a:ext>
            </a:extLst>
          </p:cNvPr>
          <p:cNvSpPr/>
          <p:nvPr/>
        </p:nvSpPr>
        <p:spPr>
          <a:xfrm>
            <a:off x="1559496" y="3228945"/>
            <a:ext cx="9073008" cy="1384995"/>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BLOB, TEXT, GEOMETRY or JSON column can't have a default value.</a:t>
            </a:r>
          </a:p>
          <a:p>
            <a:r>
              <a:rPr lang="en-IN" sz="2000">
                <a:solidFill>
                  <a:srgbClr val="FF0000"/>
                </a:solidFill>
                <a:latin typeface="Liberation Mono"/>
                <a:cs typeface="Arial" panose="020B0604020202020204" pitchFamily="34" charset="0"/>
              </a:rPr>
              <a:t>      e</a:t>
            </a:r>
            <a:r>
              <a:rPr lang="en-IN" sz="2000" dirty="0">
                <a:solidFill>
                  <a:srgbClr val="FF0000"/>
                </a:solidFill>
                <a:latin typeface="Liberation Mono"/>
                <a:cs typeface="Arial" panose="020B0604020202020204" pitchFamily="34" charset="0"/>
              </a:rPr>
              <a:t>.g.</a:t>
            </a:r>
            <a:r>
              <a:rPr lang="en-IN" sz="2000" dirty="0">
                <a:solidFill>
                  <a:srgbClr val="0077AA"/>
                </a:solidFill>
                <a:latin typeface="Liberation Mono"/>
                <a:cs typeface="Arial" panose="020B0604020202020204" pitchFamily="34" charset="0"/>
              </a:rPr>
              <a:t> CREATE</a:t>
            </a:r>
            <a:r>
              <a:rPr lang="en-IN" sz="2000" dirty="0">
                <a:latin typeface="Liberation Mono"/>
              </a:rPr>
              <a:t> </a:t>
            </a:r>
            <a:r>
              <a:rPr lang="en-IN" sz="2000" dirty="0">
                <a:solidFill>
                  <a:srgbClr val="0077AA"/>
                </a:solidFill>
                <a:latin typeface="Liberation Mono"/>
                <a:cs typeface="Arial" panose="020B0604020202020204" pitchFamily="34" charset="0"/>
              </a:rPr>
              <a:t>TABLE</a:t>
            </a:r>
            <a:r>
              <a:rPr lang="en-IN" sz="2000" dirty="0">
                <a:latin typeface="Liberation Mono"/>
              </a:rPr>
              <a:t> temp(c1 </a:t>
            </a:r>
            <a:r>
              <a:rPr lang="en-IN" sz="2000" dirty="0">
                <a:solidFill>
                  <a:srgbClr val="834689"/>
                </a:solidFill>
                <a:latin typeface="Liberation Mono"/>
                <a:cs typeface="Arial" panose="020B0604020202020204" pitchFamily="34" charset="0"/>
              </a:rPr>
              <a:t>TEXT</a:t>
            </a:r>
            <a:r>
              <a:rPr lang="en-IN" sz="2000" dirty="0">
                <a:latin typeface="Liberation Mono"/>
              </a:rPr>
              <a:t> </a:t>
            </a:r>
            <a:r>
              <a:rPr lang="en-US" sz="2000" dirty="0">
                <a:solidFill>
                  <a:srgbClr val="006699"/>
                </a:solidFill>
                <a:latin typeface="Liberation Mono"/>
              </a:rPr>
              <a:t>DEFAULT</a:t>
            </a:r>
            <a:r>
              <a:rPr lang="en-IN" sz="2000" dirty="0">
                <a:latin typeface="Liberation Mono"/>
              </a:rPr>
              <a:t>(</a:t>
            </a:r>
            <a:r>
              <a:rPr lang="en-US" sz="2000" dirty="0">
                <a:solidFill>
                  <a:srgbClr val="669900"/>
                </a:solidFill>
                <a:latin typeface="Liberation Mono"/>
              </a:rPr>
              <a:t>'PUNE'</a:t>
            </a:r>
            <a:r>
              <a:rPr lang="en-IN" sz="2000" dirty="0">
                <a:latin typeface="Liberation Mono"/>
              </a:rPr>
              <a:t>));</a:t>
            </a:r>
          </a:p>
        </p:txBody>
      </p:sp>
      <p:sp>
        <p:nvSpPr>
          <p:cNvPr id="4" name="Rectangle 3">
            <a:extLst>
              <a:ext uri="{FF2B5EF4-FFF2-40B4-BE49-F238E27FC236}">
                <a16:creationId xmlns:a16="http://schemas.microsoft.com/office/drawing/2014/main" xmlns=""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xmlns=""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xmlns=""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xmlns="" id="{46E92299-202C-498C-B51A-58593AAC763D}"/>
              </a:ext>
            </a:extLst>
          </p:cNvPr>
          <p:cNvGrpSpPr/>
          <p:nvPr/>
        </p:nvGrpSpPr>
        <p:grpSpPr>
          <a:xfrm>
            <a:off x="119335" y="1916832"/>
            <a:ext cx="11809309" cy="4691554"/>
            <a:chOff x="7129860" y="4077606"/>
            <a:chExt cx="11546463" cy="4691554"/>
          </a:xfrm>
        </p:grpSpPr>
        <p:sp>
          <p:nvSpPr>
            <p:cNvPr id="10" name="Rectangle 9">
              <a:extLst>
                <a:ext uri="{FF2B5EF4-FFF2-40B4-BE49-F238E27FC236}">
                  <a16:creationId xmlns:a16="http://schemas.microsoft.com/office/drawing/2014/main" xmlns=""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xmlns="" id="{EDCA90A6-E886-4156-8AC1-AD96826DECB6}"/>
                </a:ext>
              </a:extLst>
            </p:cNvPr>
            <p:cNvSpPr txBox="1"/>
            <p:nvPr/>
          </p:nvSpPr>
          <p:spPr>
            <a:xfrm>
              <a:off x="7173268" y="4521843"/>
              <a:ext cx="1799261"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xmlns="" id="{00D74674-582E-433A-939A-183876D246DB}"/>
                </a:ext>
              </a:extLst>
            </p:cNvPr>
            <p:cNvSpPr txBox="1"/>
            <p:nvPr/>
          </p:nvSpPr>
          <p:spPr>
            <a:xfrm>
              <a:off x="11677994" y="4521843"/>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a16="http://schemas.microsoft.com/office/drawing/2014/main" xmlns="" id="{C9813531-AC4C-46B3-9CFE-85225D89B018}"/>
                </a:ext>
              </a:extLst>
            </p:cNvPr>
            <p:cNvSpPr txBox="1"/>
            <p:nvPr/>
          </p:nvSpPr>
          <p:spPr>
            <a:xfrm>
              <a:off x="16641561" y="4521843"/>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600</a:t>
              </a:r>
              <a:r>
                <a:rPr lang="en-IN">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neel 4500</a:t>
              </a:r>
            </a:p>
          </p:txBody>
        </p:sp>
        <p:sp>
          <p:nvSpPr>
            <p:cNvPr id="18" name="TextBox 4">
              <a:extLst>
                <a:ext uri="{FF2B5EF4-FFF2-40B4-BE49-F238E27FC236}">
                  <a16:creationId xmlns:a16="http://schemas.microsoft.com/office/drawing/2014/main" xmlns="" id="{538D7DD9-7751-4D7E-8D6B-76F445598B88}"/>
                </a:ext>
              </a:extLst>
            </p:cNvPr>
            <p:cNvSpPr txBox="1"/>
            <p:nvPr/>
          </p:nvSpPr>
          <p:spPr>
            <a:xfrm>
              <a:off x="14257947" y="4521843"/>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xmlns=""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xmlns="" id="{D93F6A11-1A0B-4A71-96FA-3C658A4236AB}"/>
                </a:ext>
              </a:extLst>
            </p:cNvPr>
            <p:cNvSpPr txBox="1"/>
            <p:nvPr/>
          </p:nvSpPr>
          <p:spPr>
            <a:xfrm>
              <a:off x="9374952" y="4521843"/>
              <a:ext cx="1921216" cy="4247317"/>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xmlns=""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xmlns=""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xmlns=""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xmlns="" id="{F6799C23-E059-4D4E-9E9B-37AADF2EC663}"/>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xmlns=""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a16="http://schemas.microsoft.com/office/drawing/2014/main" xmlns=""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xmlns="" id="{11993FD7-94F8-519A-DBEB-24D0133D9ED7}"/>
              </a:ext>
            </a:extLst>
          </p:cNvPr>
          <p:cNvSpPr/>
          <p:nvPr/>
        </p:nvSpPr>
        <p:spPr>
          <a:xfrm>
            <a:off x="290449" y="1052736"/>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latin typeface="Liberation Mono"/>
            </a:endParaRPr>
          </a:p>
        </p:txBody>
      </p:sp>
    </p:spTree>
    <p:extLst>
      <p:ext uri="{BB962C8B-B14F-4D97-AF65-F5344CB8AC3E}">
        <p14:creationId xmlns:p14="http://schemas.microsoft.com/office/powerpoint/2010/main" val="37964066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xmlns=""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xmlns=""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xmlns="" val="10005"/>
                  </a:ext>
                </a:extLst>
              </a:tr>
            </a:tbl>
          </a:graphicData>
        </a:graphic>
      </p:graphicFrame>
      <p:sp>
        <p:nvSpPr>
          <p:cNvPr id="4" name="Rectangle 3">
            <a:extLst>
              <a:ext uri="{FF2B5EF4-FFF2-40B4-BE49-F238E27FC236}">
                <a16:creationId xmlns:a16="http://schemas.microsoft.com/office/drawing/2014/main" xmlns=""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xmlns=""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xmlns=""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xmlns="" val="20000"/>
                    </a:ext>
                  </a:extLst>
                </a:gridCol>
                <a:gridCol w="1398813">
                  <a:extLst>
                    <a:ext uri="{9D8B030D-6E8A-4147-A177-3AD203B41FA5}">
                      <a16:colId xmlns:a16="http://schemas.microsoft.com/office/drawing/2014/main" xmlns="" val="20001"/>
                    </a:ext>
                  </a:extLst>
                </a:gridCol>
                <a:gridCol w="1675214">
                  <a:extLst>
                    <a:ext uri="{9D8B030D-6E8A-4147-A177-3AD203B41FA5}">
                      <a16:colId xmlns:a16="http://schemas.microsoft.com/office/drawing/2014/main" xmlns="" val="20002"/>
                    </a:ext>
                  </a:extLst>
                </a:gridCol>
                <a:gridCol w="1861037">
                  <a:extLst>
                    <a:ext uri="{9D8B030D-6E8A-4147-A177-3AD203B41FA5}">
                      <a16:colId xmlns:a16="http://schemas.microsoft.com/office/drawing/2014/main" xmlns="" val="20003"/>
                    </a:ext>
                  </a:extLst>
                </a:gridCol>
                <a:gridCol w="1861037">
                  <a:extLst>
                    <a:ext uri="{9D8B030D-6E8A-4147-A177-3AD203B41FA5}">
                      <a16:colId xmlns:a16="http://schemas.microsoft.com/office/drawing/2014/main" xmlns=""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xmlns="" val="20000"/>
                    </a:ext>
                  </a:extLst>
                </a:gridCol>
                <a:gridCol w="1014914">
                  <a:extLst>
                    <a:ext uri="{9D8B030D-6E8A-4147-A177-3AD203B41FA5}">
                      <a16:colId xmlns:a16="http://schemas.microsoft.com/office/drawing/2014/main" xmlns="" val="20001"/>
                    </a:ext>
                  </a:extLst>
                </a:gridCol>
                <a:gridCol w="1150383">
                  <a:extLst>
                    <a:ext uri="{9D8B030D-6E8A-4147-A177-3AD203B41FA5}">
                      <a16:colId xmlns:a16="http://schemas.microsoft.com/office/drawing/2014/main" xmlns="" val="20002"/>
                    </a:ext>
                  </a:extLst>
                </a:gridCol>
                <a:gridCol w="1561235">
                  <a:extLst>
                    <a:ext uri="{9D8B030D-6E8A-4147-A177-3AD203B41FA5}">
                      <a16:colId xmlns:a16="http://schemas.microsoft.com/office/drawing/2014/main" xmlns="" val="20003"/>
                    </a:ext>
                  </a:extLst>
                </a:gridCol>
                <a:gridCol w="1643405">
                  <a:extLst>
                    <a:ext uri="{9D8B030D-6E8A-4147-A177-3AD203B41FA5}">
                      <a16:colId xmlns:a16="http://schemas.microsoft.com/office/drawing/2014/main" xmlns=""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xmlns=""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xmlns=""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xmlns="" val="20000"/>
                    </a:ext>
                  </a:extLst>
                </a:gridCol>
                <a:gridCol w="1408411">
                  <a:extLst>
                    <a:ext uri="{9D8B030D-6E8A-4147-A177-3AD203B41FA5}">
                      <a16:colId xmlns:a16="http://schemas.microsoft.com/office/drawing/2014/main" xmlns="" val="20001"/>
                    </a:ext>
                  </a:extLst>
                </a:gridCol>
                <a:gridCol w="1244515">
                  <a:extLst>
                    <a:ext uri="{9D8B030D-6E8A-4147-A177-3AD203B41FA5}">
                      <a16:colId xmlns:a16="http://schemas.microsoft.com/office/drawing/2014/main" xmlns=""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xmlns=""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xmlns=""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xmlns=""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xmlns="" val="2619754944"/>
                  </a:ext>
                </a:extLst>
              </a:tr>
            </a:tbl>
          </a:graphicData>
        </a:graphic>
      </p:graphicFrame>
      <p:sp>
        <p:nvSpPr>
          <p:cNvPr id="8" name="Title 1">
            <a:extLst>
              <a:ext uri="{FF2B5EF4-FFF2-40B4-BE49-F238E27FC236}">
                <a16:creationId xmlns:a16="http://schemas.microsoft.com/office/drawing/2014/main" xmlns=""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xmlns=""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xmlns=""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xmlns=""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xmlns=""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xmlns=""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xmlns=""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xmlns=""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xmlns=""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a16="http://schemas.microsoft.com/office/drawing/2014/main" xmlns="" id="{72723C61-7C4A-4435-92D1-771199F277AD}"/>
              </a:ext>
            </a:extLst>
          </p:cNvPr>
          <p:cNvSpPr txBox="1"/>
          <p:nvPr/>
        </p:nvSpPr>
        <p:spPr>
          <a:xfrm>
            <a:off x="6685236" y="1824890"/>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a16="http://schemas.microsoft.com/office/drawing/2014/main" xmlns="" id="{0119DCDE-8C0D-9C42-2F4F-051568AEEC25}"/>
              </a:ext>
            </a:extLst>
          </p:cNvPr>
          <p:cNvSpPr/>
          <p:nvPr/>
        </p:nvSpPr>
        <p:spPr>
          <a:xfrm>
            <a:off x="1107792" y="3491716"/>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
        <p:nvSpPr>
          <p:cNvPr id="16" name="Rectangle 15"/>
          <p:cNvSpPr/>
          <p:nvPr/>
        </p:nvSpPr>
        <p:spPr>
          <a:xfrm>
            <a:off x="407368" y="880373"/>
            <a:ext cx="11521280" cy="707886"/>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a:t>
            </a:r>
            <a:r>
              <a:rPr lang="en-IN" sz="2000" dirty="0">
                <a:solidFill>
                  <a:schemeClr val="bg1">
                    <a:lumMod val="50000"/>
                  </a:schemeClr>
                </a:solidFill>
                <a:latin typeface="Liberation Mono"/>
              </a:rPr>
              <a:t>|</a:t>
            </a:r>
            <a:r>
              <a:rPr lang="en-IN" sz="2000" dirty="0">
                <a:latin typeface="Liberation Mono"/>
              </a:rPr>
              <a:t>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a:t>
            </a:r>
            <a:r>
              <a:rPr lang="en-IN" sz="2000" dirty="0">
                <a:solidFill>
                  <a:schemeClr val="bg1">
                    <a:lumMod val="50000"/>
                  </a:schemeClr>
                </a:solidFill>
                <a:latin typeface="Liberation Mono"/>
              </a:rPr>
              <a:t>|</a:t>
            </a:r>
            <a:r>
              <a:rPr lang="en-IN" sz="2000" dirty="0">
                <a:latin typeface="Liberation Mono"/>
              </a:rPr>
              <a:t> DEFAULT } ] </a:t>
            </a:r>
            <a:r>
              <a:rPr lang="en-US" sz="2000" dirty="0">
                <a:latin typeface="Liberation Mono"/>
              </a:rPr>
              <a:t>. . .</a:t>
            </a:r>
            <a:endParaRPr lang="en-IN" sz="2000" dirty="0">
              <a:latin typeface="Liberation Mono"/>
            </a:endParaRP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a:latin typeface="Liberation Mono"/>
              </a:rPr>
              <a:t>where_condition]</a:t>
            </a:r>
          </a:p>
        </p:txBody>
      </p:sp>
    </p:spTree>
    <p:extLst>
      <p:ext uri="{BB962C8B-B14F-4D97-AF65-F5344CB8AC3E}">
        <p14:creationId xmlns:p14="http://schemas.microsoft.com/office/powerpoint/2010/main" val="559338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a16="http://schemas.microsoft.com/office/drawing/2014/main" xmlns=""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
        <p:nvSpPr>
          <p:cNvPr id="4" name="Rectangle 3">
            <a:extLst>
              <a:ext uri="{FF2B5EF4-FFF2-40B4-BE49-F238E27FC236}">
                <a16:creationId xmlns:a16="http://schemas.microsoft.com/office/drawing/2014/main" xmlns="" id="{97ED902F-F659-4F64-A8C8-FDDF7CC73350}"/>
              </a:ext>
            </a:extLst>
          </p:cNvPr>
          <p:cNvSpPr/>
          <p:nvPr/>
        </p:nvSpPr>
        <p:spPr>
          <a:xfrm>
            <a:off x="263352" y="908720"/>
            <a:ext cx="8839200" cy="707886"/>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WHERE </a:t>
            </a:r>
            <a:r>
              <a:rPr lang="en-IN" sz="2000" dirty="0" err="1">
                <a:latin typeface="Liberation Mono"/>
              </a:rPr>
              <a:t>where_condition</a:t>
            </a:r>
            <a:r>
              <a:rPr lang="en-IN" sz="2000" dirty="0">
                <a:latin typeface="Liberation Mono"/>
              </a:rPr>
              <a:t>]</a:t>
            </a:r>
          </a:p>
        </p:txBody>
      </p:sp>
    </p:spTree>
    <p:extLst>
      <p:ext uri="{BB962C8B-B14F-4D97-AF65-F5344CB8AC3E}">
        <p14:creationId xmlns:p14="http://schemas.microsoft.com/office/powerpoint/2010/main" val="1364519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22" name="Rectangle 21">
            <a:extLst>
              <a:ext uri="{FF2B5EF4-FFF2-40B4-BE49-F238E27FC236}">
                <a16:creationId xmlns:a16="http://schemas.microsoft.com/office/drawing/2014/main" xmlns=""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7" name="Group 6">
            <a:extLst>
              <a:ext uri="{FF2B5EF4-FFF2-40B4-BE49-F238E27FC236}">
                <a16:creationId xmlns:a16="http://schemas.microsoft.com/office/drawing/2014/main" xmlns="" id="{4F2A7788-266B-BADA-4169-C0F862750892}"/>
              </a:ext>
            </a:extLst>
          </p:cNvPr>
          <p:cNvGrpSpPr/>
          <p:nvPr/>
        </p:nvGrpSpPr>
        <p:grpSpPr>
          <a:xfrm>
            <a:off x="217216" y="1909491"/>
            <a:ext cx="11711432" cy="3590899"/>
            <a:chOff x="119336" y="1909491"/>
            <a:chExt cx="11711432" cy="3590899"/>
          </a:xfrm>
        </p:grpSpPr>
        <p:grpSp>
          <p:nvGrpSpPr>
            <p:cNvPr id="4" name="Group 3">
              <a:extLst>
                <a:ext uri="{FF2B5EF4-FFF2-40B4-BE49-F238E27FC236}">
                  <a16:creationId xmlns:a16="http://schemas.microsoft.com/office/drawing/2014/main" xmlns="" id="{E1AE1DE9-7612-1194-0AA6-EBAE91C96028}"/>
                </a:ext>
              </a:extLst>
            </p:cNvPr>
            <p:cNvGrpSpPr/>
            <p:nvPr/>
          </p:nvGrpSpPr>
          <p:grpSpPr>
            <a:xfrm>
              <a:off x="119336" y="1909491"/>
              <a:ext cx="11711432" cy="3590899"/>
              <a:chOff x="119335" y="1909491"/>
              <a:chExt cx="11711432" cy="3590899"/>
            </a:xfrm>
          </p:grpSpPr>
          <p:grpSp>
            <p:nvGrpSpPr>
              <p:cNvPr id="3" name="Group 2">
                <a:extLst>
                  <a:ext uri="{FF2B5EF4-FFF2-40B4-BE49-F238E27FC236}">
                    <a16:creationId xmlns:a16="http://schemas.microsoft.com/office/drawing/2014/main" xmlns="" id="{E2C9BE8C-666D-4946-801B-1EC3F955E2A7}"/>
                  </a:ext>
                </a:extLst>
              </p:cNvPr>
              <p:cNvGrpSpPr/>
              <p:nvPr/>
            </p:nvGrpSpPr>
            <p:grpSpPr>
              <a:xfrm>
                <a:off x="2423593" y="1909491"/>
                <a:ext cx="9407174" cy="3590899"/>
                <a:chOff x="2423593" y="1909491"/>
                <a:chExt cx="9407174" cy="3590899"/>
              </a:xfrm>
            </p:grpSpPr>
            <p:grpSp>
              <p:nvGrpSpPr>
                <p:cNvPr id="8" name="Group 7">
                  <a:extLst>
                    <a:ext uri="{FF2B5EF4-FFF2-40B4-BE49-F238E27FC236}">
                      <a16:creationId xmlns:a16="http://schemas.microsoft.com/office/drawing/2014/main" xmlns="" id="{17590DE7-B8F0-48FA-A000-06433E0502ED}"/>
                    </a:ext>
                  </a:extLst>
                </p:cNvPr>
                <p:cNvGrpSpPr/>
                <p:nvPr/>
              </p:nvGrpSpPr>
              <p:grpSpPr>
                <a:xfrm>
                  <a:off x="2423593" y="1909491"/>
                  <a:ext cx="9407174" cy="1374908"/>
                  <a:chOff x="2567609" y="1979532"/>
                  <a:chExt cx="9407174" cy="1374908"/>
                </a:xfrm>
              </p:grpSpPr>
              <p:grpSp>
                <p:nvGrpSpPr>
                  <p:cNvPr id="6" name="Group 5">
                    <a:extLst>
                      <a:ext uri="{FF2B5EF4-FFF2-40B4-BE49-F238E27FC236}">
                        <a16:creationId xmlns:a16="http://schemas.microsoft.com/office/drawing/2014/main" xmlns="" id="{37CE413B-9258-43B6-A842-0406948CFBBC}"/>
                      </a:ext>
                    </a:extLst>
                  </p:cNvPr>
                  <p:cNvGrpSpPr/>
                  <p:nvPr/>
                </p:nvGrpSpPr>
                <p:grpSpPr>
                  <a:xfrm>
                    <a:off x="2567609" y="1979532"/>
                    <a:ext cx="9407174" cy="1374908"/>
                    <a:chOff x="2423592" y="2484894"/>
                    <a:chExt cx="9407174" cy="1181850"/>
                  </a:xfrm>
                </p:grpSpPr>
                <p:sp>
                  <p:nvSpPr>
                    <p:cNvPr id="26" name="TextBox 4">
                      <a:extLst>
                        <a:ext uri="{FF2B5EF4-FFF2-40B4-BE49-F238E27FC236}">
                          <a16:creationId xmlns:a16="http://schemas.microsoft.com/office/drawing/2014/main" xmlns="" id="{20946110-F3E8-40E3-9676-FB824CE1EF73}"/>
                        </a:ext>
                      </a:extLst>
                    </p:cNvPr>
                    <p:cNvSpPr txBox="1"/>
                    <p:nvPr/>
                  </p:nvSpPr>
                  <p:spPr>
                    <a:xfrm>
                      <a:off x="2423592" y="2873064"/>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xmlns="" id="{86C9DE47-F852-4AFB-9BE2-68D7EB386403}"/>
                        </a:ext>
                      </a:extLst>
                    </p:cNvPr>
                    <p:cNvSpPr/>
                    <p:nvPr/>
                  </p:nvSpPr>
                  <p:spPr>
                    <a:xfrm>
                      <a:off x="9650125"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xmlns="" id="{57046FE5-1679-441F-BA13-495986EF56C2}"/>
                        </a:ext>
                      </a:extLst>
                    </p:cNvPr>
                    <p:cNvSpPr/>
                    <p:nvPr/>
                  </p:nvSpPr>
                  <p:spPr>
                    <a:xfrm>
                      <a:off x="4557957"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xmlns="" id="{7B5A4814-66DD-4E55-A395-B9F34714EFEA}"/>
                        </a:ext>
                      </a:extLst>
                    </p:cNvPr>
                    <p:cNvSpPr/>
                    <p:nvPr/>
                  </p:nvSpPr>
                  <p:spPr>
                    <a:xfrm>
                      <a:off x="7176119"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xmlns=""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xmlns="" id="{F932B940-6A80-47DA-829E-4A613FD0B722}"/>
                      </a:ext>
                    </a:extLst>
                  </p:cNvPr>
                  <p:cNvSpPr txBox="1"/>
                  <p:nvPr/>
                </p:nvSpPr>
                <p:spPr>
                  <a:xfrm>
                    <a:off x="4701975" y="2431110"/>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xmlns="" id="{05DAF722-F723-4E3F-A184-637E6D3898B0}"/>
                    </a:ext>
                  </a:extLst>
                </p:cNvPr>
                <p:cNvSpPr txBox="1"/>
                <p:nvPr/>
              </p:nvSpPr>
              <p:spPr>
                <a:xfrm>
                  <a:off x="727166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xmlns="" id="{DB657414-EF56-48C4-AE23-E300C67885DD}"/>
                    </a:ext>
                  </a:extLst>
                </p:cNvPr>
                <p:cNvSpPr txBox="1"/>
                <p:nvPr/>
              </p:nvSpPr>
              <p:spPr>
                <a:xfrm>
                  <a:off x="9791940" y="2361069"/>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xmlns=""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xmlns="" id="{594BFB0D-B286-1CC6-3F8E-C926C2D3E5EF}"/>
                </a:ext>
              </a:extLst>
            </p:cNvPr>
            <p:cNvSpPr txBox="1"/>
            <p:nvPr/>
          </p:nvSpPr>
          <p:spPr>
            <a:xfrm>
              <a:off x="163731" y="2361069"/>
              <a:ext cx="1840220" cy="3139321"/>
            </a:xfrm>
            <a:prstGeom prst="rect">
              <a:avLst/>
            </a:prstGeom>
            <a:solidFill>
              <a:schemeClr val="accent3">
                <a:lumMod val="20000"/>
                <a:lumOff val="80000"/>
              </a:schemeClr>
            </a:solid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9" name="TextBox 8">
            <a:extLst>
              <a:ext uri="{FF2B5EF4-FFF2-40B4-BE49-F238E27FC236}">
                <a16:creationId xmlns:a16="http://schemas.microsoft.com/office/drawing/2014/main" xmlns="" id="{2C07D6E1-7EAD-7C61-7770-2754B1C412A1}"/>
              </a:ext>
            </a:extLst>
          </p:cNvPr>
          <p:cNvSpPr txBox="1"/>
          <p:nvPr/>
        </p:nvSpPr>
        <p:spPr>
          <a:xfrm>
            <a:off x="8616280" y="510187"/>
            <a:ext cx="2081082" cy="430887"/>
          </a:xfrm>
          <a:prstGeom prst="rect">
            <a:avLst/>
          </a:prstGeom>
          <a:noFill/>
        </p:spPr>
        <p:txBody>
          <a:bodyPr wrap="square">
            <a:spAutoFit/>
          </a:bodyPr>
          <a:lstStyle/>
          <a:p>
            <a:r>
              <a:rPr lang="en-US" sz="2200" i="1" dirty="0">
                <a:solidFill>
                  <a:srgbClr val="DC525C"/>
                </a:solidFill>
                <a:latin typeface="Arial" panose="020B0604020202020204" pitchFamily="34" charset="0"/>
                <a:cs typeface="Arial" panose="020B0604020202020204" pitchFamily="34" charset="0"/>
              </a:rPr>
              <a:t>File Anomalies</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815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xmlns=""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xmlns="" id="{973CF11B-0932-4E50-AD98-3D0817EB9826}"/>
              </a:ext>
            </a:extLst>
          </p:cNvPr>
          <p:cNvSpPr txBox="1"/>
          <p:nvPr/>
        </p:nvSpPr>
        <p:spPr>
          <a:xfrm>
            <a:off x="479376" y="4365104"/>
            <a:ext cx="10945216" cy="1169551"/>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xmlns=""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xmlns=""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xmlns="" id="{789D37B7-7A04-4E8D-9981-5258B75421C5}"/>
              </a:ext>
            </a:extLst>
          </p:cNvPr>
          <p:cNvSpPr/>
          <p:nvPr/>
        </p:nvSpPr>
        <p:spPr>
          <a:xfrm>
            <a:off x="479920" y="4046876"/>
            <a:ext cx="11376720" cy="221599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If a table has a PRIMARY KEY or UNIQUE NOT NULL index that consists of a single column that has an integer type, you can use </a:t>
            </a:r>
            <a:r>
              <a:rPr lang="en-US" dirty="0">
                <a:solidFill>
                  <a:srgbClr val="FD8603"/>
                </a:solidFill>
                <a:latin typeface="Arial" panose="020B0604020202020204" pitchFamily="34" charset="0"/>
                <a:cs typeface="Arial" panose="020B0604020202020204" pitchFamily="34" charset="0"/>
              </a:rPr>
              <a:t>_</a:t>
            </a:r>
            <a:r>
              <a:rPr lang="en-US" b="1" dirty="0">
                <a:solidFill>
                  <a:srgbClr val="FD8603"/>
                </a:solidFill>
                <a:latin typeface="Arial" panose="020B0604020202020204" pitchFamily="34" charset="0"/>
                <a:cs typeface="Arial" panose="020B0604020202020204" pitchFamily="34" charset="0"/>
              </a:rPr>
              <a:t>rowid</a:t>
            </a:r>
            <a:r>
              <a:rPr lang="en-US" dirty="0">
                <a:latin typeface="Arial" panose="020B0604020202020204" pitchFamily="34" charset="0"/>
                <a:cs typeface="Arial" panose="020B0604020202020204" pitchFamily="34" charset="0"/>
              </a:rPr>
              <a:t> to refer to the indexed column in SELECT statements.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9312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21599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609FB7D5-F5A8-4D4F-BCC4-E6E422ECF696}"/>
              </a:ext>
            </a:extLst>
          </p:cNvPr>
          <p:cNvSpPr txBox="1"/>
          <p:nvPr/>
        </p:nvSpPr>
        <p:spPr>
          <a:xfrm>
            <a:off x="216468" y="4581128"/>
            <a:ext cx="11810107" cy="1661993"/>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p:txBody>
      </p:sp>
      <p:sp>
        <p:nvSpPr>
          <p:cNvPr id="7" name="Rectangle 6">
            <a:extLst>
              <a:ext uri="{FF2B5EF4-FFF2-40B4-BE49-F238E27FC236}">
                <a16:creationId xmlns:a16="http://schemas.microsoft.com/office/drawing/2014/main" xmlns="" id="{5E46642D-DBEE-4521-B4D3-3B62B58F0FF5}"/>
              </a:ext>
            </a:extLst>
          </p:cNvPr>
          <p:cNvSpPr/>
          <p:nvPr/>
        </p:nvSpPr>
        <p:spPr>
          <a:xfrm>
            <a:off x="263352" y="358521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a:t>
            </a:r>
          </a:p>
        </p:txBody>
      </p:sp>
      <p:sp>
        <p:nvSpPr>
          <p:cNvPr id="4" name="Rectangle 3">
            <a:extLst>
              <a:ext uri="{FF2B5EF4-FFF2-40B4-BE49-F238E27FC236}">
                <a16:creationId xmlns:a16="http://schemas.microsoft.com/office/drawing/2014/main" xmlns="" id="{45252DFB-CE9B-D519-DDF7-5D116C7DAA24}"/>
              </a:ext>
            </a:extLst>
          </p:cNvPr>
          <p:cNvSpPr/>
          <p:nvPr/>
        </p:nvSpPr>
        <p:spPr>
          <a:xfrm>
            <a:off x="270537" y="242795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PRIMARY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xmlns="" id="{C719848B-35AE-4D16-A9C7-09A7B14F8FA2}"/>
              </a:ext>
            </a:extLst>
          </p:cNvPr>
          <p:cNvSpPr/>
          <p:nvPr/>
        </p:nvSpPr>
        <p:spPr>
          <a:xfrm>
            <a:off x="551383" y="1239505"/>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a16="http://schemas.microsoft.com/office/drawing/2014/main" xmlns="" id="{02260080-BFA7-4289-664E-B3ED4949B42D}"/>
              </a:ext>
            </a:extLst>
          </p:cNvPr>
          <p:cNvSpPr/>
          <p:nvPr/>
        </p:nvSpPr>
        <p:spPr>
          <a:xfrm>
            <a:off x="551384" y="4365104"/>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70892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xmlns=""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xmlns=""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xmlns="" id="{C3B79674-F21B-4C8C-8E2E-9E36A20C5C25}"/>
              </a:ext>
            </a:extLst>
          </p:cNvPr>
          <p:cNvSpPr/>
          <p:nvPr/>
        </p:nvSpPr>
        <p:spPr>
          <a:xfrm>
            <a:off x="263350" y="359475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
        <p:nvSpPr>
          <p:cNvPr id="7" name="Rectangle 6">
            <a:extLst>
              <a:ext uri="{FF2B5EF4-FFF2-40B4-BE49-F238E27FC236}">
                <a16:creationId xmlns:a16="http://schemas.microsoft.com/office/drawing/2014/main" xmlns="" id="{0F07D079-08D8-74D4-EF11-0DEB5D0A1139}"/>
              </a:ext>
            </a:extLst>
          </p:cNvPr>
          <p:cNvSpPr/>
          <p:nvPr/>
        </p:nvSpPr>
        <p:spPr>
          <a:xfrm>
            <a:off x="270537" y="2204864"/>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UNIQUE KEY</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3891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4CBEF26E-B1F0-4181-B7BE-DDDF9E958030}"/>
              </a:ext>
            </a:extLst>
          </p:cNvPr>
          <p:cNvSpPr/>
          <p:nvPr/>
        </p:nvSpPr>
        <p:spPr>
          <a:xfrm>
            <a:off x="551384" y="1153486"/>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
        <p:nvSpPr>
          <p:cNvPr id="3" name="Rectangle 2">
            <a:extLst>
              <a:ext uri="{FF2B5EF4-FFF2-40B4-BE49-F238E27FC236}">
                <a16:creationId xmlns:a16="http://schemas.microsoft.com/office/drawing/2014/main" xmlns="" id="{B8526994-C258-8B9B-46E9-CCD7B42020F4}"/>
              </a:ext>
            </a:extLst>
          </p:cNvPr>
          <p:cNvSpPr/>
          <p:nvPr/>
        </p:nvSpPr>
        <p:spPr>
          <a:xfrm>
            <a:off x="551384" y="4488796"/>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6137911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xmlns="" id="{77271AF6-2DA2-4C26-A817-0A825B9BAE51}"/>
              </a:ext>
            </a:extLst>
          </p:cNvPr>
          <p:cNvSpPr/>
          <p:nvPr/>
        </p:nvSpPr>
        <p:spPr>
          <a:xfrm>
            <a:off x="1055440" y="3494618"/>
            <a:ext cx="10153128" cy="1877437"/>
          </a:xfrm>
          <a:prstGeom prst="rect">
            <a:avLst/>
          </a:prstGeom>
        </p:spPr>
        <p:txBody>
          <a:bodyPr wrap="square">
            <a:spAutoFit/>
          </a:bodyPr>
          <a:lstStyle/>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a:t>
            </a:r>
          </a:p>
          <a:p>
            <a:pPr marL="342900" indent="-342900">
              <a:buFont typeface="Arial" panose="020B0604020202020204" pitchFamily="34" charset="0"/>
              <a:buChar char="•"/>
            </a:pPr>
            <a:endParaRPr lang="en-US" sz="8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sz="2000" dirty="0">
                <a:latin typeface="Palatino Linotype" panose="02040502050505030304" pitchFamily="18" charset="0"/>
                <a:cs typeface="Segoe UI Light" panose="020B0502040204020203" pitchFamily="34" charset="0"/>
              </a:rPr>
              <a:t>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
        <p:nvSpPr>
          <p:cNvPr id="5" name="TextBox 4">
            <a:extLst>
              <a:ext uri="{FF2B5EF4-FFF2-40B4-BE49-F238E27FC236}">
                <a16:creationId xmlns:a16="http://schemas.microsoft.com/office/drawing/2014/main" xmlns="" id="{699FC75B-23E9-9A95-B513-0053985375BE}"/>
              </a:ext>
            </a:extLst>
          </p:cNvPr>
          <p:cNvSpPr txBox="1"/>
          <p:nvPr/>
        </p:nvSpPr>
        <p:spPr>
          <a:xfrm>
            <a:off x="767408" y="356026"/>
            <a:ext cx="9865096" cy="1631216"/>
          </a:xfrm>
          <a:prstGeom prst="rect">
            <a:avLst/>
          </a:prstGeom>
          <a:noFill/>
        </p:spPr>
        <p:txBody>
          <a:bodyPr wrap="square">
            <a:spAutoFit/>
          </a:bodyPr>
          <a:lstStyle/>
          <a:p>
            <a:r>
              <a:rPr lang="en-US" sz="2000" b="0" i="0" dirty="0">
                <a:solidFill>
                  <a:srgbClr val="999999"/>
                </a:solidFill>
                <a:effectLst/>
                <a:latin typeface="Liberation Mono"/>
              </a:rPr>
              <a:t>[</a:t>
            </a:r>
            <a:r>
              <a:rPr lang="en-US" sz="2000" b="0" i="0" dirty="0">
                <a:solidFill>
                  <a:srgbClr val="0077AA"/>
                </a:solidFill>
                <a:effectLst/>
                <a:latin typeface="Liberation Mono"/>
              </a:rPr>
              <a:t>CONSTRAINT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symbol</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FOREIGN</a:t>
            </a:r>
            <a:r>
              <a:rPr lang="en-US" sz="2000" b="0" i="0" dirty="0">
                <a:solidFill>
                  <a:srgbClr val="000000"/>
                </a:solidFill>
                <a:effectLst/>
                <a:latin typeface="Liberation Mono"/>
              </a:rPr>
              <a:t> </a:t>
            </a:r>
            <a:r>
              <a:rPr lang="en-US" sz="2000" b="0" i="0" dirty="0">
                <a:solidFill>
                  <a:srgbClr val="0077AA"/>
                </a:solidFill>
                <a:effectLst/>
                <a:latin typeface="Liberation Mono"/>
              </a:rPr>
              <a:t>KEY</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REFERENCES</a:t>
            </a:r>
            <a:r>
              <a:rPr lang="en-US" sz="2000" b="0" i="0" dirty="0">
                <a:solidFill>
                  <a:srgbClr val="000000"/>
                </a:solidFill>
                <a:effectLst/>
                <a:latin typeface="Liberation Mono"/>
              </a:rPr>
              <a:t> </a:t>
            </a:r>
            <a:r>
              <a:rPr lang="en-US" sz="2000" b="0" i="1" dirty="0">
                <a:solidFill>
                  <a:srgbClr val="000000"/>
                </a:solidFill>
                <a:effectLst/>
                <a:latin typeface="Liberation Mono"/>
              </a:rPr>
              <a:t>tbl_name</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col_name</a:t>
            </a:r>
            <a:r>
              <a:rPr lang="en-US" sz="2000" b="0" i="0" dirty="0">
                <a:solidFill>
                  <a:srgbClr val="999999"/>
                </a:solidFill>
                <a:effectLst/>
                <a:latin typeface="Liberation Mono"/>
              </a:rPr>
              <a:t>,...)</a:t>
            </a:r>
            <a:r>
              <a:rPr lang="en-US" sz="2000" b="0" i="0" dirty="0">
                <a:solidFill>
                  <a:srgbClr val="000000"/>
                </a:solidFill>
                <a:effectLst/>
                <a:latin typeface="Liberation Mono"/>
              </a:rPr>
              <a:t> </a:t>
            </a: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r>
              <a:rPr lang="en-US" sz="2000" b="0" i="0" dirty="0">
                <a:solidFill>
                  <a:srgbClr val="999999"/>
                </a:solidFill>
                <a:effectLst/>
                <a:latin typeface="Liberation Mono"/>
              </a:rPr>
              <a:t>[</a:t>
            </a:r>
            <a:r>
              <a:rPr lang="en-US" sz="2000" b="0" i="0" dirty="0">
                <a:solidFill>
                  <a:srgbClr val="0077AA"/>
                </a:solidFill>
                <a:effectLst/>
                <a:latin typeface="Liberation Mono"/>
              </a:rPr>
              <a:t>ON</a:t>
            </a:r>
            <a:r>
              <a:rPr lang="en-US" sz="2000" b="0" i="0" dirty="0">
                <a:solidFill>
                  <a:srgbClr val="000000"/>
                </a:solidFill>
                <a:effectLst/>
                <a:latin typeface="Liberation Mono"/>
              </a:rPr>
              <a:t> </a:t>
            </a: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1" dirty="0">
                <a:solidFill>
                  <a:srgbClr val="000000"/>
                </a:solidFill>
                <a:effectLst/>
                <a:latin typeface="Liberation Mono"/>
              </a:rPr>
              <a:t>reference_option</a:t>
            </a:r>
            <a:r>
              <a:rPr lang="en-US" sz="2000" b="0" i="0" dirty="0">
                <a:solidFill>
                  <a:srgbClr val="999999"/>
                </a:solidFill>
                <a:effectLst/>
                <a:latin typeface="Liberation Mono"/>
              </a:rPr>
              <a:t>]</a:t>
            </a:r>
          </a:p>
          <a:p>
            <a:endParaRPr lang="en-US" sz="2000" dirty="0">
              <a:solidFill>
                <a:srgbClr val="999999"/>
              </a:solidFill>
              <a:latin typeface="Liberation Mono"/>
            </a:endParaRPr>
          </a:p>
          <a:p>
            <a:r>
              <a:rPr lang="en-US" sz="2000" b="0" i="1" dirty="0">
                <a:solidFill>
                  <a:srgbClr val="000000"/>
                </a:solidFill>
                <a:effectLst/>
                <a:latin typeface="Liberation Mono"/>
              </a:rPr>
              <a:t>reference_option</a:t>
            </a:r>
            <a:r>
              <a:rPr lang="en-US" sz="2000" b="0" i="0" dirty="0">
                <a:solidFill>
                  <a:srgbClr val="000000"/>
                </a:solidFill>
                <a:effectLst/>
                <a:latin typeface="Liberation Mono"/>
              </a:rPr>
              <a:t>:  </a:t>
            </a:r>
            <a:r>
              <a:rPr lang="en-US" sz="2000" b="0" i="0" dirty="0">
                <a:solidFill>
                  <a:srgbClr val="0077AA"/>
                </a:solidFill>
                <a:effectLst/>
                <a:latin typeface="Liberation Mono"/>
              </a:rPr>
              <a:t>CASCADE</a:t>
            </a:r>
            <a:r>
              <a:rPr lang="en-US" sz="2000" b="0" i="0" dirty="0">
                <a:solidFill>
                  <a:srgbClr val="000000"/>
                </a:solidFill>
                <a:effectLst/>
                <a:latin typeface="Liberation Mono"/>
              </a:rPr>
              <a:t> </a:t>
            </a:r>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SET</a:t>
            </a:r>
            <a:r>
              <a:rPr lang="en-US" sz="2000" b="0" i="0" dirty="0">
                <a:solidFill>
                  <a:srgbClr val="000000"/>
                </a:solidFill>
                <a:effectLst/>
                <a:latin typeface="Liberation Mono"/>
              </a:rPr>
              <a:t> </a:t>
            </a:r>
            <a:r>
              <a:rPr lang="en-US" sz="2000" b="0" i="0" dirty="0">
                <a:solidFill>
                  <a:srgbClr val="990055"/>
                </a:solidFill>
                <a:effectLst/>
                <a:latin typeface="Liberation Mono"/>
              </a:rPr>
              <a:t>NULL</a:t>
            </a:r>
            <a:r>
              <a:rPr lang="en-US" sz="2000" b="0" i="0" dirty="0">
                <a:solidFill>
                  <a:srgbClr val="000000"/>
                </a:solidFill>
                <a:effectLst/>
                <a:latin typeface="Liberation Mono"/>
              </a:rPr>
              <a:t> </a:t>
            </a:r>
            <a:endParaRPr lang="en-IN" sz="2000" dirty="0"/>
          </a:p>
        </p:txBody>
      </p:sp>
    </p:spTree>
    <p:extLst>
      <p:ext uri="{BB962C8B-B14F-4D97-AF65-F5344CB8AC3E}">
        <p14:creationId xmlns:p14="http://schemas.microsoft.com/office/powerpoint/2010/main" val="7582664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xmlns=""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xmlns=""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695400" y="702384"/>
            <a:ext cx="1101722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xmlns="" id="{0D3F4D18-0051-5C94-A520-5A95D1420DFB}"/>
              </a:ext>
            </a:extLst>
          </p:cNvPr>
          <p:cNvSpPr/>
          <p:nvPr/>
        </p:nvSpPr>
        <p:spPr>
          <a:xfrm>
            <a:off x="695400" y="4581128"/>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2144962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604974"/>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6" name="Rectangle 15">
            <a:extLst>
              <a:ext uri="{FF2B5EF4-FFF2-40B4-BE49-F238E27FC236}">
                <a16:creationId xmlns:a16="http://schemas.microsoft.com/office/drawing/2014/main" xmlns="" id="{D2278E5D-90F9-4B5C-8146-5BF426580A6A}"/>
              </a:ext>
            </a:extLst>
          </p:cNvPr>
          <p:cNvSpPr/>
          <p:nvPr/>
        </p:nvSpPr>
        <p:spPr>
          <a:xfrm>
            <a:off x="270537" y="2060848"/>
            <a:ext cx="8788689" cy="400110"/>
          </a:xfrm>
          <a:prstGeom prst="rect">
            <a:avLst/>
          </a:prstGeom>
        </p:spPr>
        <p:txBody>
          <a:bodyPr wrap="square">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col_name</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data_type</a:t>
            </a:r>
            <a:r>
              <a:rPr lang="en-IN" sz="2000" dirty="0">
                <a:solidFill>
                  <a:srgbClr val="000000"/>
                </a:solidFill>
                <a:latin typeface="Arial" panose="020B0604020202020204" pitchFamily="34" charset="0"/>
                <a:cs typeface="Arial" panose="020B0604020202020204" pitchFamily="34" charset="0"/>
              </a:rPr>
              <a:t> </a:t>
            </a:r>
            <a:r>
              <a:rPr lang="en-US" sz="2000" dirty="0">
                <a:solidFill>
                  <a:srgbClr val="0077AA"/>
                </a:solidFill>
                <a:latin typeface="Arial" panose="020B0604020202020204" pitchFamily="34" charset="0"/>
                <a:cs typeface="Arial" panose="020B0604020202020204" pitchFamily="34" charset="0"/>
              </a:rPr>
              <a:t>CHECK (</a:t>
            </a:r>
            <a:r>
              <a:rPr lang="en-US" sz="2000" dirty="0">
                <a:latin typeface="Liberation Mono"/>
                <a:cs typeface="Arial" panose="020B0604020202020204" pitchFamily="34" charset="0"/>
              </a:rPr>
              <a:t>expr</a:t>
            </a:r>
            <a:r>
              <a:rPr lang="en-US" sz="2000" dirty="0">
                <a:solidFill>
                  <a:srgbClr val="0077AA"/>
                </a:solidFill>
                <a:latin typeface="Arial" panose="020B0604020202020204" pitchFamily="34" charset="0"/>
                <a:cs typeface="Arial" panose="020B0604020202020204" pitchFamily="34" charset="0"/>
              </a:rPr>
              <a:t>)</a:t>
            </a:r>
            <a:endParaRPr lang="en-IN" sz="2000"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57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4524315"/>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Flexibility:</a:t>
            </a:r>
            <a:r>
              <a:rPr lang="en-US" b="0" i="0" dirty="0">
                <a:solidFill>
                  <a:srgbClr val="374151"/>
                </a:solidFill>
                <a:effectLst/>
                <a:latin typeface="Palatino Linotype" panose="02040502050505030304" pitchFamily="18" charset="0"/>
              </a:rPr>
              <a:t> </a:t>
            </a:r>
            <a:r>
              <a:rPr lang="en-US" dirty="0">
                <a:latin typeface="Palatino Linotype" panose="02040502050505030304" pitchFamily="18" charset="0"/>
              </a:rPr>
              <a:t>File systems  provide flexibility in storing various types of data, including text documents, images, audio, video, and more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i="0" dirty="0">
                <a:effectLst/>
                <a:latin typeface="Palatino Linotype" panose="02040502050505030304" pitchFamily="18" charset="0"/>
              </a:rPr>
              <a:t>Cost-Effectiveness</a:t>
            </a:r>
            <a:r>
              <a:rPr lang="en-US" dirty="0">
                <a:latin typeface="Palatino Linotype" panose="02040502050505030304" pitchFamily="18" charset="0"/>
              </a:rPr>
              <a:t>: File systems often do not incur licensing costs, making them cost-effective for basic data storage needs.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from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The files stored in systems can be shared among multiple users at a same time.</a:t>
            </a:r>
          </a:p>
        </p:txBody>
      </p:sp>
      <p:sp>
        <p:nvSpPr>
          <p:cNvPr id="5" name="Rectangle 4">
            <a:extLst>
              <a:ext uri="{FF2B5EF4-FFF2-40B4-BE49-F238E27FC236}">
                <a16:creationId xmlns:a16="http://schemas.microsoft.com/office/drawing/2014/main" xmlns=""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xmlns=""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xmlns=""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xmlns=""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 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xmlns="" id="{9EE62688-1986-4688-A197-BE7976E56EA3}"/>
              </a:ext>
            </a:extLst>
          </p:cNvPr>
          <p:cNvSpPr/>
          <p:nvPr/>
        </p:nvSpPr>
        <p:spPr>
          <a:xfrm>
            <a:off x="623392" y="980728"/>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
        <p:nvSpPr>
          <p:cNvPr id="3" name="Rectangle 2">
            <a:extLst>
              <a:ext uri="{FF2B5EF4-FFF2-40B4-BE49-F238E27FC236}">
                <a16:creationId xmlns:a16="http://schemas.microsoft.com/office/drawing/2014/main" xmlns="" id="{CF2904E4-0FD9-9AC8-A29E-FBF544F77949}"/>
              </a:ext>
            </a:extLst>
          </p:cNvPr>
          <p:cNvSpPr/>
          <p:nvPr/>
        </p:nvSpPr>
        <p:spPr>
          <a:xfrm>
            <a:off x="623391" y="4593282"/>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2638362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xmlns=""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xmlns=""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xmlns=""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xmlns="" id="{BC3338FF-4D2D-45F0-A977-FB66A4C07D53}"/>
              </a:ext>
            </a:extLst>
          </p:cNvPr>
          <p:cNvSpPr/>
          <p:nvPr/>
        </p:nvSpPr>
        <p:spPr>
          <a:xfrm>
            <a:off x="190550" y="3211229"/>
            <a:ext cx="11593288" cy="3170099"/>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xmlns=""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xmlns="" id="{A0D3C1B3-81A7-89CE-0347-AAD40ED2C358}"/>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a16="http://schemas.microsoft.com/office/drawing/2014/main" xmlns=""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xmlns=""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a16="http://schemas.microsoft.com/office/drawing/2014/main" xmlns=""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xmlns=""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5" name="Rectangle 4">
            <a:extLst>
              <a:ext uri="{FF2B5EF4-FFF2-40B4-BE49-F238E27FC236}">
                <a16:creationId xmlns:a16="http://schemas.microsoft.com/office/drawing/2014/main" xmlns=""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xmlns=""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xmlns=""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xmlns=""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xmlns=""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xmlns=""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xmlns=""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xmlns="" id="{96F8F7F4-FAAF-436E-8006-0F6E16C323C0}"/>
              </a:ext>
            </a:extLst>
          </p:cNvPr>
          <p:cNvSpPr/>
          <p:nvPr/>
        </p:nvSpPr>
        <p:spPr>
          <a:xfrm>
            <a:off x="351779" y="1412776"/>
            <a:ext cx="11488442" cy="738664"/>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Tree>
    <p:extLst>
      <p:ext uri="{BB962C8B-B14F-4D97-AF65-F5344CB8AC3E}">
        <p14:creationId xmlns:p14="http://schemas.microsoft.com/office/powerpoint/2010/main" val="17541973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xmlns=""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8" name="TextBox 7">
            <a:extLst>
              <a:ext uri="{FF2B5EF4-FFF2-40B4-BE49-F238E27FC236}">
                <a16:creationId xmlns:a16="http://schemas.microsoft.com/office/drawing/2014/main" xmlns=""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xmlns=""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xmlns=""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xmlns=""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p14="http://schemas.microsoft.com/office/powerpoint/2010/main" val="34900930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119336" y="1987398"/>
            <a:ext cx="2916064"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xmlns="" id="{BF021BEA-1BAC-4B1F-A667-E14543C77BBD}"/>
              </a:ext>
            </a:extLst>
          </p:cNvPr>
          <p:cNvSpPr txBox="1"/>
          <p:nvPr/>
        </p:nvSpPr>
        <p:spPr>
          <a:xfrm>
            <a:off x="5676570" y="1923797"/>
            <a:ext cx="6324086" cy="25853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xmlns="" id="{3F2F3E05-346E-4EE1-A38F-3ACA0D6CD670}"/>
              </a:ext>
            </a:extLst>
          </p:cNvPr>
          <p:cNvSpPr/>
          <p:nvPr/>
        </p:nvSpPr>
        <p:spPr>
          <a:xfrm>
            <a:off x="2711624" y="1987398"/>
            <a:ext cx="3245914" cy="383181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a16="http://schemas.microsoft.com/office/drawing/2014/main" xmlns="" id="{DD5AD7AF-DE6C-40AC-A337-1859BE9BD26C}"/>
              </a:ext>
            </a:extLst>
          </p:cNvPr>
          <p:cNvGrpSpPr/>
          <p:nvPr/>
        </p:nvGrpSpPr>
        <p:grpSpPr>
          <a:xfrm>
            <a:off x="6888088" y="4869160"/>
            <a:ext cx="5112568" cy="1654182"/>
            <a:chOff x="5673867" y="4727466"/>
            <a:chExt cx="6344136" cy="1654182"/>
          </a:xfrm>
        </p:grpSpPr>
        <p:sp>
          <p:nvSpPr>
            <p:cNvPr id="8" name="Rectangle 7">
              <a:extLst>
                <a:ext uri="{FF2B5EF4-FFF2-40B4-BE49-F238E27FC236}">
                  <a16:creationId xmlns:a16="http://schemas.microsoft.com/office/drawing/2014/main" xmlns="" id="{3D3A9E5F-89E5-4D5B-9731-CEE159F2D1E1}"/>
                </a:ext>
              </a:extLst>
            </p:cNvPr>
            <p:cNvSpPr/>
            <p:nvPr/>
          </p:nvSpPr>
          <p:spPr>
            <a:xfrm>
              <a:off x="5673867" y="5550651"/>
              <a:ext cx="3734587"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ea typeface="Times New Roman" panose="02020603050405020304" pitchFamily="18"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p>
          </p:txBody>
        </p:sp>
        <p:sp>
          <p:nvSpPr>
            <p:cNvPr id="11" name="Rectangle 10">
              <a:extLst>
                <a:ext uri="{FF2B5EF4-FFF2-40B4-BE49-F238E27FC236}">
                  <a16:creationId xmlns:a16="http://schemas.microsoft.com/office/drawing/2014/main" xmlns="" id="{72E65894-4C6B-4DD8-B64F-5C8A4310B67C}"/>
                </a:ext>
              </a:extLst>
            </p:cNvPr>
            <p:cNvSpPr/>
            <p:nvPr/>
          </p:nvSpPr>
          <p:spPr>
            <a:xfrm>
              <a:off x="5673867" y="4727466"/>
              <a:ext cx="6254781" cy="692497"/>
            </a:xfrm>
            <a:prstGeom prst="rect">
              <a:avLst/>
            </a:prstGeom>
            <a:solidFill>
              <a:schemeClr val="bg1"/>
            </a:solidFill>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Note:</a:t>
              </a:r>
            </a:p>
            <a:p>
              <a:endParaRPr lang="en-IN" sz="300" dirty="0">
                <a:latin typeface="Arial" panose="020B0604020202020204" pitchFamily="34" charset="0"/>
                <a:cs typeface="Arial" panose="020B0604020202020204" pitchFamily="34" charset="0"/>
              </a:endParaRPr>
            </a:p>
            <a:p>
              <a:r>
                <a:rPr lang="en-IN" sz="16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a16="http://schemas.microsoft.com/office/drawing/2014/main" xmlns="" id="{8DD54FC9-E94A-4D24-B544-38FB59B0CF34}"/>
                </a:ext>
              </a:extLst>
            </p:cNvPr>
            <p:cNvSpPr txBox="1"/>
            <p:nvPr/>
          </p:nvSpPr>
          <p:spPr>
            <a:xfrm>
              <a:off x="8506517" y="5519554"/>
              <a:ext cx="3511486" cy="83099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Liberation Mono"/>
                  <a:ea typeface="Times New Roman" panose="02020603050405020304" pitchFamily="18" charset="0"/>
                </a:rPr>
                <a:t>SELECT</a:t>
              </a:r>
              <a:r>
                <a:rPr lang="en-US"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latin typeface="Liberation Mono"/>
                  <a:ea typeface="Times New Roman" panose="02020603050405020304" pitchFamily="18" charset="0"/>
                </a:rPr>
                <a:t> </a:t>
              </a:r>
              <a:r>
                <a:rPr lang="en-US" sz="1600" dirty="0">
                  <a:latin typeface="Liberation Mono"/>
                  <a:cs typeface="Arial"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Liberation Mono"/>
                  <a:ea typeface="Times New Roman" panose="02020603050405020304" pitchFamily="18" charset="0"/>
                </a:rPr>
                <a:t>SELECT</a:t>
              </a:r>
              <a:r>
                <a:rPr lang="en-IN" sz="1600" dirty="0">
                  <a:latin typeface="Liberation Mono"/>
                  <a:cs typeface="Arial" pitchFamily="34" charset="0"/>
                </a:rPr>
                <a:t> </a:t>
              </a:r>
              <a:r>
                <a:rPr lang="en-US" sz="1600" dirty="0">
                  <a:solidFill>
                    <a:srgbClr val="990055"/>
                  </a:solidFill>
                  <a:latin typeface="Liberation Mono"/>
                </a:rPr>
                <a:t>2</a:t>
              </a:r>
              <a:r>
                <a:rPr lang="en-US" sz="1600" dirty="0">
                  <a:latin typeface="Liberation Mono"/>
                  <a:ea typeface="Times New Roman" panose="02020603050405020304" pitchFamily="18" charset="0"/>
                </a:rPr>
                <a:t> </a:t>
              </a:r>
              <a:r>
                <a:rPr lang="en-US" sz="1600" dirty="0">
                  <a:solidFill>
                    <a:srgbClr val="A67F59"/>
                  </a:solidFill>
                  <a:latin typeface="Liberation Mono"/>
                </a:rPr>
                <a:t>/</a:t>
              </a:r>
              <a:r>
                <a:rPr lang="en-US" sz="1600" dirty="0">
                  <a:latin typeface="Liberation Mono"/>
                  <a:ea typeface="Times New Roman" panose="02020603050405020304" pitchFamily="18" charset="0"/>
                </a:rPr>
                <a:t> </a:t>
              </a:r>
              <a:r>
                <a:rPr lang="en-US" sz="1600" dirty="0">
                  <a:solidFill>
                    <a:schemeClr val="accent4">
                      <a:lumMod val="50000"/>
                    </a:schemeClr>
                  </a:solidFill>
                  <a:latin typeface="Liberation Mono"/>
                  <a:cs typeface="Arial" panose="020B0604020202020204" pitchFamily="34" charset="0"/>
                </a:rPr>
                <a:t>NULL</a:t>
              </a:r>
              <a:r>
                <a:rPr lang="en-US" sz="1600" dirty="0">
                  <a:solidFill>
                    <a:srgbClr val="669900"/>
                  </a:solidFill>
                  <a:latin typeface="Liberation Mono"/>
                </a:rPr>
                <a:t> </a:t>
              </a:r>
              <a:r>
                <a:rPr lang="en-US" sz="1600" dirty="0">
                  <a:latin typeface="Liberation Mono"/>
                </a:rPr>
                <a:t>;</a:t>
              </a:r>
              <a:endParaRPr lang="en-IN" sz="1600" dirty="0">
                <a:latin typeface="Liberation Mono"/>
              </a:endParaRPr>
            </a:p>
          </p:txBody>
        </p:sp>
      </p:grpSp>
    </p:spTree>
    <p:extLst>
      <p:ext uri="{BB962C8B-B14F-4D97-AF65-F5344CB8AC3E}">
        <p14:creationId xmlns:p14="http://schemas.microsoft.com/office/powerpoint/2010/main" val="12567421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xmlns=""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9124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585323"/>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7" name="Rectangle 6">
            <a:extLst>
              <a:ext uri="{FF2B5EF4-FFF2-40B4-BE49-F238E27FC236}">
                <a16:creationId xmlns:a16="http://schemas.microsoft.com/office/drawing/2014/main" xmlns=""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420888"/>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4" name="Rectangle 3">
            <a:extLst>
              <a:ext uri="{FF2B5EF4-FFF2-40B4-BE49-F238E27FC236}">
                <a16:creationId xmlns:a16="http://schemas.microsoft.com/office/drawing/2014/main" xmlns="" id="{FF08A38C-F6D9-CA94-CC11-888BF5FA09BC}"/>
              </a:ext>
            </a:extLst>
          </p:cNvPr>
          <p:cNvSpPr/>
          <p:nvPr/>
        </p:nvSpPr>
        <p:spPr>
          <a:xfrm>
            <a:off x="439483" y="3212976"/>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5" name="Rectangle 4">
            <a:extLst>
              <a:ext uri="{FF2B5EF4-FFF2-40B4-BE49-F238E27FC236}">
                <a16:creationId xmlns:a16="http://schemas.microsoft.com/office/drawing/2014/main" xmlns="" id="{1FA696BF-21D5-30E7-07DE-149E30BB8B84}"/>
              </a:ext>
            </a:extLst>
          </p:cNvPr>
          <p:cNvSpPr/>
          <p:nvPr/>
        </p:nvSpPr>
        <p:spPr>
          <a:xfrm>
            <a:off x="427492" y="3884658"/>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6" name="Rectangle 1">
            <a:extLst>
              <a:ext uri="{FF2B5EF4-FFF2-40B4-BE49-F238E27FC236}">
                <a16:creationId xmlns:a16="http://schemas.microsoft.com/office/drawing/2014/main" xmlns="" id="{1B32AAB5-08BA-1B38-F18E-2A813B7CBE1C}"/>
              </a:ext>
            </a:extLst>
          </p:cNvPr>
          <p:cNvSpPr>
            <a:spLocks noChangeArrowheads="1"/>
          </p:cNvSpPr>
          <p:nvPr/>
        </p:nvSpPr>
        <p:spPr bwMode="auto">
          <a:xfrm>
            <a:off x="551384" y="4723074"/>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Tree>
    <p:extLst>
      <p:ext uri="{BB962C8B-B14F-4D97-AF65-F5344CB8AC3E}">
        <p14:creationId xmlns:p14="http://schemas.microsoft.com/office/powerpoint/2010/main" val="173390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49845</TotalTime>
  <Words>6296</Words>
  <Application>Microsoft Office PowerPoint</Application>
  <PresentationFormat>Custom</PresentationFormat>
  <Paragraphs>1166</Paragraphs>
  <Slides>95</Slides>
  <Notes>6</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IET</cp:lastModifiedBy>
  <cp:revision>11140</cp:revision>
  <dcterms:created xsi:type="dcterms:W3CDTF">2015-10-09T06:09:34Z</dcterms:created>
  <dcterms:modified xsi:type="dcterms:W3CDTF">2023-10-05T08:33:39Z</dcterms:modified>
</cp:coreProperties>
</file>