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hyperlink" Target="https://github.com/ABHIJATSARARI/Sustainability-Hack"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BHIJATSARARI/Sustainability-Hack" TargetMode="External"/><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7E4C5-AEA1-4EFE-A6C4-6468BD12CBD0}" type="doc">
      <dgm:prSet loTypeId="urn:microsoft.com/office/officeart/2011/layout/ThemePictureAccent" loCatId="officeonline" qsTypeId="urn:microsoft.com/office/officeart/2005/8/quickstyle/simple1" qsCatId="simple" csTypeId="urn:microsoft.com/office/officeart/2005/8/colors/accent1_2" csCatId="accent1" phldr="1"/>
      <dgm:spPr/>
      <dgm:t>
        <a:bodyPr/>
        <a:lstStyle/>
        <a:p>
          <a:endParaRPr lang="en-IN"/>
        </a:p>
      </dgm:t>
    </dgm:pt>
    <dgm:pt modelId="{2045B676-FEB3-40C7-846D-C8AEB88C165C}">
      <dgm:prSet phldrT="[Text]"/>
      <dgm:spPr/>
      <dgm:t>
        <a:bodyPr/>
        <a:lstStyle/>
        <a:p>
          <a:r>
            <a:rPr lang="en-US" b="0" cap="none" spc="0" dirty="0" err="1">
              <a:ln w="0"/>
              <a:solidFill>
                <a:schemeClr val="tx1"/>
              </a:solidFill>
              <a:effectLst>
                <a:outerShdw blurRad="38100" dist="19050" dir="2700000" algn="tl" rotWithShape="0">
                  <a:schemeClr val="dk1">
                    <a:alpha val="40000"/>
                  </a:schemeClr>
                </a:outerShdw>
              </a:effectLst>
            </a:rPr>
            <a:t>Dshaboard</a:t>
          </a:r>
          <a:r>
            <a:rPr lang="en-US" b="0" cap="none" spc="0" dirty="0">
              <a:ln w="0"/>
              <a:solidFill>
                <a:schemeClr val="tx1"/>
              </a:solidFill>
              <a:effectLst>
                <a:outerShdw blurRad="38100" dist="19050" dir="2700000" algn="tl" rotWithShape="0">
                  <a:schemeClr val="dk1">
                    <a:alpha val="40000"/>
                  </a:schemeClr>
                </a:outerShdw>
              </a:effectLst>
            </a:rPr>
            <a:t> demo</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23EF770C-9589-4EF0-8F07-55F08C2526F3}" type="parTrans" cxnId="{0374925B-939C-44EC-A541-C3ED3F6A5F2B}">
      <dgm:prSet/>
      <dgm:spPr/>
      <dgm:t>
        <a:bodyPr/>
        <a:lstStyle/>
        <a:p>
          <a:endParaRPr lang="en-IN"/>
        </a:p>
      </dgm:t>
    </dgm:pt>
    <dgm:pt modelId="{2D6E5E03-BB6C-407F-87A3-C2541376EF08}" type="sibTrans" cxnId="{0374925B-939C-44EC-A541-C3ED3F6A5F2B}">
      <dgm:prSet/>
      <dgm:spPr/>
      <dgm:t>
        <a:bodyPr/>
        <a:lstStyle/>
        <a:p>
          <a:endParaRPr lang="en-IN"/>
        </a:p>
      </dgm:t>
    </dgm:pt>
    <dgm:pt modelId="{07CF12AF-1E91-4FA4-890C-8481D281843E}">
      <dgm:prSet phldrT="[Text]"/>
      <dgm:spPr/>
      <dgm:t>
        <a:bodyPr/>
        <a:lstStyle/>
        <a:p>
          <a:r>
            <a:rPr lang="en-US" b="0" cap="none" spc="0" dirty="0" err="1">
              <a:ln w="0"/>
              <a:solidFill>
                <a:schemeClr val="tx1"/>
              </a:solidFill>
              <a:effectLst>
                <a:outerShdw blurRad="38100" dist="19050" dir="2700000" algn="tl" rotWithShape="0">
                  <a:schemeClr val="dk1">
                    <a:alpha val="40000"/>
                  </a:schemeClr>
                </a:outerShdw>
              </a:effectLst>
            </a:rPr>
            <a:t>Github</a:t>
          </a:r>
          <a:r>
            <a:rPr lang="en-US" b="0" cap="none" spc="0" dirty="0">
              <a:ln w="0"/>
              <a:solidFill>
                <a:schemeClr val="tx1"/>
              </a:solidFill>
              <a:effectLst>
                <a:outerShdw blurRad="38100" dist="19050" dir="2700000" algn="tl" rotWithShape="0">
                  <a:schemeClr val="dk1">
                    <a:alpha val="40000"/>
                  </a:schemeClr>
                </a:outerShdw>
              </a:effectLst>
            </a:rPr>
            <a:t> link</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79DA5863-ABC7-4F94-A39F-0E2B6C74CB25}" type="parTrans" cxnId="{3D6FC39E-282F-4839-8C04-FDD4B2AD1F57}">
      <dgm:prSet/>
      <dgm:spPr/>
      <dgm:t>
        <a:bodyPr/>
        <a:lstStyle/>
        <a:p>
          <a:endParaRPr lang="en-IN"/>
        </a:p>
      </dgm:t>
    </dgm:pt>
    <dgm:pt modelId="{A8CE9199-861A-4065-A8A1-300EAF599A6B}" type="sibTrans" cxnId="{3D6FC39E-282F-4839-8C04-FDD4B2AD1F57}">
      <dgm:prSet/>
      <dgm:spPr/>
      <dgm:t>
        <a:bodyPr/>
        <a:lstStyle/>
        <a:p>
          <a:endParaRPr lang="en-IN"/>
        </a:p>
      </dgm:t>
    </dgm:pt>
    <dgm:pt modelId="{C31602BB-06B7-40CB-AAF2-2CC937ABDBDB}">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hlinkClick xmlns:r="http://schemas.openxmlformats.org/officeDocument/2006/relationships" r:id="rId1"/>
            </a:rPr>
            <a:t>Submission</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034FECBE-4BAF-4C62-A56A-AFBC4DDBAF2C}" type="parTrans" cxnId="{A4EB4503-9001-48B2-B9B7-07BE2706A61E}">
      <dgm:prSet/>
      <dgm:spPr/>
      <dgm:t>
        <a:bodyPr/>
        <a:lstStyle/>
        <a:p>
          <a:endParaRPr lang="en-IN"/>
        </a:p>
      </dgm:t>
    </dgm:pt>
    <dgm:pt modelId="{D70D8A0B-BAF6-4A51-A5E5-4C508ADB0B73}" type="sibTrans" cxnId="{A4EB4503-9001-48B2-B9B7-07BE2706A61E}">
      <dgm:prSet/>
      <dgm:spPr/>
      <dgm:t>
        <a:bodyPr/>
        <a:lstStyle/>
        <a:p>
          <a:endParaRPr lang="en-IN"/>
        </a:p>
      </dgm:t>
    </dgm:pt>
    <dgm:pt modelId="{DA19584D-6AFF-48D0-BEAF-D467A08593E1}">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Flowchart</a:t>
          </a:r>
          <a:endParaRPr lang="en-IN" dirty="0"/>
        </a:p>
      </dgm:t>
    </dgm:pt>
    <dgm:pt modelId="{53452DD8-6624-4AB0-8946-A10EECFB473B}" type="parTrans" cxnId="{C321A3D1-EDDC-4ED3-98AE-952DBAEEF87D}">
      <dgm:prSet/>
      <dgm:spPr/>
      <dgm:t>
        <a:bodyPr/>
        <a:lstStyle/>
        <a:p>
          <a:endParaRPr lang="en-IN"/>
        </a:p>
      </dgm:t>
    </dgm:pt>
    <dgm:pt modelId="{3E232149-6F38-4A9A-88E8-F8A574D7E8AD}" type="sibTrans" cxnId="{C321A3D1-EDDC-4ED3-98AE-952DBAEEF87D}">
      <dgm:prSet/>
      <dgm:spPr/>
      <dgm:t>
        <a:bodyPr/>
        <a:lstStyle/>
        <a:p>
          <a:endParaRPr lang="en-IN"/>
        </a:p>
      </dgm:t>
    </dgm:pt>
    <dgm:pt modelId="{34ACA5F8-7692-4A83-A5B9-618D7AFF442B}">
      <dgm:prSet phldrT="[Text]"/>
      <dgm:spPr/>
      <dgm:t>
        <a:bodyPr/>
        <a:lstStyle/>
        <a:p>
          <a:r>
            <a:rPr lang="en-US" b="0" cap="none" spc="0" dirty="0">
              <a:ln w="0"/>
              <a:solidFill>
                <a:schemeClr val="tx1"/>
              </a:solidFill>
              <a:effectLst>
                <a:outerShdw blurRad="38100" dist="19050" dir="2700000" algn="tl" rotWithShape="0">
                  <a:schemeClr val="dk1">
                    <a:alpha val="40000"/>
                  </a:schemeClr>
                </a:outerShdw>
              </a:effectLst>
            </a:rPr>
            <a:t>Ai selection</a:t>
          </a:r>
          <a:endParaRPr lang="en-IN" b="0" cap="none" spc="0" dirty="0">
            <a:ln w="0"/>
            <a:solidFill>
              <a:schemeClr val="tx1"/>
            </a:solidFill>
            <a:effectLst>
              <a:outerShdw blurRad="38100" dist="19050" dir="2700000" algn="tl" rotWithShape="0">
                <a:schemeClr val="dk1">
                  <a:alpha val="40000"/>
                </a:schemeClr>
              </a:outerShdw>
            </a:effectLst>
          </a:endParaRPr>
        </a:p>
      </dgm:t>
    </dgm:pt>
    <dgm:pt modelId="{96E96257-B48A-4D3F-BCA6-947602986DF3}" type="parTrans" cxnId="{1A8F73B8-E890-40C5-B66C-92CD37935AD6}">
      <dgm:prSet/>
      <dgm:spPr/>
      <dgm:t>
        <a:bodyPr/>
        <a:lstStyle/>
        <a:p>
          <a:endParaRPr lang="en-IN"/>
        </a:p>
      </dgm:t>
    </dgm:pt>
    <dgm:pt modelId="{BCF0D00D-F33A-4F24-8AFD-188275A3DD05}" type="sibTrans" cxnId="{1A8F73B8-E890-40C5-B66C-92CD37935AD6}">
      <dgm:prSet/>
      <dgm:spPr/>
      <dgm:t>
        <a:bodyPr/>
        <a:lstStyle/>
        <a:p>
          <a:endParaRPr lang="en-IN"/>
        </a:p>
      </dgm:t>
    </dgm:pt>
    <dgm:pt modelId="{B2EAEB2A-B9F8-4F33-9579-23EE6C4B9B23}" type="pres">
      <dgm:prSet presAssocID="{4587E4C5-AEA1-4EFE-A6C4-6468BD12CBD0}" presName="Name0" presStyleCnt="0">
        <dgm:presLayoutVars>
          <dgm:chMax val="6"/>
          <dgm:chPref val="6"/>
          <dgm:dir/>
        </dgm:presLayoutVars>
      </dgm:prSet>
      <dgm:spPr/>
    </dgm:pt>
    <dgm:pt modelId="{CB6B94AA-2625-45E2-97A3-3D9A1BA0100C}" type="pres">
      <dgm:prSet presAssocID="{2045B676-FEB3-40C7-846D-C8AEB88C165C}" presName="Image1" presStyleCnt="0"/>
      <dgm:spPr/>
    </dgm:pt>
    <dgm:pt modelId="{CD87F199-6978-45BC-A3DB-DC4DE078D6CC}" type="pres">
      <dgm:prSet presAssocID="{2045B676-FEB3-40C7-846D-C8AEB88C165C}" presName="Image" presStyleLbl="alignImgPlace1" presStyleIdx="0" presStyleCnt="3" custScaleX="76940" custScaleY="65032" custLinFactNeighborX="-3026" custLinFactNeighborY="28264"/>
      <dgm:spPr>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dgm:spPr>
    </dgm:pt>
    <dgm:pt modelId="{D4598AED-A0CB-4487-9B84-FF994890ABDB}" type="pres">
      <dgm:prSet presAssocID="{2045B676-FEB3-40C7-846D-C8AEB88C165C}" presName="Accent1" presStyleCnt="0"/>
      <dgm:spPr/>
    </dgm:pt>
    <dgm:pt modelId="{3374EC68-E508-4CB4-8B63-3903712BA854}" type="pres">
      <dgm:prSet presAssocID="{2045B676-FEB3-40C7-846D-C8AEB88C165C}" presName="Accent" presStyleLbl="parChTrans1D1" presStyleIdx="0" presStyleCnt="3" custLinFactNeighborX="450" custLinFactNeighborY="34378"/>
      <dgm:spPr/>
    </dgm:pt>
    <dgm:pt modelId="{DC2AF46F-E90D-4633-9F42-081546D66B2B}" type="pres">
      <dgm:prSet presAssocID="{2045B676-FEB3-40C7-846D-C8AEB88C165C}" presName="Text1" presStyleLbl="alignImgPlace1" presStyleIdx="0" presStyleCnt="3">
        <dgm:presLayoutVars>
          <dgm:chMax val="0"/>
          <dgm:chPref val="0"/>
          <dgm:bulletEnabled val="1"/>
        </dgm:presLayoutVars>
      </dgm:prSet>
      <dgm:spPr/>
    </dgm:pt>
    <dgm:pt modelId="{60243F1F-DDDA-4D07-A9B4-8A19316E3BF7}" type="pres">
      <dgm:prSet presAssocID="{07CF12AF-1E91-4FA4-890C-8481D281843E}" presName="Image2" presStyleCnt="0"/>
      <dgm:spPr/>
    </dgm:pt>
    <dgm:pt modelId="{C48D9717-F043-4B75-B730-EEB17ED0C76E}" type="pres">
      <dgm:prSet presAssocID="{07CF12AF-1E91-4FA4-890C-8481D281843E}" presName="Image" presStyleLbl="alignImgPlace1" presStyleIdx="1" presStyleCnt="3" custFlipVert="0" custFlipHor="1" custScaleX="2910" custScaleY="5905" custLinFactX="100000" custLinFactNeighborX="142845" custLinFactNeighborY="12702"/>
      <dgm:spPr/>
    </dgm:pt>
    <dgm:pt modelId="{D62DC0D3-47FE-4C2F-9A9C-6F63383DB900}" type="pres">
      <dgm:prSet presAssocID="{07CF12AF-1E91-4FA4-890C-8481D281843E}" presName="Accent2" presStyleCnt="0"/>
      <dgm:spPr/>
    </dgm:pt>
    <dgm:pt modelId="{7258149C-F8D5-4AFC-B1BA-D4C66882FBCB}" type="pres">
      <dgm:prSet presAssocID="{07CF12AF-1E91-4FA4-890C-8481D281843E}" presName="Accent" presStyleLbl="parChTrans1D1" presStyleIdx="1" presStyleCnt="3" custScaleX="60755" custScaleY="57883" custLinFactX="-13867" custLinFactNeighborX="-100000" custLinFactNeighborY="59578"/>
      <dgm:spPr/>
    </dgm:pt>
    <dgm:pt modelId="{0AD78131-C7F1-4EDA-9CE2-FF8D07CEAC08}" type="pres">
      <dgm:prSet presAssocID="{07CF12AF-1E91-4FA4-890C-8481D281843E}" presName="Text2" presStyleLbl="alignImgPlace1" presStyleIdx="1" presStyleCnt="3" custLinFactX="-23356" custLinFactNeighborX="-100000" custLinFactNeighborY="67746">
        <dgm:presLayoutVars>
          <dgm:chMax val="0"/>
          <dgm:chPref val="0"/>
          <dgm:bulletEnabled val="1"/>
        </dgm:presLayoutVars>
      </dgm:prSet>
      <dgm:spPr/>
    </dgm:pt>
    <dgm:pt modelId="{7736A8AA-AF0B-4A1D-8AC8-B9AD4EC4F747}" type="pres">
      <dgm:prSet presAssocID="{DA19584D-6AFF-48D0-BEAF-D467A08593E1}" presName="Image3" presStyleCnt="0"/>
      <dgm:spPr/>
    </dgm:pt>
    <dgm:pt modelId="{CDC26C17-A0B9-4C09-9618-D35F6EF4B69A}" type="pres">
      <dgm:prSet presAssocID="{DA19584D-6AFF-48D0-BEAF-D467A08593E1}" presName="Image" presStyleLbl="alignImgPlace1" presStyleIdx="2" presStyleCnt="3" custScaleX="59143" custScaleY="213598" custLinFactNeighborX="1282" custLinFactNeighborY="-53771"/>
      <dgm:spPr>
        <a:blipFill>
          <a:blip xmlns:r="http://schemas.openxmlformats.org/officeDocument/2006/relationships" r:embed="rId3"/>
          <a:srcRect/>
          <a:stretch>
            <a:fillRect t="-72000" b="-72000"/>
          </a:stretch>
        </a:blipFill>
      </dgm:spPr>
    </dgm:pt>
    <dgm:pt modelId="{CDF7844F-A2B1-492A-A543-7D18BB3D5B95}" type="pres">
      <dgm:prSet presAssocID="{DA19584D-6AFF-48D0-BEAF-D467A08593E1}" presName="Accent3" presStyleCnt="0"/>
      <dgm:spPr/>
    </dgm:pt>
    <dgm:pt modelId="{10C80A98-A7F3-4981-867B-D2FE89E18194}" type="pres">
      <dgm:prSet presAssocID="{DA19584D-6AFF-48D0-BEAF-D467A08593E1}" presName="Accent" presStyleLbl="parChTrans1D1" presStyleIdx="2" presStyleCnt="3" custScaleX="81418" custScaleY="318724" custLinFactNeighborX="2378" custLinFactNeighborY="-78370"/>
      <dgm:spPr/>
    </dgm:pt>
    <dgm:pt modelId="{25D05135-3241-4BA5-B06D-E93841724375}" type="pres">
      <dgm:prSet presAssocID="{DA19584D-6AFF-48D0-BEAF-D467A08593E1}" presName="Text3" presStyleLbl="alignImgPlace1" presStyleIdx="2" presStyleCnt="3">
        <dgm:presLayoutVars>
          <dgm:chMax val="0"/>
          <dgm:chPref val="0"/>
          <dgm:bulletEnabled val="1"/>
        </dgm:presLayoutVars>
      </dgm:prSet>
      <dgm:spPr/>
    </dgm:pt>
  </dgm:ptLst>
  <dgm:cxnLst>
    <dgm:cxn modelId="{A4EB4503-9001-48B2-B9B7-07BE2706A61E}" srcId="{07CF12AF-1E91-4FA4-890C-8481D281843E}" destId="{C31602BB-06B7-40CB-AAF2-2CC937ABDBDB}" srcOrd="0" destOrd="0" parTransId="{034FECBE-4BAF-4C62-A56A-AFBC4DDBAF2C}" sibTransId="{D70D8A0B-BAF6-4A51-A5E5-4C508ADB0B73}"/>
    <dgm:cxn modelId="{86890C3F-D3B4-4D33-AF13-D06EC3C5261D}" type="presOf" srcId="{4587E4C5-AEA1-4EFE-A6C4-6468BD12CBD0}" destId="{B2EAEB2A-B9F8-4F33-9579-23EE6C4B9B23}" srcOrd="0" destOrd="0" presId="urn:microsoft.com/office/officeart/2011/layout/ThemePictureAccent"/>
    <dgm:cxn modelId="{0374925B-939C-44EC-A541-C3ED3F6A5F2B}" srcId="{4587E4C5-AEA1-4EFE-A6C4-6468BD12CBD0}" destId="{2045B676-FEB3-40C7-846D-C8AEB88C165C}" srcOrd="0" destOrd="0" parTransId="{23EF770C-9589-4EF0-8F07-55F08C2526F3}" sibTransId="{2D6E5E03-BB6C-407F-87A3-C2541376EF08}"/>
    <dgm:cxn modelId="{A5BF5F70-2C00-41AD-AE6A-6484444AC4AF}" type="presOf" srcId="{2045B676-FEB3-40C7-846D-C8AEB88C165C}" destId="{DC2AF46F-E90D-4633-9F42-081546D66B2B}" srcOrd="0" destOrd="0" presId="urn:microsoft.com/office/officeart/2011/layout/ThemePictureAccent"/>
    <dgm:cxn modelId="{3D6FC39E-282F-4839-8C04-FDD4B2AD1F57}" srcId="{4587E4C5-AEA1-4EFE-A6C4-6468BD12CBD0}" destId="{07CF12AF-1E91-4FA4-890C-8481D281843E}" srcOrd="1" destOrd="0" parTransId="{79DA5863-ABC7-4F94-A39F-0E2B6C74CB25}" sibTransId="{A8CE9199-861A-4065-A8A1-300EAF599A6B}"/>
    <dgm:cxn modelId="{886C99A0-1D8F-4019-945E-FDA500E3DDE3}" type="presOf" srcId="{07CF12AF-1E91-4FA4-890C-8481D281843E}" destId="{0AD78131-C7F1-4EDA-9CE2-FF8D07CEAC08}" srcOrd="0" destOrd="0" presId="urn:microsoft.com/office/officeart/2011/layout/ThemePictureAccent"/>
    <dgm:cxn modelId="{1A8F73B8-E890-40C5-B66C-92CD37935AD6}" srcId="{DA19584D-6AFF-48D0-BEAF-D467A08593E1}" destId="{34ACA5F8-7692-4A83-A5B9-618D7AFF442B}" srcOrd="0" destOrd="0" parTransId="{96E96257-B48A-4D3F-BCA6-947602986DF3}" sibTransId="{BCF0D00D-F33A-4F24-8AFD-188275A3DD05}"/>
    <dgm:cxn modelId="{C321A3D1-EDDC-4ED3-98AE-952DBAEEF87D}" srcId="{4587E4C5-AEA1-4EFE-A6C4-6468BD12CBD0}" destId="{DA19584D-6AFF-48D0-BEAF-D467A08593E1}" srcOrd="2" destOrd="0" parTransId="{53452DD8-6624-4AB0-8946-A10EECFB473B}" sibTransId="{3E232149-6F38-4A9A-88E8-F8A574D7E8AD}"/>
    <dgm:cxn modelId="{770A1CE1-E695-4A56-96A5-B33E18E29E3C}" type="presOf" srcId="{C31602BB-06B7-40CB-AAF2-2CC937ABDBDB}" destId="{0AD78131-C7F1-4EDA-9CE2-FF8D07CEAC08}" srcOrd="0" destOrd="1" presId="urn:microsoft.com/office/officeart/2011/layout/ThemePictureAccent"/>
    <dgm:cxn modelId="{4B3FA9ED-2E17-459D-A9D8-914C468AD42E}" type="presOf" srcId="{34ACA5F8-7692-4A83-A5B9-618D7AFF442B}" destId="{25D05135-3241-4BA5-B06D-E93841724375}" srcOrd="0" destOrd="1" presId="urn:microsoft.com/office/officeart/2011/layout/ThemePictureAccent"/>
    <dgm:cxn modelId="{2A8245F5-4F88-489F-A9BC-F2C1AB7B46F5}" type="presOf" srcId="{DA19584D-6AFF-48D0-BEAF-D467A08593E1}" destId="{25D05135-3241-4BA5-B06D-E93841724375}" srcOrd="0" destOrd="0" presId="urn:microsoft.com/office/officeart/2011/layout/ThemePictureAccent"/>
    <dgm:cxn modelId="{F7F81181-99FF-4B56-8FC6-BEDDCC2DE38E}" type="presParOf" srcId="{B2EAEB2A-B9F8-4F33-9579-23EE6C4B9B23}" destId="{CB6B94AA-2625-45E2-97A3-3D9A1BA0100C}" srcOrd="0" destOrd="0" presId="urn:microsoft.com/office/officeart/2011/layout/ThemePictureAccent"/>
    <dgm:cxn modelId="{E4961B6C-0A29-405A-81D6-BC3B217CC88E}" type="presParOf" srcId="{CB6B94AA-2625-45E2-97A3-3D9A1BA0100C}" destId="{CD87F199-6978-45BC-A3DB-DC4DE078D6CC}" srcOrd="0" destOrd="0" presId="urn:microsoft.com/office/officeart/2011/layout/ThemePictureAccent"/>
    <dgm:cxn modelId="{558B5BA3-21FD-4399-B4B8-95C0F37CA346}" type="presParOf" srcId="{B2EAEB2A-B9F8-4F33-9579-23EE6C4B9B23}" destId="{D4598AED-A0CB-4487-9B84-FF994890ABDB}" srcOrd="1" destOrd="0" presId="urn:microsoft.com/office/officeart/2011/layout/ThemePictureAccent"/>
    <dgm:cxn modelId="{C40EC467-0636-439B-BD9A-3B554F3AC983}" type="presParOf" srcId="{D4598AED-A0CB-4487-9B84-FF994890ABDB}" destId="{3374EC68-E508-4CB4-8B63-3903712BA854}" srcOrd="0" destOrd="0" presId="urn:microsoft.com/office/officeart/2011/layout/ThemePictureAccent"/>
    <dgm:cxn modelId="{93A3218E-F312-4CF4-A408-838310818359}" type="presParOf" srcId="{B2EAEB2A-B9F8-4F33-9579-23EE6C4B9B23}" destId="{DC2AF46F-E90D-4633-9F42-081546D66B2B}" srcOrd="2" destOrd="0" presId="urn:microsoft.com/office/officeart/2011/layout/ThemePictureAccent"/>
    <dgm:cxn modelId="{FB436C08-53D3-495D-9090-06DCC63C088A}" type="presParOf" srcId="{B2EAEB2A-B9F8-4F33-9579-23EE6C4B9B23}" destId="{60243F1F-DDDA-4D07-A9B4-8A19316E3BF7}" srcOrd="3" destOrd="0" presId="urn:microsoft.com/office/officeart/2011/layout/ThemePictureAccent"/>
    <dgm:cxn modelId="{1B183C03-4131-4FAB-9D59-691C65F3EDDA}" type="presParOf" srcId="{60243F1F-DDDA-4D07-A9B4-8A19316E3BF7}" destId="{C48D9717-F043-4B75-B730-EEB17ED0C76E}" srcOrd="0" destOrd="0" presId="urn:microsoft.com/office/officeart/2011/layout/ThemePictureAccent"/>
    <dgm:cxn modelId="{C593AFF9-D070-41E7-A28D-1B1B15AACAFE}" type="presParOf" srcId="{B2EAEB2A-B9F8-4F33-9579-23EE6C4B9B23}" destId="{D62DC0D3-47FE-4C2F-9A9C-6F63383DB900}" srcOrd="4" destOrd="0" presId="urn:microsoft.com/office/officeart/2011/layout/ThemePictureAccent"/>
    <dgm:cxn modelId="{1E48B86D-A525-449A-9CA1-8E1F5AFA8BD1}" type="presParOf" srcId="{D62DC0D3-47FE-4C2F-9A9C-6F63383DB900}" destId="{7258149C-F8D5-4AFC-B1BA-D4C66882FBCB}" srcOrd="0" destOrd="0" presId="urn:microsoft.com/office/officeart/2011/layout/ThemePictureAccent"/>
    <dgm:cxn modelId="{A25A59E3-6155-44E2-BF4C-C687CB576711}" type="presParOf" srcId="{B2EAEB2A-B9F8-4F33-9579-23EE6C4B9B23}" destId="{0AD78131-C7F1-4EDA-9CE2-FF8D07CEAC08}" srcOrd="5" destOrd="0" presId="urn:microsoft.com/office/officeart/2011/layout/ThemePictureAccent"/>
    <dgm:cxn modelId="{2FECA198-F997-4835-9954-12EE1A00B471}" type="presParOf" srcId="{B2EAEB2A-B9F8-4F33-9579-23EE6C4B9B23}" destId="{7736A8AA-AF0B-4A1D-8AC8-B9AD4EC4F747}" srcOrd="6" destOrd="0" presId="urn:microsoft.com/office/officeart/2011/layout/ThemePictureAccent"/>
    <dgm:cxn modelId="{B26820CB-27E5-4675-8C1A-9E325ED89A57}" type="presParOf" srcId="{7736A8AA-AF0B-4A1D-8AC8-B9AD4EC4F747}" destId="{CDC26C17-A0B9-4C09-9618-D35F6EF4B69A}" srcOrd="0" destOrd="0" presId="urn:microsoft.com/office/officeart/2011/layout/ThemePictureAccent"/>
    <dgm:cxn modelId="{B1D4666D-76F0-473D-BC0F-C0C9F4367BBE}" type="presParOf" srcId="{B2EAEB2A-B9F8-4F33-9579-23EE6C4B9B23}" destId="{CDF7844F-A2B1-492A-A543-7D18BB3D5B95}" srcOrd="7" destOrd="0" presId="urn:microsoft.com/office/officeart/2011/layout/ThemePictureAccent"/>
    <dgm:cxn modelId="{C0539C74-52ED-48E7-9A50-782E6E237575}" type="presParOf" srcId="{CDF7844F-A2B1-492A-A543-7D18BB3D5B95}" destId="{10C80A98-A7F3-4981-867B-D2FE89E18194}" srcOrd="0" destOrd="0" presId="urn:microsoft.com/office/officeart/2011/layout/ThemePictureAccent"/>
    <dgm:cxn modelId="{CE49AA4A-E545-4C9B-8BA0-0EFC8FC73213}" type="presParOf" srcId="{B2EAEB2A-B9F8-4F33-9579-23EE6C4B9B23}" destId="{25D05135-3241-4BA5-B06D-E93841724375}" srcOrd="8" destOrd="0" presId="urn:microsoft.com/office/officeart/2011/layout/ThemePictureAccen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7F199-6978-45BC-A3DB-DC4DE078D6CC}">
      <dsp:nvSpPr>
        <dsp:cNvPr id="0" name=""/>
        <dsp:cNvSpPr/>
      </dsp:nvSpPr>
      <dsp:spPr>
        <a:xfrm>
          <a:off x="309894" y="2353298"/>
          <a:ext cx="3089461" cy="161476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4EC68-E508-4CB4-8B63-3903712BA854}">
      <dsp:nvSpPr>
        <dsp:cNvPr id="0" name=""/>
        <dsp:cNvSpPr/>
      </dsp:nvSpPr>
      <dsp:spPr>
        <a:xfrm>
          <a:off x="182279" y="2124467"/>
          <a:ext cx="3628235" cy="209333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AF46F-E90D-4633-9F42-081546D66B2B}">
      <dsp:nvSpPr>
        <dsp:cNvPr id="0" name=""/>
        <dsp:cNvSpPr/>
      </dsp:nvSpPr>
      <dsp:spPr>
        <a:xfrm>
          <a:off x="165952" y="2869479"/>
          <a:ext cx="3628235" cy="6328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marL="0" lvl="0" indent="0" algn="r" defTabSz="622300">
            <a:lnSpc>
              <a:spcPct val="100000"/>
            </a:lnSpc>
            <a:spcBef>
              <a:spcPct val="0"/>
            </a:spcBef>
            <a:spcAft>
              <a:spcPct val="35000"/>
            </a:spcAft>
            <a:buNone/>
          </a:pPr>
          <a:r>
            <a:rPr lang="en-US" sz="1400" b="0" kern="1200" cap="none" spc="0" dirty="0" err="1">
              <a:ln w="0"/>
              <a:solidFill>
                <a:schemeClr val="tx1"/>
              </a:solidFill>
              <a:effectLst>
                <a:outerShdw blurRad="38100" dist="19050" dir="2700000" algn="tl" rotWithShape="0">
                  <a:schemeClr val="dk1">
                    <a:alpha val="40000"/>
                  </a:schemeClr>
                </a:outerShdw>
              </a:effectLst>
            </a:rPr>
            <a:t>Dshaboard</a:t>
          </a:r>
          <a:r>
            <a:rPr lang="en-US" sz="1400" b="0" kern="1200" cap="none" spc="0" dirty="0">
              <a:ln w="0"/>
              <a:solidFill>
                <a:schemeClr val="tx1"/>
              </a:solidFill>
              <a:effectLst>
                <a:outerShdw blurRad="38100" dist="19050" dir="2700000" algn="tl" rotWithShape="0">
                  <a:schemeClr val="dk1">
                    <a:alpha val="40000"/>
                  </a:schemeClr>
                </a:outerShdw>
              </a:effectLst>
            </a:rPr>
            <a:t> demo</a:t>
          </a:r>
          <a:endParaRPr lang="en-IN" sz="1400" b="0" kern="1200" cap="none" spc="0" dirty="0">
            <a:ln w="0"/>
            <a:solidFill>
              <a:schemeClr val="tx1"/>
            </a:solidFill>
            <a:effectLst>
              <a:outerShdw blurRad="38100" dist="19050" dir="2700000" algn="tl" rotWithShape="0">
                <a:schemeClr val="dk1">
                  <a:alpha val="40000"/>
                </a:schemeClr>
              </a:outerShdw>
            </a:effectLst>
          </a:endParaRPr>
        </a:p>
      </dsp:txBody>
      <dsp:txXfrm>
        <a:off x="165952" y="2869479"/>
        <a:ext cx="3628235" cy="632897"/>
      </dsp:txXfrm>
    </dsp:sp>
    <dsp:sp modelId="{C48D9717-F043-4B75-B730-EEB17ED0C76E}">
      <dsp:nvSpPr>
        <dsp:cNvPr id="0" name=""/>
        <dsp:cNvSpPr/>
      </dsp:nvSpPr>
      <dsp:spPr>
        <a:xfrm flipH="1">
          <a:off x="6050279" y="438404"/>
          <a:ext cx="45720" cy="9488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58149C-F8D5-4AFC-B1BA-D4C66882FBCB}">
      <dsp:nvSpPr>
        <dsp:cNvPr id="0" name=""/>
        <dsp:cNvSpPr/>
      </dsp:nvSpPr>
      <dsp:spPr>
        <a:xfrm>
          <a:off x="1223742" y="713946"/>
          <a:ext cx="836380" cy="816994"/>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78131-C7F1-4EDA-9CE2-FF8D07CEAC08}">
      <dsp:nvSpPr>
        <dsp:cNvPr id="0" name=""/>
        <dsp:cNvSpPr/>
      </dsp:nvSpPr>
      <dsp:spPr>
        <a:xfrm>
          <a:off x="821768" y="851209"/>
          <a:ext cx="1376645" cy="42179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marL="0" lvl="0" indent="0" algn="r" defTabSz="622300">
            <a:lnSpc>
              <a:spcPct val="90000"/>
            </a:lnSpc>
            <a:spcBef>
              <a:spcPct val="0"/>
            </a:spcBef>
            <a:spcAft>
              <a:spcPct val="35000"/>
            </a:spcAft>
            <a:buNone/>
          </a:pPr>
          <a:r>
            <a:rPr lang="en-US" sz="1400" b="0" kern="1200" cap="none" spc="0" dirty="0" err="1">
              <a:ln w="0"/>
              <a:solidFill>
                <a:schemeClr val="tx1"/>
              </a:solidFill>
              <a:effectLst>
                <a:outerShdw blurRad="38100" dist="19050" dir="2700000" algn="tl" rotWithShape="0">
                  <a:schemeClr val="dk1">
                    <a:alpha val="40000"/>
                  </a:schemeClr>
                </a:outerShdw>
              </a:effectLst>
            </a:rPr>
            <a:t>Github</a:t>
          </a:r>
          <a:r>
            <a:rPr lang="en-US" sz="1400" b="0" kern="1200" cap="none" spc="0" dirty="0">
              <a:ln w="0"/>
              <a:solidFill>
                <a:schemeClr val="tx1"/>
              </a:solidFill>
              <a:effectLst>
                <a:outerShdw blurRad="38100" dist="19050" dir="2700000" algn="tl" rotWithShape="0">
                  <a:schemeClr val="dk1">
                    <a:alpha val="40000"/>
                  </a:schemeClr>
                </a:outerShdw>
              </a:effectLst>
            </a:rPr>
            <a:t> link</a:t>
          </a:r>
          <a:endParaRPr lang="en-IN" sz="1400" b="0" kern="1200" cap="none" spc="0" dirty="0">
            <a:ln w="0"/>
            <a:solidFill>
              <a:schemeClr val="tx1"/>
            </a:solidFill>
            <a:effectLst>
              <a:outerShdw blurRad="38100" dist="19050" dir="2700000" algn="tl" rotWithShape="0">
                <a:schemeClr val="dk1">
                  <a:alpha val="40000"/>
                </a:schemeClr>
              </a:outerShdw>
            </a:effectLst>
          </a:endParaRPr>
        </a:p>
        <a:p>
          <a:pPr marL="57150" lvl="1" indent="-57150" algn="r" defTabSz="488950">
            <a:lnSpc>
              <a:spcPct val="90000"/>
            </a:lnSpc>
            <a:spcBef>
              <a:spcPct val="0"/>
            </a:spcBef>
            <a:spcAft>
              <a:spcPct val="15000"/>
            </a:spcAft>
            <a:buChar char="•"/>
          </a:pPr>
          <a:r>
            <a:rPr lang="en-US" sz="1100" b="0" kern="1200" cap="none" spc="0" dirty="0">
              <a:ln w="0"/>
              <a:solidFill>
                <a:schemeClr val="tx1"/>
              </a:solidFill>
              <a:effectLst>
                <a:outerShdw blurRad="38100" dist="19050" dir="2700000" algn="tl" rotWithShape="0">
                  <a:schemeClr val="dk1">
                    <a:alpha val="40000"/>
                  </a:schemeClr>
                </a:outerShdw>
              </a:effectLst>
              <a:hlinkClick xmlns:r="http://schemas.openxmlformats.org/officeDocument/2006/relationships" r:id="rId2"/>
            </a:rPr>
            <a:t>Submission</a:t>
          </a:r>
          <a:endParaRPr lang="en-IN" sz="1100" b="0" kern="1200" cap="none" spc="0" dirty="0">
            <a:ln w="0"/>
            <a:solidFill>
              <a:schemeClr val="tx1"/>
            </a:solidFill>
            <a:effectLst>
              <a:outerShdw blurRad="38100" dist="19050" dir="2700000" algn="tl" rotWithShape="0">
                <a:schemeClr val="dk1">
                  <a:alpha val="40000"/>
                </a:schemeClr>
              </a:outerShdw>
            </a:effectLst>
          </a:endParaRPr>
        </a:p>
      </dsp:txBody>
      <dsp:txXfrm>
        <a:off x="821768" y="851209"/>
        <a:ext cx="1376645" cy="421790"/>
      </dsp:txXfrm>
    </dsp:sp>
    <dsp:sp modelId="{CDC26C17-A0B9-4C09-9618-D35F6EF4B69A}">
      <dsp:nvSpPr>
        <dsp:cNvPr id="0" name=""/>
        <dsp:cNvSpPr/>
      </dsp:nvSpPr>
      <dsp:spPr>
        <a:xfrm>
          <a:off x="4531437" y="869672"/>
          <a:ext cx="1130260" cy="2529656"/>
        </a:xfrm>
        <a:prstGeom prst="rect">
          <a:avLst/>
        </a:prstGeom>
        <a:blipFill>
          <a:blip xmlns:r="http://schemas.openxmlformats.org/officeDocument/2006/relationships" r:embed="rId3"/>
          <a:srcRect/>
          <a:stretch>
            <a:fillRect t="-72000" b="-7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C80A98-A7F3-4981-867B-D2FE89E18194}">
      <dsp:nvSpPr>
        <dsp:cNvPr id="0" name=""/>
        <dsp:cNvSpPr/>
      </dsp:nvSpPr>
      <dsp:spPr>
        <a:xfrm>
          <a:off x="4413788" y="419192"/>
          <a:ext cx="1397592" cy="3154306"/>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D05135-3241-4BA5-B06D-E93841724375}">
      <dsp:nvSpPr>
        <dsp:cNvPr id="0" name=""/>
        <dsp:cNvSpPr/>
      </dsp:nvSpPr>
      <dsp:spPr>
        <a:xfrm>
          <a:off x="4213482" y="2844990"/>
          <a:ext cx="1716564" cy="42179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8890" rIns="26670" bIns="0" numCol="1" spcCol="1270" anchor="b" anchorCtr="0">
          <a:noAutofit/>
        </a:bodyPr>
        <a:lstStyle/>
        <a:p>
          <a:pPr marL="0" lvl="0" indent="0" algn="r" defTabSz="622300">
            <a:lnSpc>
              <a:spcPct val="90000"/>
            </a:lnSpc>
            <a:spcBef>
              <a:spcPct val="0"/>
            </a:spcBef>
            <a:spcAft>
              <a:spcPct val="35000"/>
            </a:spcAft>
            <a:buNone/>
          </a:pPr>
          <a:r>
            <a:rPr lang="en-US" sz="1400" b="0" kern="1200" cap="none" spc="0" dirty="0">
              <a:ln w="0"/>
              <a:solidFill>
                <a:schemeClr val="tx1"/>
              </a:solidFill>
              <a:effectLst>
                <a:outerShdw blurRad="38100" dist="19050" dir="2700000" algn="tl" rotWithShape="0">
                  <a:schemeClr val="dk1">
                    <a:alpha val="40000"/>
                  </a:schemeClr>
                </a:outerShdw>
              </a:effectLst>
            </a:rPr>
            <a:t>Flowchart</a:t>
          </a:r>
          <a:endParaRPr lang="en-IN" sz="1400" kern="1200" dirty="0"/>
        </a:p>
        <a:p>
          <a:pPr marL="57150" lvl="1" indent="-57150" algn="r" defTabSz="488950">
            <a:lnSpc>
              <a:spcPct val="90000"/>
            </a:lnSpc>
            <a:spcBef>
              <a:spcPct val="0"/>
            </a:spcBef>
            <a:spcAft>
              <a:spcPct val="15000"/>
            </a:spcAft>
            <a:buChar char="•"/>
          </a:pPr>
          <a:r>
            <a:rPr lang="en-US" sz="1100" b="0" kern="1200" cap="none" spc="0" dirty="0">
              <a:ln w="0"/>
              <a:solidFill>
                <a:schemeClr val="tx1"/>
              </a:solidFill>
              <a:effectLst>
                <a:outerShdw blurRad="38100" dist="19050" dir="2700000" algn="tl" rotWithShape="0">
                  <a:schemeClr val="dk1">
                    <a:alpha val="40000"/>
                  </a:schemeClr>
                </a:outerShdw>
              </a:effectLst>
            </a:rPr>
            <a:t>Ai selection</a:t>
          </a:r>
          <a:endParaRPr lang="en-IN" sz="1100" b="0" kern="1200" cap="none" spc="0" dirty="0">
            <a:ln w="0"/>
            <a:solidFill>
              <a:schemeClr val="tx1"/>
            </a:solidFill>
            <a:effectLst>
              <a:outerShdw blurRad="38100" dist="19050" dir="2700000" algn="tl" rotWithShape="0">
                <a:schemeClr val="dk1">
                  <a:alpha val="40000"/>
                </a:schemeClr>
              </a:outerShdw>
            </a:effectLst>
          </a:endParaRPr>
        </a:p>
      </dsp:txBody>
      <dsp:txXfrm>
        <a:off x="4213482" y="2844990"/>
        <a:ext cx="1716564" cy="421790"/>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IN" b="0" i="0" dirty="0" err="1">
                <a:solidFill>
                  <a:srgbClr val="4A4548"/>
                </a:solidFill>
                <a:effectLst/>
                <a:latin typeface="lato" panose="020F0502020204030203" pitchFamily="34" charset="0"/>
              </a:rPr>
              <a:t>srapid</a:t>
            </a:r>
            <a:endParaRPr lang="en-US" dirty="0"/>
          </a:p>
          <a:p>
            <a:endParaRPr lang="en-US" dirty="0"/>
          </a:p>
          <a:p>
            <a:r>
              <a:rPr lang="en-US" dirty="0"/>
              <a:t>Your team bio : </a:t>
            </a:r>
            <a:r>
              <a:rPr lang="en-US" b="1" i="0" dirty="0">
                <a:solidFill>
                  <a:srgbClr val="19171A"/>
                </a:solidFill>
                <a:effectLst/>
                <a:latin typeface="lato" panose="020F0502020204030203" pitchFamily="34" charset="0"/>
              </a:rPr>
              <a:t>Abhijat Sarari </a:t>
            </a:r>
            <a:r>
              <a:rPr lang="en-US" b="0" i="0" dirty="0">
                <a:solidFill>
                  <a:srgbClr val="8A858D"/>
                </a:solidFill>
                <a:effectLst/>
                <a:latin typeface="lato" panose="020F0502020204030203" pitchFamily="34" charset="0"/>
              </a:rPr>
              <a:t>(Team Leader)</a:t>
            </a:r>
            <a:endParaRPr lang="en-US" b="1" i="0" dirty="0">
              <a:solidFill>
                <a:srgbClr val="19171A"/>
              </a:solidFill>
              <a:effectLst/>
              <a:latin typeface="lato" panose="020F0502020204030203" pitchFamily="34" charset="0"/>
            </a:endParaRPr>
          </a:p>
          <a:p>
            <a:endParaRPr lang="en-US" dirty="0"/>
          </a:p>
          <a:p>
            <a:endParaRPr lang="en-US" dirty="0"/>
          </a:p>
          <a:p>
            <a:endParaRPr lang="en-US" dirty="0"/>
          </a:p>
          <a:p>
            <a:endParaRPr lang="en-US" dirty="0"/>
          </a:p>
          <a:p>
            <a:endParaRPr lang="en-US" dirty="0"/>
          </a:p>
          <a:p>
            <a:r>
              <a:rPr lang="en-US" dirty="0"/>
              <a:t>Date : 27-04-2023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05550"/>
            <a:ext cx="8238600" cy="39387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The problem that the proposed framework aims to address is the high energy consumption and carbon emissions associated with training and inference of AI models. As the use of AI continues to grow, so does its impact on the environment. Therefore, there is a need for more energy-efficient and environmentally-friendly AI models. However, many developers may not have the expertise or resources to design and implement such models. The proposed framework aims to provide guidelines, templates, and tools to help developers design and implement green AI models, thereby reducing the environmental impact of AI.</a:t>
            </a:r>
            <a:r>
              <a:rPr lang="en-US" dirty="0">
                <a:solidFill>
                  <a:srgbClr val="222222"/>
                </a:solidFill>
                <a:highlight>
                  <a:srgbClr val="FFFFFF"/>
                </a:highlight>
                <a:latin typeface="Lato"/>
                <a:ea typeface="Lato"/>
                <a:cs typeface="Lato"/>
                <a:sym typeface="Lato"/>
              </a:rPr>
              <a:t> </a:t>
            </a:r>
            <a:r>
              <a:rPr lang="en-US" sz="1400" b="0" i="0" u="none" strike="noStrike" cap="none" dirty="0">
                <a:solidFill>
                  <a:srgbClr val="222222"/>
                </a:solidFill>
                <a:highlight>
                  <a:srgbClr val="FFFFFF"/>
                </a:highlight>
                <a:latin typeface="Lato"/>
                <a:ea typeface="Lato"/>
                <a:cs typeface="Lato"/>
                <a:sym typeface="Lato"/>
              </a:rPr>
              <a:t>The growth of computationally intensive technologies such as machine learning incurs a high carbon footprint and is contributing to climate change¹. Green AI aims to make AI development more sustainable by reducing the hidden costs of the development of the technology itself.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Green AI can help tackle the effects of AI and machine learning on climate change by designing out waste and pollution². It can streamline product development and create responsive and sustainable supply chains, accelerating business </a:t>
            </a:r>
            <a:r>
              <a:rPr lang="en-US" sz="1400" b="0" i="0" u="none" strike="noStrike" cap="none" dirty="0" err="1">
                <a:solidFill>
                  <a:srgbClr val="222222"/>
                </a:solidFill>
                <a:highlight>
                  <a:srgbClr val="FFFFFF"/>
                </a:highlight>
                <a:latin typeface="Lato"/>
                <a:ea typeface="Lato"/>
                <a:cs typeface="Lato"/>
                <a:sym typeface="Lato"/>
              </a:rPr>
              <a:t>decarbonisation</a:t>
            </a:r>
            <a:r>
              <a:rPr lang="en-US" sz="1400" b="0" i="0" u="none" strike="noStrike" cap="none" dirty="0">
                <a:solidFill>
                  <a:srgbClr val="222222"/>
                </a:solidFill>
                <a:highlight>
                  <a:srgbClr val="FFFFFF"/>
                </a:highlight>
                <a:latin typeface="Lato"/>
                <a:ea typeface="Lato"/>
                <a:cs typeface="Lato"/>
                <a:sym typeface="Lato"/>
              </a:rPr>
              <a:t> and resilience to environmental and other crises.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Efforts include £200 million of funding towards 1,000 new PhD places over the next 5 years, for studying AI which can help solve sustainability challenges.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53775" y="873579"/>
            <a:ext cx="8238600" cy="4098471"/>
          </a:xfrm>
          <a:prstGeom prst="rect">
            <a:avLst/>
          </a:prstGeom>
          <a:noFill/>
          <a:ln>
            <a:noFill/>
          </a:ln>
        </p:spPr>
        <p:txBody>
          <a:bodyPr spcFirstLastPara="1" wrap="square" lIns="91425" tIns="91425" rIns="91425" bIns="91425" anchor="t" anchorCtr="0">
            <a:noAutofit/>
          </a:bodyPr>
          <a:lstStyle/>
          <a:p>
            <a:pPr algn="l"/>
            <a:r>
              <a:rPr lang="en-US" sz="1800" b="1" i="0" dirty="0">
                <a:solidFill>
                  <a:schemeClr val="tx1"/>
                </a:solidFill>
                <a:effectLst/>
                <a:latin typeface="Söhne"/>
              </a:rPr>
              <a:t>User Segment: </a:t>
            </a:r>
            <a:r>
              <a:rPr lang="en-US" b="0" i="0" dirty="0">
                <a:solidFill>
                  <a:schemeClr val="tx1"/>
                </a:solidFill>
                <a:effectLst/>
                <a:latin typeface="Söhne"/>
              </a:rPr>
              <a:t>The proposed framework can be beneficial for various stakeholders involved in the development and deployment of AI models. The primary user segments include:</a:t>
            </a:r>
          </a:p>
          <a:p>
            <a:pPr algn="l"/>
            <a:endParaRPr lang="en-US" b="0" i="0" dirty="0">
              <a:solidFill>
                <a:schemeClr val="tx1"/>
              </a:solidFill>
              <a:effectLst/>
              <a:latin typeface="Söhne"/>
            </a:endParaRPr>
          </a:p>
          <a:p>
            <a:pPr algn="just">
              <a:buFont typeface="+mj-lt"/>
              <a:buAutoNum type="arabicPeriod"/>
            </a:pPr>
            <a:r>
              <a:rPr lang="en-US" b="0" i="0" dirty="0">
                <a:solidFill>
                  <a:schemeClr val="tx1"/>
                </a:solidFill>
                <a:effectLst/>
                <a:latin typeface="Söhne"/>
              </a:rPr>
              <a:t>AI Developers: These are the developers responsible for designing and implementing AI models. They may lack the knowledge and expertise to create energy-efficient and environmentally-friendly models.</a:t>
            </a:r>
          </a:p>
          <a:p>
            <a:pPr algn="just">
              <a:buFont typeface="+mj-lt"/>
              <a:buAutoNum type="arabicPeriod"/>
            </a:pPr>
            <a:r>
              <a:rPr lang="en-US" b="0" i="0" dirty="0">
                <a:solidFill>
                  <a:schemeClr val="tx1"/>
                </a:solidFill>
                <a:effectLst/>
                <a:latin typeface="Söhne"/>
              </a:rPr>
              <a:t>Data Scientists: These are the experts responsible for analyzing and processing data for AI model training. They may be interested in understanding the impact of their data processing techniques on the energy consumption and carbon emissions of the AI models.</a:t>
            </a:r>
          </a:p>
          <a:p>
            <a:pPr algn="just">
              <a:buFont typeface="+mj-lt"/>
              <a:buAutoNum type="arabicPeriod"/>
            </a:pPr>
            <a:r>
              <a:rPr lang="en-US" b="0" i="0" dirty="0">
                <a:solidFill>
                  <a:schemeClr val="tx1"/>
                </a:solidFill>
                <a:effectLst/>
                <a:latin typeface="Söhne"/>
              </a:rPr>
              <a:t>Business Owners and Decision Makers: These are the individuals responsible for making strategic decisions regarding AI model development and deployment. They may be interested in reducing the environmental impact of their AI models to align with their corporate social responsibility goals.</a:t>
            </a:r>
          </a:p>
          <a:p>
            <a:pPr algn="l"/>
            <a:r>
              <a:rPr lang="en-US" sz="1800" b="1" i="0" dirty="0">
                <a:solidFill>
                  <a:schemeClr val="tx1"/>
                </a:solidFill>
                <a:effectLst/>
                <a:latin typeface="Söhne"/>
              </a:rPr>
              <a:t>Pain Points</a:t>
            </a:r>
            <a:r>
              <a:rPr lang="en-US" b="0" i="0" dirty="0">
                <a:solidFill>
                  <a:schemeClr val="tx1"/>
                </a:solidFill>
                <a:effectLst/>
                <a:latin typeface="Söhne"/>
              </a:rPr>
              <a:t>: The proposed framework addresses the following pain points:</a:t>
            </a:r>
          </a:p>
          <a:p>
            <a:pPr algn="l"/>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Lack of knowledge and expertise in creating energy-efficient AI models</a:t>
            </a:r>
          </a:p>
          <a:p>
            <a:pPr algn="l">
              <a:buFont typeface="+mj-lt"/>
              <a:buAutoNum type="arabicPeriod"/>
            </a:pPr>
            <a:r>
              <a:rPr lang="en-US" b="0" i="0" dirty="0">
                <a:solidFill>
                  <a:schemeClr val="tx1"/>
                </a:solidFill>
                <a:effectLst/>
                <a:latin typeface="Söhne"/>
              </a:rPr>
              <a:t>Difficulty in measuring the environmental impact of AI models</a:t>
            </a:r>
          </a:p>
          <a:p>
            <a:pPr algn="l">
              <a:buFont typeface="+mj-lt"/>
              <a:buAutoNum type="arabicPeriod"/>
            </a:pPr>
            <a:r>
              <a:rPr lang="en-US" b="0" i="0" dirty="0">
                <a:solidFill>
                  <a:schemeClr val="tx1"/>
                </a:solidFill>
                <a:effectLst/>
                <a:latin typeface="Söhne"/>
              </a:rPr>
              <a:t>Limited availability of guidelines and tools to design and implement green AI models</a:t>
            </a:r>
          </a:p>
          <a:p>
            <a:pPr algn="l">
              <a:buFont typeface="+mj-lt"/>
              <a:buAutoNum type="arabicPeriod"/>
            </a:pPr>
            <a:r>
              <a:rPr lang="en-US" b="0" i="0" dirty="0">
                <a:solidFill>
                  <a:schemeClr val="tx1"/>
                </a:solidFill>
                <a:effectLst/>
                <a:latin typeface="Söhne"/>
              </a:rPr>
              <a:t>High energy costs and carbon emissions associated with training and inference of AI models</a:t>
            </a:r>
          </a:p>
          <a:p>
            <a:pPr algn="l">
              <a:buFont typeface="+mj-lt"/>
              <a:buAutoNum type="arabicPeriod"/>
            </a:pPr>
            <a:r>
              <a:rPr lang="en-US" b="0" i="0" dirty="0">
                <a:solidFill>
                  <a:schemeClr val="tx1"/>
                </a:solidFill>
                <a:effectLst/>
                <a:latin typeface="Söhne"/>
              </a:rPr>
              <a:t>Increasing pressure from stakeholders to reduce the environmental impact of AI models.</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805550"/>
            <a:ext cx="8238600" cy="4108400"/>
          </a:xfrm>
          <a:prstGeom prst="rect">
            <a:avLst/>
          </a:prstGeom>
          <a:noFill/>
          <a:ln>
            <a:noFill/>
          </a:ln>
        </p:spPr>
        <p:txBody>
          <a:bodyPr spcFirstLastPara="1" wrap="square" lIns="91425" tIns="91425" rIns="91425" bIns="91425" anchor="t" anchorCtr="0">
            <a:noAutofit/>
          </a:bodyPr>
          <a:lstStyle/>
          <a:p>
            <a:pPr algn="l"/>
            <a:r>
              <a:rPr lang="en-US" b="0" i="0" dirty="0">
                <a:solidFill>
                  <a:schemeClr val="tx1"/>
                </a:solidFill>
                <a:effectLst/>
                <a:latin typeface="Söhne"/>
              </a:rPr>
              <a:t>There are a few alternative solutions and competitive products that aim to address the problem of energy consumption and carbon emissions associated with AI models. Some of the notable ones are:</a:t>
            </a:r>
          </a:p>
          <a:p>
            <a:pPr algn="l">
              <a:buFont typeface="+mj-lt"/>
              <a:buAutoNum type="arabicPeriod"/>
            </a:pPr>
            <a:r>
              <a:rPr lang="en-US" b="0" i="0" dirty="0">
                <a:solidFill>
                  <a:schemeClr val="tx1"/>
                </a:solidFill>
                <a:effectLst/>
                <a:latin typeface="Söhne"/>
              </a:rPr>
              <a:t>Intel's </a:t>
            </a:r>
            <a:r>
              <a:rPr lang="en-US" b="0" i="0" dirty="0" err="1">
                <a:solidFill>
                  <a:schemeClr val="tx1"/>
                </a:solidFill>
                <a:effectLst/>
                <a:latin typeface="Söhne"/>
              </a:rPr>
              <a:t>OpenVINO</a:t>
            </a:r>
            <a:r>
              <a:rPr lang="en-US" b="0" i="0" dirty="0">
                <a:solidFill>
                  <a:schemeClr val="tx1"/>
                </a:solidFill>
                <a:effectLst/>
                <a:latin typeface="Söhne"/>
              </a:rPr>
              <a:t>: </a:t>
            </a:r>
            <a:r>
              <a:rPr lang="en-US" b="0" i="0" dirty="0" err="1">
                <a:solidFill>
                  <a:schemeClr val="tx1"/>
                </a:solidFill>
                <a:effectLst/>
                <a:latin typeface="Söhne"/>
              </a:rPr>
              <a:t>OpenVINO</a:t>
            </a:r>
            <a:r>
              <a:rPr lang="en-US" b="0" i="0" dirty="0">
                <a:solidFill>
                  <a:schemeClr val="tx1"/>
                </a:solidFill>
                <a:effectLst/>
                <a:latin typeface="Söhne"/>
              </a:rPr>
              <a:t> is an open-source toolkit for optimizing neural network inference. It provides various optimization techniques for deploying models on different hardware platforms, including CPUs, GPUs, FPGAs, and VPUs, to reduce energy consumption and latency.</a:t>
            </a:r>
          </a:p>
          <a:p>
            <a:pPr algn="l">
              <a:buFont typeface="+mj-lt"/>
              <a:buAutoNum type="arabicPeriod"/>
            </a:pPr>
            <a:r>
              <a:rPr lang="en-US" b="0" i="0" dirty="0">
                <a:solidFill>
                  <a:schemeClr val="tx1"/>
                </a:solidFill>
                <a:effectLst/>
                <a:latin typeface="Söhne"/>
              </a:rPr>
              <a:t>NVIDIA's </a:t>
            </a:r>
            <a:r>
              <a:rPr lang="en-US" b="0" i="0" dirty="0" err="1">
                <a:solidFill>
                  <a:schemeClr val="tx1"/>
                </a:solidFill>
                <a:effectLst/>
                <a:latin typeface="Söhne"/>
              </a:rPr>
              <a:t>TensorRT</a:t>
            </a:r>
            <a:r>
              <a:rPr lang="en-US" b="0" i="0" dirty="0">
                <a:solidFill>
                  <a:schemeClr val="tx1"/>
                </a:solidFill>
                <a:effectLst/>
                <a:latin typeface="Söhne"/>
              </a:rPr>
              <a:t>: </a:t>
            </a:r>
            <a:r>
              <a:rPr lang="en-US" b="0" i="0" dirty="0" err="1">
                <a:solidFill>
                  <a:schemeClr val="tx1"/>
                </a:solidFill>
                <a:effectLst/>
                <a:latin typeface="Söhne"/>
              </a:rPr>
              <a:t>TensorRT</a:t>
            </a:r>
            <a:r>
              <a:rPr lang="en-US" b="0" i="0" dirty="0">
                <a:solidFill>
                  <a:schemeClr val="tx1"/>
                </a:solidFill>
                <a:effectLst/>
                <a:latin typeface="Söhne"/>
              </a:rPr>
              <a:t> is a deep learning inference optimizer and runtime library that helps to reduce the memory footprint and latency of deep learning models. It provides various optimizations for deploying models on NVIDIA GPUs, which can help to reduce energy consumption and carbon emissions.</a:t>
            </a:r>
          </a:p>
          <a:p>
            <a:pPr algn="l">
              <a:buFont typeface="+mj-lt"/>
              <a:buAutoNum type="arabicPeriod"/>
            </a:pPr>
            <a:r>
              <a:rPr lang="en-US" b="0" i="0" dirty="0">
                <a:solidFill>
                  <a:schemeClr val="tx1"/>
                </a:solidFill>
                <a:effectLst/>
                <a:latin typeface="Söhne"/>
              </a:rPr>
              <a:t>Google's TFX: TensorFlow Extended (TFX) is a platform for managing end-to-end machine learning pipelines. It provides various tools for data validation, transformation, and model serving, which can help to optimize the energy consumption and carbon emissions of AI models.</a:t>
            </a:r>
          </a:p>
          <a:p>
            <a:pPr algn="l">
              <a:buFont typeface="+mj-lt"/>
              <a:buAutoNum type="arabicPeriod"/>
            </a:pPr>
            <a:r>
              <a:rPr lang="en-US" b="0" i="0" dirty="0">
                <a:solidFill>
                  <a:schemeClr val="tx1"/>
                </a:solidFill>
                <a:effectLst/>
                <a:latin typeface="Söhne"/>
              </a:rPr>
              <a:t>Microsoft's Azure Machine Learning: Azure Machine Learning is a cloud-based platform for building, training, and deploying machine learning models. It provides various tools for optimizing the performance and energy consumption of AI models, such as </a:t>
            </a:r>
            <a:r>
              <a:rPr lang="en-US" b="0" i="0" dirty="0" err="1">
                <a:solidFill>
                  <a:schemeClr val="tx1"/>
                </a:solidFill>
                <a:effectLst/>
                <a:latin typeface="Söhne"/>
              </a:rPr>
              <a:t>AutoML</a:t>
            </a:r>
            <a:r>
              <a:rPr lang="en-US" b="0" i="0" dirty="0">
                <a:solidFill>
                  <a:schemeClr val="tx1"/>
                </a:solidFill>
                <a:effectLst/>
                <a:latin typeface="Söhne"/>
              </a:rPr>
              <a:t> and Hyperdrive.</a:t>
            </a:r>
          </a:p>
          <a:p>
            <a:pPr algn="l"/>
            <a:r>
              <a:rPr lang="en-US" b="0" i="0" dirty="0">
                <a:solidFill>
                  <a:schemeClr val="tx1"/>
                </a:solidFill>
                <a:effectLst/>
                <a:latin typeface="Söhne"/>
              </a:rPr>
              <a:t>While these solutions and products offer various optimizations and tools for reducing the energy consumption and carbon emissions of AI models, they may not provide a comprehensive framework for designing and implementing green AI models. The proposed framework aims to provide guidelines, templates, and tools to help developers design and implement more energy-efficient and environmentally-friendly AI models.</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25526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30632" y="716964"/>
            <a:ext cx="8735782" cy="4171271"/>
          </a:xfrm>
          <a:prstGeom prst="rect">
            <a:avLst/>
          </a:prstGeom>
          <a:noFill/>
          <a:ln>
            <a:noFill/>
          </a:ln>
        </p:spPr>
        <p:txBody>
          <a:bodyPr spcFirstLastPara="1" wrap="square" lIns="91425" tIns="91425" rIns="91425" bIns="91425" anchor="t" anchorCtr="0">
            <a:noAutofit/>
          </a:bodyPr>
          <a:lstStyle/>
          <a:p>
            <a:pPr algn="l"/>
            <a:r>
              <a:rPr lang="en-US" sz="1400" b="0" i="0" dirty="0">
                <a:solidFill>
                  <a:schemeClr val="tx1"/>
                </a:solidFill>
                <a:effectLst/>
                <a:latin typeface="Söhne"/>
              </a:rPr>
              <a:t>If the proposed framework idea gets selected, the following Azure tools and resources could be used to develop the prototype:</a:t>
            </a:r>
            <a:br>
              <a:rPr lang="en-US" sz="1400" b="0" i="0" dirty="0">
                <a:solidFill>
                  <a:schemeClr val="tx1"/>
                </a:solidFill>
                <a:effectLst/>
                <a:latin typeface="Söhne"/>
              </a:rPr>
            </a:br>
            <a:r>
              <a:rPr lang="en-US" sz="1400" b="0" i="0" dirty="0">
                <a:solidFill>
                  <a:schemeClr val="tx1"/>
                </a:solidFill>
                <a:effectLst/>
                <a:latin typeface="Söhne"/>
              </a:rPr>
              <a:t>Azure Machine Learning: Azure Machine Learning is a cloud-based platform for building, training, and deploying machine learning models. It provides various tools for optimizing the performance and energy consumption of AI models, such as </a:t>
            </a:r>
            <a:r>
              <a:rPr lang="en-US" sz="1400" b="0" i="0" dirty="0" err="1">
                <a:solidFill>
                  <a:schemeClr val="tx1"/>
                </a:solidFill>
                <a:effectLst/>
                <a:latin typeface="Söhne"/>
              </a:rPr>
              <a:t>AutoML</a:t>
            </a:r>
            <a:r>
              <a:rPr lang="en-US" sz="1400" b="0" i="0" dirty="0">
                <a:solidFill>
                  <a:schemeClr val="tx1"/>
                </a:solidFill>
                <a:effectLst/>
                <a:latin typeface="Söhne"/>
              </a:rPr>
              <a:t> and Hyperdrive. Azure Machine Learning could be used to train and optimize the energy consumption of AI models.</a:t>
            </a:r>
            <a:br>
              <a:rPr lang="en-US" sz="1400" b="0" i="0" dirty="0">
                <a:solidFill>
                  <a:schemeClr val="tx1"/>
                </a:solidFill>
                <a:effectLst/>
                <a:latin typeface="Söhne"/>
              </a:rPr>
            </a:br>
            <a:r>
              <a:rPr lang="en-US" sz="1400" b="0" i="0" dirty="0">
                <a:solidFill>
                  <a:schemeClr val="tx1"/>
                </a:solidFill>
                <a:effectLst/>
                <a:latin typeface="Söhne"/>
              </a:rPr>
              <a:t>Azure IoT Hub: Azure IoT Hub is a cloud-based platform for managing and monitoring Internet of Things (IoT) devices. It provides various tools for managing device identities, security, and communication. Azure IoT Hub could be used to monitor and manage the energy consumption and carbon emissions of AI models running on IoT devices.</a:t>
            </a:r>
            <a:br>
              <a:rPr lang="en-US" sz="1400" b="0" i="0" dirty="0">
                <a:solidFill>
                  <a:schemeClr val="tx1"/>
                </a:solidFill>
                <a:effectLst/>
                <a:latin typeface="Söhne"/>
              </a:rPr>
            </a:br>
            <a:r>
              <a:rPr lang="en-US" sz="1400" b="0" i="0" dirty="0">
                <a:solidFill>
                  <a:schemeClr val="tx1"/>
                </a:solidFill>
                <a:effectLst/>
                <a:latin typeface="Söhne"/>
              </a:rPr>
              <a:t>Azure Functions: Azure Functions is a serverless compute service that allows developers to run code on demand in response to events. It provides a scalable and cost-effective way to run small pieces of code that can perform various tasks, such as data processing and model serving. Azure Functions could be used to deploy and serve the energy-efficient AI models.</a:t>
            </a:r>
            <a:br>
              <a:rPr lang="en-US" sz="1400" b="0" i="0" dirty="0">
                <a:solidFill>
                  <a:schemeClr val="tx1"/>
                </a:solidFill>
                <a:effectLst/>
                <a:latin typeface="Söhne"/>
              </a:rPr>
            </a:br>
            <a:r>
              <a:rPr lang="en-US" sz="1400" b="0" i="0" dirty="0">
                <a:solidFill>
                  <a:schemeClr val="tx1"/>
                </a:solidFill>
                <a:effectLst/>
                <a:latin typeface="Söhne"/>
              </a:rPr>
              <a:t>Azure DevOps: Azure DevOps is a cloud-based platform for managing the end-to-end software development lifecycle. It provides various tools for planning, coding, testing, and deploying software applications. Azure DevOps could be used to manage the development and deployment of the green AI framework.</a:t>
            </a:r>
            <a:br>
              <a:rPr lang="en-US" sz="1400" b="0" i="0" dirty="0">
                <a:solidFill>
                  <a:schemeClr val="tx1"/>
                </a:solidFill>
                <a:effectLst/>
                <a:latin typeface="Söhne"/>
              </a:rPr>
            </a:br>
            <a:r>
              <a:rPr lang="en-US" sz="1400" b="0" i="0" dirty="0">
                <a:solidFill>
                  <a:schemeClr val="tx1"/>
                </a:solidFill>
                <a:effectLst/>
                <a:latin typeface="Söhne"/>
              </a:rPr>
              <a:t>Azure Storage: Azure Storage is a cloud-based storage service that provides various types of storage, such as file, blob, and queue storage. It provides a scalable and cost-effective way to store data generated by the green AI models. Azure Storage could be used to store training data and model checkpoints.</a:t>
            </a:r>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353042" y="898206"/>
            <a:ext cx="8238600" cy="36084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The proposed solution is to build a framework that helps developers design and implement energy-efficient and environmentally-friendly AI models. The framework will provide guidelines, templates, and tools for selecting the most appropriate and efficient AI models for different tasks and domains. The framework will also help developers measure and minimize the energy consumption and carbon emissions of their AI models during training and inference. The architecture of the framework will leverage existing tools and libraries such as TensorFlow, </a:t>
            </a:r>
            <a:r>
              <a:rPr lang="en-US" sz="1400" b="0" i="0" u="none" strike="noStrike" cap="none" dirty="0" err="1">
                <a:solidFill>
                  <a:srgbClr val="222222"/>
                </a:solidFill>
                <a:highlight>
                  <a:srgbClr val="FFFFFF"/>
                </a:highlight>
                <a:latin typeface="Lato"/>
                <a:ea typeface="Lato"/>
                <a:cs typeface="Lato"/>
                <a:sym typeface="Lato"/>
              </a:rPr>
              <a:t>PyTorch</a:t>
            </a:r>
            <a:r>
              <a:rPr lang="en-US" sz="1400" b="0" i="0" u="none" strike="noStrike" cap="none" dirty="0">
                <a:solidFill>
                  <a:srgbClr val="222222"/>
                </a:solidFill>
                <a:highlight>
                  <a:srgbClr val="FFFFFF"/>
                </a:highlight>
                <a:latin typeface="Lato"/>
                <a:ea typeface="Lato"/>
                <a:cs typeface="Lato"/>
                <a:sym typeface="Lato"/>
              </a:rPr>
              <a:t>, </a:t>
            </a:r>
            <a:r>
              <a:rPr lang="en-US" sz="1400" b="0" i="0" u="none" strike="noStrike" cap="none" dirty="0" err="1">
                <a:solidFill>
                  <a:srgbClr val="222222"/>
                </a:solidFill>
                <a:highlight>
                  <a:srgbClr val="FFFFFF"/>
                </a:highlight>
                <a:latin typeface="Lato"/>
                <a:ea typeface="Lato"/>
                <a:cs typeface="Lato"/>
                <a:sym typeface="Lato"/>
              </a:rPr>
              <a:t>MLflow</a:t>
            </a:r>
            <a:r>
              <a:rPr lang="en-US" sz="1400" b="0" i="0" u="none" strike="noStrike" cap="none" dirty="0">
                <a:solidFill>
                  <a:srgbClr val="222222"/>
                </a:solidFill>
                <a:highlight>
                  <a:srgbClr val="FFFFFF"/>
                </a:highlight>
                <a:latin typeface="Lato"/>
                <a:ea typeface="Lato"/>
                <a:cs typeface="Lato"/>
                <a:sym typeface="Lato"/>
              </a:rPr>
              <a:t>, and will utilize Azure tools such as Azure Machine Learning, IoT Hub, Azure Functions, and Azure Storage.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The methodology of the framework will involve developing a set of best practices and guidelines for designing and implementing green AI models. These guidelines will consider factors such as model complexity, training algorithms, data pre-processing techniques, and model optimization. The framework will also provide templates and tools for implementing these guidelines, making it easier for developers to create energy-efficient AI models. Additionally, the framework will leverage Azure tools to monitor and manage the energy consumption and carbon emissions of AI models during training and inference.</a:t>
            </a: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32000" y="3146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374850" y="646539"/>
            <a:ext cx="8238600" cy="424895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The proposed framework has several key differentiators that set it apart from existing alternatives. Firstly, the framework provides comprehensive guidelines and tools for designing and implementing energy-efficient and environmentally-friendly AI models, covering a wide range of tasks and domains. Secondly, the framework leverages Azure tools to monitor and manage the energy consumption and carbon emissions of AI models during training and inference, making it easier for developers to create and deploy green AI models. Finally, the framework utilizes existing tools and libraries such as TensorFlow, </a:t>
            </a:r>
            <a:r>
              <a:rPr lang="en-US" sz="1400" b="0" i="0" u="none" strike="noStrike" cap="none" dirty="0" err="1">
                <a:solidFill>
                  <a:srgbClr val="222222"/>
                </a:solidFill>
                <a:highlight>
                  <a:srgbClr val="FFFFFF"/>
                </a:highlight>
                <a:latin typeface="Lato"/>
                <a:ea typeface="Lato"/>
                <a:cs typeface="Lato"/>
                <a:sym typeface="Lato"/>
              </a:rPr>
              <a:t>PyTorch</a:t>
            </a:r>
            <a:r>
              <a:rPr lang="en-US" sz="1400" b="0" i="0" u="none" strike="noStrike" cap="none" dirty="0">
                <a:solidFill>
                  <a:srgbClr val="222222"/>
                </a:solidFill>
                <a:highlight>
                  <a:srgbClr val="FFFFFF"/>
                </a:highlight>
                <a:latin typeface="Lato"/>
                <a:ea typeface="Lato"/>
                <a:cs typeface="Lato"/>
                <a:sym typeface="Lato"/>
              </a:rPr>
              <a:t>, and </a:t>
            </a:r>
            <a:r>
              <a:rPr lang="en-US" sz="1400" b="0" i="0" u="none" strike="noStrike" cap="none" dirty="0" err="1">
                <a:solidFill>
                  <a:srgbClr val="222222"/>
                </a:solidFill>
                <a:highlight>
                  <a:srgbClr val="FFFFFF"/>
                </a:highlight>
                <a:latin typeface="Lato"/>
                <a:ea typeface="Lato"/>
                <a:cs typeface="Lato"/>
                <a:sym typeface="Lato"/>
              </a:rPr>
              <a:t>MLflow</a:t>
            </a:r>
            <a:r>
              <a:rPr lang="en-US" sz="1400" b="0" i="0" u="none" strike="noStrike" cap="none" dirty="0">
                <a:solidFill>
                  <a:srgbClr val="222222"/>
                </a:solidFill>
                <a:highlight>
                  <a:srgbClr val="FFFFFF"/>
                </a:highlight>
                <a:latin typeface="Lato"/>
                <a:ea typeface="Lato"/>
                <a:cs typeface="Lato"/>
                <a:sym typeface="Lato"/>
              </a:rPr>
              <a:t>, making it easier for developers to integrate the framework into their existing workflows. To build adoption of the framework, we plan to take a multi-pronged approach. Firstly, we will create a website and documentation for the framework, making it easy for developers to learn about and use the framework. We will also provide training and support resources, such as online courses and webinars, to help developers get up to speed on the framework.</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Secondly, we will engage with the AI community by presenting the framework at conferences, workshops, and meetups. We will also work with organizations and researchers to showcase the benefits of using the framework for creating energy-efficient AI models.</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Finally, we will provide incentives for organizations and developers to adopt the framework, such as offering discounts or credits for using Azure tools or providing recognition for organizations that use the framework to create environmentally-friendly AI models.</a:t>
            </a: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8" name="Diagram 7">
            <a:extLst>
              <a:ext uri="{FF2B5EF4-FFF2-40B4-BE49-F238E27FC236}">
                <a16:creationId xmlns:a16="http://schemas.microsoft.com/office/drawing/2014/main" id="{CFDBCA11-F941-431D-6513-B7F41B335A7E}"/>
              </a:ext>
            </a:extLst>
          </p:cNvPr>
          <p:cNvGraphicFramePr/>
          <p:nvPr>
            <p:extLst>
              <p:ext uri="{D42A27DB-BD31-4B8C-83A1-F6EECF244321}">
                <p14:modId xmlns:p14="http://schemas.microsoft.com/office/powerpoint/2010/main" val="1469733869"/>
              </p:ext>
            </p:extLst>
          </p:nvPr>
        </p:nvGraphicFramePr>
        <p:xfrm>
          <a:off x="1524000" y="824593"/>
          <a:ext cx="6096000" cy="42221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Abhijat </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1572</Words>
  <Application>Microsoft Office PowerPoint</Application>
  <PresentationFormat>On-screen Show (16:9)</PresentationFormat>
  <Paragraphs>58</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Lato Black</vt:lpstr>
      <vt:lpstr>Arial</vt:lpstr>
      <vt:lpstr>Lato</vt:lpstr>
      <vt:lpstr>Söhne</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ABHIJAT SARARI</cp:lastModifiedBy>
  <cp:revision>62</cp:revision>
  <dcterms:modified xsi:type="dcterms:W3CDTF">2023-04-27T06:15:56Z</dcterms:modified>
</cp:coreProperties>
</file>