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146847062" r:id="rId8"/>
    <p:sldId id="263" r:id="rId9"/>
    <p:sldId id="265" r:id="rId10"/>
    <p:sldId id="266" r:id="rId11"/>
    <p:sldId id="267" r:id="rId12"/>
    <p:sldId id="2146847063" r:id="rId13"/>
    <p:sldId id="2146847064" r:id="rId14"/>
    <p:sldId id="2146847065" r:id="rId15"/>
    <p:sldId id="2146847067" r:id="rId16"/>
    <p:sldId id="2146847066" r:id="rId17"/>
    <p:sldId id="268" r:id="rId18"/>
    <p:sldId id="2146847055" r:id="rId19"/>
    <p:sldId id="269" r:id="rId20"/>
    <p:sldId id="2146847059" r:id="rId21"/>
    <p:sldId id="2146847060" r:id="rId22"/>
    <p:sldId id="214684706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" TargetMode="External"/><Relationship Id="rId2" Type="http://schemas.openxmlformats.org/officeDocument/2006/relationships/hyperlink" Target="https://www.who.in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/>
              <a:t>Agentic AI Health Symptom Checker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Abhijeet Kasera-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Government engineering college Ajmer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2186D-9ADF-C79F-2C4C-E97B5B6C137B}"/>
              </a:ext>
            </a:extLst>
          </p:cNvPr>
          <p:cNvSpPr txBox="1"/>
          <p:nvPr/>
        </p:nvSpPr>
        <p:spPr>
          <a:xfrm>
            <a:off x="3379839" y="5229921"/>
            <a:ext cx="636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CS-AIML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D623F-8A4E-5644-B5E3-99737E5B8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4" y="896325"/>
            <a:ext cx="10353368" cy="477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3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88062-FFD3-8B46-678F-1D3265C5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766916"/>
            <a:ext cx="9300689" cy="5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0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8CBF0-EE3F-71FD-9061-CBED5E9D6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570208"/>
            <a:ext cx="10481188" cy="57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D4F53-ADE7-643A-A7A6-50C27EA0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6" y="797358"/>
            <a:ext cx="10274709" cy="52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Agentic AI Health Symptom Checker</a:t>
            </a:r>
            <a:r>
              <a:rPr lang="en-US" sz="2000" dirty="0"/>
              <a:t> is a powerful AI-driven tool designed to help users understand their health conditions through natural language input. By leveraging </a:t>
            </a:r>
            <a:r>
              <a:rPr lang="en-US" sz="2000" b="1" dirty="0"/>
              <a:t>IBM Granite</a:t>
            </a:r>
            <a:r>
              <a:rPr lang="en-US" sz="2000" dirty="0"/>
              <a:t>, </a:t>
            </a:r>
            <a:r>
              <a:rPr lang="en-US" sz="2000" b="1" dirty="0"/>
              <a:t>Watson NLP</a:t>
            </a:r>
            <a:r>
              <a:rPr lang="en-US" sz="2000" dirty="0"/>
              <a:t>, and </a:t>
            </a:r>
            <a:r>
              <a:rPr lang="en-US" sz="2000" b="1" dirty="0"/>
              <a:t>IBM Cloud Lite</a:t>
            </a:r>
            <a:r>
              <a:rPr lang="en-US" sz="2000" dirty="0"/>
              <a:t>, the system offers reliable symptom analysis, urgency detection, home remedies, and guidance on when to consult a doctor—</a:t>
            </a:r>
            <a:r>
              <a:rPr lang="en-US" sz="2000" b="1" dirty="0"/>
              <a:t>without encouraging self-diagnosis</a:t>
            </a:r>
            <a:r>
              <a:rPr lang="en-US" sz="2000" dirty="0"/>
              <a:t>.</a:t>
            </a:r>
          </a:p>
          <a:p>
            <a:r>
              <a:rPr lang="en-US" sz="2000" dirty="0"/>
              <a:t>The project demonstrates how emerging technologies can make </a:t>
            </a:r>
            <a:r>
              <a:rPr lang="en-US" sz="2000" b="1" dirty="0"/>
              <a:t>healthcare more accessible, multilingual, and user-friendly</a:t>
            </a:r>
            <a:r>
              <a:rPr lang="en-US" sz="2000" dirty="0"/>
              <a:t>, especially for those without immediate access to medical professionals. It promotes </a:t>
            </a:r>
            <a:r>
              <a:rPr lang="en-US" sz="2000" b="1" dirty="0"/>
              <a:t>early detection</a:t>
            </a:r>
            <a:r>
              <a:rPr lang="en-US" sz="2000" dirty="0"/>
              <a:t>, </a:t>
            </a:r>
            <a:r>
              <a:rPr lang="en-US" sz="2000" b="1" dirty="0"/>
              <a:t>health education</a:t>
            </a:r>
            <a:r>
              <a:rPr lang="en-US" sz="2000" dirty="0"/>
              <a:t>, and </a:t>
            </a:r>
            <a:r>
              <a:rPr lang="en-US" sz="2000" b="1" dirty="0"/>
              <a:t>responsible care-seeking behavior</a:t>
            </a:r>
            <a:r>
              <a:rPr lang="en-US" sz="2000" dirty="0"/>
              <a:t>.</a:t>
            </a:r>
          </a:p>
          <a:p>
            <a:r>
              <a:rPr lang="en-US" sz="2000" dirty="0"/>
              <a:t>Overall, this solution has the potential to become a </a:t>
            </a:r>
            <a:r>
              <a:rPr lang="en-US" sz="2000" b="1" dirty="0"/>
              <a:t>scalable, ethical, and impactful health companion</a:t>
            </a:r>
            <a:r>
              <a:rPr lang="en-US" sz="2000" dirty="0"/>
              <a:t>, especially when integrated with real-time data, IoT devices, and telemedicine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05" y="1665820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50" b="1" dirty="0"/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🔭Voice Assistant Integration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Add voice-based interaction using IBM Watson Speech-to-Text and Text-to-Speech APIs to make the system fully conversational.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05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Wearable &amp; IoT Device Integration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Connect with health trackers (like smartwatches) to auto-fetch vitals (e.g., heart rate, temperature) and enhance symptom accuracy.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05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User Health History &amp; Personalization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Allow users to create profiles and track past symptom checks for personalized condition suggestions and reminders.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05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Real-time Doctor Consultation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Integrate a live chat or telehealth feature to connect users directly with certified healthcare providers.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05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Offline Access (Mobile App)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Build a mobile version with offline capabilities for areas with poor internet connectivity, especially in rural or remote regions.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05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Disease Outbreak Detection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050" b="1" dirty="0">
                <a:solidFill>
                  <a:schemeClr val="tx1"/>
                </a:solidFill>
                <a:latin typeface="Arial" panose="020B0604020202020204" pitchFamily="34" charset="0"/>
              </a:rPr>
              <a:t>Use anonymized symptom data to detect patterns or outbreaks in specific regions, helping public health authorities.</a:t>
            </a:r>
          </a:p>
          <a:p>
            <a:pPr marL="457200" lvl="1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05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5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endParaRPr lang="en-US" sz="105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400" b="1" dirty="0"/>
              <a:t>📚 References</a:t>
            </a:r>
          </a:p>
          <a:p>
            <a:r>
              <a:rPr lang="en-IN" sz="2400" b="1" dirty="0"/>
              <a:t>World Health Organization (WHO)</a:t>
            </a:r>
            <a:r>
              <a:rPr lang="en-IN" sz="2400" dirty="0"/>
              <a:t> – Symptoms &amp; Disease Information</a:t>
            </a:r>
            <a:br>
              <a:rPr lang="en-IN" sz="2400" dirty="0"/>
            </a:br>
            <a:r>
              <a:rPr lang="en-IN" sz="2400" dirty="0">
                <a:hlinkClick r:id="rId2"/>
              </a:rPr>
              <a:t>https://www.who.int</a:t>
            </a:r>
            <a:endParaRPr lang="en-IN" sz="2400" dirty="0"/>
          </a:p>
          <a:p>
            <a:r>
              <a:rPr lang="en-IN" sz="2400" b="1" dirty="0" err="1"/>
              <a:t>Centers</a:t>
            </a:r>
            <a:r>
              <a:rPr lang="en-IN" sz="2400" b="1" dirty="0"/>
              <a:t> for Disease Control and Prevention (CDC)</a:t>
            </a:r>
            <a:r>
              <a:rPr lang="en-IN" sz="2400" dirty="0"/>
              <a:t> – Health Conditions Database</a:t>
            </a:r>
            <a:br>
              <a:rPr lang="en-IN" sz="2400" dirty="0"/>
            </a:br>
            <a:r>
              <a:rPr lang="en-IN" sz="2400" dirty="0">
                <a:hlinkClick r:id="rId3"/>
              </a:rPr>
              <a:t>https://www.cdc.gov</a:t>
            </a:r>
            <a:endParaRPr lang="en-IN" sz="2400" dirty="0"/>
          </a:p>
          <a:p>
            <a:r>
              <a:rPr lang="en-IN" sz="2400" b="1" dirty="0"/>
              <a:t>IBM Granite Foundation Models</a:t>
            </a:r>
            <a:r>
              <a:rPr lang="en-IN" sz="2400" dirty="0"/>
              <a:t> – Language Understanding and AI Services</a:t>
            </a:r>
            <a:br>
              <a:rPr lang="en-IN" sz="2400" dirty="0"/>
            </a:br>
            <a:r>
              <a:rPr lang="en-IN" sz="2400" dirty="0"/>
              <a:t>https://www.ibm.com/products/granite</a:t>
            </a:r>
          </a:p>
          <a:p>
            <a:r>
              <a:rPr lang="en-IN" sz="2400" b="1" dirty="0"/>
              <a:t>IBM Watson Natural Language Understanding</a:t>
            </a:r>
            <a:br>
              <a:rPr lang="en-IN" sz="2400" dirty="0"/>
            </a:br>
            <a:r>
              <a:rPr lang="en-IN" sz="2400" dirty="0"/>
              <a:t>https://www.ibm.com/cloud/watson-natural-language-understanding</a:t>
            </a:r>
          </a:p>
          <a:p>
            <a:r>
              <a:rPr lang="en-IN" sz="2400" b="1" dirty="0"/>
              <a:t>IBM Watson Language Translator</a:t>
            </a:r>
            <a:br>
              <a:rPr lang="en-IN" sz="2400" dirty="0"/>
            </a:br>
            <a:r>
              <a:rPr lang="en-IN" sz="2400" dirty="0"/>
              <a:t>https://www.ibm.com/cloud/watson-language-translator</a:t>
            </a:r>
          </a:p>
          <a:p>
            <a:r>
              <a:rPr lang="en-IN" sz="2400" b="1" dirty="0" err="1"/>
              <a:t>Infermedica</a:t>
            </a:r>
            <a:r>
              <a:rPr lang="en-IN" sz="2400" b="1" dirty="0"/>
              <a:t> Symptom Checker API (for reference data)</a:t>
            </a:r>
            <a:br>
              <a:rPr lang="en-IN" sz="2400" dirty="0"/>
            </a:br>
            <a:r>
              <a:rPr lang="en-IN" sz="2400" dirty="0"/>
              <a:t>https://developer.infermedica.com</a:t>
            </a:r>
          </a:p>
          <a:p>
            <a:r>
              <a:rPr lang="en-IN" sz="2400" b="1" dirty="0"/>
              <a:t>Kaggle Medical Datasets</a:t>
            </a:r>
            <a:r>
              <a:rPr lang="en-IN" sz="2400" dirty="0"/>
              <a:t> – Symptom-to-Disease Mapping</a:t>
            </a:r>
            <a:br>
              <a:rPr lang="en-IN" sz="2400" dirty="0"/>
            </a:br>
            <a:r>
              <a:rPr lang="en-IN" sz="2400" dirty="0"/>
              <a:t>https://www.kaggle.com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51E76-C737-7B56-1C29-1ADE7DCA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1" y="1232452"/>
            <a:ext cx="10129520" cy="53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124A3-3535-D4BF-AC07-8D088117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380357"/>
            <a:ext cx="10068560" cy="522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C3265-7391-9F7D-82B3-C5F1D697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232452"/>
            <a:ext cx="10109200" cy="53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80" y="1385116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today's digital world, people often turn to the internet to self-diagnose symptoms, which can lead to misinformation, panic, and poor health decisions. There is a need for a reliable AI-driven solution that can </a:t>
            </a:r>
            <a:r>
              <a:rPr lang="en-US" sz="3200" b="1" dirty="0"/>
              <a:t>analyze user-reported symptoms</a:t>
            </a:r>
            <a:r>
              <a:rPr lang="en-US" sz="3200" dirty="0"/>
              <a:t>, </a:t>
            </a:r>
            <a:r>
              <a:rPr lang="en-US" sz="3200" b="1" dirty="0"/>
              <a:t>provide educational health suggestions</a:t>
            </a:r>
            <a:r>
              <a:rPr lang="en-US" sz="3200" dirty="0"/>
              <a:t>, and </a:t>
            </a:r>
            <a:r>
              <a:rPr lang="en-US" sz="3200" b="1" dirty="0"/>
              <a:t>encourage timely medical consultations</a:t>
            </a:r>
            <a:r>
              <a:rPr lang="en-US" sz="3200" dirty="0"/>
              <a:t>, all while avoiding the risks of self-diagnosis.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286EA-5091-A4C3-2801-D8C19D3FB797}"/>
              </a:ext>
            </a:extLst>
          </p:cNvPr>
          <p:cNvSpPr txBox="1"/>
          <p:nvPr/>
        </p:nvSpPr>
        <p:spPr>
          <a:xfrm>
            <a:off x="285135" y="1966452"/>
            <a:ext cx="8858865" cy="432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30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Trusted Medical Sources (Like WHO)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5100F-940D-6365-54FD-6CEE1A72B1C9}"/>
              </a:ext>
            </a:extLst>
          </p:cNvPr>
          <p:cNvSpPr txBox="1"/>
          <p:nvPr/>
        </p:nvSpPr>
        <p:spPr>
          <a:xfrm>
            <a:off x="452284" y="759230"/>
            <a:ext cx="9763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212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1726052"/>
            <a:ext cx="11948160" cy="513194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⚙️ Key Components of the Solution: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Natural Language Understanding (NLU):</a:t>
            </a: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Use </a:t>
            </a: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IBM Granite Foundation Models</a:t>
            </a: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 to interpret user input in conversational language.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Identify symptoms, duration, and severity using </a:t>
            </a: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intent and entity extraction</a:t>
            </a: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Symptom Mapping &amp; Condition Prediction:</a:t>
            </a: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Map extracted symptoms to likely conditions using </a:t>
            </a: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symptom-condition datasets</a:t>
            </a: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 (sourced from WHO, CDC, or APIs like </a:t>
            </a:r>
            <a:r>
              <a:rPr lang="en-US" altLang="en-US" sz="900" dirty="0" err="1">
                <a:solidFill>
                  <a:schemeClr val="tx1"/>
                </a:solidFill>
                <a:latin typeface="Arial" panose="020B0604020202020204" pitchFamily="34" charset="0"/>
              </a:rPr>
              <a:t>Infermedica</a:t>
            </a: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).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Assign </a:t>
            </a: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urgency levels</a:t>
            </a: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 (e.g., Mild, Moderate, Severe) based on symptom patterns and risk factors.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Home Remedies &amp; Preventive Tips:</a:t>
            </a: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For non-urgent conditions, suggest </a:t>
            </a: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science-backed home remedies</a:t>
            </a: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 and preventive measures.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Provide </a:t>
            </a:r>
            <a:r>
              <a:rPr lang="en-US" altLang="en-US" sz="900" b="1" dirty="0">
                <a:solidFill>
                  <a:schemeClr val="tx1"/>
                </a:solidFill>
                <a:latin typeface="Arial" panose="020B0604020202020204" pitchFamily="34" charset="0"/>
              </a:rPr>
              <a:t>general health advice</a:t>
            </a: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 aligned with public health guidelines.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4. </a:t>
            </a:r>
            <a:r>
              <a:rPr lang="en-US" sz="900" b="1" dirty="0"/>
              <a:t>Multilingual Support:</a:t>
            </a:r>
            <a:endParaRPr lang="en-US" sz="900" dirty="0"/>
          </a:p>
          <a:p>
            <a:pPr lvl="1">
              <a:lnSpc>
                <a:spcPct val="150000"/>
              </a:lnSpc>
            </a:pPr>
            <a:r>
              <a:rPr lang="en-US" sz="900" dirty="0"/>
              <a:t>Use </a:t>
            </a:r>
            <a:r>
              <a:rPr lang="en-US" sz="900" b="1" dirty="0"/>
              <a:t>IBM Watson Language Translator</a:t>
            </a:r>
            <a:r>
              <a:rPr lang="en-US" sz="900" dirty="0"/>
              <a:t> to enable symptom input and response in </a:t>
            </a:r>
            <a:r>
              <a:rPr lang="en-US" sz="900" b="1" dirty="0"/>
              <a:t>multiple languages</a:t>
            </a:r>
            <a:r>
              <a:rPr lang="en-US" sz="900" dirty="0"/>
              <a:t>, increasing accessibility for diverse populations.</a:t>
            </a:r>
          </a:p>
          <a:p>
            <a:pPr>
              <a:lnSpc>
                <a:spcPct val="150000"/>
              </a:lnSpc>
            </a:pPr>
            <a:r>
              <a:rPr lang="en-US" sz="900" b="1" dirty="0"/>
              <a:t>Referral &amp; Doctor Guidance:</a:t>
            </a:r>
            <a:endParaRPr lang="en-US" sz="900" dirty="0"/>
          </a:p>
          <a:p>
            <a:pPr lvl="1">
              <a:lnSpc>
                <a:spcPct val="150000"/>
              </a:lnSpc>
            </a:pPr>
            <a:r>
              <a:rPr lang="en-US" sz="900" dirty="0"/>
              <a:t>When needed, advise users to consult healthcare professionals.</a:t>
            </a:r>
          </a:p>
          <a:p>
            <a:pPr lvl="1">
              <a:lnSpc>
                <a:spcPct val="150000"/>
              </a:lnSpc>
            </a:pPr>
            <a:r>
              <a:rPr lang="en-US" sz="900" dirty="0"/>
              <a:t>Provide </a:t>
            </a:r>
            <a:r>
              <a:rPr lang="en-US" sz="900" b="1" dirty="0"/>
              <a:t>emergency alerts</a:t>
            </a:r>
            <a:r>
              <a:rPr lang="en-US" sz="900" dirty="0"/>
              <a:t> for severe conditions like chest pain or difficulty breathing.</a:t>
            </a:r>
          </a:p>
          <a:p>
            <a:pPr>
              <a:lnSpc>
                <a:spcPct val="150000"/>
              </a:lnSpc>
            </a:pPr>
            <a:r>
              <a:rPr lang="en-US" sz="900" b="1" dirty="0"/>
              <a:t>Cloud Deployment:</a:t>
            </a:r>
            <a:endParaRPr lang="en-US" sz="900" dirty="0"/>
          </a:p>
          <a:p>
            <a:pPr lvl="1">
              <a:lnSpc>
                <a:spcPct val="150000"/>
              </a:lnSpc>
            </a:pPr>
            <a:r>
              <a:rPr lang="en-US" sz="900" dirty="0"/>
              <a:t>Host the entire solution on </a:t>
            </a:r>
            <a:r>
              <a:rPr lang="en-US" sz="900" b="1" dirty="0"/>
              <a:t>IBM Cloud Lite</a:t>
            </a:r>
            <a:r>
              <a:rPr lang="en-US" sz="900" dirty="0"/>
              <a:t> to ensure scalability, security, and real-time performance.</a:t>
            </a:r>
          </a:p>
          <a:p>
            <a:pPr marL="0" indent="0">
              <a:buNone/>
            </a:pPr>
            <a:endParaRPr lang="en-IN" sz="9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02A8F9-5224-4013-2961-DF3906F3D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1195756"/>
            <a:ext cx="110562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address the growing need for accessible, reliable, and educational health guidance, we propose an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symptom checker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enables users to input symptoms in natural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receive contextual, data-driven health insights. The system is designed to ensure user safety, avoid self-diagnosis, and promote early detection and timely medical consultation.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93864B-FB53-984F-6D47-D728E2265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32" y="61750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2" y="1931946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system follows a </a:t>
            </a:r>
            <a:r>
              <a:rPr lang="en-US" sz="1800" b="1" dirty="0"/>
              <a:t>modular and layered architecture</a:t>
            </a:r>
            <a:r>
              <a:rPr lang="en-US" sz="1800" dirty="0"/>
              <a:t> to ensure scalability, accuracy, and ease of integration with IBM Cloud Lite services and IBM Granite models. The approach involves five major layers: </a:t>
            </a:r>
            <a:r>
              <a:rPr lang="en-US" sz="1800" b="1" dirty="0"/>
              <a:t>Input Layer</a:t>
            </a:r>
            <a:r>
              <a:rPr lang="en-US" sz="1800" dirty="0"/>
              <a:t>, </a:t>
            </a:r>
            <a:r>
              <a:rPr lang="en-US" sz="1800" b="1" dirty="0"/>
              <a:t>NLP &amp; Processing Layer</a:t>
            </a:r>
            <a:r>
              <a:rPr lang="en-US" sz="1800" dirty="0"/>
              <a:t>, </a:t>
            </a:r>
            <a:r>
              <a:rPr lang="en-US" sz="1800" b="1" dirty="0"/>
              <a:t>Medical Reasoning Layer</a:t>
            </a:r>
            <a:r>
              <a:rPr lang="en-US" sz="1800" dirty="0"/>
              <a:t>, </a:t>
            </a:r>
            <a:r>
              <a:rPr lang="en-US" sz="1800" b="1" dirty="0"/>
              <a:t>Response Generation Layer</a:t>
            </a:r>
            <a:r>
              <a:rPr lang="en-US" sz="1800" dirty="0"/>
              <a:t>, and </a:t>
            </a:r>
            <a:r>
              <a:rPr lang="en-US" sz="1800" b="1" dirty="0"/>
              <a:t>Cloud Infrastructure Layer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Users enter symptoms via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text or voice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 natural language.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Multilingual input supported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using IBM Watson Language Translator.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800" b="1" dirty="0"/>
              <a:t>Natural Language Processing Layer</a:t>
            </a:r>
          </a:p>
          <a:p>
            <a:r>
              <a:rPr lang="en-US" sz="1800" dirty="0"/>
              <a:t>Input is analyzed using </a:t>
            </a:r>
            <a:r>
              <a:rPr lang="en-US" sz="1800" b="1" dirty="0"/>
              <a:t>IBM Granite Foundation Model</a:t>
            </a:r>
            <a:r>
              <a:rPr lang="en-US" sz="1800" dirty="0"/>
              <a:t> </a:t>
            </a:r>
          </a:p>
          <a:p>
            <a:r>
              <a:rPr lang="en-US" b="1" dirty="0"/>
              <a:t>Symptom Analysis &amp; Medical Reasoning Layer</a:t>
            </a:r>
          </a:p>
          <a:p>
            <a:r>
              <a:rPr lang="en-US" dirty="0"/>
              <a:t>Extracted symptoms are matched with:</a:t>
            </a:r>
          </a:p>
          <a:p>
            <a:pPr lvl="1"/>
            <a:r>
              <a:rPr lang="en-US" dirty="0"/>
              <a:t>Verified datasets from </a:t>
            </a:r>
            <a:r>
              <a:rPr lang="en-US" b="1" dirty="0"/>
              <a:t>WHO</a:t>
            </a:r>
            <a:r>
              <a:rPr lang="en-US" dirty="0"/>
              <a:t>, </a:t>
            </a:r>
            <a:r>
              <a:rPr lang="en-US" b="1" dirty="0"/>
              <a:t>CDC</a:t>
            </a:r>
            <a:r>
              <a:rPr lang="en-US" dirty="0"/>
              <a:t>, and </a:t>
            </a:r>
            <a:r>
              <a:rPr lang="en-US" b="1" dirty="0"/>
              <a:t>medical journals</a:t>
            </a:r>
            <a:endParaRPr lang="en-US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12" y="1482520"/>
            <a:ext cx="11029615" cy="4673324"/>
          </a:xfrm>
        </p:spPr>
        <p:txBody>
          <a:bodyPr>
            <a:noAutofit/>
          </a:bodyPr>
          <a:lstStyle/>
          <a:p>
            <a:r>
              <a:rPr lang="en-US" sz="1400" b="1" dirty="0"/>
              <a:t>⚙️ Algorithm (Brief)</a:t>
            </a:r>
          </a:p>
          <a:p>
            <a:r>
              <a:rPr lang="en-US" sz="1400" dirty="0"/>
              <a:t>User inputs symptoms in natural language.</a:t>
            </a:r>
          </a:p>
          <a:p>
            <a:r>
              <a:rPr lang="en-US" sz="1400" dirty="0"/>
              <a:t>Text is translated (if needed) using IBM Translator.</a:t>
            </a:r>
          </a:p>
          <a:p>
            <a:r>
              <a:rPr lang="en-US" sz="1400" dirty="0"/>
              <a:t>IBM Granite extracts symptoms and context.</a:t>
            </a:r>
          </a:p>
          <a:p>
            <a:r>
              <a:rPr lang="en-US" sz="1400" dirty="0"/>
              <a:t>Symptoms are matched to conditions using verified datasets.</a:t>
            </a:r>
          </a:p>
          <a:p>
            <a:r>
              <a:rPr lang="en-US" sz="1400" dirty="0"/>
              <a:t>System provides condition, urgency, remedies, and doctor advice.</a:t>
            </a:r>
          </a:p>
          <a:p>
            <a:r>
              <a:rPr lang="en-US" sz="1400" dirty="0"/>
              <a:t>Output is shown in the user’s language.</a:t>
            </a:r>
          </a:p>
          <a:p>
            <a:r>
              <a:rPr lang="en-IN" sz="1400" b="1" dirty="0"/>
              <a:t>🛠️ Development Steps (Brief)</a:t>
            </a:r>
          </a:p>
          <a:p>
            <a:r>
              <a:rPr lang="en-IN" sz="1400" dirty="0"/>
              <a:t>Plan features and collect datasets</a:t>
            </a:r>
          </a:p>
          <a:p>
            <a:r>
              <a:rPr lang="en-IN" sz="1400" dirty="0"/>
              <a:t>Build UI for input/output</a:t>
            </a:r>
          </a:p>
          <a:p>
            <a:r>
              <a:rPr lang="en-IN" sz="1400" dirty="0"/>
              <a:t>Integrate IBM Granite and Translator</a:t>
            </a:r>
          </a:p>
          <a:p>
            <a:r>
              <a:rPr lang="en-IN" sz="1400" dirty="0"/>
              <a:t>Implement backend logic in Python</a:t>
            </a:r>
          </a:p>
          <a:p>
            <a:r>
              <a:rPr lang="en-IN" sz="1400" dirty="0"/>
              <a:t>Deploy on IBM Cloud Lite</a:t>
            </a:r>
          </a:p>
          <a:p>
            <a:pPr marL="305435" indent="-305435">
              <a:lnSpc>
                <a:spcPct val="100000"/>
              </a:lnSpc>
            </a:pPr>
            <a:endParaRPr lang="en-IN" sz="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FF00BE-F9D5-B837-03C3-558A9FA94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/>
              <a:t>Agentic AI Health Symptom Checker</a:t>
            </a:r>
            <a:r>
              <a:rPr lang="en-IN" sz="2400" dirty="0"/>
              <a:t> successfully </a:t>
            </a:r>
            <a:r>
              <a:rPr lang="en-IN" sz="2400" dirty="0" err="1"/>
              <a:t>analyzes</a:t>
            </a:r>
            <a:r>
              <a:rPr lang="en-IN" sz="2400" dirty="0"/>
              <a:t> user-entered symptoms using </a:t>
            </a:r>
            <a:r>
              <a:rPr lang="en-IN" sz="2400" b="1" dirty="0"/>
              <a:t>IBM Granite NLP</a:t>
            </a:r>
            <a:r>
              <a:rPr lang="en-IN" sz="2400" dirty="0"/>
              <a:t> and suggests </a:t>
            </a:r>
            <a:r>
              <a:rPr lang="en-IN" sz="2400" b="1" dirty="0"/>
              <a:t>probable conditions</a:t>
            </a:r>
            <a:r>
              <a:rPr lang="en-IN" sz="2400" dirty="0"/>
              <a:t>, </a:t>
            </a:r>
            <a:r>
              <a:rPr lang="en-IN" sz="2400" b="1" dirty="0"/>
              <a:t>urgency level</a:t>
            </a:r>
            <a:r>
              <a:rPr lang="en-IN" sz="2400" dirty="0"/>
              <a:t>, and </a:t>
            </a:r>
            <a:r>
              <a:rPr lang="en-IN" sz="2400" b="1" dirty="0"/>
              <a:t>home remedies</a:t>
            </a:r>
            <a:r>
              <a:rPr lang="en-IN" sz="2400" dirty="0"/>
              <a:t> in real-time. It supports </a:t>
            </a:r>
            <a:r>
              <a:rPr lang="en-IN" sz="2400" b="1" dirty="0"/>
              <a:t>multilingual input/output</a:t>
            </a:r>
            <a:r>
              <a:rPr lang="en-IN" sz="2400" dirty="0"/>
              <a:t> and avoids self-diagnosis by offering </a:t>
            </a:r>
            <a:r>
              <a:rPr lang="en-IN" sz="2400" b="1" dirty="0"/>
              <a:t>verified, educational health advice</a:t>
            </a:r>
            <a:r>
              <a:rPr lang="en-IN" sz="2400" dirty="0"/>
              <a:t>.</a:t>
            </a:r>
          </a:p>
          <a:p>
            <a:r>
              <a:rPr lang="en-IN" sz="2400" b="1" dirty="0"/>
              <a:t>🔹 Key Results:</a:t>
            </a:r>
          </a:p>
          <a:p>
            <a:r>
              <a:rPr lang="en-IN" sz="2400" dirty="0"/>
              <a:t>✅ Accurately identifies symptoms and related conditions.</a:t>
            </a:r>
          </a:p>
          <a:p>
            <a:r>
              <a:rPr lang="en-IN" sz="2400" dirty="0"/>
              <a:t>🌐 Supports 5+ languages via IBM Translator.</a:t>
            </a:r>
          </a:p>
          <a:p>
            <a:r>
              <a:rPr lang="en-IN" sz="2400" dirty="0"/>
              <a:t>🚨 Flags urgent symptoms for doctor referral.</a:t>
            </a:r>
          </a:p>
          <a:p>
            <a:r>
              <a:rPr lang="en-IN" sz="2400" dirty="0"/>
              <a:t>🏠 Recommends home remedies for mild cases.</a:t>
            </a:r>
          </a:p>
          <a:p>
            <a:r>
              <a:rPr lang="en-IN" sz="2400" dirty="0"/>
              <a:t>☁️ Fully deployed on IBM Cloud Lite with fast response times.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E8F0D-5E72-B5FC-66FD-7840DBDD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0" y="883649"/>
            <a:ext cx="10933471" cy="536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427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604</TotalTime>
  <Words>1143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Agentic AI Health Symptom Checker</vt:lpstr>
      <vt:lpstr>OUTLINE</vt:lpstr>
      <vt:lpstr>Problem Statement</vt:lpstr>
      <vt:lpstr>PowerPoint Presentation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Abhijeet Kasera</cp:lastModifiedBy>
  <cp:revision>26</cp:revision>
  <dcterms:created xsi:type="dcterms:W3CDTF">2021-05-26T16:50:10Z</dcterms:created>
  <dcterms:modified xsi:type="dcterms:W3CDTF">2025-08-02T13:24:05Z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