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8"/>
  </p:notesMasterIdLst>
  <p:sldIdLst>
    <p:sldId id="256" r:id="rId2"/>
    <p:sldId id="280" r:id="rId3"/>
    <p:sldId id="276" r:id="rId4"/>
    <p:sldId id="282" r:id="rId5"/>
    <p:sldId id="273" r:id="rId6"/>
    <p:sldId id="291" r:id="rId7"/>
    <p:sldId id="271" r:id="rId8"/>
    <p:sldId id="258" r:id="rId9"/>
    <p:sldId id="293" r:id="rId10"/>
    <p:sldId id="294" r:id="rId11"/>
    <p:sldId id="292" r:id="rId12"/>
    <p:sldId id="287" r:id="rId13"/>
    <p:sldId id="285" r:id="rId14"/>
    <p:sldId id="28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379942-E11C-4E29-926F-A21DAD2C7FA9}">
          <p14:sldIdLst>
            <p14:sldId id="256"/>
            <p14:sldId id="280"/>
            <p14:sldId id="276"/>
            <p14:sldId id="282"/>
            <p14:sldId id="273"/>
            <p14:sldId id="291"/>
            <p14:sldId id="271"/>
            <p14:sldId id="258"/>
            <p14:sldId id="293"/>
            <p14:sldId id="294"/>
            <p14:sldId id="292"/>
            <p14:sldId id="287"/>
            <p14:sldId id="285"/>
            <p14:sldId id="286"/>
            <p14:sldId id="277"/>
            <p14:sldId id="278"/>
          </p14:sldIdLst>
        </p14:section>
      </p14:sectionLst>
    </p:ex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6600"/>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58" y="173"/>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solidFill>
                  <a:schemeClr val="tx1"/>
                </a:solidFill>
                <a:latin typeface="+mn-lt"/>
                <a:cs typeface="Times New Roman" panose="02020603050405020304" pitchFamily="18" charset="0"/>
              </a:rPr>
              <a:t>α = 0.05</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ln>
              <a:effectLst/>
            </c:spPr>
            <c:trendlineType val="linear"/>
            <c:dispRSqr val="1"/>
            <c:dispEq val="1"/>
            <c:trendlineLbl>
              <c:layout>
                <c:manualLayout>
                  <c:x val="-3.2019531078168302E-2"/>
                  <c:y val="0.20893746040365643"/>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b="1" baseline="0" dirty="0">
                        <a:solidFill>
                          <a:schemeClr val="tx1"/>
                        </a:solidFill>
                        <a:latin typeface="+mn-lt"/>
                        <a:cs typeface="Times New Roman" panose="02020603050405020304" pitchFamily="18" charset="0"/>
                      </a:rPr>
                      <a:t>Y = -16664X + 34.616</a:t>
                    </a:r>
                    <a:br>
                      <a:rPr lang="en-US" sz="1400" b="1" baseline="0" dirty="0">
                        <a:solidFill>
                          <a:schemeClr val="tx1"/>
                        </a:solidFill>
                        <a:latin typeface="+mn-lt"/>
                        <a:cs typeface="Times New Roman" panose="02020603050405020304" pitchFamily="18" charset="0"/>
                      </a:rPr>
                    </a:br>
                    <a:r>
                      <a:rPr lang="en-US" sz="1400" b="1" baseline="0" dirty="0">
                        <a:solidFill>
                          <a:schemeClr val="tx1"/>
                        </a:solidFill>
                        <a:latin typeface="+mn-lt"/>
                        <a:cs typeface="Times New Roman" panose="02020603050405020304" pitchFamily="18" charset="0"/>
                      </a:rPr>
                      <a:t>R² = 0.9994</a:t>
                    </a:r>
                    <a:endParaRPr lang="en-US" sz="1400" b="1" dirty="0">
                      <a:solidFill>
                        <a:schemeClr val="tx1"/>
                      </a:solidFill>
                      <a:latin typeface="+mn-lt"/>
                      <a:cs typeface="Times New Roman" panose="02020603050405020304" pitchFamily="18" charset="0"/>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Sheet1!$D$2:$D$5</c:f>
              <c:numCache>
                <c:formatCode>General</c:formatCode>
                <c:ptCount val="4"/>
                <c:pt idx="0">
                  <c:v>1.89611307420494E-3</c:v>
                </c:pt>
                <c:pt idx="1">
                  <c:v>1.8734982332155397E-3</c:v>
                </c:pt>
                <c:pt idx="2">
                  <c:v>1.8565371024734901E-3</c:v>
                </c:pt>
                <c:pt idx="3">
                  <c:v>1.8452296819787899E-3</c:v>
                </c:pt>
              </c:numCache>
            </c:numRef>
          </c:xVal>
          <c:yVal>
            <c:numRef>
              <c:f>Sheet1!$E$2:$E$5</c:f>
              <c:numCache>
                <c:formatCode>General</c:formatCode>
                <c:ptCount val="4"/>
                <c:pt idx="0">
                  <c:v>3.0154095174468498</c:v>
                </c:pt>
                <c:pt idx="1">
                  <c:v>3.4085765384495179</c:v>
                </c:pt>
                <c:pt idx="2">
                  <c:v>3.6696037067235689</c:v>
                </c:pt>
                <c:pt idx="3">
                  <c:v>3.8700468377368225</c:v>
                </c:pt>
              </c:numCache>
            </c:numRef>
          </c:yVal>
          <c:smooth val="0"/>
          <c:extLst>
            <c:ext xmlns:c16="http://schemas.microsoft.com/office/drawing/2014/chart" uri="{C3380CC4-5D6E-409C-BE32-E72D297353CC}">
              <c16:uniqueId val="{00000001-FF06-49C4-9B65-584C1E1881BF}"/>
            </c:ext>
          </c:extLst>
        </c:ser>
        <c:dLbls>
          <c:showLegendKey val="0"/>
          <c:showVal val="0"/>
          <c:showCatName val="0"/>
          <c:showSerName val="0"/>
          <c:showPercent val="0"/>
          <c:showBubbleSize val="0"/>
        </c:dLbls>
        <c:axId val="1965191071"/>
        <c:axId val="1965193151"/>
      </c:scatterChart>
      <c:valAx>
        <c:axId val="1965191071"/>
        <c:scaling>
          <c:orientation val="minMax"/>
        </c:scaling>
        <c:delete val="1"/>
        <c:axPos val="b"/>
        <c:numFmt formatCode="General" sourceLinked="1"/>
        <c:majorTickMark val="out"/>
        <c:minorTickMark val="none"/>
        <c:tickLblPos val="nextTo"/>
        <c:crossAx val="1965193151"/>
        <c:crosses val="autoZero"/>
        <c:crossBetween val="midCat"/>
      </c:valAx>
      <c:valAx>
        <c:axId val="1965193151"/>
        <c:scaling>
          <c:orientation val="minMax"/>
        </c:scaling>
        <c:delete val="1"/>
        <c:axPos val="l"/>
        <c:numFmt formatCode="General" sourceLinked="1"/>
        <c:majorTickMark val="out"/>
        <c:minorTickMark val="none"/>
        <c:tickLblPos val="nextTo"/>
        <c:crossAx val="19651910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3200" b="1" i="0" baseline="0" dirty="0">
                <a:solidFill>
                  <a:schemeClr val="tx1"/>
                </a:solidFill>
                <a:effectLst/>
                <a:latin typeface="Arial" panose="020B0604020202020204" pitchFamily="34" charset="0"/>
                <a:cs typeface="Arial" panose="020B0604020202020204" pitchFamily="34" charset="0"/>
              </a:rPr>
              <a:t>Cellulose </a:t>
            </a:r>
          </a:p>
        </c:rich>
      </c:tx>
      <c:layout>
        <c:manualLayout>
          <c:xMode val="edge"/>
          <c:yMode val="edge"/>
          <c:x val="0.406675971746394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040561688449009E-2"/>
          <c:y val="0.10244052166605919"/>
          <c:w val="0.89711087848411808"/>
          <c:h val="0.78226558265582669"/>
        </c:manualLayout>
      </c:layout>
      <c:scatterChart>
        <c:scatterStyle val="smoothMarker"/>
        <c:varyColors val="0"/>
        <c:ser>
          <c:idx val="1"/>
          <c:order val="0"/>
          <c:tx>
            <c:strRef>
              <c:f>'CELLULOSE without Catalyst'!$L$1</c:f>
              <c:strCache>
                <c:ptCount val="1"/>
                <c:pt idx="0">
                  <c:v>A1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Catalyst'!$L$2:$L$19</c:f>
              <c:numCache>
                <c:formatCode>General</c:formatCode>
                <c:ptCount val="18"/>
                <c:pt idx="0">
                  <c:v>7.3092944502259588E-2</c:v>
                </c:pt>
                <c:pt idx="1">
                  <c:v>0.14223669613806553</c:v>
                </c:pt>
                <c:pt idx="2">
                  <c:v>0.20721163510966306</c:v>
                </c:pt>
                <c:pt idx="3">
                  <c:v>0.2677722615770517</c:v>
                </c:pt>
                <c:pt idx="4">
                  <c:v>0.32364233150825356</c:v>
                </c:pt>
                <c:pt idx="5">
                  <c:v>0.37450869113566909</c:v>
                </c:pt>
                <c:pt idx="6">
                  <c:v>0.420013343190143</c:v>
                </c:pt>
                <c:pt idx="7">
                  <c:v>0.45974306138939164</c:v>
                </c:pt>
                <c:pt idx="8">
                  <c:v>0.49321552562338689</c:v>
                </c:pt>
                <c:pt idx="9">
                  <c:v>0.51986038541995905</c:v>
                </c:pt>
                <c:pt idx="10">
                  <c:v>0.53899269494699587</c:v>
                </c:pt>
                <c:pt idx="11">
                  <c:v>0.54977443912449309</c:v>
                </c:pt>
                <c:pt idx="12">
                  <c:v>0.55115661536180582</c:v>
                </c:pt>
                <c:pt idx="13">
                  <c:v>0.54178776194667122</c:v>
                </c:pt>
                <c:pt idx="14">
                  <c:v>0.51986038541995894</c:v>
                </c:pt>
                <c:pt idx="15">
                  <c:v>0.48283137373023011</c:v>
                </c:pt>
                <c:pt idx="16">
                  <c:v>0.42685199659932327</c:v>
                </c:pt>
                <c:pt idx="17">
                  <c:v>0.34538776394910681</c:v>
                </c:pt>
              </c:numCache>
            </c:numRef>
          </c:yVal>
          <c:smooth val="1"/>
          <c:extLst>
            <c:ext xmlns:c16="http://schemas.microsoft.com/office/drawing/2014/chart" uri="{C3380CC4-5D6E-409C-BE32-E72D297353CC}">
              <c16:uniqueId val="{00000000-6B85-4482-9DCE-762D1D972ABC}"/>
            </c:ext>
          </c:extLst>
        </c:ser>
        <c:ser>
          <c:idx val="3"/>
          <c:order val="1"/>
          <c:tx>
            <c:strRef>
              <c:f>'CELLULOSE without Catalyst'!$M$1</c:f>
              <c:strCache>
                <c:ptCount val="1"/>
                <c:pt idx="0">
                  <c:v>A2</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Catalyst'!$M$2:$M$19</c:f>
              <c:numCache>
                <c:formatCode>General</c:formatCode>
                <c:ptCount val="18"/>
                <c:pt idx="0">
                  <c:v>9.7457259336346094E-2</c:v>
                </c:pt>
                <c:pt idx="1">
                  <c:v>0.1896489281840873</c:v>
                </c:pt>
                <c:pt idx="2">
                  <c:v>0.27628218014621742</c:v>
                </c:pt>
                <c:pt idx="3">
                  <c:v>0.35702968210273556</c:v>
                </c:pt>
                <c:pt idx="4">
                  <c:v>0.4315231086776713</c:v>
                </c:pt>
                <c:pt idx="5">
                  <c:v>0.49934492151422544</c:v>
                </c:pt>
                <c:pt idx="6">
                  <c:v>0.56001779092019044</c:v>
                </c:pt>
                <c:pt idx="7">
                  <c:v>0.61299074851918878</c:v>
                </c:pt>
                <c:pt idx="8">
                  <c:v>0.6576207008311824</c:v>
                </c:pt>
                <c:pt idx="9">
                  <c:v>0.69314718055994518</c:v>
                </c:pt>
                <c:pt idx="10">
                  <c:v>0.71865692659599445</c:v>
                </c:pt>
                <c:pt idx="11">
                  <c:v>0.73303258549932404</c:v>
                </c:pt>
                <c:pt idx="12">
                  <c:v>0.73487548714907447</c:v>
                </c:pt>
                <c:pt idx="13">
                  <c:v>0.72238368259556152</c:v>
                </c:pt>
                <c:pt idx="14">
                  <c:v>0.69314718055994529</c:v>
                </c:pt>
                <c:pt idx="15">
                  <c:v>0.64377516497364018</c:v>
                </c:pt>
                <c:pt idx="16">
                  <c:v>0.56913599546576443</c:v>
                </c:pt>
                <c:pt idx="17">
                  <c:v>0.46051701859880906</c:v>
                </c:pt>
              </c:numCache>
            </c:numRef>
          </c:yVal>
          <c:smooth val="1"/>
          <c:extLst>
            <c:ext xmlns:c16="http://schemas.microsoft.com/office/drawing/2014/chart" uri="{C3380CC4-5D6E-409C-BE32-E72D297353CC}">
              <c16:uniqueId val="{00000001-6B85-4482-9DCE-762D1D972ABC}"/>
            </c:ext>
          </c:extLst>
        </c:ser>
        <c:ser>
          <c:idx val="6"/>
          <c:order val="2"/>
          <c:tx>
            <c:v>Exp</c:v>
          </c:tx>
          <c:spPr>
            <a:ln w="19050" cap="rnd">
              <a:solidFill>
                <a:srgbClr val="FF0000"/>
              </a:solidFill>
              <a:prstDash val="sysDot"/>
              <a:round/>
            </a:ln>
            <a:effectLst/>
          </c:spPr>
          <c:marker>
            <c:symbol val="circle"/>
            <c:size val="5"/>
            <c:spPr>
              <a:solidFill>
                <a:schemeClr val="tx1"/>
              </a:solidFill>
              <a:ln w="9525">
                <a:solidFill>
                  <a:srgbClr val="FF0000"/>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Catalyst'!$Y$2:$Y$19</c:f>
              <c:numCache>
                <c:formatCode>General</c:formatCode>
                <c:ptCount val="18"/>
                <c:pt idx="0">
                  <c:v>0.10682746389592723</c:v>
                </c:pt>
                <c:pt idx="1">
                  <c:v>0.14788888176305989</c:v>
                </c:pt>
                <c:pt idx="2">
                  <c:v>0.21834831796504101</c:v>
                </c:pt>
                <c:pt idx="3">
                  <c:v>0.30011670114650452</c:v>
                </c:pt>
                <c:pt idx="4">
                  <c:v>0.37760181903983203</c:v>
                </c:pt>
                <c:pt idx="5">
                  <c:v>0.40912195088596537</c:v>
                </c:pt>
                <c:pt idx="6">
                  <c:v>0.49492396489502827</c:v>
                </c:pt>
                <c:pt idx="7">
                  <c:v>0.51048460563266207</c:v>
                </c:pt>
                <c:pt idx="8">
                  <c:v>0.46550387414361233</c:v>
                </c:pt>
                <c:pt idx="9">
                  <c:v>0.49707739671139151</c:v>
                </c:pt>
                <c:pt idx="10">
                  <c:v>0.5586264346727553</c:v>
                </c:pt>
                <c:pt idx="11">
                  <c:v>0.67958261638031903</c:v>
                </c:pt>
                <c:pt idx="12">
                  <c:v>0.64123681057139603</c:v>
                </c:pt>
                <c:pt idx="13">
                  <c:v>0.49622903344597857</c:v>
                </c:pt>
                <c:pt idx="14">
                  <c:v>0.4502952050861353</c:v>
                </c:pt>
                <c:pt idx="15">
                  <c:v>0.38969657731452162</c:v>
                </c:pt>
                <c:pt idx="16">
                  <c:v>0.31907478319993238</c:v>
                </c:pt>
                <c:pt idx="17">
                  <c:v>0.30241265762499703</c:v>
                </c:pt>
              </c:numCache>
            </c:numRef>
          </c:yVal>
          <c:smooth val="1"/>
          <c:extLst>
            <c:ext xmlns:c16="http://schemas.microsoft.com/office/drawing/2014/chart" uri="{C3380CC4-5D6E-409C-BE32-E72D297353CC}">
              <c16:uniqueId val="{00000002-6B85-4482-9DCE-762D1D972ABC}"/>
            </c:ext>
          </c:extLst>
        </c:ser>
        <c:ser>
          <c:idx val="7"/>
          <c:order val="3"/>
          <c:tx>
            <c:strRef>
              <c:f>'CELLULOSE without Catalyst'!$H$1</c:f>
              <c:strCache>
                <c:ptCount val="1"/>
                <c:pt idx="0">
                  <c:v>D1</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Catalyst'!$H$2:$H$19</c:f>
              <c:numCache>
                <c:formatCode>General</c:formatCode>
                <c:ptCount val="18"/>
                <c:pt idx="0">
                  <c:v>2.5000000000000005E-2</c:v>
                </c:pt>
                <c:pt idx="1">
                  <c:v>5.000000000000001E-2</c:v>
                </c:pt>
                <c:pt idx="2">
                  <c:v>7.4999999999999997E-2</c:v>
                </c:pt>
                <c:pt idx="3">
                  <c:v>0.10000000000000002</c:v>
                </c:pt>
                <c:pt idx="4">
                  <c:v>0.125</c:v>
                </c:pt>
                <c:pt idx="5">
                  <c:v>0.15</c:v>
                </c:pt>
                <c:pt idx="6">
                  <c:v>0.17499999999999999</c:v>
                </c:pt>
                <c:pt idx="7">
                  <c:v>0.20000000000000004</c:v>
                </c:pt>
                <c:pt idx="8">
                  <c:v>0.22500000000000003</c:v>
                </c:pt>
                <c:pt idx="9">
                  <c:v>0.25</c:v>
                </c:pt>
                <c:pt idx="10">
                  <c:v>0.27500000000000002</c:v>
                </c:pt>
                <c:pt idx="11">
                  <c:v>0.3</c:v>
                </c:pt>
                <c:pt idx="12">
                  <c:v>0.32500000000000001</c:v>
                </c:pt>
                <c:pt idx="13">
                  <c:v>0.35</c:v>
                </c:pt>
                <c:pt idx="14">
                  <c:v>0.375</c:v>
                </c:pt>
                <c:pt idx="15">
                  <c:v>0.40000000000000008</c:v>
                </c:pt>
                <c:pt idx="16">
                  <c:v>0.42499999999999999</c:v>
                </c:pt>
                <c:pt idx="17">
                  <c:v>0.45000000000000007</c:v>
                </c:pt>
              </c:numCache>
            </c:numRef>
          </c:yVal>
          <c:smooth val="1"/>
          <c:extLst>
            <c:ext xmlns:c16="http://schemas.microsoft.com/office/drawing/2014/chart" uri="{C3380CC4-5D6E-409C-BE32-E72D297353CC}">
              <c16:uniqueId val="{00000003-6B85-4482-9DCE-762D1D972ABC}"/>
            </c:ext>
          </c:extLst>
        </c:ser>
        <c:ser>
          <c:idx val="8"/>
          <c:order val="4"/>
          <c:tx>
            <c:strRef>
              <c:f>'CELLULOSE without Catalyst'!$I$1</c:f>
              <c:strCache>
                <c:ptCount val="1"/>
                <c:pt idx="0">
                  <c:v>D2</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Catalyst'!$I$2:$I$19</c:f>
              <c:numCache>
                <c:formatCode>General</c:formatCode>
                <c:ptCount val="18"/>
                <c:pt idx="0">
                  <c:v>2.4786287311183715E-2</c:v>
                </c:pt>
                <c:pt idx="1">
                  <c:v>4.9122158102990456E-2</c:v>
                </c:pt>
                <c:pt idx="2">
                  <c:v>7.2969407093305072E-2</c:v>
                </c:pt>
                <c:pt idx="3">
                  <c:v>9.6284023544910155E-2</c:v>
                </c:pt>
                <c:pt idx="4">
                  <c:v>0.1190148741955518</c:v>
                </c:pt>
                <c:pt idx="5">
                  <c:v>0.14110197561713858</c:v>
                </c:pt>
                <c:pt idx="6">
                  <c:v>0.16247418810100464</c:v>
                </c:pt>
                <c:pt idx="7">
                  <c:v>0.18304607558848704</c:v>
                </c:pt>
                <c:pt idx="8">
                  <c:v>0.20271353133251083</c:v>
                </c:pt>
                <c:pt idx="9">
                  <c:v>0.22134752044448172</c:v>
                </c:pt>
                <c:pt idx="10">
                  <c:v>0.23878484528720462</c:v>
                </c:pt>
                <c:pt idx="11">
                  <c:v>0.25481400076237487</c:v>
                </c:pt>
                <c:pt idx="12">
                  <c:v>0.26915250672621793</c:v>
                </c:pt>
                <c:pt idx="13">
                  <c:v>0.28140848155777609</c:v>
                </c:pt>
                <c:pt idx="14">
                  <c:v>0.29101064033336127</c:v>
                </c:pt>
                <c:pt idx="15">
                  <c:v>0.29706794764768946</c:v>
                </c:pt>
                <c:pt idx="16">
                  <c:v>0.29804757040769386</c:v>
                </c:pt>
                <c:pt idx="17">
                  <c:v>0.29086503371292666</c:v>
                </c:pt>
              </c:numCache>
            </c:numRef>
          </c:yVal>
          <c:smooth val="1"/>
          <c:extLst>
            <c:ext xmlns:c16="http://schemas.microsoft.com/office/drawing/2014/chart" uri="{C3380CC4-5D6E-409C-BE32-E72D297353CC}">
              <c16:uniqueId val="{00000004-6B85-4482-9DCE-762D1D972ABC}"/>
            </c:ext>
          </c:extLst>
        </c:ser>
        <c:ser>
          <c:idx val="2"/>
          <c:order val="5"/>
          <c:tx>
            <c:strRef>
              <c:f>'CELLULOSE without Catalyst'!$Q$1</c:f>
              <c:strCache>
                <c:ptCount val="1"/>
                <c:pt idx="0">
                  <c:v>F2</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Catalyst'!$Q$2:$Q$19</c:f>
              <c:numCache>
                <c:formatCode>General</c:formatCode>
                <c:ptCount val="18"/>
                <c:pt idx="0">
                  <c:v>4.9358868961792889E-2</c:v>
                </c:pt>
                <c:pt idx="1">
                  <c:v>9.7366596101027658E-2</c:v>
                </c:pt>
                <c:pt idx="2">
                  <c:v>0.14390889145857744</c:v>
                </c:pt>
                <c:pt idx="3">
                  <c:v>0.18885438199983179</c:v>
                </c:pt>
                <c:pt idx="4">
                  <c:v>0.23205080756887736</c:v>
                </c:pt>
                <c:pt idx="5">
                  <c:v>0.2733200530681511</c:v>
                </c:pt>
                <c:pt idx="6">
                  <c:v>0.31245154965970984</c:v>
                </c:pt>
                <c:pt idx="7">
                  <c:v>0.34919333848296674</c:v>
                </c:pt>
                <c:pt idx="8">
                  <c:v>0.38323969741913255</c:v>
                </c:pt>
                <c:pt idx="9">
                  <c:v>0.41421356237309503</c:v>
                </c:pt>
                <c:pt idx="10">
                  <c:v>0.44164078649987382</c:v>
                </c:pt>
                <c:pt idx="11">
                  <c:v>0.46491106406735172</c:v>
                </c:pt>
                <c:pt idx="12">
                  <c:v>0.48321595661992323</c:v>
                </c:pt>
                <c:pt idx="13">
                  <c:v>0.49544511501033223</c:v>
                </c:pt>
                <c:pt idx="14">
                  <c:v>0.5</c:v>
                </c:pt>
                <c:pt idx="15">
                  <c:v>0.49442719099991589</c:v>
                </c:pt>
                <c:pt idx="16">
                  <c:v>0.47459666924148336</c:v>
                </c:pt>
                <c:pt idx="17">
                  <c:v>0.43245553203367582</c:v>
                </c:pt>
              </c:numCache>
            </c:numRef>
          </c:yVal>
          <c:smooth val="1"/>
          <c:extLst>
            <c:ext xmlns:c16="http://schemas.microsoft.com/office/drawing/2014/chart" uri="{C3380CC4-5D6E-409C-BE32-E72D297353CC}">
              <c16:uniqueId val="{00000005-6B85-4482-9DCE-762D1D972ABC}"/>
            </c:ext>
          </c:extLst>
        </c:ser>
        <c:ser>
          <c:idx val="4"/>
          <c:order val="6"/>
          <c:tx>
            <c:strRef>
              <c:f>'CELLULOSE without Catalyst'!$S$1</c:f>
              <c:strCache>
                <c:ptCount val="1"/>
                <c:pt idx="0">
                  <c:v>F4</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Catalyst'!$S$2:$S$19</c:f>
              <c:numCache>
                <c:formatCode>General</c:formatCode>
                <c:ptCount val="18"/>
                <c:pt idx="0">
                  <c:v>0.95</c:v>
                </c:pt>
                <c:pt idx="1">
                  <c:v>0.90000000000000013</c:v>
                </c:pt>
                <c:pt idx="2">
                  <c:v>0.85</c:v>
                </c:pt>
                <c:pt idx="3">
                  <c:v>0.80000000000000016</c:v>
                </c:pt>
                <c:pt idx="4">
                  <c:v>0.75</c:v>
                </c:pt>
                <c:pt idx="5">
                  <c:v>0.7</c:v>
                </c:pt>
                <c:pt idx="6">
                  <c:v>0.65</c:v>
                </c:pt>
                <c:pt idx="7">
                  <c:v>0.6</c:v>
                </c:pt>
                <c:pt idx="8">
                  <c:v>0.55000000000000004</c:v>
                </c:pt>
                <c:pt idx="9">
                  <c:v>0.5</c:v>
                </c:pt>
                <c:pt idx="10">
                  <c:v>0.4499999999999999</c:v>
                </c:pt>
                <c:pt idx="11">
                  <c:v>0.40000000000000008</c:v>
                </c:pt>
                <c:pt idx="12">
                  <c:v>0.35</c:v>
                </c:pt>
                <c:pt idx="13">
                  <c:v>0.30000000000000004</c:v>
                </c:pt>
                <c:pt idx="14">
                  <c:v>0.25</c:v>
                </c:pt>
                <c:pt idx="15">
                  <c:v>0.19999999999999993</c:v>
                </c:pt>
                <c:pt idx="16">
                  <c:v>0.15000000000000002</c:v>
                </c:pt>
                <c:pt idx="17">
                  <c:v>9.9999999999999964E-2</c:v>
                </c:pt>
              </c:numCache>
            </c:numRef>
          </c:yVal>
          <c:smooth val="1"/>
          <c:extLst>
            <c:ext xmlns:c16="http://schemas.microsoft.com/office/drawing/2014/chart" uri="{C3380CC4-5D6E-409C-BE32-E72D297353CC}">
              <c16:uniqueId val="{00000006-6B85-4482-9DCE-762D1D972ABC}"/>
            </c:ext>
          </c:extLst>
        </c:ser>
        <c:ser>
          <c:idx val="5"/>
          <c:order val="7"/>
          <c:tx>
            <c:strRef>
              <c:f>'CELLULOSE without Catalyst'!$T$1</c:f>
              <c:strCache>
                <c:ptCount val="1"/>
                <c:pt idx="0">
                  <c:v>F5</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Catalyst'!$T$2:$T$19</c:f>
              <c:numCache>
                <c:formatCode>General</c:formatCode>
                <c:ptCount val="18"/>
                <c:pt idx="0">
                  <c:v>0.47499999999999998</c:v>
                </c:pt>
                <c:pt idx="1">
                  <c:v>0.45</c:v>
                </c:pt>
                <c:pt idx="2">
                  <c:v>0.42499999999999999</c:v>
                </c:pt>
                <c:pt idx="3">
                  <c:v>0.4</c:v>
                </c:pt>
                <c:pt idx="4">
                  <c:v>0.375</c:v>
                </c:pt>
                <c:pt idx="5">
                  <c:v>0.35</c:v>
                </c:pt>
                <c:pt idx="6">
                  <c:v>0.32500000000000001</c:v>
                </c:pt>
                <c:pt idx="7">
                  <c:v>0.3</c:v>
                </c:pt>
                <c:pt idx="8">
                  <c:v>0.27500000000000008</c:v>
                </c:pt>
                <c:pt idx="9">
                  <c:v>0.25</c:v>
                </c:pt>
                <c:pt idx="10">
                  <c:v>0.22499999999999995</c:v>
                </c:pt>
                <c:pt idx="11">
                  <c:v>0.2</c:v>
                </c:pt>
                <c:pt idx="12">
                  <c:v>0.17499999999999999</c:v>
                </c:pt>
                <c:pt idx="13">
                  <c:v>0.15000000000000002</c:v>
                </c:pt>
                <c:pt idx="14">
                  <c:v>0.125</c:v>
                </c:pt>
                <c:pt idx="15">
                  <c:v>9.9999999999999992E-2</c:v>
                </c:pt>
                <c:pt idx="16">
                  <c:v>7.5000000000000011E-2</c:v>
                </c:pt>
                <c:pt idx="17">
                  <c:v>4.9999999999999996E-2</c:v>
                </c:pt>
              </c:numCache>
            </c:numRef>
          </c:yVal>
          <c:smooth val="1"/>
          <c:extLst>
            <c:ext xmlns:c16="http://schemas.microsoft.com/office/drawing/2014/chart" uri="{C3380CC4-5D6E-409C-BE32-E72D297353CC}">
              <c16:uniqueId val="{00000007-6B85-4482-9DCE-762D1D972ABC}"/>
            </c:ext>
          </c:extLst>
        </c:ser>
        <c:ser>
          <c:idx val="0"/>
          <c:order val="8"/>
          <c:tx>
            <c:strRef>
              <c:f>'CELLULOSE without Catalyst'!$Z$1</c:f>
              <c:strCache>
                <c:ptCount val="1"/>
                <c:pt idx="0">
                  <c:v>Z(α)</c:v>
                </c:pt>
              </c:strCache>
            </c:strRef>
          </c:tx>
          <c:spPr>
            <a:ln w="19050" cap="rnd">
              <a:solidFill>
                <a:srgbClr val="7030A0"/>
              </a:solidFill>
              <a:prstDash val="sysDot"/>
              <a:round/>
            </a:ln>
            <a:effectLst/>
          </c:spPr>
          <c:marker>
            <c:symbol val="circle"/>
            <c:size val="5"/>
            <c:spPr>
              <a:solidFill>
                <a:schemeClr val="tx1"/>
              </a:solidFill>
              <a:ln w="9525">
                <a:solidFill>
                  <a:srgbClr val="7030A0"/>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Catalyst'!$Z$2:$Z$19</c:f>
              <c:numCache>
                <c:formatCode>General</c:formatCode>
                <c:ptCount val="18"/>
                <c:pt idx="0">
                  <c:v>0.1086745492231229</c:v>
                </c:pt>
                <c:pt idx="1">
                  <c:v>0.14299141140750424</c:v>
                </c:pt>
                <c:pt idx="2">
                  <c:v>0.22108355257846238</c:v>
                </c:pt>
                <c:pt idx="3">
                  <c:v>0.28778171441933204</c:v>
                </c:pt>
                <c:pt idx="4">
                  <c:v>0.30462224569511531</c:v>
                </c:pt>
                <c:pt idx="5">
                  <c:v>0.32187970616662526</c:v>
                </c:pt>
                <c:pt idx="6">
                  <c:v>0.37166302885379376</c:v>
                </c:pt>
                <c:pt idx="7">
                  <c:v>0.50602533496616098</c:v>
                </c:pt>
                <c:pt idx="8">
                  <c:v>0.47633290927789484</c:v>
                </c:pt>
                <c:pt idx="9">
                  <c:v>0.42954225203268337</c:v>
                </c:pt>
                <c:pt idx="10">
                  <c:v>0.46755952416320584</c:v>
                </c:pt>
                <c:pt idx="11">
                  <c:v>0.40249621196936275</c:v>
                </c:pt>
                <c:pt idx="12">
                  <c:v>0.33213504747111711</c:v>
                </c:pt>
                <c:pt idx="13">
                  <c:v>0.30349452333429588</c:v>
                </c:pt>
                <c:pt idx="14">
                  <c:v>0.23515978873137186</c:v>
                </c:pt>
                <c:pt idx="15">
                  <c:v>0.15406502806281722</c:v>
                </c:pt>
                <c:pt idx="16">
                  <c:v>6.7872715683479176E-2</c:v>
                </c:pt>
                <c:pt idx="17">
                  <c:v>4.1635942273038629E-2</c:v>
                </c:pt>
              </c:numCache>
            </c:numRef>
          </c:yVal>
          <c:smooth val="1"/>
          <c:extLst>
            <c:ext xmlns:c16="http://schemas.microsoft.com/office/drawing/2014/chart" uri="{C3380CC4-5D6E-409C-BE32-E72D297353CC}">
              <c16:uniqueId val="{00000008-6B85-4482-9DCE-762D1D972ABC}"/>
            </c:ext>
          </c:extLst>
        </c:ser>
        <c:ser>
          <c:idx val="9"/>
          <c:order val="9"/>
          <c:tx>
            <c:strRef>
              <c:f>'CELLULOSE without Catalyst'!$AA$1</c:f>
              <c:strCache>
                <c:ptCount val="1"/>
                <c:pt idx="0">
                  <c:v>Z(α)</c:v>
                </c:pt>
              </c:strCache>
            </c:strRef>
          </c:tx>
          <c:spPr>
            <a:ln w="19050" cap="rnd">
              <a:solidFill>
                <a:schemeClr val="accent1"/>
              </a:solidFill>
              <a:prstDash val="sysDot"/>
              <a:round/>
            </a:ln>
            <a:effectLst/>
          </c:spPr>
          <c:marker>
            <c:symbol val="circle"/>
            <c:size val="5"/>
            <c:spPr>
              <a:solidFill>
                <a:schemeClr val="tx1"/>
              </a:solidFill>
              <a:ln w="9525">
                <a:solidFill>
                  <a:schemeClr val="accent1"/>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Catalyst'!$AA$2:$AA$19</c:f>
              <c:numCache>
                <c:formatCode>General</c:formatCode>
                <c:ptCount val="18"/>
                <c:pt idx="0">
                  <c:v>9.8409232592897189E-2</c:v>
                </c:pt>
                <c:pt idx="1">
                  <c:v>0.13817727010588943</c:v>
                </c:pt>
                <c:pt idx="2">
                  <c:v>0.21113129427727892</c:v>
                </c:pt>
                <c:pt idx="3">
                  <c:v>0.25746187144956423</c:v>
                </c:pt>
                <c:pt idx="4">
                  <c:v>0.31927224761003969</c:v>
                </c:pt>
                <c:pt idx="5">
                  <c:v>0.38222835395157539</c:v>
                </c:pt>
                <c:pt idx="6">
                  <c:v>0.40335803921218577</c:v>
                </c:pt>
                <c:pt idx="7">
                  <c:v>0.48702814772543312</c:v>
                </c:pt>
                <c:pt idx="8">
                  <c:v>0.50734958507147121</c:v>
                </c:pt>
                <c:pt idx="9">
                  <c:v>0.47154425410828588</c:v>
                </c:pt>
                <c:pt idx="10">
                  <c:v>0.51431440271290685</c:v>
                </c:pt>
                <c:pt idx="11">
                  <c:v>0.55235249496656325</c:v>
                </c:pt>
                <c:pt idx="12">
                  <c:v>0.55610181111212942</c:v>
                </c:pt>
                <c:pt idx="13">
                  <c:v>0.49120720955495895</c:v>
                </c:pt>
                <c:pt idx="14">
                  <c:v>0.4293339995625749</c:v>
                </c:pt>
                <c:pt idx="15">
                  <c:v>0.37386279161313218</c:v>
                </c:pt>
                <c:pt idx="16">
                  <c:v>0.25415435379742418</c:v>
                </c:pt>
                <c:pt idx="17">
                  <c:v>0.18834484152919592</c:v>
                </c:pt>
              </c:numCache>
            </c:numRef>
          </c:yVal>
          <c:smooth val="1"/>
          <c:extLst>
            <c:ext xmlns:c16="http://schemas.microsoft.com/office/drawing/2014/chart" uri="{C3380CC4-5D6E-409C-BE32-E72D297353CC}">
              <c16:uniqueId val="{00000009-6B85-4482-9DCE-762D1D972ABC}"/>
            </c:ext>
          </c:extLst>
        </c:ser>
        <c:ser>
          <c:idx val="10"/>
          <c:order val="10"/>
          <c:tx>
            <c:strRef>
              <c:f>'CELLULOSE without Catalyst'!$C$1</c:f>
              <c:strCache>
                <c:ptCount val="1"/>
                <c:pt idx="0">
                  <c:v>R2</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Catalyst'!$C$2:$C$19</c:f>
              <c:numCache>
                <c:formatCode>General</c:formatCode>
                <c:ptCount val="18"/>
                <c:pt idx="0">
                  <c:v>4.7500000000000001E-2</c:v>
                </c:pt>
                <c:pt idx="1">
                  <c:v>9.0000000000000011E-2</c:v>
                </c:pt>
                <c:pt idx="2">
                  <c:v>0.1275</c:v>
                </c:pt>
                <c:pt idx="3">
                  <c:v>0.16000000000000003</c:v>
                </c:pt>
                <c:pt idx="4">
                  <c:v>0.1875</c:v>
                </c:pt>
                <c:pt idx="5">
                  <c:v>0.21</c:v>
                </c:pt>
                <c:pt idx="6">
                  <c:v>0.22750000000000001</c:v>
                </c:pt>
                <c:pt idx="7">
                  <c:v>0.24000000000000002</c:v>
                </c:pt>
                <c:pt idx="8">
                  <c:v>0.24750000000000003</c:v>
                </c:pt>
                <c:pt idx="9">
                  <c:v>0.25</c:v>
                </c:pt>
                <c:pt idx="10">
                  <c:v>0.24750000000000003</c:v>
                </c:pt>
                <c:pt idx="11">
                  <c:v>0.24000000000000002</c:v>
                </c:pt>
                <c:pt idx="12">
                  <c:v>0.22750000000000001</c:v>
                </c:pt>
                <c:pt idx="13">
                  <c:v>0.21000000000000002</c:v>
                </c:pt>
                <c:pt idx="14">
                  <c:v>0.1875</c:v>
                </c:pt>
                <c:pt idx="15">
                  <c:v>0.15999999999999995</c:v>
                </c:pt>
                <c:pt idx="16">
                  <c:v>0.12750000000000003</c:v>
                </c:pt>
                <c:pt idx="17">
                  <c:v>8.9999999999999969E-2</c:v>
                </c:pt>
              </c:numCache>
            </c:numRef>
          </c:yVal>
          <c:smooth val="1"/>
          <c:extLst>
            <c:ext xmlns:c16="http://schemas.microsoft.com/office/drawing/2014/chart" uri="{C3380CC4-5D6E-409C-BE32-E72D297353CC}">
              <c16:uniqueId val="{0000000A-6B85-4482-9DCE-762D1D972ABC}"/>
            </c:ext>
          </c:extLst>
        </c:ser>
        <c:ser>
          <c:idx val="11"/>
          <c:order val="11"/>
          <c:tx>
            <c:strRef>
              <c:f>'CELLULOSE without Catalyst'!$D$1</c:f>
              <c:strCache>
                <c:ptCount val="1"/>
                <c:pt idx="0">
                  <c:v>R3</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Catalyst'!$D$2:$D$19</c:f>
              <c:numCache>
                <c:formatCode>General</c:formatCode>
                <c:ptCount val="18"/>
                <c:pt idx="0">
                  <c:v>4.6312500000000027E-2</c:v>
                </c:pt>
                <c:pt idx="1">
                  <c:v>8.5499999999999993E-2</c:v>
                </c:pt>
                <c:pt idx="2">
                  <c:v>0.11793750000000001</c:v>
                </c:pt>
                <c:pt idx="3">
                  <c:v>0.14399999999999999</c:v>
                </c:pt>
                <c:pt idx="4">
                  <c:v>0.16406249999999997</c:v>
                </c:pt>
                <c:pt idx="5">
                  <c:v>0.17850000000000005</c:v>
                </c:pt>
                <c:pt idx="6">
                  <c:v>0.18768750000000001</c:v>
                </c:pt>
                <c:pt idx="7">
                  <c:v>0.19199999999999998</c:v>
                </c:pt>
                <c:pt idx="8">
                  <c:v>0.19181250000000002</c:v>
                </c:pt>
                <c:pt idx="9">
                  <c:v>0.1875</c:v>
                </c:pt>
                <c:pt idx="10">
                  <c:v>0.17943749999999997</c:v>
                </c:pt>
                <c:pt idx="11">
                  <c:v>0.16800000000000001</c:v>
                </c:pt>
                <c:pt idx="12">
                  <c:v>0.15356249999999999</c:v>
                </c:pt>
                <c:pt idx="13">
                  <c:v>0.13650000000000001</c:v>
                </c:pt>
                <c:pt idx="14">
                  <c:v>0.1171875</c:v>
                </c:pt>
                <c:pt idx="15">
                  <c:v>9.6000000000000002E-2</c:v>
                </c:pt>
                <c:pt idx="16">
                  <c:v>7.3312500000000017E-2</c:v>
                </c:pt>
                <c:pt idx="17">
                  <c:v>4.9499999999999995E-2</c:v>
                </c:pt>
              </c:numCache>
            </c:numRef>
          </c:yVal>
          <c:smooth val="1"/>
          <c:extLst>
            <c:ext xmlns:c16="http://schemas.microsoft.com/office/drawing/2014/chart" uri="{C3380CC4-5D6E-409C-BE32-E72D297353CC}">
              <c16:uniqueId val="{0000000B-6B85-4482-9DCE-762D1D972ABC}"/>
            </c:ext>
          </c:extLst>
        </c:ser>
        <c:ser>
          <c:idx val="12"/>
          <c:order val="12"/>
          <c:tx>
            <c:strRef>
              <c:f>'CELLULOSE without Catalyst'!$U$1</c:f>
              <c:strCache>
                <c:ptCount val="1"/>
                <c:pt idx="0">
                  <c:v>P2</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Catalyst'!$U$2:$U$19</c:f>
              <c:numCache>
                <c:formatCode>General</c:formatCode>
                <c:ptCount val="18"/>
                <c:pt idx="0">
                  <c:v>3.3333333333333333E-2</c:v>
                </c:pt>
                <c:pt idx="1">
                  <c:v>6.666666666666668E-2</c:v>
                </c:pt>
                <c:pt idx="2">
                  <c:v>0.1</c:v>
                </c:pt>
                <c:pt idx="3">
                  <c:v>0.13333333333333339</c:v>
                </c:pt>
                <c:pt idx="4">
                  <c:v>0.16666666666666669</c:v>
                </c:pt>
                <c:pt idx="5">
                  <c:v>0.19999999999999996</c:v>
                </c:pt>
                <c:pt idx="6">
                  <c:v>0.23333333333333331</c:v>
                </c:pt>
                <c:pt idx="7">
                  <c:v>0.26666666666666672</c:v>
                </c:pt>
                <c:pt idx="8">
                  <c:v>0.30000000000000004</c:v>
                </c:pt>
                <c:pt idx="9">
                  <c:v>0.33333333333333331</c:v>
                </c:pt>
                <c:pt idx="10">
                  <c:v>0.3666666666666667</c:v>
                </c:pt>
                <c:pt idx="11">
                  <c:v>0.39999999999999997</c:v>
                </c:pt>
                <c:pt idx="12">
                  <c:v>0.43333333333333324</c:v>
                </c:pt>
                <c:pt idx="13">
                  <c:v>0.46666666666666662</c:v>
                </c:pt>
                <c:pt idx="14">
                  <c:v>0.5</c:v>
                </c:pt>
                <c:pt idx="15">
                  <c:v>0.53333333333333333</c:v>
                </c:pt>
                <c:pt idx="16">
                  <c:v>0.56666666666666654</c:v>
                </c:pt>
                <c:pt idx="17">
                  <c:v>0.60000000000000009</c:v>
                </c:pt>
              </c:numCache>
            </c:numRef>
          </c:yVal>
          <c:smooth val="1"/>
          <c:extLst>
            <c:ext xmlns:c16="http://schemas.microsoft.com/office/drawing/2014/chart" uri="{C3380CC4-5D6E-409C-BE32-E72D297353CC}">
              <c16:uniqueId val="{0000000C-6B85-4482-9DCE-762D1D972ABC}"/>
            </c:ext>
          </c:extLst>
        </c:ser>
        <c:ser>
          <c:idx val="13"/>
          <c:order val="13"/>
          <c:tx>
            <c:strRef>
              <c:f>'CELLULOSE without Catalyst'!$P$1</c:f>
              <c:strCache>
                <c:ptCount val="1"/>
                <c:pt idx="0">
                  <c:v>F1</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'CELLULOSE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'CELLULOSE without Catalyst'!$P$2:$P$19</c:f>
              <c:numCache>
                <c:formatCode>General</c:formatCode>
                <c:ptCount val="18"/>
                <c:pt idx="0">
                  <c:v>-0.13986085151040592</c:v>
                </c:pt>
                <c:pt idx="1">
                  <c:v>-0.19775021196025974</c:v>
                </c:pt>
                <c:pt idx="2">
                  <c:v>-0.22116163456198357</c:v>
                </c:pt>
                <c:pt idx="3">
                  <c:v>-0.22180709777918253</c:v>
                </c:pt>
                <c:pt idx="4">
                  <c:v>-0.20598980412527057</c:v>
                </c:pt>
                <c:pt idx="5">
                  <c:v>-0.17793255068131275</c:v>
                </c:pt>
                <c:pt idx="6">
                  <c:v>-0.14083141991241582</c:v>
                </c:pt>
                <c:pt idx="7">
                  <c:v>-9.7311625945959421E-2</c:v>
                </c:pt>
                <c:pt idx="8">
                  <c:v>-4.9665997126882439E-2</c:v>
                </c:pt>
                <c:pt idx="9">
                  <c:v>0</c:v>
                </c:pt>
                <c:pt idx="10">
                  <c:v>4.9665997126882473E-2</c:v>
                </c:pt>
                <c:pt idx="11">
                  <c:v>9.7311625945959407E-2</c:v>
                </c:pt>
                <c:pt idx="12">
                  <c:v>0.14083141991241585</c:v>
                </c:pt>
                <c:pt idx="13">
                  <c:v>0.17793255068131275</c:v>
                </c:pt>
                <c:pt idx="14">
                  <c:v>0.20598980412527057</c:v>
                </c:pt>
                <c:pt idx="15">
                  <c:v>0.2218070977791825</c:v>
                </c:pt>
                <c:pt idx="16">
                  <c:v>0.22116163456198357</c:v>
                </c:pt>
                <c:pt idx="17">
                  <c:v>0.19775021196025971</c:v>
                </c:pt>
              </c:numCache>
            </c:numRef>
          </c:yVal>
          <c:smooth val="1"/>
          <c:extLst>
            <c:ext xmlns:c16="http://schemas.microsoft.com/office/drawing/2014/chart" uri="{C3380CC4-5D6E-409C-BE32-E72D297353CC}">
              <c16:uniqueId val="{0000000D-6B85-4482-9DCE-762D1D972ABC}"/>
            </c:ext>
          </c:extLst>
        </c:ser>
        <c:dLbls>
          <c:showLegendKey val="0"/>
          <c:showVal val="0"/>
          <c:showCatName val="0"/>
          <c:showSerName val="0"/>
          <c:showPercent val="0"/>
          <c:showBubbleSize val="0"/>
        </c:dLbls>
        <c:axId val="626690975"/>
        <c:axId val="743798447"/>
      </c:scatterChart>
      <c:valAx>
        <c:axId val="626690975"/>
        <c:scaling>
          <c:orientation val="minMax"/>
          <c:max val="1.1000000000000001"/>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l-GR" sz="1800" b="1">
                    <a:solidFill>
                      <a:schemeClr val="tx1"/>
                    </a:solidFill>
                    <a:latin typeface="Arial" panose="020B0604020202020204" pitchFamily="34" charset="0"/>
                    <a:cs typeface="Arial" panose="020B0604020202020204" pitchFamily="34" charset="0"/>
                  </a:rPr>
                  <a:t>α</a:t>
                </a:r>
                <a:endParaRPr lang="en-IN" sz="1800" b="1">
                  <a:solidFill>
                    <a:schemeClr val="tx1"/>
                  </a:solidFill>
                  <a:latin typeface="Arial" panose="020B0604020202020204" pitchFamily="34" charset="0"/>
                  <a:cs typeface="Arial" panose="020B0604020202020204" pitchFamily="34" charset="0"/>
                </a:endParaRPr>
              </a:p>
            </c:rich>
          </c:tx>
          <c:layout>
            <c:manualLayout>
              <c:xMode val="edge"/>
              <c:yMode val="edge"/>
              <c:x val="0.46790646280082898"/>
              <c:y val="0.9033728545618789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43798447"/>
        <c:crosses val="autoZero"/>
        <c:crossBetween val="midCat"/>
      </c:valAx>
      <c:valAx>
        <c:axId val="74379844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b="1" dirty="0">
                    <a:solidFill>
                      <a:schemeClr val="tx1"/>
                    </a:solidFill>
                    <a:latin typeface="Arial" panose="020B0604020202020204" pitchFamily="34" charset="0"/>
                    <a:cs typeface="Arial" panose="020B0604020202020204" pitchFamily="34" charset="0"/>
                  </a:rPr>
                  <a:t>Z(</a:t>
                </a:r>
                <a:r>
                  <a:rPr lang="el-GR" sz="2400" b="1" dirty="0">
                    <a:solidFill>
                      <a:schemeClr val="tx1"/>
                    </a:solidFill>
                    <a:latin typeface="Arial" panose="020B0604020202020204" pitchFamily="34" charset="0"/>
                    <a:cs typeface="Arial" panose="020B0604020202020204" pitchFamily="34" charset="0"/>
                  </a:rPr>
                  <a:t>α</a:t>
                </a:r>
                <a:r>
                  <a:rPr lang="en-IN" sz="2400" b="1" dirty="0">
                    <a:solidFill>
                      <a:schemeClr val="tx1"/>
                    </a:solidFill>
                    <a:latin typeface="Arial" panose="020B0604020202020204" pitchFamily="34" charset="0"/>
                    <a:cs typeface="Arial" panose="020B0604020202020204" pitchFamily="34" charset="0"/>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26690975"/>
        <c:crosses val="autoZero"/>
        <c:crossBetween val="midCat"/>
        <c:majorUnit val="0.2"/>
      </c:valAx>
      <c:spPr>
        <a:noFill/>
        <a:ln w="25400">
          <a:solidFill>
            <a:sysClr val="windowText" lastClr="000000"/>
          </a:solidFill>
        </a:ln>
        <a:effectLst/>
      </c:spPr>
    </c:plotArea>
    <c:legend>
      <c:legendPos val="r"/>
      <c:legendEntry>
        <c:idx val="2"/>
        <c:delete val="1"/>
      </c:legendEntry>
      <c:legendEntry>
        <c:idx val="8"/>
        <c:delete val="1"/>
      </c:legendEntry>
      <c:legendEntry>
        <c:idx val="9"/>
        <c:delete val="1"/>
      </c:legendEntry>
      <c:layout>
        <c:manualLayout>
          <c:xMode val="edge"/>
          <c:yMode val="edge"/>
          <c:x val="0.82437655965824985"/>
          <c:y val="0.15517163504968387"/>
          <c:w val="0.1269100790931777"/>
          <c:h val="0.6007111562782294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Straw</a:t>
            </a:r>
          </a:p>
        </c:rich>
      </c:tx>
      <c:layout>
        <c:manualLayout>
          <c:xMode val="edge"/>
          <c:yMode val="edge"/>
          <c:x val="0.4094930008748907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681977252843394"/>
          <c:y val="0.13467592592592595"/>
          <c:w val="0.82845100612423461"/>
          <c:h val="0.68543926800816557"/>
        </c:manualLayout>
      </c:layout>
      <c:scatterChart>
        <c:scatterStyle val="smoothMarker"/>
        <c:varyColors val="0"/>
        <c:ser>
          <c:idx val="0"/>
          <c:order val="0"/>
          <c:tx>
            <c:strRef>
              <c:f>Sheet1!$B$1</c:f>
              <c:strCache>
                <c:ptCount val="1"/>
                <c:pt idx="0">
                  <c:v>KAS:Without catalyst</c:v>
                </c:pt>
              </c:strCache>
            </c:strRef>
          </c:tx>
          <c:spPr>
            <a:ln w="19050" cap="rnd">
              <a:solidFill>
                <a:schemeClr val="accent1"/>
              </a:solidFill>
              <a:prstDash val="sysDot"/>
              <a:round/>
            </a:ln>
            <a:effectLst/>
          </c:spPr>
          <c:marker>
            <c:symbol val="circle"/>
            <c:size val="5"/>
            <c:spPr>
              <a:solidFill>
                <a:schemeClr val="accent1"/>
              </a:solidFill>
              <a:ln w="9525">
                <a:solidFill>
                  <a:schemeClr val="accent1"/>
                </a:solidFill>
              </a:ln>
              <a:effectLst/>
            </c:spPr>
          </c:marker>
          <c:xVal>
            <c:numRef>
              <c:f>Sheet1!$A$2:$A$19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Sheet1!$B$2:$B$19</c:f>
              <c:numCache>
                <c:formatCode>General</c:formatCode>
                <c:ptCount val="18"/>
                <c:pt idx="0">
                  <c:v>141.13216399999999</c:v>
                </c:pt>
                <c:pt idx="1">
                  <c:v>136.71355600000001</c:v>
                </c:pt>
                <c:pt idx="2">
                  <c:v>139.30600229999999</c:v>
                </c:pt>
                <c:pt idx="3">
                  <c:v>135.6047131</c:v>
                </c:pt>
                <c:pt idx="4">
                  <c:v>134.82478399999999</c:v>
                </c:pt>
                <c:pt idx="5">
                  <c:v>137.9267456</c:v>
                </c:pt>
                <c:pt idx="6">
                  <c:v>139.91988040000001</c:v>
                </c:pt>
                <c:pt idx="7">
                  <c:v>133.9502784</c:v>
                </c:pt>
                <c:pt idx="8">
                  <c:v>143.92478610000001</c:v>
                </c:pt>
                <c:pt idx="9">
                  <c:v>145.38125450000001</c:v>
                </c:pt>
                <c:pt idx="10">
                  <c:v>138.9645716</c:v>
                </c:pt>
                <c:pt idx="11">
                  <c:v>140.12410679999999</c:v>
                </c:pt>
                <c:pt idx="12">
                  <c:v>140.61590459999999</c:v>
                </c:pt>
                <c:pt idx="13">
                  <c:v>142.9051144</c:v>
                </c:pt>
                <c:pt idx="14">
                  <c:v>155.21325780000001</c:v>
                </c:pt>
                <c:pt idx="15">
                  <c:v>187.1495358</c:v>
                </c:pt>
                <c:pt idx="16">
                  <c:v>231.21387910000001</c:v>
                </c:pt>
                <c:pt idx="17">
                  <c:v>252.79680139999999</c:v>
                </c:pt>
              </c:numCache>
            </c:numRef>
          </c:yVal>
          <c:smooth val="1"/>
          <c:extLst>
            <c:ext xmlns:c16="http://schemas.microsoft.com/office/drawing/2014/chart" uri="{C3380CC4-5D6E-409C-BE32-E72D297353CC}">
              <c16:uniqueId val="{00000000-8947-4110-BB66-CFDD440736DA}"/>
            </c:ext>
          </c:extLst>
        </c:ser>
        <c:ser>
          <c:idx val="1"/>
          <c:order val="1"/>
          <c:tx>
            <c:strRef>
              <c:f>Sheet1!$C$1</c:f>
              <c:strCache>
                <c:ptCount val="1"/>
                <c:pt idx="0">
                  <c:v>KAS:With NiCaOSi2O4 Catalyst</c:v>
                </c:pt>
              </c:strCache>
            </c:strRef>
          </c:tx>
          <c:spPr>
            <a:ln w="19050" cap="rnd">
              <a:solidFill>
                <a:schemeClr val="accent2"/>
              </a:solidFill>
              <a:prstDash val="sysDot"/>
              <a:round/>
            </a:ln>
            <a:effectLst/>
          </c:spPr>
          <c:marker>
            <c:symbol val="circle"/>
            <c:size val="5"/>
            <c:spPr>
              <a:solidFill>
                <a:schemeClr val="accent2"/>
              </a:solidFill>
              <a:ln w="9525">
                <a:solidFill>
                  <a:schemeClr val="accent2"/>
                </a:solidFill>
              </a:ln>
              <a:effectLst/>
            </c:spPr>
          </c:marker>
          <c:xVal>
            <c:numRef>
              <c:f>Sheet1!$A$2:$A$19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Sheet1!$C$2:$C$19</c:f>
              <c:numCache>
                <c:formatCode>General</c:formatCode>
                <c:ptCount val="18"/>
                <c:pt idx="0">
                  <c:v>141.82933334303209</c:v>
                </c:pt>
                <c:pt idx="1">
                  <c:v>136.6894882300638</c:v>
                </c:pt>
                <c:pt idx="2">
                  <c:v>133.15192526803921</c:v>
                </c:pt>
                <c:pt idx="3">
                  <c:v>125.22205582837444</c:v>
                </c:pt>
                <c:pt idx="4">
                  <c:v>132.88787688479945</c:v>
                </c:pt>
                <c:pt idx="5">
                  <c:v>128.15659284758121</c:v>
                </c:pt>
                <c:pt idx="6">
                  <c:v>134.87113568958509</c:v>
                </c:pt>
                <c:pt idx="7">
                  <c:v>127.18521439885926</c:v>
                </c:pt>
                <c:pt idx="8">
                  <c:v>119.70229221005845</c:v>
                </c:pt>
                <c:pt idx="9">
                  <c:v>115.54704842751714</c:v>
                </c:pt>
                <c:pt idx="10">
                  <c:v>114.35163365723399</c:v>
                </c:pt>
                <c:pt idx="11">
                  <c:v>88.38806041159755</c:v>
                </c:pt>
                <c:pt idx="12">
                  <c:v>83.336590718046864</c:v>
                </c:pt>
                <c:pt idx="13">
                  <c:v>123.94551863042221</c:v>
                </c:pt>
                <c:pt idx="14">
                  <c:v>117.6575436596716</c:v>
                </c:pt>
                <c:pt idx="15">
                  <c:v>96.001829900751048</c:v>
                </c:pt>
                <c:pt idx="16">
                  <c:v>148.17975525627327</c:v>
                </c:pt>
                <c:pt idx="17">
                  <c:v>161.7790489096088</c:v>
                </c:pt>
              </c:numCache>
            </c:numRef>
          </c:yVal>
          <c:smooth val="1"/>
          <c:extLst>
            <c:ext xmlns:c16="http://schemas.microsoft.com/office/drawing/2014/chart" uri="{C3380CC4-5D6E-409C-BE32-E72D297353CC}">
              <c16:uniqueId val="{00000001-8947-4110-BB66-CFDD440736DA}"/>
            </c:ext>
          </c:extLst>
        </c:ser>
        <c:ser>
          <c:idx val="2"/>
          <c:order val="2"/>
          <c:tx>
            <c:strRef>
              <c:f>Sheet1!$D$1</c:f>
              <c:strCache>
                <c:ptCount val="1"/>
                <c:pt idx="0">
                  <c:v>KAS:With NiCa2SiO4 Catalyst</c:v>
                </c:pt>
              </c:strCache>
            </c:strRef>
          </c:tx>
          <c:spPr>
            <a:ln w="19050" cap="rnd">
              <a:solidFill>
                <a:srgbClr val="92D050"/>
              </a:solidFill>
              <a:prstDash val="sysDot"/>
              <a:round/>
            </a:ln>
            <a:effectLst/>
          </c:spPr>
          <c:marker>
            <c:symbol val="circle"/>
            <c:size val="5"/>
            <c:spPr>
              <a:solidFill>
                <a:srgbClr val="92D050"/>
              </a:solidFill>
              <a:ln w="9525">
                <a:solidFill>
                  <a:srgbClr val="92D050"/>
                </a:solidFill>
              </a:ln>
              <a:effectLst/>
            </c:spPr>
          </c:marker>
          <c:xVal>
            <c:numRef>
              <c:f>Sheet1!$A$2:$A$19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Sheet1!$D$2:$D$19</c:f>
              <c:numCache>
                <c:formatCode>General</c:formatCode>
                <c:ptCount val="18"/>
                <c:pt idx="0">
                  <c:v>158.51635379999999</c:v>
                </c:pt>
                <c:pt idx="1">
                  <c:v>144.58053820000001</c:v>
                </c:pt>
                <c:pt idx="2">
                  <c:v>144.37796059999999</c:v>
                </c:pt>
                <c:pt idx="3">
                  <c:v>137.99610469999999</c:v>
                </c:pt>
                <c:pt idx="4">
                  <c:v>145.86289640000001</c:v>
                </c:pt>
                <c:pt idx="5">
                  <c:v>137.4022343</c:v>
                </c:pt>
                <c:pt idx="6">
                  <c:v>145.62048139999999</c:v>
                </c:pt>
                <c:pt idx="7">
                  <c:v>134.4251629</c:v>
                </c:pt>
                <c:pt idx="8">
                  <c:v>137.5952302</c:v>
                </c:pt>
                <c:pt idx="9">
                  <c:v>137.50482</c:v>
                </c:pt>
                <c:pt idx="10">
                  <c:v>137.41724120000001</c:v>
                </c:pt>
                <c:pt idx="11">
                  <c:v>143.71381239999999</c:v>
                </c:pt>
                <c:pt idx="12">
                  <c:v>163.55245790000001</c:v>
                </c:pt>
                <c:pt idx="13">
                  <c:v>191.4735197</c:v>
                </c:pt>
                <c:pt idx="14">
                  <c:v>210.01088910000001</c:v>
                </c:pt>
                <c:pt idx="15">
                  <c:v>155.193804</c:v>
                </c:pt>
                <c:pt idx="16">
                  <c:v>183.46878390000001</c:v>
                </c:pt>
                <c:pt idx="17">
                  <c:v>191.0530109</c:v>
                </c:pt>
              </c:numCache>
            </c:numRef>
          </c:yVal>
          <c:smooth val="1"/>
          <c:extLst>
            <c:ext xmlns:c16="http://schemas.microsoft.com/office/drawing/2014/chart" uri="{C3380CC4-5D6E-409C-BE32-E72D297353CC}">
              <c16:uniqueId val="{00000002-8947-4110-BB66-CFDD440736DA}"/>
            </c:ext>
          </c:extLst>
        </c:ser>
        <c:dLbls>
          <c:showLegendKey val="0"/>
          <c:showVal val="0"/>
          <c:showCatName val="0"/>
          <c:showSerName val="0"/>
          <c:showPercent val="0"/>
          <c:showBubbleSize val="0"/>
        </c:dLbls>
        <c:axId val="1962325472"/>
        <c:axId val="1962318272"/>
      </c:scatterChart>
      <c:valAx>
        <c:axId val="1962325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i="0" baseline="0">
                    <a:solidFill>
                      <a:sysClr val="windowText" lastClr="000000"/>
                    </a:solidFill>
                    <a:effectLst/>
                    <a:latin typeface="Arial" panose="020B0604020202020204" pitchFamily="34" charset="0"/>
                    <a:cs typeface="Arial" panose="020B0604020202020204" pitchFamily="34" charset="0"/>
                  </a:rPr>
                  <a:t>conversion factor (</a:t>
                </a:r>
                <a:r>
                  <a:rPr lang="el-GR" sz="1100" b="1" i="0" baseline="0">
                    <a:solidFill>
                      <a:sysClr val="windowText" lastClr="000000"/>
                    </a:solidFill>
                    <a:effectLst/>
                    <a:latin typeface="Arial" panose="020B0604020202020204" pitchFamily="34" charset="0"/>
                    <a:cs typeface="Arial" panose="020B0604020202020204" pitchFamily="34" charset="0"/>
                  </a:rPr>
                  <a:t>α</a:t>
                </a:r>
                <a:r>
                  <a:rPr lang="en-IN" sz="1100" b="1" i="0" baseline="0">
                    <a:solidFill>
                      <a:sysClr val="windowText" lastClr="000000"/>
                    </a:solidFill>
                    <a:effectLst/>
                    <a:latin typeface="Arial" panose="020B0604020202020204" pitchFamily="34" charset="0"/>
                    <a:cs typeface="Arial" panose="020B0604020202020204" pitchFamily="34" charset="0"/>
                  </a:rPr>
                  <a:t>)</a:t>
                </a:r>
                <a:endParaRPr lang="en-IN" sz="1100">
                  <a:solidFill>
                    <a:sysClr val="windowText" lastClr="000000"/>
                  </a:solidFill>
                  <a:effectLst/>
                  <a:latin typeface="Arial" panose="020B0604020202020204" pitchFamily="34" charset="0"/>
                  <a:cs typeface="Arial" panose="020B0604020202020204" pitchFamily="34" charset="0"/>
                </a:endParaRPr>
              </a:p>
            </c:rich>
          </c:tx>
          <c:layout>
            <c:manualLayout>
              <c:xMode val="edge"/>
              <c:yMode val="edge"/>
              <c:x val="0.34345494313210856"/>
              <c:y val="0.8894670457859433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62318272"/>
        <c:crosses val="autoZero"/>
        <c:crossBetween val="midCat"/>
      </c:valAx>
      <c:valAx>
        <c:axId val="1962318272"/>
        <c:scaling>
          <c:orientation val="minMax"/>
          <c:min val="70"/>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sz="1000" b="1" i="0" baseline="0">
                    <a:solidFill>
                      <a:sysClr val="windowText" lastClr="000000"/>
                    </a:solidFill>
                    <a:effectLst/>
                    <a:latin typeface="Arial" panose="020B0604020202020204" pitchFamily="34" charset="0"/>
                    <a:cs typeface="Arial" panose="020B0604020202020204" pitchFamily="34" charset="0"/>
                  </a:rPr>
                  <a:t>Activation Energy (KJ/Mol)</a:t>
                </a:r>
                <a:endParaRPr lang="en-IN" sz="1000">
                  <a:solidFill>
                    <a:sysClr val="windowText" lastClr="000000"/>
                  </a:solidFill>
                  <a:effectLst/>
                  <a:latin typeface="Arial" panose="020B0604020202020204" pitchFamily="34" charset="0"/>
                  <a:cs typeface="Arial" panose="020B0604020202020204" pitchFamily="34" charset="0"/>
                </a:endParaRPr>
              </a:p>
            </c:rich>
          </c:tx>
          <c:layout>
            <c:manualLayout>
              <c:xMode val="edge"/>
              <c:yMode val="edge"/>
              <c:x val="1.2500000000000001E-2"/>
              <c:y val="0.1411916739574219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62325472"/>
        <c:crosses val="autoZero"/>
        <c:crossBetween val="midCat"/>
        <c:majorUnit val="50"/>
      </c:valAx>
      <c:spPr>
        <a:noFill/>
        <a:ln w="19050">
          <a:solidFill>
            <a:schemeClr val="tx1"/>
          </a:solidFill>
        </a:ln>
        <a:effectLst/>
      </c:spPr>
    </c:plotArea>
    <c:legend>
      <c:legendPos val="t"/>
      <c:legendEntry>
        <c:idx val="1"/>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Entry>
      <c:layout>
        <c:manualLayout>
          <c:xMode val="edge"/>
          <c:yMode val="edge"/>
          <c:x val="0.14997134733158354"/>
          <c:y val="0.16250000000000003"/>
          <c:w val="0.51794452541686165"/>
          <c:h val="0.21241330282843884"/>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Straw</a:t>
            </a:r>
          </a:p>
        </c:rich>
      </c:tx>
      <c:layout>
        <c:manualLayout>
          <c:xMode val="edge"/>
          <c:yMode val="edge"/>
          <c:x val="0.4094930008748907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04199475065617"/>
          <c:y val="0.17634259259259263"/>
          <c:w val="0.82289545056867897"/>
          <c:h val="0.6206244531933508"/>
        </c:manualLayout>
      </c:layout>
      <c:scatterChart>
        <c:scatterStyle val="smoothMarker"/>
        <c:varyColors val="0"/>
        <c:ser>
          <c:idx val="0"/>
          <c:order val="0"/>
          <c:tx>
            <c:strRef>
              <c:f>Sheet1!$B$23</c:f>
              <c:strCache>
                <c:ptCount val="1"/>
                <c:pt idx="0">
                  <c:v>FWO:Without catalyst</c:v>
                </c:pt>
              </c:strCache>
            </c:strRef>
          </c:tx>
          <c:spPr>
            <a:ln w="19050" cap="rnd">
              <a:solidFill>
                <a:schemeClr val="accent1"/>
              </a:solidFill>
              <a:prstDash val="sysDot"/>
              <a:round/>
            </a:ln>
            <a:effectLst/>
          </c:spPr>
          <c:marker>
            <c:symbol val="circle"/>
            <c:size val="5"/>
            <c:spPr>
              <a:solidFill>
                <a:schemeClr val="accent1"/>
              </a:solidFill>
              <a:ln w="9525">
                <a:solidFill>
                  <a:schemeClr val="accent1"/>
                </a:solidFill>
              </a:ln>
              <a:effectLst/>
            </c:spPr>
          </c:marker>
          <c:xVal>
            <c:numRef>
              <c:f>Sheet1!$A$24:$A$41</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Sheet1!$B$24:$B$41</c:f>
              <c:numCache>
                <c:formatCode>General</c:formatCode>
                <c:ptCount val="18"/>
                <c:pt idx="0">
                  <c:v>137.9195302</c:v>
                </c:pt>
                <c:pt idx="1">
                  <c:v>138.2822085</c:v>
                </c:pt>
                <c:pt idx="2">
                  <c:v>136.26003679999999</c:v>
                </c:pt>
                <c:pt idx="3">
                  <c:v>131.1117548</c:v>
                </c:pt>
                <c:pt idx="4">
                  <c:v>140.5381103</c:v>
                </c:pt>
                <c:pt idx="5">
                  <c:v>147.9858898</c:v>
                </c:pt>
                <c:pt idx="6">
                  <c:v>126.7762137</c:v>
                </c:pt>
                <c:pt idx="7">
                  <c:v>139.01156940000001</c:v>
                </c:pt>
                <c:pt idx="8">
                  <c:v>169.37201730000001</c:v>
                </c:pt>
                <c:pt idx="9">
                  <c:v>127.05655609999999</c:v>
                </c:pt>
                <c:pt idx="10">
                  <c:v>122.357355</c:v>
                </c:pt>
                <c:pt idx="11">
                  <c:v>145.24709659999999</c:v>
                </c:pt>
                <c:pt idx="12">
                  <c:v>146.47442480000001</c:v>
                </c:pt>
                <c:pt idx="13">
                  <c:v>161.35247570000001</c:v>
                </c:pt>
                <c:pt idx="14">
                  <c:v>189.89246600000001</c:v>
                </c:pt>
                <c:pt idx="15">
                  <c:v>220.0651053</c:v>
                </c:pt>
                <c:pt idx="16">
                  <c:v>248.1154281</c:v>
                </c:pt>
                <c:pt idx="17">
                  <c:v>261.70331970000001</c:v>
                </c:pt>
              </c:numCache>
            </c:numRef>
          </c:yVal>
          <c:smooth val="1"/>
          <c:extLst>
            <c:ext xmlns:c16="http://schemas.microsoft.com/office/drawing/2014/chart" uri="{C3380CC4-5D6E-409C-BE32-E72D297353CC}">
              <c16:uniqueId val="{00000000-458D-4EB0-9FCC-962D33A4D741}"/>
            </c:ext>
          </c:extLst>
        </c:ser>
        <c:ser>
          <c:idx val="1"/>
          <c:order val="1"/>
          <c:tx>
            <c:strRef>
              <c:f>Sheet1!$C$23</c:f>
              <c:strCache>
                <c:ptCount val="1"/>
                <c:pt idx="0">
                  <c:v>FWO:With NiCaOSi2O4 Catalyst</c:v>
                </c:pt>
              </c:strCache>
            </c:strRef>
          </c:tx>
          <c:spPr>
            <a:ln w="19050" cap="rnd">
              <a:solidFill>
                <a:schemeClr val="accent2"/>
              </a:solidFill>
              <a:prstDash val="sysDot"/>
              <a:round/>
            </a:ln>
            <a:effectLst/>
          </c:spPr>
          <c:marker>
            <c:symbol val="circle"/>
            <c:size val="5"/>
            <c:spPr>
              <a:solidFill>
                <a:schemeClr val="accent2"/>
              </a:solidFill>
              <a:ln w="9525">
                <a:solidFill>
                  <a:schemeClr val="accent2"/>
                </a:solidFill>
              </a:ln>
              <a:effectLst/>
            </c:spPr>
          </c:marker>
          <c:xVal>
            <c:numRef>
              <c:f>Sheet1!$A$24:$A$41</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Sheet1!$C$24:$C$41</c:f>
              <c:numCache>
                <c:formatCode>General</c:formatCode>
                <c:ptCount val="18"/>
                <c:pt idx="0">
                  <c:v>139.69822579999999</c:v>
                </c:pt>
                <c:pt idx="1">
                  <c:v>131.91984339999999</c:v>
                </c:pt>
                <c:pt idx="2">
                  <c:v>120.67015139999999</c:v>
                </c:pt>
                <c:pt idx="3">
                  <c:v>131.8600113</c:v>
                </c:pt>
                <c:pt idx="4">
                  <c:v>133.83100020000001</c:v>
                </c:pt>
                <c:pt idx="5">
                  <c:v>135.72019499999999</c:v>
                </c:pt>
                <c:pt idx="6">
                  <c:v>134.60458489999999</c:v>
                </c:pt>
                <c:pt idx="7">
                  <c:v>98.599917469999994</c:v>
                </c:pt>
                <c:pt idx="8">
                  <c:v>99.204346180000002</c:v>
                </c:pt>
                <c:pt idx="9">
                  <c:v>106.49926379999999</c:v>
                </c:pt>
                <c:pt idx="10">
                  <c:v>89.391558869999997</c:v>
                </c:pt>
                <c:pt idx="11">
                  <c:v>58.532632280000001</c:v>
                </c:pt>
                <c:pt idx="12">
                  <c:v>95.984279240000006</c:v>
                </c:pt>
                <c:pt idx="13">
                  <c:v>160.67256219999999</c:v>
                </c:pt>
                <c:pt idx="14">
                  <c:v>110.4105445</c:v>
                </c:pt>
                <c:pt idx="15">
                  <c:v>110.0577174</c:v>
                </c:pt>
                <c:pt idx="16">
                  <c:v>174.24065909999999</c:v>
                </c:pt>
                <c:pt idx="17">
                  <c:v>181.6786931</c:v>
                </c:pt>
              </c:numCache>
            </c:numRef>
          </c:yVal>
          <c:smooth val="1"/>
          <c:extLst>
            <c:ext xmlns:c16="http://schemas.microsoft.com/office/drawing/2014/chart" uri="{C3380CC4-5D6E-409C-BE32-E72D297353CC}">
              <c16:uniqueId val="{00000001-458D-4EB0-9FCC-962D33A4D741}"/>
            </c:ext>
          </c:extLst>
        </c:ser>
        <c:ser>
          <c:idx val="2"/>
          <c:order val="2"/>
          <c:tx>
            <c:strRef>
              <c:f>Sheet1!$D$23</c:f>
              <c:strCache>
                <c:ptCount val="1"/>
                <c:pt idx="0">
                  <c:v>FWO:With NiCa2SiO4 Catalyst</c:v>
                </c:pt>
              </c:strCache>
            </c:strRef>
          </c:tx>
          <c:spPr>
            <a:ln w="19050" cap="rnd">
              <a:solidFill>
                <a:schemeClr val="accent3"/>
              </a:solidFill>
              <a:prstDash val="sysDot"/>
              <a:round/>
            </a:ln>
            <a:effectLst/>
          </c:spPr>
          <c:marker>
            <c:symbol val="circle"/>
            <c:size val="5"/>
            <c:spPr>
              <a:solidFill>
                <a:srgbClr val="92D050"/>
              </a:solidFill>
              <a:ln w="9525">
                <a:solidFill>
                  <a:srgbClr val="92D050"/>
                </a:solidFill>
              </a:ln>
              <a:effectLst/>
            </c:spPr>
          </c:marker>
          <c:xVal>
            <c:numRef>
              <c:f>Sheet1!$A$24:$A$41</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Sheet1!$D$24:$D$41</c:f>
              <c:numCache>
                <c:formatCode>General</c:formatCode>
                <c:ptCount val="18"/>
                <c:pt idx="0">
                  <c:v>150.12957359999999</c:v>
                </c:pt>
                <c:pt idx="1">
                  <c:v>141.40991439999999</c:v>
                </c:pt>
                <c:pt idx="2">
                  <c:v>136.54319190000001</c:v>
                </c:pt>
                <c:pt idx="3">
                  <c:v>120.4099999</c:v>
                </c:pt>
                <c:pt idx="4">
                  <c:v>142.1149369</c:v>
                </c:pt>
                <c:pt idx="5">
                  <c:v>162.96699860000001</c:v>
                </c:pt>
                <c:pt idx="6">
                  <c:v>136.5717022</c:v>
                </c:pt>
                <c:pt idx="7">
                  <c:v>117.2269082</c:v>
                </c:pt>
                <c:pt idx="8">
                  <c:v>144.66242460000001</c:v>
                </c:pt>
                <c:pt idx="9">
                  <c:v>137.4417086</c:v>
                </c:pt>
                <c:pt idx="10">
                  <c:v>148.23000709999999</c:v>
                </c:pt>
                <c:pt idx="11">
                  <c:v>177.4262612</c:v>
                </c:pt>
                <c:pt idx="12">
                  <c:v>209.00694730000001</c:v>
                </c:pt>
                <c:pt idx="13">
                  <c:v>220.3036429</c:v>
                </c:pt>
                <c:pt idx="14">
                  <c:v>205.17039399999999</c:v>
                </c:pt>
                <c:pt idx="15">
                  <c:v>146.50451609999999</c:v>
                </c:pt>
                <c:pt idx="16">
                  <c:v>192.1973907</c:v>
                </c:pt>
                <c:pt idx="17">
                  <c:v>194.16198779999999</c:v>
                </c:pt>
              </c:numCache>
            </c:numRef>
          </c:yVal>
          <c:smooth val="1"/>
          <c:extLst>
            <c:ext xmlns:c16="http://schemas.microsoft.com/office/drawing/2014/chart" uri="{C3380CC4-5D6E-409C-BE32-E72D297353CC}">
              <c16:uniqueId val="{00000002-458D-4EB0-9FCC-962D33A4D741}"/>
            </c:ext>
          </c:extLst>
        </c:ser>
        <c:dLbls>
          <c:showLegendKey val="0"/>
          <c:showVal val="0"/>
          <c:showCatName val="0"/>
          <c:showSerName val="0"/>
          <c:showPercent val="0"/>
          <c:showBubbleSize val="0"/>
        </c:dLbls>
        <c:axId val="1962325472"/>
        <c:axId val="1962318272"/>
      </c:scatterChart>
      <c:valAx>
        <c:axId val="19623254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sz="1000" b="1" i="0" baseline="0">
                    <a:solidFill>
                      <a:sysClr val="windowText" lastClr="000000"/>
                    </a:solidFill>
                    <a:effectLst/>
                    <a:latin typeface="Arial" panose="020B0604020202020204" pitchFamily="34" charset="0"/>
                    <a:cs typeface="Arial" panose="020B0604020202020204" pitchFamily="34" charset="0"/>
                  </a:rPr>
                  <a:t>conversion factor (</a:t>
                </a:r>
                <a:r>
                  <a:rPr lang="el-GR" sz="1000" b="1" i="0" baseline="0">
                    <a:solidFill>
                      <a:sysClr val="windowText" lastClr="000000"/>
                    </a:solidFill>
                    <a:effectLst/>
                    <a:latin typeface="Arial" panose="020B0604020202020204" pitchFamily="34" charset="0"/>
                    <a:cs typeface="Arial" panose="020B0604020202020204" pitchFamily="34" charset="0"/>
                  </a:rPr>
                  <a:t>α</a:t>
                </a:r>
                <a:r>
                  <a:rPr lang="en-IN" sz="1000" b="1" i="0" baseline="0">
                    <a:solidFill>
                      <a:sysClr val="windowText" lastClr="000000"/>
                    </a:solidFill>
                    <a:effectLst/>
                    <a:latin typeface="Arial" panose="020B0604020202020204" pitchFamily="34" charset="0"/>
                    <a:cs typeface="Arial" panose="020B0604020202020204" pitchFamily="34" charset="0"/>
                  </a:rPr>
                  <a:t>)</a:t>
                </a:r>
                <a:endParaRPr lang="en-IN" sz="1000">
                  <a:solidFill>
                    <a:sysClr val="windowText" lastClr="000000"/>
                  </a:solidFill>
                  <a:effectLst/>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62318272"/>
        <c:crosses val="autoZero"/>
        <c:crossBetween val="midCat"/>
      </c:valAx>
      <c:valAx>
        <c:axId val="1962318272"/>
        <c:scaling>
          <c:orientation val="minMax"/>
          <c:min val="4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baseline="0">
                    <a:solidFill>
                      <a:sysClr val="windowText" lastClr="000000"/>
                    </a:solidFill>
                    <a:effectLst/>
                  </a:rPr>
                  <a:t>Activation Energy (kJ/Mol)</a:t>
                </a:r>
                <a:endParaRPr lang="en-IN" sz="1000" b="1">
                  <a:solidFill>
                    <a:sysClr val="windowText" lastClr="000000"/>
                  </a:solidFill>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62325472"/>
        <c:crosses val="autoZero"/>
        <c:crossBetween val="midCat"/>
      </c:valAx>
      <c:spPr>
        <a:noFill/>
        <a:ln w="19050">
          <a:solidFill>
            <a:schemeClr val="tx1"/>
          </a:solidFill>
        </a:ln>
        <a:effectLst/>
      </c:spPr>
    </c:plotArea>
    <c:legend>
      <c:legendPos val="r"/>
      <c:layout>
        <c:manualLayout>
          <c:xMode val="edge"/>
          <c:yMode val="edge"/>
          <c:x val="8.8651793525809278E-2"/>
          <c:y val="0.18483632254301544"/>
          <c:w val="0.59468153980752414"/>
          <c:h val="0.21412365121026539"/>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Straw</a:t>
            </a:r>
          </a:p>
        </c:rich>
      </c:tx>
      <c:layout>
        <c:manualLayout>
          <c:xMode val="edge"/>
          <c:yMode val="edge"/>
          <c:x val="0.4094930008748907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04199475065617"/>
          <c:y val="0.17634259259259263"/>
          <c:w val="0.82289545056867897"/>
          <c:h val="0.6206244531933508"/>
        </c:manualLayout>
      </c:layout>
      <c:scatterChart>
        <c:scatterStyle val="smoothMarker"/>
        <c:varyColors val="0"/>
        <c:ser>
          <c:idx val="0"/>
          <c:order val="0"/>
          <c:tx>
            <c:strRef>
              <c:f>Sheet1!$B$48</c:f>
              <c:strCache>
                <c:ptCount val="1"/>
                <c:pt idx="0">
                  <c:v>Friedman:Without catalyst</c:v>
                </c:pt>
              </c:strCache>
            </c:strRef>
          </c:tx>
          <c:spPr>
            <a:ln w="19050" cap="rnd">
              <a:solidFill>
                <a:schemeClr val="accent1"/>
              </a:solidFill>
              <a:prstDash val="sysDot"/>
              <a:round/>
            </a:ln>
            <a:effectLst/>
          </c:spPr>
          <c:marker>
            <c:symbol val="circle"/>
            <c:size val="5"/>
            <c:spPr>
              <a:solidFill>
                <a:schemeClr val="accent1"/>
              </a:solidFill>
              <a:ln w="9525">
                <a:solidFill>
                  <a:schemeClr val="accent1"/>
                </a:solidFill>
              </a:ln>
              <a:effectLst/>
            </c:spPr>
          </c:marker>
          <c:xVal>
            <c:numRef>
              <c:f>Sheet1!$A$49:$A$66</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Sheet1!$B$49:$B$66</c:f>
              <c:numCache>
                <c:formatCode>General</c:formatCode>
                <c:ptCount val="18"/>
                <c:pt idx="0">
                  <c:v>142.52543309999999</c:v>
                </c:pt>
                <c:pt idx="1">
                  <c:v>138.66905209999999</c:v>
                </c:pt>
                <c:pt idx="2">
                  <c:v>141.33784</c:v>
                </c:pt>
                <c:pt idx="3">
                  <c:v>137.9606838</c:v>
                </c:pt>
                <c:pt idx="4">
                  <c:v>137.3324633</c:v>
                </c:pt>
                <c:pt idx="5">
                  <c:v>140.3665034</c:v>
                </c:pt>
                <c:pt idx="6">
                  <c:v>142.3458344</c:v>
                </c:pt>
                <c:pt idx="7">
                  <c:v>136.7326362</c:v>
                </c:pt>
                <c:pt idx="8">
                  <c:v>146.28889810000001</c:v>
                </c:pt>
                <c:pt idx="9">
                  <c:v>147.7393295</c:v>
                </c:pt>
                <c:pt idx="10">
                  <c:v>141.69328519999999</c:v>
                </c:pt>
                <c:pt idx="11">
                  <c:v>142.85800570000001</c:v>
                </c:pt>
                <c:pt idx="12">
                  <c:v>143.38983959999999</c:v>
                </c:pt>
                <c:pt idx="13">
                  <c:v>145.6488727</c:v>
                </c:pt>
                <c:pt idx="14">
                  <c:v>157.46841850000001</c:v>
                </c:pt>
                <c:pt idx="15">
                  <c:v>188.09000270000001</c:v>
                </c:pt>
                <c:pt idx="16">
                  <c:v>230.50748920000001</c:v>
                </c:pt>
                <c:pt idx="17">
                  <c:v>251.7603732</c:v>
                </c:pt>
              </c:numCache>
            </c:numRef>
          </c:yVal>
          <c:smooth val="1"/>
          <c:extLst>
            <c:ext xmlns:c16="http://schemas.microsoft.com/office/drawing/2014/chart" uri="{C3380CC4-5D6E-409C-BE32-E72D297353CC}">
              <c16:uniqueId val="{00000000-D1B3-4803-ACA1-D768E4EE422E}"/>
            </c:ext>
          </c:extLst>
        </c:ser>
        <c:ser>
          <c:idx val="1"/>
          <c:order val="1"/>
          <c:tx>
            <c:strRef>
              <c:f>Sheet1!$C$48</c:f>
              <c:strCache>
                <c:ptCount val="1"/>
                <c:pt idx="0">
                  <c:v>Friedman:With NiCaOSi2O4 Catalyst</c:v>
                </c:pt>
              </c:strCache>
            </c:strRef>
          </c:tx>
          <c:spPr>
            <a:ln w="19050" cap="rnd">
              <a:solidFill>
                <a:schemeClr val="accent2"/>
              </a:solidFill>
              <a:prstDash val="sysDot"/>
              <a:round/>
            </a:ln>
            <a:effectLst/>
          </c:spPr>
          <c:marker>
            <c:symbol val="circle"/>
            <c:size val="5"/>
            <c:spPr>
              <a:solidFill>
                <a:schemeClr val="accent2"/>
              </a:solidFill>
              <a:ln w="9525">
                <a:solidFill>
                  <a:schemeClr val="accent2"/>
                </a:solidFill>
              </a:ln>
              <a:effectLst/>
            </c:spPr>
          </c:marker>
          <c:xVal>
            <c:numRef>
              <c:f>Sheet1!$A$49:$A$66</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Sheet1!$C$49:$C$66</c:f>
              <c:numCache>
                <c:formatCode>General</c:formatCode>
                <c:ptCount val="18"/>
                <c:pt idx="0">
                  <c:v>141.8293333</c:v>
                </c:pt>
                <c:pt idx="1">
                  <c:v>136.6894882</c:v>
                </c:pt>
                <c:pt idx="2">
                  <c:v>133.15192529999999</c:v>
                </c:pt>
                <c:pt idx="3">
                  <c:v>125.22205580000001</c:v>
                </c:pt>
                <c:pt idx="4">
                  <c:v>132.88787690000001</c:v>
                </c:pt>
                <c:pt idx="5">
                  <c:v>128.1565928</c:v>
                </c:pt>
                <c:pt idx="6">
                  <c:v>134.8711357</c:v>
                </c:pt>
                <c:pt idx="7">
                  <c:v>127.18521440000001</c:v>
                </c:pt>
                <c:pt idx="8">
                  <c:v>119.7022922</c:v>
                </c:pt>
                <c:pt idx="9">
                  <c:v>115.54704839999999</c:v>
                </c:pt>
                <c:pt idx="10">
                  <c:v>114.35163369999999</c:v>
                </c:pt>
                <c:pt idx="11">
                  <c:v>88.388060409999994</c:v>
                </c:pt>
                <c:pt idx="12">
                  <c:v>83.336590720000004</c:v>
                </c:pt>
                <c:pt idx="13">
                  <c:v>123.9455186</c:v>
                </c:pt>
                <c:pt idx="14">
                  <c:v>117.65754370000001</c:v>
                </c:pt>
                <c:pt idx="15">
                  <c:v>96.001829900000004</c:v>
                </c:pt>
                <c:pt idx="16">
                  <c:v>148.17975530000001</c:v>
                </c:pt>
                <c:pt idx="17">
                  <c:v>161.77904889999999</c:v>
                </c:pt>
              </c:numCache>
            </c:numRef>
          </c:yVal>
          <c:smooth val="1"/>
          <c:extLst>
            <c:ext xmlns:c16="http://schemas.microsoft.com/office/drawing/2014/chart" uri="{C3380CC4-5D6E-409C-BE32-E72D297353CC}">
              <c16:uniqueId val="{00000001-D1B3-4803-ACA1-D768E4EE422E}"/>
            </c:ext>
          </c:extLst>
        </c:ser>
        <c:ser>
          <c:idx val="2"/>
          <c:order val="2"/>
          <c:tx>
            <c:strRef>
              <c:f>Sheet1!$D$48</c:f>
              <c:strCache>
                <c:ptCount val="1"/>
                <c:pt idx="0">
                  <c:v>Friedman:With NiCa2SiO4 Catalyst</c:v>
                </c:pt>
              </c:strCache>
            </c:strRef>
          </c:tx>
          <c:spPr>
            <a:ln w="19050" cap="rnd">
              <a:solidFill>
                <a:schemeClr val="accent3"/>
              </a:solidFill>
              <a:prstDash val="sysDot"/>
              <a:round/>
            </a:ln>
            <a:effectLst/>
          </c:spPr>
          <c:marker>
            <c:symbol val="circle"/>
            <c:size val="5"/>
            <c:spPr>
              <a:solidFill>
                <a:srgbClr val="92D050"/>
              </a:solidFill>
              <a:ln w="9525">
                <a:solidFill>
                  <a:srgbClr val="92D050"/>
                </a:solidFill>
              </a:ln>
              <a:effectLst/>
            </c:spPr>
          </c:marker>
          <c:xVal>
            <c:numRef>
              <c:f>Sheet1!$A$49:$A$66</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Sheet1!$D$49:$D$66</c:f>
              <c:numCache>
                <c:formatCode>General</c:formatCode>
                <c:ptCount val="18"/>
                <c:pt idx="0">
                  <c:v>159.06816749999999</c:v>
                </c:pt>
                <c:pt idx="1">
                  <c:v>146.16196170000001</c:v>
                </c:pt>
                <c:pt idx="2">
                  <c:v>146.1595701</c:v>
                </c:pt>
                <c:pt idx="3">
                  <c:v>147.52672000000001</c:v>
                </c:pt>
                <c:pt idx="4">
                  <c:v>155.50252879999999</c:v>
                </c:pt>
                <c:pt idx="5">
                  <c:v>147.0314333</c:v>
                </c:pt>
                <c:pt idx="6">
                  <c:v>155.43867359999999</c:v>
                </c:pt>
                <c:pt idx="7">
                  <c:v>144.3191625</c:v>
                </c:pt>
                <c:pt idx="8">
                  <c:v>147.567295</c:v>
                </c:pt>
                <c:pt idx="9">
                  <c:v>147.55132470000001</c:v>
                </c:pt>
                <c:pt idx="10">
                  <c:v>147.5393244</c:v>
                </c:pt>
                <c:pt idx="11">
                  <c:v>153.92524320000001</c:v>
                </c:pt>
                <c:pt idx="12">
                  <c:v>173.89509519999999</c:v>
                </c:pt>
                <c:pt idx="13">
                  <c:v>202.0490508</c:v>
                </c:pt>
                <c:pt idx="14">
                  <c:v>221.0079551</c:v>
                </c:pt>
                <c:pt idx="15">
                  <c:v>166.831469</c:v>
                </c:pt>
                <c:pt idx="16">
                  <c:v>196.0182068</c:v>
                </c:pt>
                <c:pt idx="17">
                  <c:v>205.04641000000001</c:v>
                </c:pt>
              </c:numCache>
            </c:numRef>
          </c:yVal>
          <c:smooth val="1"/>
          <c:extLst>
            <c:ext xmlns:c16="http://schemas.microsoft.com/office/drawing/2014/chart" uri="{C3380CC4-5D6E-409C-BE32-E72D297353CC}">
              <c16:uniqueId val="{00000002-D1B3-4803-ACA1-D768E4EE422E}"/>
            </c:ext>
          </c:extLst>
        </c:ser>
        <c:dLbls>
          <c:showLegendKey val="0"/>
          <c:showVal val="0"/>
          <c:showCatName val="0"/>
          <c:showSerName val="0"/>
          <c:showPercent val="0"/>
          <c:showBubbleSize val="0"/>
        </c:dLbls>
        <c:axId val="1962325472"/>
        <c:axId val="1962318272"/>
      </c:scatterChart>
      <c:valAx>
        <c:axId val="19623254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sz="1000" b="1" i="0" baseline="0">
                    <a:solidFill>
                      <a:sysClr val="windowText" lastClr="000000"/>
                    </a:solidFill>
                    <a:effectLst/>
                    <a:latin typeface="Arial" panose="020B0604020202020204" pitchFamily="34" charset="0"/>
                    <a:cs typeface="Arial" panose="020B0604020202020204" pitchFamily="34" charset="0"/>
                  </a:rPr>
                  <a:t>conversion factor (</a:t>
                </a:r>
                <a:r>
                  <a:rPr lang="el-GR" sz="1000" b="1" i="0" baseline="0">
                    <a:solidFill>
                      <a:sysClr val="windowText" lastClr="000000"/>
                    </a:solidFill>
                    <a:effectLst/>
                    <a:latin typeface="Arial" panose="020B0604020202020204" pitchFamily="34" charset="0"/>
                    <a:cs typeface="Arial" panose="020B0604020202020204" pitchFamily="34" charset="0"/>
                  </a:rPr>
                  <a:t>α</a:t>
                </a:r>
                <a:r>
                  <a:rPr lang="en-IN" sz="1000" b="1" i="0" baseline="0">
                    <a:solidFill>
                      <a:sysClr val="windowText" lastClr="000000"/>
                    </a:solidFill>
                    <a:effectLst/>
                    <a:latin typeface="Arial" panose="020B0604020202020204" pitchFamily="34" charset="0"/>
                    <a:cs typeface="Arial" panose="020B0604020202020204" pitchFamily="34" charset="0"/>
                  </a:rPr>
                  <a:t>)</a:t>
                </a:r>
                <a:endParaRPr lang="en-IN" sz="1000">
                  <a:solidFill>
                    <a:sysClr val="windowText" lastClr="000000"/>
                  </a:solidFill>
                  <a:effectLst/>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62318272"/>
        <c:crosses val="autoZero"/>
        <c:crossBetween val="midCat"/>
      </c:valAx>
      <c:valAx>
        <c:axId val="1962318272"/>
        <c:scaling>
          <c:orientation val="minMax"/>
          <c:min val="5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baseline="0">
                    <a:solidFill>
                      <a:sysClr val="windowText" lastClr="000000"/>
                    </a:solidFill>
                    <a:effectLst/>
                  </a:rPr>
                  <a:t>Activation Energy (kJ/Mol)</a:t>
                </a:r>
                <a:endParaRPr lang="en-IN" sz="1000" b="1">
                  <a:solidFill>
                    <a:sysClr val="windowText" lastClr="000000"/>
                  </a:solidFill>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19050"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62325472"/>
        <c:crosses val="autoZero"/>
        <c:crossBetween val="midCat"/>
      </c:valAx>
      <c:spPr>
        <a:noFill/>
        <a:ln w="19050">
          <a:solidFill>
            <a:schemeClr val="tx1"/>
          </a:solidFill>
        </a:ln>
        <a:effectLst/>
      </c:spPr>
    </c:plotArea>
    <c:legend>
      <c:legendPos val="r"/>
      <c:layout>
        <c:manualLayout>
          <c:xMode val="edge"/>
          <c:yMode val="edge"/>
          <c:x val="8.8651793525809278E-2"/>
          <c:y val="0.18483632254301544"/>
          <c:w val="0.59468153980752414"/>
          <c:h val="0.21412365121026539"/>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Straw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91402631486699"/>
          <c:y val="0.1698024459078081"/>
          <c:w val="0.85274978842421933"/>
          <c:h val="0.68104088117865791"/>
        </c:manualLayout>
      </c:layout>
      <c:scatterChart>
        <c:scatterStyle val="smoothMarker"/>
        <c:varyColors val="0"/>
        <c:ser>
          <c:idx val="0"/>
          <c:order val="0"/>
          <c:tx>
            <c:strRef>
              <c:f>Sheet3!$E$1</c:f>
              <c:strCache>
                <c:ptCount val="1"/>
                <c:pt idx="0">
                  <c:v>KAS:Without catalyst</c:v>
                </c:pt>
              </c:strCache>
            </c:strRef>
          </c:tx>
          <c:spPr>
            <a:ln w="19050" cap="rnd">
              <a:solidFill>
                <a:schemeClr val="accent1"/>
              </a:solidFill>
              <a:prstDash val="sysDot"/>
              <a:round/>
            </a:ln>
            <a:effectLst/>
          </c:spPr>
          <c:marker>
            <c:symbol val="circle"/>
            <c:size val="5"/>
            <c:spPr>
              <a:solidFill>
                <a:schemeClr val="accent1"/>
              </a:solidFill>
              <a:ln w="9525">
                <a:solidFill>
                  <a:schemeClr val="accent1"/>
                </a:solidFill>
              </a:ln>
              <a:effectLst/>
            </c:spPr>
          </c:marker>
          <c:xVal>
            <c:numRef>
              <c:f>Sheet3!$A$2:$A$19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Sheet3!$E$2:$E$19</c:f>
              <c:numCache>
                <c:formatCode>General</c:formatCode>
                <c:ptCount val="18"/>
                <c:pt idx="0">
                  <c:v>30.319494025131455</c:v>
                </c:pt>
                <c:pt idx="1">
                  <c:v>27.948065018350846</c:v>
                </c:pt>
                <c:pt idx="2">
                  <c:v>27.789724188565753</c:v>
                </c:pt>
                <c:pt idx="3">
                  <c:v>26.516784166739384</c:v>
                </c:pt>
                <c:pt idx="4">
                  <c:v>25.987438803106034</c:v>
                </c:pt>
                <c:pt idx="5">
                  <c:v>26.346629779628579</c:v>
                </c:pt>
                <c:pt idx="6">
                  <c:v>26.516467983992161</c:v>
                </c:pt>
                <c:pt idx="7">
                  <c:v>25.039636525915633</c:v>
                </c:pt>
                <c:pt idx="8">
                  <c:v>26.905755372005839</c:v>
                </c:pt>
                <c:pt idx="9">
                  <c:v>27.013918877299503</c:v>
                </c:pt>
                <c:pt idx="10">
                  <c:v>25.485193511320677</c:v>
                </c:pt>
                <c:pt idx="11">
                  <c:v>25.536135773807086</c:v>
                </c:pt>
                <c:pt idx="12">
                  <c:v>25.461707772015647</c:v>
                </c:pt>
                <c:pt idx="13">
                  <c:v>25.6765034485495</c:v>
                </c:pt>
                <c:pt idx="14">
                  <c:v>27.739310445638381</c:v>
                </c:pt>
                <c:pt idx="15">
                  <c:v>33.039861935657697</c:v>
                </c:pt>
                <c:pt idx="16">
                  <c:v>39.282837001797581</c:v>
                </c:pt>
                <c:pt idx="17">
                  <c:v>40.091368894022722</c:v>
                </c:pt>
              </c:numCache>
            </c:numRef>
          </c:yVal>
          <c:smooth val="1"/>
          <c:extLst>
            <c:ext xmlns:c16="http://schemas.microsoft.com/office/drawing/2014/chart" uri="{C3380CC4-5D6E-409C-BE32-E72D297353CC}">
              <c16:uniqueId val="{00000000-6C94-4FD9-A662-FF2F155768A4}"/>
            </c:ext>
          </c:extLst>
        </c:ser>
        <c:ser>
          <c:idx val="1"/>
          <c:order val="1"/>
          <c:tx>
            <c:strRef>
              <c:f>Sheet3!$F$1</c:f>
              <c:strCache>
                <c:ptCount val="1"/>
                <c:pt idx="0">
                  <c:v>KAS:With NiCaOSi2O4 Catalyst</c:v>
                </c:pt>
              </c:strCache>
            </c:strRef>
          </c:tx>
          <c:spPr>
            <a:ln w="19050" cap="rnd">
              <a:solidFill>
                <a:schemeClr val="accent2"/>
              </a:solidFill>
              <a:prstDash val="sysDot"/>
              <a:round/>
            </a:ln>
            <a:effectLst/>
          </c:spPr>
          <c:marker>
            <c:symbol val="circle"/>
            <c:size val="5"/>
            <c:spPr>
              <a:solidFill>
                <a:schemeClr val="accent2"/>
              </a:solidFill>
              <a:ln w="9525">
                <a:solidFill>
                  <a:schemeClr val="accent2"/>
                </a:solidFill>
              </a:ln>
              <a:effectLst/>
            </c:spPr>
          </c:marker>
          <c:xVal>
            <c:numRef>
              <c:f>Sheet3!$A$2:$A$19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Sheet3!$F$2:$F$19</c:f>
              <c:numCache>
                <c:formatCode>General</c:formatCode>
                <c:ptCount val="18"/>
                <c:pt idx="0">
                  <c:v>30.198430199208072</c:v>
                </c:pt>
                <c:pt idx="1">
                  <c:v>27.697000304822286</c:v>
                </c:pt>
                <c:pt idx="2">
                  <c:v>26.332388871372331</c:v>
                </c:pt>
                <c:pt idx="3">
                  <c:v>24.176990476210943</c:v>
                </c:pt>
                <c:pt idx="4">
                  <c:v>25.472100703344907</c:v>
                </c:pt>
                <c:pt idx="5">
                  <c:v>24.17413844726002</c:v>
                </c:pt>
                <c:pt idx="6">
                  <c:v>25.331159703448279</c:v>
                </c:pt>
                <c:pt idx="7">
                  <c:v>23.474464440710967</c:v>
                </c:pt>
                <c:pt idx="8">
                  <c:v>21.632175474482487</c:v>
                </c:pt>
                <c:pt idx="9">
                  <c:v>20.481437665582988</c:v>
                </c:pt>
                <c:pt idx="10">
                  <c:v>19.87829703655034</c:v>
                </c:pt>
                <c:pt idx="11">
                  <c:v>14.126368210833357</c:v>
                </c:pt>
                <c:pt idx="12">
                  <c:v>12.559538667132541</c:v>
                </c:pt>
                <c:pt idx="13">
                  <c:v>19.382539434488866</c:v>
                </c:pt>
                <c:pt idx="14">
                  <c:v>16.343425428503377</c:v>
                </c:pt>
                <c:pt idx="15">
                  <c:v>10.980140144791852</c:v>
                </c:pt>
                <c:pt idx="16">
                  <c:v>17.46006677058697</c:v>
                </c:pt>
                <c:pt idx="17">
                  <c:v>18.664639742912982</c:v>
                </c:pt>
              </c:numCache>
            </c:numRef>
          </c:yVal>
          <c:smooth val="1"/>
          <c:extLst>
            <c:ext xmlns:c16="http://schemas.microsoft.com/office/drawing/2014/chart" uri="{C3380CC4-5D6E-409C-BE32-E72D297353CC}">
              <c16:uniqueId val="{00000001-6C94-4FD9-A662-FF2F155768A4}"/>
            </c:ext>
          </c:extLst>
        </c:ser>
        <c:ser>
          <c:idx val="2"/>
          <c:order val="2"/>
          <c:tx>
            <c:strRef>
              <c:f>Sheet3!$G$1</c:f>
              <c:strCache>
                <c:ptCount val="1"/>
                <c:pt idx="0">
                  <c:v>KAS:With NiCa2SiO4 Catalyst</c:v>
                </c:pt>
              </c:strCache>
            </c:strRef>
          </c:tx>
          <c:spPr>
            <a:ln w="19050" cap="rnd">
              <a:solidFill>
                <a:schemeClr val="accent6"/>
              </a:solidFill>
              <a:prstDash val="sysDot"/>
              <a:round/>
            </a:ln>
            <a:effectLst/>
          </c:spPr>
          <c:marker>
            <c:symbol val="circle"/>
            <c:size val="5"/>
            <c:spPr>
              <a:solidFill>
                <a:srgbClr val="92D050"/>
              </a:solidFill>
              <a:ln w="9525">
                <a:solidFill>
                  <a:schemeClr val="accent6"/>
                </a:solidFill>
              </a:ln>
              <a:effectLst/>
            </c:spPr>
          </c:marker>
          <c:xVal>
            <c:numRef>
              <c:f>Sheet3!$A$2:$A$19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Sheet3!$G$2:$G$19</c:f>
              <c:numCache>
                <c:formatCode>General</c:formatCode>
                <c:ptCount val="18"/>
                <c:pt idx="0">
                  <c:v>34.352936798587749</c:v>
                </c:pt>
                <c:pt idx="1">
                  <c:v>29.682111516158194</c:v>
                </c:pt>
                <c:pt idx="2">
                  <c:v>28.921238393206071</c:v>
                </c:pt>
                <c:pt idx="3">
                  <c:v>27.041367667216409</c:v>
                </c:pt>
                <c:pt idx="4">
                  <c:v>28.098992184744827</c:v>
                </c:pt>
                <c:pt idx="5">
                  <c:v>26.729917955833635</c:v>
                </c:pt>
                <c:pt idx="6">
                  <c:v>27.743923420167505</c:v>
                </c:pt>
                <c:pt idx="7">
                  <c:v>25.162086306226531</c:v>
                </c:pt>
                <c:pt idx="8">
                  <c:v>25.582245318072545</c:v>
                </c:pt>
                <c:pt idx="9">
                  <c:v>25.343556912240359</c:v>
                </c:pt>
                <c:pt idx="10">
                  <c:v>25.105697163957228</c:v>
                </c:pt>
                <c:pt idx="11">
                  <c:v>26.101561233695509</c:v>
                </c:pt>
                <c:pt idx="12">
                  <c:v>29.692644515735676</c:v>
                </c:pt>
                <c:pt idx="13">
                  <c:v>34.374953646006141</c:v>
                </c:pt>
                <c:pt idx="14">
                  <c:v>36.380459191196579</c:v>
                </c:pt>
                <c:pt idx="15">
                  <c:v>24.377603775837304</c:v>
                </c:pt>
                <c:pt idx="16">
                  <c:v>26.992387883483975</c:v>
                </c:pt>
                <c:pt idx="17">
                  <c:v>24.888415327487326</c:v>
                </c:pt>
              </c:numCache>
            </c:numRef>
          </c:yVal>
          <c:smooth val="1"/>
          <c:extLst>
            <c:ext xmlns:c16="http://schemas.microsoft.com/office/drawing/2014/chart" uri="{C3380CC4-5D6E-409C-BE32-E72D297353CC}">
              <c16:uniqueId val="{00000002-6C94-4FD9-A662-FF2F155768A4}"/>
            </c:ext>
          </c:extLst>
        </c:ser>
        <c:dLbls>
          <c:showLegendKey val="0"/>
          <c:showVal val="0"/>
          <c:showCatName val="0"/>
          <c:showSerName val="0"/>
          <c:showPercent val="0"/>
          <c:showBubbleSize val="0"/>
        </c:dLbls>
        <c:axId val="2141682447"/>
        <c:axId val="2141685807"/>
      </c:scatterChart>
      <c:valAx>
        <c:axId val="21416824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b="1">
                    <a:solidFill>
                      <a:sysClr val="windowText" lastClr="000000"/>
                    </a:solidFill>
                    <a:latin typeface="Arial" panose="020B0604020202020204" pitchFamily="34" charset="0"/>
                    <a:cs typeface="Arial" panose="020B0604020202020204" pitchFamily="34" charset="0"/>
                  </a:rPr>
                  <a:t>Conversion Factor (</a:t>
                </a:r>
                <a:r>
                  <a:rPr lang="el-GR" b="1">
                    <a:solidFill>
                      <a:sysClr val="windowText" lastClr="000000"/>
                    </a:solidFill>
                    <a:latin typeface="Arial" panose="020B0604020202020204" pitchFamily="34" charset="0"/>
                    <a:cs typeface="Arial" panose="020B0604020202020204" pitchFamily="34" charset="0"/>
                  </a:rPr>
                  <a:t>α</a:t>
                </a:r>
                <a:r>
                  <a:rPr lang="en-IN" b="1">
                    <a:solidFill>
                      <a:sysClr val="windowText" lastClr="000000"/>
                    </a:solidFill>
                    <a:latin typeface="Arial" panose="020B0604020202020204" pitchFamily="34" charset="0"/>
                    <a:cs typeface="Arial" panose="020B0604020202020204" pitchFamily="34" charset="0"/>
                  </a:rPr>
                  <a:t>)</a:t>
                </a:r>
              </a:p>
            </c:rich>
          </c:tx>
          <c:layout>
            <c:manualLayout>
              <c:xMode val="edge"/>
              <c:yMode val="edge"/>
              <c:x val="0.35526289719583437"/>
              <c:y val="0.897785942326353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1685807"/>
        <c:crosses val="autoZero"/>
        <c:crossBetween val="midCat"/>
      </c:valAx>
      <c:valAx>
        <c:axId val="2141685807"/>
        <c:scaling>
          <c:orientation val="minMax"/>
          <c:min val="1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Ln(K</a:t>
                </a:r>
                <a:r>
                  <a:rPr lang="en-IN" b="1" baseline="-25000">
                    <a:solidFill>
                      <a:sysClr val="windowText" lastClr="000000"/>
                    </a:solidFill>
                    <a:latin typeface="Arial" panose="020B0604020202020204" pitchFamily="34" charset="0"/>
                    <a:cs typeface="Arial" panose="020B0604020202020204" pitchFamily="34" charset="0"/>
                  </a:rPr>
                  <a:t>o</a:t>
                </a:r>
                <a:r>
                  <a:rPr lang="en-IN" b="1">
                    <a:solidFill>
                      <a:sysClr val="windowText" lastClr="000000"/>
                    </a:solidFill>
                    <a:latin typeface="Arial" panose="020B0604020202020204" pitchFamily="34" charset="0"/>
                    <a:cs typeface="Arial" panose="020B0604020202020204" pitchFamily="34" charset="0"/>
                  </a:rPr>
                  <a:t>)</a:t>
                </a:r>
              </a:p>
            </c:rich>
          </c:tx>
          <c:layout>
            <c:manualLayout>
              <c:xMode val="edge"/>
              <c:yMode val="edge"/>
              <c:x val="1.9355890820583085E-2"/>
              <c:y val="0.4433630121258361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1682447"/>
        <c:crosses val="autoZero"/>
        <c:crossBetween val="midCat"/>
      </c:valAx>
      <c:spPr>
        <a:noFill/>
        <a:ln w="19050">
          <a:solidFill>
            <a:sysClr val="windowText" lastClr="000000"/>
          </a:solidFill>
        </a:ln>
        <a:effectLst>
          <a:softEdge rad="12700"/>
        </a:effectLst>
      </c:spPr>
    </c:plotArea>
    <c:legend>
      <c:legendPos val="b"/>
      <c:layout>
        <c:manualLayout>
          <c:xMode val="edge"/>
          <c:yMode val="edge"/>
          <c:x val="0.11151257468837342"/>
          <c:y val="0.17577277205354036"/>
          <c:w val="0.50322703414845082"/>
          <c:h val="0.18452826275360926"/>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Straw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91402631486699"/>
          <c:y val="0.1698024459078081"/>
          <c:w val="0.85274978842421933"/>
          <c:h val="0.68104088117865791"/>
        </c:manualLayout>
      </c:layout>
      <c:scatterChart>
        <c:scatterStyle val="smoothMarker"/>
        <c:varyColors val="0"/>
        <c:ser>
          <c:idx val="0"/>
          <c:order val="0"/>
          <c:tx>
            <c:strRef>
              <c:f>Sheet3!$E$23</c:f>
              <c:strCache>
                <c:ptCount val="1"/>
                <c:pt idx="0">
                  <c:v>FWO:Without catalyst</c:v>
                </c:pt>
              </c:strCache>
            </c:strRef>
          </c:tx>
          <c:spPr>
            <a:ln w="19050" cap="rnd">
              <a:solidFill>
                <a:schemeClr val="accent1"/>
              </a:solidFill>
              <a:prstDash val="sysDot"/>
              <a:round/>
            </a:ln>
            <a:effectLst/>
          </c:spPr>
          <c:marker>
            <c:symbol val="circle"/>
            <c:size val="5"/>
            <c:spPr>
              <a:solidFill>
                <a:schemeClr val="accent1"/>
              </a:solidFill>
              <a:ln w="9525">
                <a:solidFill>
                  <a:schemeClr val="accent1"/>
                </a:solidFill>
              </a:ln>
              <a:effectLst/>
            </c:spPr>
          </c:marker>
          <c:xVal>
            <c:numRef>
              <c:f>Sheet3!$A$24:$A$41</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Sheet3!$E$24:$E$41</c:f>
              <c:numCache>
                <c:formatCode>General</c:formatCode>
                <c:ptCount val="18"/>
                <c:pt idx="0">
                  <c:v>30.713772530425445</c:v>
                </c:pt>
                <c:pt idx="1">
                  <c:v>28.482117779700545</c:v>
                </c:pt>
                <c:pt idx="2">
                  <c:v>28.332324798884503</c:v>
                </c:pt>
                <c:pt idx="3">
                  <c:v>27.141920757069951</c:v>
                </c:pt>
                <c:pt idx="4">
                  <c:v>26.647738829305201</c:v>
                </c:pt>
                <c:pt idx="5">
                  <c:v>26.98086668888649</c:v>
                </c:pt>
                <c:pt idx="6">
                  <c:v>27.140570877535236</c:v>
                </c:pt>
                <c:pt idx="7">
                  <c:v>25.76067393438581</c:v>
                </c:pt>
                <c:pt idx="8">
                  <c:v>27.503241071701293</c:v>
                </c:pt>
                <c:pt idx="9">
                  <c:v>27.605337097110699</c:v>
                </c:pt>
                <c:pt idx="10">
                  <c:v>26.174724012459528</c:v>
                </c:pt>
                <c:pt idx="11">
                  <c:v>26.222151172573717</c:v>
                </c:pt>
                <c:pt idx="12">
                  <c:v>26.153780446140516</c:v>
                </c:pt>
                <c:pt idx="13">
                  <c:v>26.353787113885137</c:v>
                </c:pt>
                <c:pt idx="14">
                  <c:v>28.280213518824144</c:v>
                </c:pt>
                <c:pt idx="15">
                  <c:v>33.268403221512251</c:v>
                </c:pt>
                <c:pt idx="16">
                  <c:v>39.198185638209097</c:v>
                </c:pt>
                <c:pt idx="17">
                  <c:v>39.962192522209229</c:v>
                </c:pt>
              </c:numCache>
            </c:numRef>
          </c:yVal>
          <c:smooth val="1"/>
          <c:extLst>
            <c:ext xmlns:c16="http://schemas.microsoft.com/office/drawing/2014/chart" uri="{C3380CC4-5D6E-409C-BE32-E72D297353CC}">
              <c16:uniqueId val="{00000000-43A2-4CA9-B8E1-A577174453A3}"/>
            </c:ext>
          </c:extLst>
        </c:ser>
        <c:ser>
          <c:idx val="1"/>
          <c:order val="1"/>
          <c:tx>
            <c:strRef>
              <c:f>Sheet3!$F$23</c:f>
              <c:strCache>
                <c:ptCount val="1"/>
                <c:pt idx="0">
                  <c:v>FWO:With NiCaOSi2O4 Catalyst</c:v>
                </c:pt>
              </c:strCache>
            </c:strRef>
          </c:tx>
          <c:spPr>
            <a:ln w="19050" cap="rnd">
              <a:solidFill>
                <a:schemeClr val="accent2"/>
              </a:solidFill>
              <a:prstDash val="sysDot"/>
              <a:round/>
            </a:ln>
            <a:effectLst/>
          </c:spPr>
          <c:marker>
            <c:symbol val="circle"/>
            <c:size val="5"/>
            <c:spPr>
              <a:solidFill>
                <a:schemeClr val="accent2"/>
              </a:solidFill>
              <a:ln w="9525">
                <a:solidFill>
                  <a:schemeClr val="accent2"/>
                </a:solidFill>
              </a:ln>
              <a:effectLst/>
            </c:spPr>
          </c:marker>
          <c:xVal>
            <c:numRef>
              <c:f>Sheet3!$A$24:$A$41</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Sheet3!$F$24:$F$41</c:f>
              <c:numCache>
                <c:formatCode>General</c:formatCode>
                <c:ptCount val="18"/>
                <c:pt idx="0">
                  <c:v>30.601286620648757</c:v>
                </c:pt>
                <c:pt idx="1">
                  <c:v>28.244433566570997</c:v>
                </c:pt>
                <c:pt idx="2">
                  <c:v>26.970319708985652</c:v>
                </c:pt>
                <c:pt idx="3">
                  <c:v>24.963203294337749</c:v>
                </c:pt>
                <c:pt idx="4">
                  <c:v>26.164897367287594</c:v>
                </c:pt>
                <c:pt idx="5">
                  <c:v>24.957536673642576</c:v>
                </c:pt>
                <c:pt idx="6">
                  <c:v>26.032591003435758</c:v>
                </c:pt>
                <c:pt idx="7">
                  <c:v>24.306648448432195</c:v>
                </c:pt>
                <c:pt idx="8">
                  <c:v>22.59947648143492</c:v>
                </c:pt>
                <c:pt idx="9">
                  <c:v>21.538089161853492</c:v>
                </c:pt>
                <c:pt idx="10">
                  <c:v>20.983490595315583</c:v>
                </c:pt>
                <c:pt idx="11">
                  <c:v>15.767806497117251</c:v>
                </c:pt>
                <c:pt idx="12">
                  <c:v>14.369707525066149</c:v>
                </c:pt>
                <c:pt idx="13">
                  <c:v>20.519768301432521</c:v>
                </c:pt>
                <c:pt idx="14">
                  <c:v>17.740181834484471</c:v>
                </c:pt>
                <c:pt idx="15">
                  <c:v>12.948010927161725</c:v>
                </c:pt>
                <c:pt idx="16">
                  <c:v>18.745888506742016</c:v>
                </c:pt>
                <c:pt idx="17">
                  <c:v>19.84067041992639</c:v>
                </c:pt>
              </c:numCache>
            </c:numRef>
          </c:yVal>
          <c:smooth val="1"/>
          <c:extLst>
            <c:ext xmlns:c16="http://schemas.microsoft.com/office/drawing/2014/chart" uri="{C3380CC4-5D6E-409C-BE32-E72D297353CC}">
              <c16:uniqueId val="{00000001-43A2-4CA9-B8E1-A577174453A3}"/>
            </c:ext>
          </c:extLst>
        </c:ser>
        <c:ser>
          <c:idx val="2"/>
          <c:order val="2"/>
          <c:tx>
            <c:strRef>
              <c:f>Sheet3!$G$23</c:f>
              <c:strCache>
                <c:ptCount val="1"/>
                <c:pt idx="0">
                  <c:v>FWO:With NiCa2SiO4 Catalyst</c:v>
                </c:pt>
              </c:strCache>
            </c:strRef>
          </c:tx>
          <c:spPr>
            <a:ln w="19050" cap="rnd">
              <a:solidFill>
                <a:srgbClr val="92D050"/>
              </a:solidFill>
              <a:prstDash val="sysDot"/>
              <a:round/>
            </a:ln>
            <a:effectLst/>
          </c:spPr>
          <c:marker>
            <c:symbol val="circle"/>
            <c:size val="5"/>
            <c:spPr>
              <a:solidFill>
                <a:srgbClr val="92D050"/>
              </a:solidFill>
              <a:ln w="9525">
                <a:solidFill>
                  <a:srgbClr val="92D050"/>
                </a:solidFill>
              </a:ln>
              <a:effectLst/>
            </c:spPr>
          </c:marker>
          <c:xVal>
            <c:numRef>
              <c:f>Sheet3!$A$24:$A$41</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Sheet3!$G$24:$G$41</c:f>
              <c:numCache>
                <c:formatCode>General</c:formatCode>
                <c:ptCount val="18"/>
                <c:pt idx="0">
                  <c:v>34.52547881907384</c:v>
                </c:pt>
                <c:pt idx="1">
                  <c:v>30.110969257990533</c:v>
                </c:pt>
                <c:pt idx="2">
                  <c:v>29.394629109237584</c:v>
                </c:pt>
                <c:pt idx="3">
                  <c:v>27.582122327474003</c:v>
                </c:pt>
                <c:pt idx="4">
                  <c:v>28.785630780076385</c:v>
                </c:pt>
                <c:pt idx="5">
                  <c:v>27.399102420331303</c:v>
                </c:pt>
                <c:pt idx="6">
                  <c:v>28.238107394952713</c:v>
                </c:pt>
                <c:pt idx="7">
                  <c:v>25.825894316985437</c:v>
                </c:pt>
                <c:pt idx="8">
                  <c:v>26.216202767032179</c:v>
                </c:pt>
                <c:pt idx="9">
                  <c:v>25.993156212385511</c:v>
                </c:pt>
                <c:pt idx="10">
                  <c:v>25.771006469422783</c:v>
                </c:pt>
                <c:pt idx="11">
                  <c:v>26.697265806685582</c:v>
                </c:pt>
                <c:pt idx="12">
                  <c:v>30.062561361240871</c:v>
                </c:pt>
                <c:pt idx="13">
                  <c:v>34.48170910338667</c:v>
                </c:pt>
                <c:pt idx="14">
                  <c:v>36.383278960899723</c:v>
                </c:pt>
                <c:pt idx="15">
                  <c:v>25.07743517763609</c:v>
                </c:pt>
                <c:pt idx="16">
                  <c:v>27.514458701974856</c:v>
                </c:pt>
                <c:pt idx="17">
                  <c:v>25.542789463425901</c:v>
                </c:pt>
              </c:numCache>
            </c:numRef>
          </c:yVal>
          <c:smooth val="1"/>
          <c:extLst>
            <c:ext xmlns:c16="http://schemas.microsoft.com/office/drawing/2014/chart" uri="{C3380CC4-5D6E-409C-BE32-E72D297353CC}">
              <c16:uniqueId val="{00000002-43A2-4CA9-B8E1-A577174453A3}"/>
            </c:ext>
          </c:extLst>
        </c:ser>
        <c:dLbls>
          <c:showLegendKey val="0"/>
          <c:showVal val="0"/>
          <c:showCatName val="0"/>
          <c:showSerName val="0"/>
          <c:showPercent val="0"/>
          <c:showBubbleSize val="0"/>
        </c:dLbls>
        <c:axId val="2141682447"/>
        <c:axId val="2141685807"/>
      </c:scatterChart>
      <c:valAx>
        <c:axId val="21416824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b="1">
                    <a:solidFill>
                      <a:sysClr val="windowText" lastClr="000000"/>
                    </a:solidFill>
                    <a:latin typeface="Arial" panose="020B0604020202020204" pitchFamily="34" charset="0"/>
                    <a:cs typeface="Arial" panose="020B0604020202020204" pitchFamily="34" charset="0"/>
                  </a:rPr>
                  <a:t>Conversion Factor (</a:t>
                </a:r>
                <a:r>
                  <a:rPr lang="el-GR" b="1">
                    <a:solidFill>
                      <a:sysClr val="windowText" lastClr="000000"/>
                    </a:solidFill>
                    <a:latin typeface="Arial" panose="020B0604020202020204" pitchFamily="34" charset="0"/>
                    <a:cs typeface="Arial" panose="020B0604020202020204" pitchFamily="34" charset="0"/>
                  </a:rPr>
                  <a:t>α</a:t>
                </a:r>
                <a:r>
                  <a:rPr lang="en-IN" b="1">
                    <a:solidFill>
                      <a:sysClr val="windowText" lastClr="000000"/>
                    </a:solidFill>
                    <a:latin typeface="Arial" panose="020B0604020202020204" pitchFamily="34" charset="0"/>
                    <a:cs typeface="Arial" panose="020B0604020202020204" pitchFamily="34" charset="0"/>
                  </a:rPr>
                  <a:t>)</a:t>
                </a:r>
              </a:p>
            </c:rich>
          </c:tx>
          <c:layout>
            <c:manualLayout>
              <c:xMode val="edge"/>
              <c:yMode val="edge"/>
              <c:x val="0.35526289719583437"/>
              <c:y val="0.916600617773201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1685807"/>
        <c:crosses val="autoZero"/>
        <c:crossBetween val="midCat"/>
      </c:valAx>
      <c:valAx>
        <c:axId val="2141685807"/>
        <c:scaling>
          <c:orientation val="minMax"/>
          <c:min val="1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Ln(K</a:t>
                </a:r>
                <a:r>
                  <a:rPr lang="en-IN" b="1" baseline="-25000">
                    <a:solidFill>
                      <a:sysClr val="windowText" lastClr="000000"/>
                    </a:solidFill>
                    <a:latin typeface="Arial" panose="020B0604020202020204" pitchFamily="34" charset="0"/>
                    <a:cs typeface="Arial" panose="020B0604020202020204" pitchFamily="34" charset="0"/>
                  </a:rPr>
                  <a:t>o</a:t>
                </a:r>
                <a:r>
                  <a:rPr lang="en-IN" b="1">
                    <a:solidFill>
                      <a:sysClr val="windowText" lastClr="000000"/>
                    </a:solidFill>
                    <a:latin typeface="Arial" panose="020B0604020202020204" pitchFamily="34" charset="0"/>
                    <a:cs typeface="Arial" panose="020B0604020202020204" pitchFamily="34" charset="0"/>
                  </a:rPr>
                  <a:t>)</a:t>
                </a:r>
              </a:p>
            </c:rich>
          </c:tx>
          <c:layout>
            <c:manualLayout>
              <c:xMode val="edge"/>
              <c:yMode val="edge"/>
              <c:x val="1.9355890820583085E-2"/>
              <c:y val="0.4433630121258361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1682447"/>
        <c:crosses val="autoZero"/>
        <c:crossBetween val="midCat"/>
      </c:valAx>
      <c:spPr>
        <a:noFill/>
        <a:ln w="19050">
          <a:solidFill>
            <a:sysClr val="windowText" lastClr="000000"/>
          </a:solidFill>
        </a:ln>
        <a:effectLst>
          <a:softEdge rad="12700"/>
        </a:effectLst>
      </c:spPr>
    </c:plotArea>
    <c:legend>
      <c:legendPos val="b"/>
      <c:layout>
        <c:manualLayout>
          <c:xMode val="edge"/>
          <c:yMode val="edge"/>
          <c:x val="0.11151257468837342"/>
          <c:y val="0.17577277205354036"/>
          <c:w val="0.50322703414845082"/>
          <c:h val="0.18452826275360926"/>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Straw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91402631486699"/>
          <c:y val="0.1698024459078081"/>
          <c:w val="0.85274978842421933"/>
          <c:h val="0.68104088117865791"/>
        </c:manualLayout>
      </c:layout>
      <c:scatterChart>
        <c:scatterStyle val="smoothMarker"/>
        <c:varyColors val="0"/>
        <c:ser>
          <c:idx val="0"/>
          <c:order val="0"/>
          <c:tx>
            <c:strRef>
              <c:f>Sheet3!$E$45</c:f>
              <c:strCache>
                <c:ptCount val="1"/>
                <c:pt idx="0">
                  <c:v>Friedman:Without catalyst</c:v>
                </c:pt>
              </c:strCache>
            </c:strRef>
          </c:tx>
          <c:spPr>
            <a:ln w="19050" cap="rnd">
              <a:solidFill>
                <a:schemeClr val="accent1"/>
              </a:solidFill>
              <a:prstDash val="sysDot"/>
              <a:round/>
            </a:ln>
            <a:effectLst/>
          </c:spPr>
          <c:marker>
            <c:symbol val="circle"/>
            <c:size val="5"/>
            <c:spPr>
              <a:solidFill>
                <a:schemeClr val="accent1"/>
              </a:solidFill>
              <a:ln w="9525">
                <a:solidFill>
                  <a:schemeClr val="accent1"/>
                </a:solidFill>
              </a:ln>
              <a:effectLst/>
            </c:spPr>
          </c:marker>
          <c:xVal>
            <c:numRef>
              <c:f>Sheet3!$A$46:$A$63</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Sheet3!$E$46:$E$63</c:f>
              <c:numCache>
                <c:formatCode>General</c:formatCode>
                <c:ptCount val="18"/>
                <c:pt idx="0">
                  <c:v>39.64890156593647</c:v>
                </c:pt>
                <c:pt idx="1">
                  <c:v>38.778586054919685</c:v>
                </c:pt>
                <c:pt idx="2">
                  <c:v>38.096873461754527</c:v>
                </c:pt>
                <c:pt idx="3">
                  <c:v>36.835220368574149</c:v>
                </c:pt>
                <c:pt idx="4">
                  <c:v>38.734264993652346</c:v>
                </c:pt>
                <c:pt idx="5">
                  <c:v>40.194384243046244</c:v>
                </c:pt>
                <c:pt idx="6">
                  <c:v>35.623331891367293</c:v>
                </c:pt>
                <c:pt idx="7">
                  <c:v>38.068285962926069</c:v>
                </c:pt>
                <c:pt idx="8">
                  <c:v>44.170586682023433</c:v>
                </c:pt>
                <c:pt idx="9">
                  <c:v>35.313107445222123</c:v>
                </c:pt>
                <c:pt idx="10">
                  <c:v>34.199894040475506</c:v>
                </c:pt>
                <c:pt idx="11">
                  <c:v>38.712910394194878</c:v>
                </c:pt>
                <c:pt idx="12">
                  <c:v>38.645886720672237</c:v>
                </c:pt>
                <c:pt idx="13">
                  <c:v>41.029264057457276</c:v>
                </c:pt>
                <c:pt idx="14">
                  <c:v>45.729935996689228</c:v>
                </c:pt>
                <c:pt idx="15">
                  <c:v>49.796324532326317</c:v>
                </c:pt>
                <c:pt idx="16">
                  <c:v>52.279420634179793</c:v>
                </c:pt>
                <c:pt idx="17">
                  <c:v>51.567894743335835</c:v>
                </c:pt>
              </c:numCache>
            </c:numRef>
          </c:yVal>
          <c:smooth val="1"/>
          <c:extLst>
            <c:ext xmlns:c16="http://schemas.microsoft.com/office/drawing/2014/chart" uri="{C3380CC4-5D6E-409C-BE32-E72D297353CC}">
              <c16:uniqueId val="{00000000-DD19-4D83-8D89-879F7B5484B1}"/>
            </c:ext>
          </c:extLst>
        </c:ser>
        <c:ser>
          <c:idx val="1"/>
          <c:order val="1"/>
          <c:tx>
            <c:strRef>
              <c:f>Sheet3!$F$45</c:f>
              <c:strCache>
                <c:ptCount val="1"/>
                <c:pt idx="0">
                  <c:v>Friedman:With NiCaOSi2O4 Catalyst</c:v>
                </c:pt>
              </c:strCache>
            </c:strRef>
          </c:tx>
          <c:spPr>
            <a:ln w="19050" cap="rnd">
              <a:solidFill>
                <a:schemeClr val="accent2"/>
              </a:solidFill>
              <a:prstDash val="sysDot"/>
              <a:round/>
            </a:ln>
            <a:effectLst/>
          </c:spPr>
          <c:marker>
            <c:symbol val="circle"/>
            <c:size val="5"/>
            <c:spPr>
              <a:solidFill>
                <a:schemeClr val="accent2"/>
              </a:solidFill>
              <a:ln w="9525">
                <a:solidFill>
                  <a:schemeClr val="accent2"/>
                </a:solidFill>
              </a:ln>
              <a:effectLst/>
            </c:spPr>
          </c:marker>
          <c:xVal>
            <c:numRef>
              <c:f>Sheet3!$A$46:$A$63</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Sheet3!$F$46:$F$63</c:f>
              <c:numCache>
                <c:formatCode>General</c:formatCode>
                <c:ptCount val="18"/>
                <c:pt idx="0">
                  <c:v>36.28907124766878</c:v>
                </c:pt>
                <c:pt idx="1">
                  <c:v>33.701631590808702</c:v>
                </c:pt>
                <c:pt idx="2">
                  <c:v>31.06109441055191</c:v>
                </c:pt>
                <c:pt idx="3">
                  <c:v>33.389755840894168</c:v>
                </c:pt>
                <c:pt idx="4">
                  <c:v>33.661315630064514</c:v>
                </c:pt>
                <c:pt idx="5">
                  <c:v>33.891561664514811</c:v>
                </c:pt>
                <c:pt idx="6">
                  <c:v>33.488138738508681</c:v>
                </c:pt>
                <c:pt idx="7">
                  <c:v>25.63761290629224</c:v>
                </c:pt>
                <c:pt idx="8">
                  <c:v>25.417403984869317</c:v>
                </c:pt>
                <c:pt idx="9">
                  <c:v>26.507926653056423</c:v>
                </c:pt>
                <c:pt idx="10">
                  <c:v>22.357747147894472</c:v>
                </c:pt>
                <c:pt idx="11">
                  <c:v>15.292858278976196</c:v>
                </c:pt>
                <c:pt idx="12">
                  <c:v>21.986438348267264</c:v>
                </c:pt>
                <c:pt idx="13">
                  <c:v>32.603601298038015</c:v>
                </c:pt>
                <c:pt idx="14">
                  <c:v>21.263044659948754</c:v>
                </c:pt>
                <c:pt idx="15">
                  <c:v>19.548071470716792</c:v>
                </c:pt>
                <c:pt idx="16">
                  <c:v>28.202501396471401</c:v>
                </c:pt>
                <c:pt idx="17">
                  <c:v>28.82224519325176</c:v>
                </c:pt>
              </c:numCache>
            </c:numRef>
          </c:yVal>
          <c:smooth val="1"/>
          <c:extLst>
            <c:ext xmlns:c16="http://schemas.microsoft.com/office/drawing/2014/chart" uri="{C3380CC4-5D6E-409C-BE32-E72D297353CC}">
              <c16:uniqueId val="{00000001-DD19-4D83-8D89-879F7B5484B1}"/>
            </c:ext>
          </c:extLst>
        </c:ser>
        <c:ser>
          <c:idx val="2"/>
          <c:order val="2"/>
          <c:tx>
            <c:strRef>
              <c:f>Sheet3!$G$45</c:f>
              <c:strCache>
                <c:ptCount val="1"/>
                <c:pt idx="0">
                  <c:v>Friedman:With NiCa2SiO4 Catalyst</c:v>
                </c:pt>
              </c:strCache>
            </c:strRef>
          </c:tx>
          <c:spPr>
            <a:ln w="19050" cap="rnd">
              <a:solidFill>
                <a:schemeClr val="accent3"/>
              </a:solidFill>
              <a:prstDash val="sysDot"/>
              <a:round/>
            </a:ln>
            <a:effectLst/>
          </c:spPr>
          <c:marker>
            <c:symbol val="circle"/>
            <c:size val="5"/>
            <c:spPr>
              <a:solidFill>
                <a:srgbClr val="92D050"/>
              </a:solidFill>
              <a:ln w="9525">
                <a:solidFill>
                  <a:srgbClr val="92D050"/>
                </a:solidFill>
              </a:ln>
              <a:effectLst/>
            </c:spPr>
          </c:marker>
          <c:xVal>
            <c:numRef>
              <c:f>Sheet3!$A$46:$A$63</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Sheet3!$G$46:$G$63</c:f>
              <c:numCache>
                <c:formatCode>General</c:formatCode>
                <c:ptCount val="18"/>
                <c:pt idx="0">
                  <c:v>42.45285912703352</c:v>
                </c:pt>
                <c:pt idx="1">
                  <c:v>39.481044357782139</c:v>
                </c:pt>
                <c:pt idx="2">
                  <c:v>38.186504621308458</c:v>
                </c:pt>
                <c:pt idx="3">
                  <c:v>34.542915865048876</c:v>
                </c:pt>
                <c:pt idx="4">
                  <c:v>39.181009654934442</c:v>
                </c:pt>
                <c:pt idx="5">
                  <c:v>44.031599370887413</c:v>
                </c:pt>
                <c:pt idx="6">
                  <c:v>37.646423605338612</c:v>
                </c:pt>
                <c:pt idx="7">
                  <c:v>33.434465754178433</c:v>
                </c:pt>
                <c:pt idx="8">
                  <c:v>38.937418167243202</c:v>
                </c:pt>
                <c:pt idx="9">
                  <c:v>37.264503861333061</c:v>
                </c:pt>
                <c:pt idx="10">
                  <c:v>39.156407855452109</c:v>
                </c:pt>
                <c:pt idx="11">
                  <c:v>44.521824708495494</c:v>
                </c:pt>
                <c:pt idx="12">
                  <c:v>49.928107033068997</c:v>
                </c:pt>
                <c:pt idx="13">
                  <c:v>50.614292165397686</c:v>
                </c:pt>
                <c:pt idx="14">
                  <c:v>45.677716729528633</c:v>
                </c:pt>
                <c:pt idx="15">
                  <c:v>32.798654457425442</c:v>
                </c:pt>
                <c:pt idx="16">
                  <c:v>38.130796180518232</c:v>
                </c:pt>
                <c:pt idx="17">
                  <c:v>35.013062451105789</c:v>
                </c:pt>
              </c:numCache>
            </c:numRef>
          </c:yVal>
          <c:smooth val="1"/>
          <c:extLst>
            <c:ext xmlns:c16="http://schemas.microsoft.com/office/drawing/2014/chart" uri="{C3380CC4-5D6E-409C-BE32-E72D297353CC}">
              <c16:uniqueId val="{00000002-DD19-4D83-8D89-879F7B5484B1}"/>
            </c:ext>
          </c:extLst>
        </c:ser>
        <c:dLbls>
          <c:showLegendKey val="0"/>
          <c:showVal val="0"/>
          <c:showCatName val="0"/>
          <c:showSerName val="0"/>
          <c:showPercent val="0"/>
          <c:showBubbleSize val="0"/>
        </c:dLbls>
        <c:axId val="2141682447"/>
        <c:axId val="2141685807"/>
      </c:scatterChart>
      <c:valAx>
        <c:axId val="21416824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b="1">
                    <a:solidFill>
                      <a:sysClr val="windowText" lastClr="000000"/>
                    </a:solidFill>
                    <a:latin typeface="Arial" panose="020B0604020202020204" pitchFamily="34" charset="0"/>
                    <a:cs typeface="Arial" panose="020B0604020202020204" pitchFamily="34" charset="0"/>
                  </a:rPr>
                  <a:t>Conversion Factor (</a:t>
                </a:r>
                <a:r>
                  <a:rPr lang="el-GR" b="1">
                    <a:solidFill>
                      <a:sysClr val="windowText" lastClr="000000"/>
                    </a:solidFill>
                    <a:latin typeface="Arial" panose="020B0604020202020204" pitchFamily="34" charset="0"/>
                    <a:cs typeface="Arial" panose="020B0604020202020204" pitchFamily="34" charset="0"/>
                  </a:rPr>
                  <a:t>α</a:t>
                </a:r>
                <a:r>
                  <a:rPr lang="en-IN" b="1">
                    <a:solidFill>
                      <a:sysClr val="windowText" lastClr="000000"/>
                    </a:solidFill>
                    <a:latin typeface="Arial" panose="020B0604020202020204" pitchFamily="34" charset="0"/>
                    <a:cs typeface="Arial" panose="020B0604020202020204" pitchFamily="34" charset="0"/>
                  </a:rPr>
                  <a:t>)</a:t>
                </a:r>
              </a:p>
            </c:rich>
          </c:tx>
          <c:layout>
            <c:manualLayout>
              <c:xMode val="edge"/>
              <c:yMode val="edge"/>
              <c:x val="0.35526289719583437"/>
              <c:y val="0.916600617773201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1685807"/>
        <c:crosses val="autoZero"/>
        <c:crossBetween val="midCat"/>
      </c:valAx>
      <c:valAx>
        <c:axId val="2141685807"/>
        <c:scaling>
          <c:orientation val="minMax"/>
          <c:min val="1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latin typeface="Arial" panose="020B0604020202020204" pitchFamily="34" charset="0"/>
                    <a:cs typeface="Arial" panose="020B0604020202020204" pitchFamily="34" charset="0"/>
                  </a:rPr>
                  <a:t>Ln(K</a:t>
                </a:r>
                <a:r>
                  <a:rPr lang="en-IN" b="1" baseline="-25000">
                    <a:solidFill>
                      <a:sysClr val="windowText" lastClr="000000"/>
                    </a:solidFill>
                    <a:latin typeface="Arial" panose="020B0604020202020204" pitchFamily="34" charset="0"/>
                    <a:cs typeface="Arial" panose="020B0604020202020204" pitchFamily="34" charset="0"/>
                  </a:rPr>
                  <a:t>o</a:t>
                </a:r>
                <a:r>
                  <a:rPr lang="en-IN" b="1">
                    <a:solidFill>
                      <a:sysClr val="windowText" lastClr="000000"/>
                    </a:solidFill>
                    <a:latin typeface="Arial" panose="020B0604020202020204" pitchFamily="34" charset="0"/>
                    <a:cs typeface="Arial" panose="020B0604020202020204" pitchFamily="34" charset="0"/>
                  </a:rPr>
                  <a:t>)</a:t>
                </a:r>
              </a:p>
            </c:rich>
          </c:tx>
          <c:layout>
            <c:manualLayout>
              <c:xMode val="edge"/>
              <c:yMode val="edge"/>
              <c:x val="1.9355890820583085E-2"/>
              <c:y val="0.4433630121258361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1682447"/>
        <c:crosses val="autoZero"/>
        <c:crossBetween val="midCat"/>
      </c:valAx>
      <c:spPr>
        <a:noFill/>
        <a:ln w="19050">
          <a:solidFill>
            <a:sysClr val="windowText" lastClr="000000"/>
          </a:solidFill>
        </a:ln>
        <a:effectLst>
          <a:softEdge rad="12700"/>
        </a:effectLst>
      </c:spPr>
    </c:plotArea>
    <c:legend>
      <c:legendPos val="b"/>
      <c:layout>
        <c:manualLayout>
          <c:xMode val="edge"/>
          <c:yMode val="edge"/>
          <c:x val="0.11151246811034647"/>
          <c:y val="0.59369713102091626"/>
          <c:w val="0.56707135564929212"/>
          <c:h val="0.24037156140251451"/>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3200" b="1" i="0" baseline="0" dirty="0">
                <a:solidFill>
                  <a:schemeClr val="tx1"/>
                </a:solidFill>
                <a:effectLst/>
                <a:latin typeface="Arial" panose="020B0604020202020204" pitchFamily="34" charset="0"/>
                <a:cs typeface="Arial" panose="020B0604020202020204" pitchFamily="34" charset="0"/>
              </a:rPr>
              <a:t>Straw</a:t>
            </a:r>
          </a:p>
        </c:rich>
      </c:tx>
      <c:layout>
        <c:manualLayout>
          <c:xMode val="edge"/>
          <c:yMode val="edge"/>
          <c:x val="0.43131469979296067"/>
          <c:y val="2.949852507374631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8.2190451269120071E-2"/>
          <c:y val="0.15744837758112096"/>
          <c:w val="0.87071442353693707"/>
          <c:h val="0.65934139316656215"/>
        </c:manualLayout>
      </c:layout>
      <c:scatterChart>
        <c:scatterStyle val="smoothMarker"/>
        <c:varyColors val="0"/>
        <c:ser>
          <c:idx val="2"/>
          <c:order val="0"/>
          <c:tx>
            <c:strRef>
              <c:f>'STRAW without catalyst'!$C$1</c:f>
              <c:strCache>
                <c:ptCount val="1"/>
                <c:pt idx="0">
                  <c:v>R2</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catalyst'!$C$2:$C$19</c:f>
              <c:numCache>
                <c:formatCode>General</c:formatCode>
                <c:ptCount val="18"/>
                <c:pt idx="0">
                  <c:v>4.7500000000000001E-2</c:v>
                </c:pt>
                <c:pt idx="1">
                  <c:v>9.0000000000000011E-2</c:v>
                </c:pt>
                <c:pt idx="2">
                  <c:v>0.1275</c:v>
                </c:pt>
                <c:pt idx="3">
                  <c:v>0.16000000000000003</c:v>
                </c:pt>
                <c:pt idx="4">
                  <c:v>0.1875</c:v>
                </c:pt>
                <c:pt idx="5">
                  <c:v>0.21</c:v>
                </c:pt>
                <c:pt idx="6">
                  <c:v>0.22750000000000001</c:v>
                </c:pt>
                <c:pt idx="7">
                  <c:v>0.24000000000000002</c:v>
                </c:pt>
                <c:pt idx="8">
                  <c:v>0.24750000000000003</c:v>
                </c:pt>
                <c:pt idx="9">
                  <c:v>0.25</c:v>
                </c:pt>
                <c:pt idx="10">
                  <c:v>0.24750000000000003</c:v>
                </c:pt>
                <c:pt idx="11">
                  <c:v>0.24000000000000002</c:v>
                </c:pt>
                <c:pt idx="12">
                  <c:v>0.22750000000000001</c:v>
                </c:pt>
                <c:pt idx="13">
                  <c:v>0.21000000000000002</c:v>
                </c:pt>
                <c:pt idx="14">
                  <c:v>0.1875</c:v>
                </c:pt>
                <c:pt idx="15">
                  <c:v>0.15999999999999995</c:v>
                </c:pt>
                <c:pt idx="16">
                  <c:v>0.12750000000000003</c:v>
                </c:pt>
                <c:pt idx="17">
                  <c:v>8.9999999999999969E-2</c:v>
                </c:pt>
              </c:numCache>
            </c:numRef>
          </c:yVal>
          <c:smooth val="1"/>
          <c:extLst>
            <c:ext xmlns:c16="http://schemas.microsoft.com/office/drawing/2014/chart" uri="{C3380CC4-5D6E-409C-BE32-E72D297353CC}">
              <c16:uniqueId val="{00000000-736E-42FA-B130-45BEC27D14D2}"/>
            </c:ext>
          </c:extLst>
        </c:ser>
        <c:ser>
          <c:idx val="3"/>
          <c:order val="1"/>
          <c:tx>
            <c:strRef>
              <c:f>'STRAW without catalyst'!$D$1</c:f>
              <c:strCache>
                <c:ptCount val="1"/>
                <c:pt idx="0">
                  <c:v>R3</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catalyst'!$D$2:$D$19</c:f>
              <c:numCache>
                <c:formatCode>General</c:formatCode>
                <c:ptCount val="18"/>
                <c:pt idx="0">
                  <c:v>4.6312500000000027E-2</c:v>
                </c:pt>
                <c:pt idx="1">
                  <c:v>8.5499999999999993E-2</c:v>
                </c:pt>
                <c:pt idx="2">
                  <c:v>0.11793750000000001</c:v>
                </c:pt>
                <c:pt idx="3">
                  <c:v>0.14399999999999999</c:v>
                </c:pt>
                <c:pt idx="4">
                  <c:v>0.16406249999999997</c:v>
                </c:pt>
                <c:pt idx="5">
                  <c:v>0.17850000000000005</c:v>
                </c:pt>
                <c:pt idx="6">
                  <c:v>0.18768750000000001</c:v>
                </c:pt>
                <c:pt idx="7">
                  <c:v>0.19199999999999998</c:v>
                </c:pt>
                <c:pt idx="8">
                  <c:v>0.19181250000000002</c:v>
                </c:pt>
                <c:pt idx="9">
                  <c:v>0.1875</c:v>
                </c:pt>
                <c:pt idx="10">
                  <c:v>0.17943749999999997</c:v>
                </c:pt>
                <c:pt idx="11">
                  <c:v>0.16800000000000001</c:v>
                </c:pt>
                <c:pt idx="12">
                  <c:v>0.15356249999999999</c:v>
                </c:pt>
                <c:pt idx="13">
                  <c:v>0.13650000000000001</c:v>
                </c:pt>
                <c:pt idx="14">
                  <c:v>0.1171875</c:v>
                </c:pt>
                <c:pt idx="15">
                  <c:v>9.6000000000000002E-2</c:v>
                </c:pt>
                <c:pt idx="16">
                  <c:v>7.3312500000000017E-2</c:v>
                </c:pt>
                <c:pt idx="17">
                  <c:v>4.9499999999999995E-2</c:v>
                </c:pt>
              </c:numCache>
            </c:numRef>
          </c:yVal>
          <c:smooth val="1"/>
          <c:extLst>
            <c:ext xmlns:c16="http://schemas.microsoft.com/office/drawing/2014/chart" uri="{C3380CC4-5D6E-409C-BE32-E72D297353CC}">
              <c16:uniqueId val="{00000001-736E-42FA-B130-45BEC27D14D2}"/>
            </c:ext>
          </c:extLst>
        </c:ser>
        <c:ser>
          <c:idx val="4"/>
          <c:order val="2"/>
          <c:tx>
            <c:strRef>
              <c:f>'STRAW without catalyst'!$E$1</c:f>
              <c:strCache>
                <c:ptCount val="1"/>
                <c:pt idx="0">
                  <c:v>R4</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catalyst'!$E$2:$E$19</c:f>
              <c:numCache>
                <c:formatCode>General</c:formatCode>
                <c:ptCount val="18"/>
                <c:pt idx="0">
                  <c:v>4.5164583333333369E-2</c:v>
                </c:pt>
                <c:pt idx="1">
                  <c:v>8.1299999999999983E-2</c:v>
                </c:pt>
                <c:pt idx="2">
                  <c:v>0.10933125</c:v>
                </c:pt>
                <c:pt idx="3">
                  <c:v>0.13013333333333335</c:v>
                </c:pt>
                <c:pt idx="4">
                  <c:v>0.14453125</c:v>
                </c:pt>
                <c:pt idx="5">
                  <c:v>0.15330000000000002</c:v>
                </c:pt>
                <c:pt idx="6">
                  <c:v>0.1571645833333333</c:v>
                </c:pt>
                <c:pt idx="7">
                  <c:v>0.15679999999999999</c:v>
                </c:pt>
                <c:pt idx="8">
                  <c:v>0.15283125</c:v>
                </c:pt>
                <c:pt idx="9">
                  <c:v>0.14583333333333334</c:v>
                </c:pt>
                <c:pt idx="10">
                  <c:v>0.13633124999999999</c:v>
                </c:pt>
                <c:pt idx="11">
                  <c:v>0.12480000000000004</c:v>
                </c:pt>
                <c:pt idx="12">
                  <c:v>0.11166458333333332</c:v>
                </c:pt>
                <c:pt idx="13">
                  <c:v>9.7300000000000025E-2</c:v>
                </c:pt>
                <c:pt idx="14">
                  <c:v>8.203125E-2</c:v>
                </c:pt>
                <c:pt idx="15">
                  <c:v>6.6133333333333308E-2</c:v>
                </c:pt>
                <c:pt idx="16">
                  <c:v>4.9831250000000007E-2</c:v>
                </c:pt>
                <c:pt idx="17">
                  <c:v>3.3299999999999989E-2</c:v>
                </c:pt>
              </c:numCache>
            </c:numRef>
          </c:yVal>
          <c:smooth val="1"/>
          <c:extLst>
            <c:ext xmlns:c16="http://schemas.microsoft.com/office/drawing/2014/chart" uri="{C3380CC4-5D6E-409C-BE32-E72D297353CC}">
              <c16:uniqueId val="{00000002-736E-42FA-B130-45BEC27D14D2}"/>
            </c:ext>
          </c:extLst>
        </c:ser>
        <c:ser>
          <c:idx val="6"/>
          <c:order val="3"/>
          <c:tx>
            <c:v>Exp</c:v>
          </c:tx>
          <c:spPr>
            <a:ln w="19050" cap="rnd">
              <a:solidFill>
                <a:srgbClr val="FF0000"/>
              </a:solidFill>
              <a:prstDash val="sysDot"/>
              <a:round/>
              <a:tailEnd type="triangle"/>
            </a:ln>
            <a:effectLst/>
          </c:spPr>
          <c:marker>
            <c:symbol val="circle"/>
            <c:size val="5"/>
            <c:spPr>
              <a:solidFill>
                <a:schemeClr val="tx1"/>
              </a:solidFill>
              <a:ln w="9525">
                <a:solidFill>
                  <a:srgbClr val="FF0000"/>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catalyst'!$Y$2:$Y$19</c:f>
              <c:numCache>
                <c:formatCode>General</c:formatCode>
                <c:ptCount val="18"/>
                <c:pt idx="0">
                  <c:v>3.4128739066678182E-2</c:v>
                </c:pt>
                <c:pt idx="1">
                  <c:v>5.2034764537756038E-2</c:v>
                </c:pt>
                <c:pt idx="2">
                  <c:v>8.5857976869882294E-2</c:v>
                </c:pt>
                <c:pt idx="3">
                  <c:v>0.12269383839822112</c:v>
                </c:pt>
                <c:pt idx="4">
                  <c:v>0.14746590873586821</c:v>
                </c:pt>
                <c:pt idx="5">
                  <c:v>0.17219204049194589</c:v>
                </c:pt>
                <c:pt idx="6">
                  <c:v>0.20334271536161877</c:v>
                </c:pt>
                <c:pt idx="7">
                  <c:v>0.2240784910707212</c:v>
                </c:pt>
                <c:pt idx="8">
                  <c:v>0.24189484471024222</c:v>
                </c:pt>
                <c:pt idx="9">
                  <c:v>0.24628710308919355</c:v>
                </c:pt>
                <c:pt idx="10">
                  <c:v>0.23977978694817614</c:v>
                </c:pt>
                <c:pt idx="11">
                  <c:v>0.2659450049180625</c:v>
                </c:pt>
                <c:pt idx="12">
                  <c:v>0.2425930686010894</c:v>
                </c:pt>
                <c:pt idx="13">
                  <c:v>0.16222237007119905</c:v>
                </c:pt>
                <c:pt idx="14">
                  <c:v>8.3888391794838937E-2</c:v>
                </c:pt>
                <c:pt idx="15">
                  <c:v>3.5384400567520694E-2</c:v>
                </c:pt>
                <c:pt idx="16">
                  <c:v>1.938720744385387E-2</c:v>
                </c:pt>
                <c:pt idx="17">
                  <c:v>1.737815664117429E-2</c:v>
                </c:pt>
              </c:numCache>
            </c:numRef>
          </c:yVal>
          <c:smooth val="1"/>
          <c:extLst>
            <c:ext xmlns:c16="http://schemas.microsoft.com/office/drawing/2014/chart" uri="{C3380CC4-5D6E-409C-BE32-E72D297353CC}">
              <c16:uniqueId val="{00000003-736E-42FA-B130-45BEC27D14D2}"/>
            </c:ext>
          </c:extLst>
        </c:ser>
        <c:ser>
          <c:idx val="7"/>
          <c:order val="4"/>
          <c:tx>
            <c:strRef>
              <c:f>'STRAW without catalyst'!$T$1</c:f>
              <c:strCache>
                <c:ptCount val="1"/>
                <c:pt idx="0">
                  <c:v>F5</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catalyst'!$T$2:$T$19</c:f>
              <c:numCache>
                <c:formatCode>General</c:formatCode>
                <c:ptCount val="18"/>
                <c:pt idx="0">
                  <c:v>0.47499999999999998</c:v>
                </c:pt>
                <c:pt idx="1">
                  <c:v>0.45</c:v>
                </c:pt>
                <c:pt idx="2">
                  <c:v>0.42499999999999999</c:v>
                </c:pt>
                <c:pt idx="3">
                  <c:v>0.4</c:v>
                </c:pt>
                <c:pt idx="4">
                  <c:v>0.375</c:v>
                </c:pt>
                <c:pt idx="5">
                  <c:v>0.35</c:v>
                </c:pt>
                <c:pt idx="6">
                  <c:v>0.32500000000000001</c:v>
                </c:pt>
                <c:pt idx="7">
                  <c:v>0.3</c:v>
                </c:pt>
                <c:pt idx="8">
                  <c:v>0.27500000000000008</c:v>
                </c:pt>
                <c:pt idx="9">
                  <c:v>0.25</c:v>
                </c:pt>
                <c:pt idx="10">
                  <c:v>0.22499999999999995</c:v>
                </c:pt>
                <c:pt idx="11">
                  <c:v>0.2</c:v>
                </c:pt>
                <c:pt idx="12">
                  <c:v>0.17499999999999999</c:v>
                </c:pt>
                <c:pt idx="13">
                  <c:v>0.15000000000000002</c:v>
                </c:pt>
                <c:pt idx="14">
                  <c:v>0.125</c:v>
                </c:pt>
                <c:pt idx="15">
                  <c:v>9.9999999999999992E-2</c:v>
                </c:pt>
                <c:pt idx="16">
                  <c:v>7.5000000000000011E-2</c:v>
                </c:pt>
                <c:pt idx="17">
                  <c:v>4.9999999999999996E-2</c:v>
                </c:pt>
              </c:numCache>
            </c:numRef>
          </c:yVal>
          <c:smooth val="1"/>
          <c:extLst>
            <c:ext xmlns:c16="http://schemas.microsoft.com/office/drawing/2014/chart" uri="{C3380CC4-5D6E-409C-BE32-E72D297353CC}">
              <c16:uniqueId val="{00000004-736E-42FA-B130-45BEC27D14D2}"/>
            </c:ext>
          </c:extLst>
        </c:ser>
        <c:ser>
          <c:idx val="11"/>
          <c:order val="5"/>
          <c:tx>
            <c:strRef>
              <c:f>'STRAW without catalyst'!$H$1</c:f>
              <c:strCache>
                <c:ptCount val="1"/>
                <c:pt idx="0">
                  <c:v>D1</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catalyst'!$H$2:$H$19</c:f>
              <c:numCache>
                <c:formatCode>General</c:formatCode>
                <c:ptCount val="18"/>
                <c:pt idx="0">
                  <c:v>2.5000000000000005E-2</c:v>
                </c:pt>
                <c:pt idx="1">
                  <c:v>5.000000000000001E-2</c:v>
                </c:pt>
                <c:pt idx="2">
                  <c:v>7.4999999999999997E-2</c:v>
                </c:pt>
                <c:pt idx="3">
                  <c:v>0.10000000000000002</c:v>
                </c:pt>
                <c:pt idx="4">
                  <c:v>0.125</c:v>
                </c:pt>
                <c:pt idx="5">
                  <c:v>0.15</c:v>
                </c:pt>
                <c:pt idx="6">
                  <c:v>0.17499999999999999</c:v>
                </c:pt>
                <c:pt idx="7">
                  <c:v>0.20000000000000004</c:v>
                </c:pt>
                <c:pt idx="8">
                  <c:v>0.22500000000000003</c:v>
                </c:pt>
                <c:pt idx="9">
                  <c:v>0.25</c:v>
                </c:pt>
                <c:pt idx="10">
                  <c:v>0.27500000000000002</c:v>
                </c:pt>
                <c:pt idx="11">
                  <c:v>0.3</c:v>
                </c:pt>
                <c:pt idx="12">
                  <c:v>0.32500000000000001</c:v>
                </c:pt>
                <c:pt idx="13">
                  <c:v>0.35</c:v>
                </c:pt>
                <c:pt idx="14">
                  <c:v>0.375</c:v>
                </c:pt>
                <c:pt idx="15">
                  <c:v>0.40000000000000008</c:v>
                </c:pt>
                <c:pt idx="16">
                  <c:v>0.42499999999999999</c:v>
                </c:pt>
                <c:pt idx="17">
                  <c:v>0.45000000000000007</c:v>
                </c:pt>
              </c:numCache>
            </c:numRef>
          </c:yVal>
          <c:smooth val="1"/>
          <c:extLst>
            <c:ext xmlns:c16="http://schemas.microsoft.com/office/drawing/2014/chart" uri="{C3380CC4-5D6E-409C-BE32-E72D297353CC}">
              <c16:uniqueId val="{00000005-736E-42FA-B130-45BEC27D14D2}"/>
            </c:ext>
          </c:extLst>
        </c:ser>
        <c:ser>
          <c:idx val="12"/>
          <c:order val="6"/>
          <c:tx>
            <c:strRef>
              <c:f>'STRAW without catalyst'!$I$1</c:f>
              <c:strCache>
                <c:ptCount val="1"/>
                <c:pt idx="0">
                  <c:v>D2</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catalyst'!$I$2:$I$19</c:f>
              <c:numCache>
                <c:formatCode>General</c:formatCode>
                <c:ptCount val="18"/>
                <c:pt idx="0">
                  <c:v>2.4786287311183715E-2</c:v>
                </c:pt>
                <c:pt idx="1">
                  <c:v>4.9122158102990456E-2</c:v>
                </c:pt>
                <c:pt idx="2">
                  <c:v>7.2969407093305072E-2</c:v>
                </c:pt>
                <c:pt idx="3">
                  <c:v>9.6284023544910155E-2</c:v>
                </c:pt>
                <c:pt idx="4">
                  <c:v>0.1190148741955518</c:v>
                </c:pt>
                <c:pt idx="5">
                  <c:v>0.14110197561713858</c:v>
                </c:pt>
                <c:pt idx="6">
                  <c:v>0.16247418810100464</c:v>
                </c:pt>
                <c:pt idx="7">
                  <c:v>0.18304607558848704</c:v>
                </c:pt>
                <c:pt idx="8">
                  <c:v>0.20271353133251083</c:v>
                </c:pt>
                <c:pt idx="9">
                  <c:v>0.22134752044448172</c:v>
                </c:pt>
                <c:pt idx="10">
                  <c:v>0.23878484528720462</c:v>
                </c:pt>
                <c:pt idx="11">
                  <c:v>0.25481400076237487</c:v>
                </c:pt>
                <c:pt idx="12">
                  <c:v>0.26915250672621793</c:v>
                </c:pt>
                <c:pt idx="13">
                  <c:v>0.28140848155777609</c:v>
                </c:pt>
                <c:pt idx="14">
                  <c:v>0.29101064033336127</c:v>
                </c:pt>
                <c:pt idx="15">
                  <c:v>0.29706794764768946</c:v>
                </c:pt>
                <c:pt idx="16">
                  <c:v>0.29804757040769386</c:v>
                </c:pt>
                <c:pt idx="17">
                  <c:v>0.29086503371292666</c:v>
                </c:pt>
              </c:numCache>
            </c:numRef>
          </c:yVal>
          <c:smooth val="1"/>
          <c:extLst>
            <c:ext xmlns:c16="http://schemas.microsoft.com/office/drawing/2014/chart" uri="{C3380CC4-5D6E-409C-BE32-E72D297353CC}">
              <c16:uniqueId val="{00000006-736E-42FA-B130-45BEC27D14D2}"/>
            </c:ext>
          </c:extLst>
        </c:ser>
        <c:ser>
          <c:idx val="0"/>
          <c:order val="7"/>
          <c:tx>
            <c:strRef>
              <c:f>'STRAW without catalyst'!$Z$1</c:f>
              <c:strCache>
                <c:ptCount val="1"/>
                <c:pt idx="0">
                  <c:v>Z(α)-2</c:v>
                </c:pt>
              </c:strCache>
            </c:strRef>
          </c:tx>
          <c:spPr>
            <a:ln w="19050" cap="rnd">
              <a:solidFill>
                <a:schemeClr val="accent6"/>
              </a:solidFill>
              <a:prstDash val="sysDot"/>
              <a:round/>
            </a:ln>
            <a:effectLst/>
          </c:spPr>
          <c:marker>
            <c:symbol val="circle"/>
            <c:size val="5"/>
            <c:spPr>
              <a:solidFill>
                <a:schemeClr val="tx1"/>
              </a:solidFill>
              <a:ln w="9525">
                <a:solidFill>
                  <a:schemeClr val="accent1"/>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catalyst'!$Z$2:$Z$19</c:f>
              <c:numCache>
                <c:formatCode>General</c:formatCode>
                <c:ptCount val="18"/>
                <c:pt idx="0">
                  <c:v>3.7338409887716674E-2</c:v>
                </c:pt>
                <c:pt idx="1">
                  <c:v>5.6890346479216619E-2</c:v>
                </c:pt>
                <c:pt idx="2">
                  <c:v>9.690157066570057E-2</c:v>
                </c:pt>
                <c:pt idx="3">
                  <c:v>0.12484350991701057</c:v>
                </c:pt>
                <c:pt idx="4">
                  <c:v>0.14688762982624892</c:v>
                </c:pt>
                <c:pt idx="5">
                  <c:v>0.18233600816726925</c:v>
                </c:pt>
                <c:pt idx="6">
                  <c:v>0.18168745725644028</c:v>
                </c:pt>
                <c:pt idx="7">
                  <c:v>0.18425380793306212</c:v>
                </c:pt>
                <c:pt idx="8">
                  <c:v>0.16591286676484585</c:v>
                </c:pt>
                <c:pt idx="9">
                  <c:v>0.14904383636622248</c:v>
                </c:pt>
                <c:pt idx="10">
                  <c:v>0.11331053466401592</c:v>
                </c:pt>
                <c:pt idx="11">
                  <c:v>9.4396437008867837E-2</c:v>
                </c:pt>
                <c:pt idx="12">
                  <c:v>7.2878055415023651E-2</c:v>
                </c:pt>
                <c:pt idx="13">
                  <c:v>3.3118111573396287E-2</c:v>
                </c:pt>
                <c:pt idx="14">
                  <c:v>2.4504731878926385E-2</c:v>
                </c:pt>
                <c:pt idx="15">
                  <c:v>3.5960427475404906E-2</c:v>
                </c:pt>
                <c:pt idx="16">
                  <c:v>5.0332571736338282E-2</c:v>
                </c:pt>
                <c:pt idx="17">
                  <c:v>6.6823492965661438E-2</c:v>
                </c:pt>
              </c:numCache>
            </c:numRef>
          </c:yVal>
          <c:smooth val="1"/>
          <c:extLst>
            <c:ext xmlns:c16="http://schemas.microsoft.com/office/drawing/2014/chart" uri="{C3380CC4-5D6E-409C-BE32-E72D297353CC}">
              <c16:uniqueId val="{00000007-736E-42FA-B130-45BEC27D14D2}"/>
            </c:ext>
          </c:extLst>
        </c:ser>
        <c:ser>
          <c:idx val="1"/>
          <c:order val="8"/>
          <c:tx>
            <c:strRef>
              <c:f>'STRAW without catalyst'!$AA$1</c:f>
              <c:strCache>
                <c:ptCount val="1"/>
                <c:pt idx="0">
                  <c:v>Z(α)-3</c:v>
                </c:pt>
              </c:strCache>
            </c:strRef>
          </c:tx>
          <c:spPr>
            <a:ln w="19050" cap="rnd">
              <a:solidFill>
                <a:schemeClr val="accent2"/>
              </a:solidFill>
              <a:prstDash val="sysDot"/>
              <a:round/>
              <a:tailEnd type="triangle"/>
            </a:ln>
            <a:effectLst/>
          </c:spPr>
          <c:marker>
            <c:symbol val="circle"/>
            <c:size val="5"/>
            <c:spPr>
              <a:solidFill>
                <a:schemeClr val="tx1"/>
              </a:solidFill>
              <a:ln w="9525">
                <a:solidFill>
                  <a:schemeClr val="accent2"/>
                </a:solidFill>
              </a:ln>
              <a:effectLst/>
            </c:spPr>
          </c:marker>
          <c:xVal>
            <c:numRef>
              <c:f>'STRAW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'STRAW without catalyst'!$AA$2:$AA$19</c:f>
              <c:numCache>
                <c:formatCode>General</c:formatCode>
                <c:ptCount val="18"/>
                <c:pt idx="0">
                  <c:v>3.0807803023730658E-2</c:v>
                </c:pt>
                <c:pt idx="1">
                  <c:v>5.1430989133210862E-2</c:v>
                </c:pt>
                <c:pt idx="2">
                  <c:v>8.4089136499174488E-2</c:v>
                </c:pt>
                <c:pt idx="3">
                  <c:v>0.12600559283074916</c:v>
                </c:pt>
                <c:pt idx="4">
                  <c:v>0.14653267951518384</c:v>
                </c:pt>
                <c:pt idx="5">
                  <c:v>0.1692234674670427</c:v>
                </c:pt>
                <c:pt idx="6">
                  <c:v>0.18955177019585465</c:v>
                </c:pt>
                <c:pt idx="7">
                  <c:v>0.21367971907726396</c:v>
                </c:pt>
                <c:pt idx="8">
                  <c:v>0.2088785204098409</c:v>
                </c:pt>
                <c:pt idx="9">
                  <c:v>0.22114935414690734</c:v>
                </c:pt>
                <c:pt idx="10">
                  <c:v>0.19096021722947842</c:v>
                </c:pt>
                <c:pt idx="11">
                  <c:v>0.13733533077853249</c:v>
                </c:pt>
                <c:pt idx="12">
                  <c:v>8.4899211368282032E-2</c:v>
                </c:pt>
                <c:pt idx="13">
                  <c:v>4.3585177191414734E-2</c:v>
                </c:pt>
                <c:pt idx="14">
                  <c:v>2.6381007159977914E-2</c:v>
                </c:pt>
                <c:pt idx="15">
                  <c:v>2.6100954700838879E-2</c:v>
                </c:pt>
                <c:pt idx="16">
                  <c:v>1.7298106746654229E-2</c:v>
                </c:pt>
                <c:pt idx="17">
                  <c:v>1.6044086136859328E-2</c:v>
                </c:pt>
              </c:numCache>
            </c:numRef>
          </c:yVal>
          <c:smooth val="1"/>
          <c:extLst>
            <c:ext xmlns:c16="http://schemas.microsoft.com/office/drawing/2014/chart" uri="{C3380CC4-5D6E-409C-BE32-E72D297353CC}">
              <c16:uniqueId val="{00000008-736E-42FA-B130-45BEC27D14D2}"/>
            </c:ext>
          </c:extLst>
        </c:ser>
        <c:dLbls>
          <c:showLegendKey val="0"/>
          <c:showVal val="0"/>
          <c:showCatName val="0"/>
          <c:showSerName val="0"/>
          <c:showPercent val="0"/>
          <c:showBubbleSize val="0"/>
        </c:dLbls>
        <c:axId val="902235551"/>
        <c:axId val="897202847"/>
      </c:scatterChart>
      <c:valAx>
        <c:axId val="902235551"/>
        <c:scaling>
          <c:orientation val="minMax"/>
          <c:max val="1.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l-GR" sz="1800" b="1" i="0" baseline="0">
                    <a:solidFill>
                      <a:schemeClr val="tx1"/>
                    </a:solidFill>
                    <a:effectLst/>
                    <a:latin typeface="Arial" panose="020B0604020202020204" pitchFamily="34" charset="0"/>
                    <a:cs typeface="Arial" panose="020B0604020202020204" pitchFamily="34" charset="0"/>
                  </a:rPr>
                  <a:t>α</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1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97202847"/>
        <c:crosses val="autoZero"/>
        <c:crossBetween val="midCat"/>
      </c:valAx>
      <c:valAx>
        <c:axId val="89720284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b="1" i="0" baseline="0" dirty="0">
                    <a:solidFill>
                      <a:schemeClr val="tx1"/>
                    </a:solidFill>
                    <a:effectLst/>
                    <a:latin typeface="Arial" panose="020B0604020202020204" pitchFamily="34" charset="0"/>
                    <a:cs typeface="Arial" panose="020B0604020202020204" pitchFamily="34" charset="0"/>
                  </a:rPr>
                  <a:t>Z(</a:t>
                </a:r>
                <a:r>
                  <a:rPr lang="el-GR" sz="2400" b="1" i="0" baseline="0" dirty="0">
                    <a:solidFill>
                      <a:schemeClr val="tx1"/>
                    </a:solidFill>
                    <a:effectLst/>
                    <a:latin typeface="Arial" panose="020B0604020202020204" pitchFamily="34" charset="0"/>
                    <a:cs typeface="Arial" panose="020B0604020202020204" pitchFamily="34" charset="0"/>
                  </a:rPr>
                  <a:t>α</a:t>
                </a:r>
                <a:r>
                  <a:rPr lang="en-IN" sz="2400" b="1" i="0" baseline="0" dirty="0">
                    <a:solidFill>
                      <a:schemeClr val="tx1"/>
                    </a:solidFill>
                    <a:effectLst/>
                    <a:latin typeface="Arial" panose="020B0604020202020204" pitchFamily="34" charset="0"/>
                    <a:cs typeface="Arial" panose="020B0604020202020204" pitchFamily="34" charset="0"/>
                  </a:rPr>
                  <a:t>)</a:t>
                </a:r>
              </a:p>
            </c:rich>
          </c:tx>
          <c:layout>
            <c:manualLayout>
              <c:xMode val="edge"/>
              <c:yMode val="edge"/>
              <c:x val="4.3108055601811099E-3"/>
              <c:y val="0.407679988796581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25400"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902235551"/>
        <c:crosses val="autoZero"/>
        <c:crossBetween val="midCat"/>
        <c:majorUnit val="0.1"/>
      </c:valAx>
      <c:spPr>
        <a:noFill/>
        <a:ln w="25400">
          <a:solidFill>
            <a:sysClr val="windowText" lastClr="000000"/>
          </a:solidFill>
        </a:ln>
        <a:effectLst/>
      </c:spPr>
    </c:plotArea>
    <c:legend>
      <c:legendPos val="r"/>
      <c:legendEntry>
        <c:idx val="3"/>
        <c:delete val="1"/>
      </c:legendEntry>
      <c:legendEntry>
        <c:idx val="7"/>
        <c:delete val="1"/>
      </c:legendEntry>
      <c:legendEntry>
        <c:idx val="8"/>
        <c:delete val="1"/>
      </c:legendEntry>
      <c:layout>
        <c:manualLayout>
          <c:xMode val="edge"/>
          <c:yMode val="edge"/>
          <c:x val="0.81755914742779079"/>
          <c:y val="0.20791698604046174"/>
          <c:w val="0.10651629419710579"/>
          <c:h val="0.5666657631651465"/>
        </c:manualLayout>
      </c:layout>
      <c:overlay val="0"/>
      <c:spPr>
        <a:solidFill>
          <a:schemeClr val="bg1"/>
        </a:solidFill>
        <a:ln>
          <a:solidFill>
            <a:schemeClr val="bg1"/>
          </a:solidFill>
        </a:ln>
        <a:effectLst/>
      </c:spPr>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noFill/>
    <a:ln w="0">
      <a:solidFill>
        <a:schemeClr val="bg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3200" b="1" dirty="0">
                <a:solidFill>
                  <a:schemeClr val="tx1"/>
                </a:solidFill>
                <a:latin typeface="Arial" panose="020B0604020202020204" pitchFamily="34" charset="0"/>
                <a:cs typeface="Arial" panose="020B0604020202020204" pitchFamily="34" charset="0"/>
              </a:rPr>
              <a:t>Sawdust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528359345260754E-2"/>
          <c:y val="0.13139085677602769"/>
          <c:w val="0.87000126887450835"/>
          <c:h val="0.68112547859779449"/>
        </c:manualLayout>
      </c:layout>
      <c:scatterChart>
        <c:scatterStyle val="smoothMarker"/>
        <c:varyColors val="0"/>
        <c:ser>
          <c:idx val="2"/>
          <c:order val="0"/>
          <c:tx>
            <c:strRef>
              <c:f>'SAWDUST without catalyst'!$C$1</c:f>
              <c:strCache>
                <c:ptCount val="1"/>
                <c:pt idx="0">
                  <c:v>R2</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catalyst'!$C$2:$C$19</c:f>
              <c:numCache>
                <c:formatCode>General</c:formatCode>
                <c:ptCount val="18"/>
                <c:pt idx="0">
                  <c:v>4.7500000000000001E-2</c:v>
                </c:pt>
                <c:pt idx="1">
                  <c:v>9.0000000000000011E-2</c:v>
                </c:pt>
                <c:pt idx="2">
                  <c:v>0.1275</c:v>
                </c:pt>
                <c:pt idx="3">
                  <c:v>0.16000000000000003</c:v>
                </c:pt>
                <c:pt idx="4">
                  <c:v>0.1875</c:v>
                </c:pt>
                <c:pt idx="5">
                  <c:v>0.21</c:v>
                </c:pt>
                <c:pt idx="6">
                  <c:v>0.22750000000000001</c:v>
                </c:pt>
                <c:pt idx="7">
                  <c:v>0.24000000000000002</c:v>
                </c:pt>
                <c:pt idx="8">
                  <c:v>0.24750000000000003</c:v>
                </c:pt>
                <c:pt idx="9">
                  <c:v>0.25</c:v>
                </c:pt>
                <c:pt idx="10">
                  <c:v>0.24750000000000003</c:v>
                </c:pt>
                <c:pt idx="11">
                  <c:v>0.24000000000000002</c:v>
                </c:pt>
                <c:pt idx="12">
                  <c:v>0.22750000000000001</c:v>
                </c:pt>
                <c:pt idx="13">
                  <c:v>0.21000000000000002</c:v>
                </c:pt>
                <c:pt idx="14">
                  <c:v>0.1875</c:v>
                </c:pt>
                <c:pt idx="15">
                  <c:v>0.15999999999999995</c:v>
                </c:pt>
                <c:pt idx="16">
                  <c:v>0.12750000000000003</c:v>
                </c:pt>
                <c:pt idx="17">
                  <c:v>8.9999999999999969E-2</c:v>
                </c:pt>
              </c:numCache>
            </c:numRef>
          </c:yVal>
          <c:smooth val="1"/>
          <c:extLst>
            <c:ext xmlns:c16="http://schemas.microsoft.com/office/drawing/2014/chart" uri="{C3380CC4-5D6E-409C-BE32-E72D297353CC}">
              <c16:uniqueId val="{00000000-3278-46F8-B7F5-A91742AF0611}"/>
            </c:ext>
          </c:extLst>
        </c:ser>
        <c:ser>
          <c:idx val="3"/>
          <c:order val="1"/>
          <c:tx>
            <c:strRef>
              <c:f>'SAWDUST without catalyst'!$D$1</c:f>
              <c:strCache>
                <c:ptCount val="1"/>
                <c:pt idx="0">
                  <c:v>R3</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catalyst'!$D$2:$D$19</c:f>
              <c:numCache>
                <c:formatCode>General</c:formatCode>
                <c:ptCount val="18"/>
                <c:pt idx="0">
                  <c:v>4.6312500000000027E-2</c:v>
                </c:pt>
                <c:pt idx="1">
                  <c:v>8.5499999999999993E-2</c:v>
                </c:pt>
                <c:pt idx="2">
                  <c:v>0.11793750000000001</c:v>
                </c:pt>
                <c:pt idx="3">
                  <c:v>0.14399999999999999</c:v>
                </c:pt>
                <c:pt idx="4">
                  <c:v>0.16406249999999997</c:v>
                </c:pt>
                <c:pt idx="5">
                  <c:v>0.17850000000000005</c:v>
                </c:pt>
                <c:pt idx="6">
                  <c:v>0.18768750000000001</c:v>
                </c:pt>
                <c:pt idx="7">
                  <c:v>0.19199999999999998</c:v>
                </c:pt>
                <c:pt idx="8">
                  <c:v>0.19181250000000002</c:v>
                </c:pt>
                <c:pt idx="9">
                  <c:v>0.1875</c:v>
                </c:pt>
                <c:pt idx="10">
                  <c:v>0.17943749999999997</c:v>
                </c:pt>
                <c:pt idx="11">
                  <c:v>0.16800000000000001</c:v>
                </c:pt>
                <c:pt idx="12">
                  <c:v>0.15356249999999999</c:v>
                </c:pt>
                <c:pt idx="13">
                  <c:v>0.13650000000000001</c:v>
                </c:pt>
                <c:pt idx="14">
                  <c:v>0.1171875</c:v>
                </c:pt>
                <c:pt idx="15">
                  <c:v>9.6000000000000002E-2</c:v>
                </c:pt>
                <c:pt idx="16">
                  <c:v>7.3312500000000017E-2</c:v>
                </c:pt>
                <c:pt idx="17">
                  <c:v>4.9499999999999995E-2</c:v>
                </c:pt>
              </c:numCache>
            </c:numRef>
          </c:yVal>
          <c:smooth val="1"/>
          <c:extLst>
            <c:ext xmlns:c16="http://schemas.microsoft.com/office/drawing/2014/chart" uri="{C3380CC4-5D6E-409C-BE32-E72D297353CC}">
              <c16:uniqueId val="{00000001-3278-46F8-B7F5-A91742AF0611}"/>
            </c:ext>
          </c:extLst>
        </c:ser>
        <c:ser>
          <c:idx val="4"/>
          <c:order val="2"/>
          <c:tx>
            <c:strRef>
              <c:f>'SAWDUST without catalyst'!$E$1</c:f>
              <c:strCache>
                <c:ptCount val="1"/>
                <c:pt idx="0">
                  <c:v>R4</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catalyst'!$E$2:$E$19</c:f>
              <c:numCache>
                <c:formatCode>General</c:formatCode>
                <c:ptCount val="18"/>
                <c:pt idx="0">
                  <c:v>4.5164583333333369E-2</c:v>
                </c:pt>
                <c:pt idx="1">
                  <c:v>8.1299999999999983E-2</c:v>
                </c:pt>
                <c:pt idx="2">
                  <c:v>0.10933125</c:v>
                </c:pt>
                <c:pt idx="3">
                  <c:v>0.13013333333333335</c:v>
                </c:pt>
                <c:pt idx="4">
                  <c:v>0.14453125</c:v>
                </c:pt>
                <c:pt idx="5">
                  <c:v>0.15330000000000002</c:v>
                </c:pt>
                <c:pt idx="6">
                  <c:v>0.1571645833333333</c:v>
                </c:pt>
                <c:pt idx="7">
                  <c:v>0.15679999999999999</c:v>
                </c:pt>
                <c:pt idx="8">
                  <c:v>0.15283125</c:v>
                </c:pt>
                <c:pt idx="9">
                  <c:v>0.14583333333333334</c:v>
                </c:pt>
                <c:pt idx="10">
                  <c:v>0.13633124999999999</c:v>
                </c:pt>
                <c:pt idx="11">
                  <c:v>0.12480000000000004</c:v>
                </c:pt>
                <c:pt idx="12">
                  <c:v>0.11166458333333332</c:v>
                </c:pt>
                <c:pt idx="13">
                  <c:v>9.7300000000000025E-2</c:v>
                </c:pt>
                <c:pt idx="14">
                  <c:v>8.203125E-2</c:v>
                </c:pt>
                <c:pt idx="15">
                  <c:v>6.6133333333333308E-2</c:v>
                </c:pt>
                <c:pt idx="16">
                  <c:v>4.9831250000000007E-2</c:v>
                </c:pt>
                <c:pt idx="17">
                  <c:v>3.3299999999999989E-2</c:v>
                </c:pt>
              </c:numCache>
            </c:numRef>
          </c:yVal>
          <c:smooth val="1"/>
          <c:extLst>
            <c:ext xmlns:c16="http://schemas.microsoft.com/office/drawing/2014/chart" uri="{C3380CC4-5D6E-409C-BE32-E72D297353CC}">
              <c16:uniqueId val="{00000002-3278-46F8-B7F5-A91742AF0611}"/>
            </c:ext>
          </c:extLst>
        </c:ser>
        <c:ser>
          <c:idx val="5"/>
          <c:order val="3"/>
          <c:tx>
            <c:strRef>
              <c:f>'SAWDUST without catalyst'!$F$1</c:f>
              <c:strCache>
                <c:ptCount val="1"/>
                <c:pt idx="0">
                  <c:v>R6</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catalyst'!$F$2:$F$19</c:f>
              <c:numCache>
                <c:formatCode>General</c:formatCode>
                <c:ptCount val="18"/>
                <c:pt idx="0">
                  <c:v>4.8109074486297046E-2</c:v>
                </c:pt>
                <c:pt idx="1">
                  <c:v>9.237006350907527E-2</c:v>
                </c:pt>
                <c:pt idx="2">
                  <c:v>0.13267744226020908</c:v>
                </c:pt>
                <c:pt idx="3">
                  <c:v>0.16891649440013468</c:v>
                </c:pt>
                <c:pt idx="4">
                  <c:v>0.20096189432334224</c:v>
                </c:pt>
                <c:pt idx="5">
                  <c:v>0.22867596285229411</c:v>
                </c:pt>
                <c:pt idx="6">
                  <c:v>0.25190649272118837</c:v>
                </c:pt>
                <c:pt idx="7">
                  <c:v>0.2704839969102199</c:v>
                </c:pt>
                <c:pt idx="8">
                  <c:v>0.28421816641947706</c:v>
                </c:pt>
                <c:pt idx="9">
                  <c:v>0.29289321881345243</c:v>
                </c:pt>
                <c:pt idx="10">
                  <c:v>0.29626164607505673</c:v>
                </c:pt>
                <c:pt idx="11">
                  <c:v>0.29403557437305927</c:v>
                </c:pt>
                <c:pt idx="12">
                  <c:v>0.28587441518302681</c:v>
                </c:pt>
                <c:pt idx="13">
                  <c:v>0.27136646549690036</c:v>
                </c:pt>
                <c:pt idx="14">
                  <c:v>0.25000000000000006</c:v>
                </c:pt>
                <c:pt idx="15">
                  <c:v>0.2211145618000169</c:v>
                </c:pt>
                <c:pt idx="16">
                  <c:v>0.18381049961377757</c:v>
                </c:pt>
                <c:pt idx="17">
                  <c:v>0.13675444679663243</c:v>
                </c:pt>
              </c:numCache>
            </c:numRef>
          </c:yVal>
          <c:smooth val="1"/>
          <c:extLst>
            <c:ext xmlns:c16="http://schemas.microsoft.com/office/drawing/2014/chart" uri="{C3380CC4-5D6E-409C-BE32-E72D297353CC}">
              <c16:uniqueId val="{00000003-3278-46F8-B7F5-A91742AF0611}"/>
            </c:ext>
          </c:extLst>
        </c:ser>
        <c:ser>
          <c:idx val="6"/>
          <c:order val="4"/>
          <c:tx>
            <c:strRef>
              <c:f>'SAWDUST without catalyst'!$G$1</c:f>
              <c:strCache>
                <c:ptCount val="1"/>
                <c:pt idx="0">
                  <c:v>R5</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catalyst'!$G$2:$G$19</c:f>
              <c:numCache>
                <c:formatCode>General</c:formatCode>
                <c:ptCount val="18"/>
                <c:pt idx="0">
                  <c:v>4.4054765624999992E-2</c:v>
                </c:pt>
                <c:pt idx="1">
                  <c:v>7.7377499999999988E-2</c:v>
                </c:pt>
                <c:pt idx="2">
                  <c:v>0.10157367187500004</c:v>
                </c:pt>
                <c:pt idx="3">
                  <c:v>0.11807999999999999</c:v>
                </c:pt>
                <c:pt idx="4">
                  <c:v>0.128173828125</c:v>
                </c:pt>
                <c:pt idx="5">
                  <c:v>0.1329825</c:v>
                </c:pt>
                <c:pt idx="6">
                  <c:v>0.13349273437500001</c:v>
                </c:pt>
                <c:pt idx="7">
                  <c:v>0.13056000000000001</c:v>
                </c:pt>
                <c:pt idx="8">
                  <c:v>0.12491789062500001</c:v>
                </c:pt>
                <c:pt idx="9">
                  <c:v>0.1171875</c:v>
                </c:pt>
                <c:pt idx="10">
                  <c:v>0.107886796875</c:v>
                </c:pt>
                <c:pt idx="11">
                  <c:v>9.7440000000000027E-2</c:v>
                </c:pt>
                <c:pt idx="12">
                  <c:v>8.6186953124999993E-2</c:v>
                </c:pt>
                <c:pt idx="13">
                  <c:v>7.43925E-2</c:v>
                </c:pt>
                <c:pt idx="14">
                  <c:v>6.2255859375E-2</c:v>
                </c:pt>
                <c:pt idx="15">
                  <c:v>4.9919999999999992E-2</c:v>
                </c:pt>
                <c:pt idx="16">
                  <c:v>3.7481015625000003E-2</c:v>
                </c:pt>
                <c:pt idx="17">
                  <c:v>2.4997499999999995E-2</c:v>
                </c:pt>
              </c:numCache>
            </c:numRef>
          </c:yVal>
          <c:smooth val="1"/>
          <c:extLst>
            <c:ext xmlns:c16="http://schemas.microsoft.com/office/drawing/2014/chart" uri="{C3380CC4-5D6E-409C-BE32-E72D297353CC}">
              <c16:uniqueId val="{00000004-3278-46F8-B7F5-A91742AF0611}"/>
            </c:ext>
          </c:extLst>
        </c:ser>
        <c:ser>
          <c:idx val="7"/>
          <c:order val="5"/>
          <c:tx>
            <c:v>Exp</c:v>
          </c:tx>
          <c:spPr>
            <a:ln w="19050" cap="rnd">
              <a:solidFill>
                <a:srgbClr val="FF0000"/>
              </a:solidFill>
              <a:prstDash val="sysDot"/>
              <a:round/>
            </a:ln>
            <a:effectLst/>
          </c:spPr>
          <c:marker>
            <c:symbol val="circle"/>
            <c:size val="5"/>
            <c:spPr>
              <a:solidFill>
                <a:schemeClr val="tx1"/>
              </a:solidFill>
              <a:ln w="9525">
                <a:solidFill>
                  <a:srgbClr val="FF0000"/>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catalyst'!$Y$2:$Y$19</c:f>
              <c:numCache>
                <c:formatCode>General</c:formatCode>
                <c:ptCount val="18"/>
                <c:pt idx="0">
                  <c:v>4.1962630680718004E-2</c:v>
                </c:pt>
                <c:pt idx="1">
                  <c:v>5.9774159452332998E-2</c:v>
                </c:pt>
                <c:pt idx="2">
                  <c:v>9.3855981534476413E-2</c:v>
                </c:pt>
                <c:pt idx="3">
                  <c:v>0.11286998633261235</c:v>
                </c:pt>
                <c:pt idx="4">
                  <c:v>0.13790738343723397</c:v>
                </c:pt>
                <c:pt idx="5">
                  <c:v>0.14746365874605027</c:v>
                </c:pt>
                <c:pt idx="6">
                  <c:v>0.1693164197565005</c:v>
                </c:pt>
                <c:pt idx="7">
                  <c:v>0.17932130559054138</c:v>
                </c:pt>
                <c:pt idx="8">
                  <c:v>0.18685905479067141</c:v>
                </c:pt>
                <c:pt idx="9">
                  <c:v>0.20568269695155203</c:v>
                </c:pt>
                <c:pt idx="10">
                  <c:v>0.22602700026957445</c:v>
                </c:pt>
                <c:pt idx="11">
                  <c:v>0.27510797637162071</c:v>
                </c:pt>
                <c:pt idx="12">
                  <c:v>0.27445304141439658</c:v>
                </c:pt>
                <c:pt idx="13">
                  <c:v>0.25128516178326898</c:v>
                </c:pt>
                <c:pt idx="14">
                  <c:v>0.23972318511465451</c:v>
                </c:pt>
                <c:pt idx="15">
                  <c:v>0.21292085137791372</c:v>
                </c:pt>
                <c:pt idx="16">
                  <c:v>0.10413251625616153</c:v>
                </c:pt>
                <c:pt idx="17">
                  <c:v>2.8047892732838389E-2</c:v>
                </c:pt>
              </c:numCache>
            </c:numRef>
          </c:yVal>
          <c:smooth val="1"/>
          <c:extLst>
            <c:ext xmlns:c16="http://schemas.microsoft.com/office/drawing/2014/chart" uri="{C3380CC4-5D6E-409C-BE32-E72D297353CC}">
              <c16:uniqueId val="{00000005-3278-46F8-B7F5-A91742AF0611}"/>
            </c:ext>
          </c:extLst>
        </c:ser>
        <c:ser>
          <c:idx val="8"/>
          <c:order val="6"/>
          <c:tx>
            <c:strRef>
              <c:f>'SAWDUST without catalyst'!$H$1</c:f>
              <c:strCache>
                <c:ptCount val="1"/>
                <c:pt idx="0">
                  <c:v>D1</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catalyst'!$H$2:$H$19</c:f>
              <c:numCache>
                <c:formatCode>General</c:formatCode>
                <c:ptCount val="18"/>
                <c:pt idx="0">
                  <c:v>2.5000000000000005E-2</c:v>
                </c:pt>
                <c:pt idx="1">
                  <c:v>5.000000000000001E-2</c:v>
                </c:pt>
                <c:pt idx="2">
                  <c:v>7.4999999999999997E-2</c:v>
                </c:pt>
                <c:pt idx="3">
                  <c:v>0.10000000000000002</c:v>
                </c:pt>
                <c:pt idx="4">
                  <c:v>0.125</c:v>
                </c:pt>
                <c:pt idx="5">
                  <c:v>0.15</c:v>
                </c:pt>
                <c:pt idx="6">
                  <c:v>0.17499999999999999</c:v>
                </c:pt>
                <c:pt idx="7">
                  <c:v>0.20000000000000004</c:v>
                </c:pt>
                <c:pt idx="8">
                  <c:v>0.22500000000000003</c:v>
                </c:pt>
                <c:pt idx="9">
                  <c:v>0.25</c:v>
                </c:pt>
                <c:pt idx="10">
                  <c:v>0.27500000000000002</c:v>
                </c:pt>
                <c:pt idx="11">
                  <c:v>0.3</c:v>
                </c:pt>
                <c:pt idx="12">
                  <c:v>0.32500000000000001</c:v>
                </c:pt>
                <c:pt idx="13">
                  <c:v>0.35</c:v>
                </c:pt>
                <c:pt idx="14">
                  <c:v>0.375</c:v>
                </c:pt>
                <c:pt idx="15">
                  <c:v>0.40000000000000008</c:v>
                </c:pt>
                <c:pt idx="16">
                  <c:v>0.42499999999999999</c:v>
                </c:pt>
                <c:pt idx="17">
                  <c:v>0.45000000000000007</c:v>
                </c:pt>
              </c:numCache>
            </c:numRef>
          </c:yVal>
          <c:smooth val="1"/>
          <c:extLst>
            <c:ext xmlns:c16="http://schemas.microsoft.com/office/drawing/2014/chart" uri="{C3380CC4-5D6E-409C-BE32-E72D297353CC}">
              <c16:uniqueId val="{00000006-3278-46F8-B7F5-A91742AF0611}"/>
            </c:ext>
          </c:extLst>
        </c:ser>
        <c:ser>
          <c:idx val="9"/>
          <c:order val="7"/>
          <c:tx>
            <c:strRef>
              <c:f>'SAWDUST without catalyst'!$I$1</c:f>
              <c:strCache>
                <c:ptCount val="1"/>
                <c:pt idx="0">
                  <c:v>D2</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catalyst'!$I$2:$I$19</c:f>
              <c:numCache>
                <c:formatCode>General</c:formatCode>
                <c:ptCount val="18"/>
                <c:pt idx="0">
                  <c:v>2.4786287311183715E-2</c:v>
                </c:pt>
                <c:pt idx="1">
                  <c:v>4.9122158102990456E-2</c:v>
                </c:pt>
                <c:pt idx="2">
                  <c:v>7.2969407093305072E-2</c:v>
                </c:pt>
                <c:pt idx="3">
                  <c:v>9.6284023544910155E-2</c:v>
                </c:pt>
                <c:pt idx="4">
                  <c:v>0.1190148741955518</c:v>
                </c:pt>
                <c:pt idx="5">
                  <c:v>0.14110197561713858</c:v>
                </c:pt>
                <c:pt idx="6">
                  <c:v>0.16247418810100464</c:v>
                </c:pt>
                <c:pt idx="7">
                  <c:v>0.18304607558848704</c:v>
                </c:pt>
                <c:pt idx="8">
                  <c:v>0.20271353133251083</c:v>
                </c:pt>
                <c:pt idx="9">
                  <c:v>0.22134752044448172</c:v>
                </c:pt>
                <c:pt idx="10">
                  <c:v>0.23878484528720462</c:v>
                </c:pt>
                <c:pt idx="11">
                  <c:v>0.25481400076237487</c:v>
                </c:pt>
                <c:pt idx="12">
                  <c:v>0.26915250672621793</c:v>
                </c:pt>
                <c:pt idx="13">
                  <c:v>0.28140848155777609</c:v>
                </c:pt>
                <c:pt idx="14">
                  <c:v>0.29101064033336127</c:v>
                </c:pt>
                <c:pt idx="15">
                  <c:v>0.29706794764768946</c:v>
                </c:pt>
                <c:pt idx="16">
                  <c:v>0.29804757040769386</c:v>
                </c:pt>
                <c:pt idx="17">
                  <c:v>0.29086503371292666</c:v>
                </c:pt>
              </c:numCache>
            </c:numRef>
          </c:yVal>
          <c:smooth val="1"/>
          <c:extLst>
            <c:ext xmlns:c16="http://schemas.microsoft.com/office/drawing/2014/chart" uri="{C3380CC4-5D6E-409C-BE32-E72D297353CC}">
              <c16:uniqueId val="{00000007-3278-46F8-B7F5-A91742AF0611}"/>
            </c:ext>
          </c:extLst>
        </c:ser>
        <c:ser>
          <c:idx val="13"/>
          <c:order val="8"/>
          <c:tx>
            <c:strRef>
              <c:f>'SAWDUST without catalyst'!$S$1</c:f>
              <c:strCache>
                <c:ptCount val="1"/>
                <c:pt idx="0">
                  <c:v>F4</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catalyst'!$S$2:$S$19</c:f>
              <c:numCache>
                <c:formatCode>General</c:formatCode>
                <c:ptCount val="18"/>
                <c:pt idx="0">
                  <c:v>0.95</c:v>
                </c:pt>
                <c:pt idx="1">
                  <c:v>0.90000000000000013</c:v>
                </c:pt>
                <c:pt idx="2">
                  <c:v>0.85</c:v>
                </c:pt>
                <c:pt idx="3">
                  <c:v>0.80000000000000016</c:v>
                </c:pt>
                <c:pt idx="4">
                  <c:v>0.75</c:v>
                </c:pt>
                <c:pt idx="5">
                  <c:v>0.7</c:v>
                </c:pt>
                <c:pt idx="6">
                  <c:v>0.65</c:v>
                </c:pt>
                <c:pt idx="7">
                  <c:v>0.6</c:v>
                </c:pt>
                <c:pt idx="8">
                  <c:v>0.55000000000000004</c:v>
                </c:pt>
                <c:pt idx="9">
                  <c:v>0.5</c:v>
                </c:pt>
                <c:pt idx="10">
                  <c:v>0.4499999999999999</c:v>
                </c:pt>
                <c:pt idx="11">
                  <c:v>0.40000000000000008</c:v>
                </c:pt>
                <c:pt idx="12">
                  <c:v>0.35</c:v>
                </c:pt>
                <c:pt idx="13">
                  <c:v>0.30000000000000004</c:v>
                </c:pt>
                <c:pt idx="14">
                  <c:v>0.25</c:v>
                </c:pt>
                <c:pt idx="15">
                  <c:v>0.19999999999999993</c:v>
                </c:pt>
                <c:pt idx="16">
                  <c:v>0.15000000000000002</c:v>
                </c:pt>
                <c:pt idx="17">
                  <c:v>9.9999999999999964E-2</c:v>
                </c:pt>
              </c:numCache>
            </c:numRef>
          </c:yVal>
          <c:smooth val="1"/>
          <c:extLst>
            <c:ext xmlns:c16="http://schemas.microsoft.com/office/drawing/2014/chart" uri="{C3380CC4-5D6E-409C-BE32-E72D297353CC}">
              <c16:uniqueId val="{00000008-3278-46F8-B7F5-A91742AF0611}"/>
            </c:ext>
          </c:extLst>
        </c:ser>
        <c:ser>
          <c:idx val="1"/>
          <c:order val="9"/>
          <c:tx>
            <c:strRef>
              <c:f>'SAWDUST without catalyst'!$U$1</c:f>
              <c:strCache>
                <c:ptCount val="1"/>
                <c:pt idx="0">
                  <c:v>P2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catalyst'!$U$2:$U$19</c:f>
              <c:numCache>
                <c:formatCode>General</c:formatCode>
                <c:ptCount val="18"/>
                <c:pt idx="0">
                  <c:v>3.3333333333333333E-2</c:v>
                </c:pt>
                <c:pt idx="1">
                  <c:v>6.666666666666668E-2</c:v>
                </c:pt>
                <c:pt idx="2">
                  <c:v>0.1</c:v>
                </c:pt>
                <c:pt idx="3">
                  <c:v>0.13333333333333339</c:v>
                </c:pt>
                <c:pt idx="4">
                  <c:v>0.16666666666666669</c:v>
                </c:pt>
                <c:pt idx="5">
                  <c:v>0.19999999999999996</c:v>
                </c:pt>
                <c:pt idx="6">
                  <c:v>0.23333333333333331</c:v>
                </c:pt>
                <c:pt idx="7">
                  <c:v>0.26666666666666672</c:v>
                </c:pt>
                <c:pt idx="8">
                  <c:v>0.30000000000000004</c:v>
                </c:pt>
                <c:pt idx="9">
                  <c:v>0.33333333333333331</c:v>
                </c:pt>
                <c:pt idx="10">
                  <c:v>0.3666666666666667</c:v>
                </c:pt>
                <c:pt idx="11">
                  <c:v>0.39999999999999997</c:v>
                </c:pt>
                <c:pt idx="12">
                  <c:v>0.43333333333333324</c:v>
                </c:pt>
                <c:pt idx="13">
                  <c:v>0.46666666666666662</c:v>
                </c:pt>
                <c:pt idx="14">
                  <c:v>0.5</c:v>
                </c:pt>
                <c:pt idx="15">
                  <c:v>0.53333333333333333</c:v>
                </c:pt>
                <c:pt idx="16">
                  <c:v>0.56666666666666654</c:v>
                </c:pt>
                <c:pt idx="17">
                  <c:v>0.60000000000000009</c:v>
                </c:pt>
              </c:numCache>
            </c:numRef>
          </c:yVal>
          <c:smooth val="1"/>
          <c:extLst>
            <c:ext xmlns:c16="http://schemas.microsoft.com/office/drawing/2014/chart" uri="{C3380CC4-5D6E-409C-BE32-E72D297353CC}">
              <c16:uniqueId val="{00000009-3278-46F8-B7F5-A91742AF0611}"/>
            </c:ext>
          </c:extLst>
        </c:ser>
        <c:ser>
          <c:idx val="0"/>
          <c:order val="10"/>
          <c:tx>
            <c:strRef>
              <c:f>'SAWDUST without catalyst'!$Z$1</c:f>
              <c:strCache>
                <c:ptCount val="1"/>
                <c:pt idx="0">
                  <c:v>Z(α)-2</c:v>
                </c:pt>
              </c:strCache>
            </c:strRef>
          </c:tx>
          <c:spPr>
            <a:ln w="19050" cap="rnd">
              <a:solidFill>
                <a:srgbClr val="7030A0"/>
              </a:solidFill>
              <a:prstDash val="sysDot"/>
              <a:round/>
            </a:ln>
            <a:effectLst/>
          </c:spPr>
          <c:marker>
            <c:symbol val="circle"/>
            <c:size val="5"/>
            <c:spPr>
              <a:solidFill>
                <a:schemeClr val="tx1"/>
              </a:solidFill>
              <a:ln w="9525">
                <a:solidFill>
                  <a:srgbClr val="7030A0"/>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catalyst'!$Z$2:$Z$19</c:f>
              <c:numCache>
                <c:formatCode>General</c:formatCode>
                <c:ptCount val="18"/>
                <c:pt idx="0">
                  <c:v>4.7121944586319631E-2</c:v>
                </c:pt>
                <c:pt idx="1">
                  <c:v>6.8701168286714645E-2</c:v>
                </c:pt>
                <c:pt idx="2">
                  <c:v>9.9800319011623811E-2</c:v>
                </c:pt>
                <c:pt idx="3">
                  <c:v>0.12044545508179245</c:v>
                </c:pt>
                <c:pt idx="4">
                  <c:v>0.13838634590349644</c:v>
                </c:pt>
                <c:pt idx="5">
                  <c:v>0.15937084345039279</c:v>
                </c:pt>
                <c:pt idx="6">
                  <c:v>0.17777186952194016</c:v>
                </c:pt>
                <c:pt idx="7">
                  <c:v>0.21567806569816869</c:v>
                </c:pt>
                <c:pt idx="8">
                  <c:v>0.22654953185616364</c:v>
                </c:pt>
                <c:pt idx="9">
                  <c:v>0.23364820370736333</c:v>
                </c:pt>
                <c:pt idx="10">
                  <c:v>0.25426576984767174</c:v>
                </c:pt>
                <c:pt idx="11">
                  <c:v>0.25044014218331395</c:v>
                </c:pt>
                <c:pt idx="12">
                  <c:v>0.20616515177783939</c:v>
                </c:pt>
                <c:pt idx="13">
                  <c:v>0.15208914530658016</c:v>
                </c:pt>
                <c:pt idx="14">
                  <c:v>7.9241023506312472E-2</c:v>
                </c:pt>
                <c:pt idx="15">
                  <c:v>3.5545439667249441E-2</c:v>
                </c:pt>
                <c:pt idx="16">
                  <c:v>4.1775330429093163E-2</c:v>
                </c:pt>
                <c:pt idx="17">
                  <c:v>3.5018165322770578E-2</c:v>
                </c:pt>
              </c:numCache>
            </c:numRef>
          </c:yVal>
          <c:smooth val="1"/>
          <c:extLst>
            <c:ext xmlns:c16="http://schemas.microsoft.com/office/drawing/2014/chart" uri="{C3380CC4-5D6E-409C-BE32-E72D297353CC}">
              <c16:uniqueId val="{0000000A-3278-46F8-B7F5-A91742AF0611}"/>
            </c:ext>
          </c:extLst>
        </c:ser>
        <c:ser>
          <c:idx val="10"/>
          <c:order val="11"/>
          <c:tx>
            <c:strRef>
              <c:f>'SAWDUST without catalyst'!$AA$1</c:f>
              <c:strCache>
                <c:ptCount val="1"/>
                <c:pt idx="0">
                  <c:v>Z(α)-3</c:v>
                </c:pt>
              </c:strCache>
            </c:strRef>
          </c:tx>
          <c:spPr>
            <a:ln w="19050" cap="rnd">
              <a:solidFill>
                <a:schemeClr val="accent5">
                  <a:lumMod val="60000"/>
                </a:schemeClr>
              </a:solidFill>
              <a:prstDash val="sysDot"/>
              <a:round/>
            </a:ln>
            <a:effectLst/>
          </c:spPr>
          <c:marker>
            <c:symbol val="circle"/>
            <c:size val="5"/>
            <c:spPr>
              <a:solidFill>
                <a:schemeClr val="tx1"/>
              </a:solidFill>
              <a:ln w="9525">
                <a:solidFill>
                  <a:schemeClr val="accent5">
                    <a:lumMod val="60000"/>
                  </a:schemeClr>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catalyst'!$AA$2:$AA$19</c:f>
              <c:numCache>
                <c:formatCode>General</c:formatCode>
                <c:ptCount val="18"/>
                <c:pt idx="0">
                  <c:v>4.5709403245777339E-2</c:v>
                </c:pt>
                <c:pt idx="1">
                  <c:v>6.3671501120463228E-2</c:v>
                </c:pt>
                <c:pt idx="2">
                  <c:v>9.0368082969826721E-2</c:v>
                </c:pt>
                <c:pt idx="3">
                  <c:v>0.11648135016687053</c:v>
                </c:pt>
                <c:pt idx="4">
                  <c:v>0.14112899326301825</c:v>
                </c:pt>
                <c:pt idx="5">
                  <c:v>0.15884574332033322</c:v>
                </c:pt>
                <c:pt idx="6">
                  <c:v>0.17389189911380987</c:v>
                </c:pt>
                <c:pt idx="7">
                  <c:v>0.1879952510725115</c:v>
                </c:pt>
                <c:pt idx="8">
                  <c:v>0.20201787051802222</c:v>
                </c:pt>
                <c:pt idx="9">
                  <c:v>0.22123590300640694</c:v>
                </c:pt>
                <c:pt idx="10">
                  <c:v>0.23803794564364611</c:v>
                </c:pt>
                <c:pt idx="11">
                  <c:v>0.26596582480836284</c:v>
                </c:pt>
                <c:pt idx="12">
                  <c:v>0.27104581582169274</c:v>
                </c:pt>
                <c:pt idx="13">
                  <c:v>0.23817175792647674</c:v>
                </c:pt>
                <c:pt idx="14">
                  <c:v>0.24841510925221577</c:v>
                </c:pt>
                <c:pt idx="15">
                  <c:v>0.15184659902236911</c:v>
                </c:pt>
                <c:pt idx="16">
                  <c:v>3.3546204394554177E-2</c:v>
                </c:pt>
                <c:pt idx="17">
                  <c:v>2.4745896228695979E-2</c:v>
                </c:pt>
              </c:numCache>
            </c:numRef>
          </c:yVal>
          <c:smooth val="1"/>
          <c:extLst>
            <c:ext xmlns:c16="http://schemas.microsoft.com/office/drawing/2014/chart" uri="{C3380CC4-5D6E-409C-BE32-E72D297353CC}">
              <c16:uniqueId val="{0000000B-3278-46F8-B7F5-A91742AF0611}"/>
            </c:ext>
          </c:extLst>
        </c:ser>
        <c:ser>
          <c:idx val="11"/>
          <c:order val="12"/>
          <c:tx>
            <c:strRef>
              <c:f>'SAWDUST without catalyst'!$T$1</c:f>
              <c:strCache>
                <c:ptCount val="1"/>
                <c:pt idx="0">
                  <c:v>F5</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'SAWDUST without catalyst'!$A$2:$A$19</c:f>
              <c:numCache>
                <c:formatCode>General</c:formatCode>
                <c:ptCount val="18"/>
                <c:pt idx="0">
                  <c:v>0.05</c:v>
                </c:pt>
                <c:pt idx="1">
                  <c:v>0.1</c:v>
                </c:pt>
                <c:pt idx="2">
                  <c:v>0.15</c:v>
                </c:pt>
                <c:pt idx="3">
                  <c:v>0.2</c:v>
                </c:pt>
                <c:pt idx="4">
                  <c:v>0.25</c:v>
                </c:pt>
                <c:pt idx="5">
                  <c:v>0.3</c:v>
                </c:pt>
                <c:pt idx="6">
                  <c:v>0.35</c:v>
                </c:pt>
                <c:pt idx="7">
                  <c:v>0.4</c:v>
                </c:pt>
                <c:pt idx="8">
                  <c:v>0.45</c:v>
                </c:pt>
                <c:pt idx="9">
                  <c:v>0.5</c:v>
                </c:pt>
                <c:pt idx="10">
                  <c:v>0.55000000000000004</c:v>
                </c:pt>
                <c:pt idx="11">
                  <c:v>0.6</c:v>
                </c:pt>
                <c:pt idx="12">
                  <c:v>0.65</c:v>
                </c:pt>
                <c:pt idx="13">
                  <c:v>0.7</c:v>
                </c:pt>
                <c:pt idx="14">
                  <c:v>0.75</c:v>
                </c:pt>
                <c:pt idx="15">
                  <c:v>0.8</c:v>
                </c:pt>
                <c:pt idx="16">
                  <c:v>0.85</c:v>
                </c:pt>
                <c:pt idx="17">
                  <c:v>0.9</c:v>
                </c:pt>
              </c:numCache>
            </c:numRef>
          </c:xVal>
          <c:yVal>
            <c:numRef>
              <c:f>'SAWDUST without catalyst'!$T$2:$T$19</c:f>
              <c:numCache>
                <c:formatCode>General</c:formatCode>
                <c:ptCount val="18"/>
                <c:pt idx="0">
                  <c:v>0.47499999999999998</c:v>
                </c:pt>
                <c:pt idx="1">
                  <c:v>0.45</c:v>
                </c:pt>
                <c:pt idx="2">
                  <c:v>0.42499999999999999</c:v>
                </c:pt>
                <c:pt idx="3">
                  <c:v>0.4</c:v>
                </c:pt>
                <c:pt idx="4">
                  <c:v>0.375</c:v>
                </c:pt>
                <c:pt idx="5">
                  <c:v>0.35</c:v>
                </c:pt>
                <c:pt idx="6">
                  <c:v>0.32500000000000001</c:v>
                </c:pt>
                <c:pt idx="7">
                  <c:v>0.3</c:v>
                </c:pt>
                <c:pt idx="8">
                  <c:v>0.27500000000000008</c:v>
                </c:pt>
                <c:pt idx="9">
                  <c:v>0.25</c:v>
                </c:pt>
                <c:pt idx="10">
                  <c:v>0.22499999999999995</c:v>
                </c:pt>
                <c:pt idx="11">
                  <c:v>0.2</c:v>
                </c:pt>
                <c:pt idx="12">
                  <c:v>0.17499999999999999</c:v>
                </c:pt>
                <c:pt idx="13">
                  <c:v>0.15000000000000002</c:v>
                </c:pt>
                <c:pt idx="14">
                  <c:v>0.125</c:v>
                </c:pt>
                <c:pt idx="15">
                  <c:v>9.9999999999999992E-2</c:v>
                </c:pt>
                <c:pt idx="16">
                  <c:v>7.5000000000000011E-2</c:v>
                </c:pt>
                <c:pt idx="17">
                  <c:v>4.9999999999999996E-2</c:v>
                </c:pt>
              </c:numCache>
            </c:numRef>
          </c:yVal>
          <c:smooth val="1"/>
          <c:extLst>
            <c:ext xmlns:c16="http://schemas.microsoft.com/office/drawing/2014/chart" uri="{C3380CC4-5D6E-409C-BE32-E72D297353CC}">
              <c16:uniqueId val="{0000000C-3278-46F8-B7F5-A91742AF0611}"/>
            </c:ext>
          </c:extLst>
        </c:ser>
        <c:dLbls>
          <c:showLegendKey val="0"/>
          <c:showVal val="0"/>
          <c:showCatName val="0"/>
          <c:showSerName val="0"/>
          <c:showPercent val="0"/>
          <c:showBubbleSize val="0"/>
        </c:dLbls>
        <c:axId val="626690975"/>
        <c:axId val="743798447"/>
      </c:scatterChart>
      <c:valAx>
        <c:axId val="626690975"/>
        <c:scaling>
          <c:orientation val="minMax"/>
          <c:max val="1.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sz="1800" b="1" dirty="0">
                    <a:solidFill>
                      <a:schemeClr val="tx1"/>
                    </a:solidFill>
                    <a:latin typeface="Arial" panose="020B0604020202020204" pitchFamily="34" charset="0"/>
                    <a:cs typeface="Arial" panose="020B0604020202020204" pitchFamily="34" charset="0"/>
                  </a:rPr>
                  <a:t>α</a:t>
                </a:r>
                <a:endParaRPr lang="en-IN" sz="1800" b="1" dirty="0">
                  <a:solidFill>
                    <a:schemeClr val="tx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43798447"/>
        <c:crosses val="autoZero"/>
        <c:crossBetween val="midCat"/>
      </c:valAx>
      <c:valAx>
        <c:axId val="743798447"/>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IN" sz="2400" b="1" dirty="0">
                    <a:solidFill>
                      <a:schemeClr val="tx1"/>
                    </a:solidFill>
                    <a:latin typeface="Arial" panose="020B0604020202020204" pitchFamily="34" charset="0"/>
                    <a:cs typeface="Arial" panose="020B0604020202020204" pitchFamily="34" charset="0"/>
                  </a:rPr>
                  <a:t>Z(</a:t>
                </a:r>
                <a:r>
                  <a:rPr lang="el-GR" sz="2400" b="1" dirty="0">
                    <a:solidFill>
                      <a:schemeClr val="tx1"/>
                    </a:solidFill>
                    <a:latin typeface="Arial" panose="020B0604020202020204" pitchFamily="34" charset="0"/>
                    <a:cs typeface="Arial" panose="020B0604020202020204" pitchFamily="34" charset="0"/>
                  </a:rPr>
                  <a:t>α</a:t>
                </a:r>
                <a:r>
                  <a:rPr lang="en-IN" sz="2400" b="1" dirty="0">
                    <a:solidFill>
                      <a:schemeClr val="tx1"/>
                    </a:solidFill>
                    <a:latin typeface="Arial" panose="020B0604020202020204" pitchFamily="34" charset="0"/>
                    <a:cs typeface="Arial" panose="020B0604020202020204" pitchFamily="34" charset="0"/>
                  </a:rPr>
                  <a:t>)</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26690975"/>
        <c:crosses val="autoZero"/>
        <c:crossBetween val="midCat"/>
      </c:valAx>
      <c:spPr>
        <a:noFill/>
        <a:ln w="25400">
          <a:solidFill>
            <a:sysClr val="windowText" lastClr="000000"/>
          </a:solidFill>
        </a:ln>
        <a:effectLst/>
      </c:spPr>
    </c:plotArea>
    <c:legend>
      <c:legendPos val="r"/>
      <c:legendEntry>
        <c:idx val="5"/>
        <c:delete val="1"/>
      </c:legendEntry>
      <c:legendEntry>
        <c:idx val="10"/>
        <c:delete val="1"/>
      </c:legendEntry>
      <c:legendEntry>
        <c:idx val="11"/>
        <c:delete val="1"/>
      </c:legendEntry>
      <c:layout>
        <c:manualLayout>
          <c:xMode val="edge"/>
          <c:yMode val="edge"/>
          <c:x val="0.80802140168337355"/>
          <c:y val="0.12857091237579044"/>
          <c:w val="0.13438741852650776"/>
          <c:h val="0.6820104546392461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png"/><Relationship Id="rId1" Type="http://schemas.openxmlformats.org/officeDocument/2006/relationships/image" Target="../media/image51.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B6CB0-3407-4F99-BD79-1E297A4EDE0C}" type="doc">
      <dgm:prSet loTypeId="urn:diagrams.loki3.com/BracketList" loCatId="list" qsTypeId="urn:microsoft.com/office/officeart/2005/8/quickstyle/simple1" qsCatId="simple" csTypeId="urn:microsoft.com/office/officeart/2005/8/colors/accent6_1" csCatId="accent6" phldr="1"/>
      <dgm:spPr/>
      <dgm:t>
        <a:bodyPr/>
        <a:lstStyle/>
        <a:p>
          <a:endParaRPr lang="en-IN"/>
        </a:p>
      </dgm:t>
    </dgm:pt>
    <dgm:pt modelId="{A89527A2-7B40-457F-8A19-8E09854EE46B}">
      <dgm:prSet phldrT="[Text]" custT="1"/>
      <dgm:spPr>
        <a:solidFill>
          <a:srgbClr val="FFC000"/>
        </a:solidFill>
        <a:ln>
          <a:solidFill>
            <a:schemeClr val="tx1"/>
          </a:solidFill>
        </a:ln>
      </dgm:spPr>
      <dgm:t>
        <a:bodyPr/>
        <a:lstStyle/>
        <a:p>
          <a:r>
            <a:rPr lang="en-IN" sz="2400" dirty="0"/>
            <a:t>Fast Pyrolysis</a:t>
          </a:r>
        </a:p>
      </dgm:t>
    </dgm:pt>
    <dgm:pt modelId="{4E1F420A-4467-4DA9-A172-7AF45612CAD4}" type="parTrans" cxnId="{D1B3E304-A697-4115-92EE-430A05BDADB0}">
      <dgm:prSet/>
      <dgm:spPr/>
      <dgm:t>
        <a:bodyPr/>
        <a:lstStyle/>
        <a:p>
          <a:endParaRPr lang="en-IN"/>
        </a:p>
      </dgm:t>
    </dgm:pt>
    <dgm:pt modelId="{21CEE2CA-CFC9-424A-A81F-494C65EA4A91}" type="sibTrans" cxnId="{D1B3E304-A697-4115-92EE-430A05BDADB0}">
      <dgm:prSet/>
      <dgm:spPr/>
      <dgm:t>
        <a:bodyPr/>
        <a:lstStyle/>
        <a:p>
          <a:endParaRPr lang="en-IN"/>
        </a:p>
      </dgm:t>
    </dgm:pt>
    <dgm:pt modelId="{FFFD7269-EA14-48B6-8B30-2FBA29A51B6C}">
      <dgm:prSet phldrT="[Text]" custT="1"/>
      <dgm:spPr/>
      <dgm:t>
        <a:bodyPr/>
        <a:lstStyle/>
        <a:p>
          <a:r>
            <a:rPr lang="en-US" sz="2000" dirty="0"/>
            <a:t>Fast pyrolysis is a technique for thermally breaking down different biomass types in the absence of air or oxygen to produce products based on their nature, such as solid char, liquid oil, and volatile gas. </a:t>
          </a:r>
          <a:endParaRPr lang="en-IN" sz="2000" dirty="0"/>
        </a:p>
      </dgm:t>
    </dgm:pt>
    <dgm:pt modelId="{2553557E-4D75-40D4-A215-95E1AB66DDAF}" type="parTrans" cxnId="{52B7BBB1-D477-4DD8-99C8-C33635226EB2}">
      <dgm:prSet/>
      <dgm:spPr/>
      <dgm:t>
        <a:bodyPr/>
        <a:lstStyle/>
        <a:p>
          <a:endParaRPr lang="en-IN"/>
        </a:p>
      </dgm:t>
    </dgm:pt>
    <dgm:pt modelId="{F510C622-F2F6-469C-8614-BC9F1DE7BF47}" type="sibTrans" cxnId="{52B7BBB1-D477-4DD8-99C8-C33635226EB2}">
      <dgm:prSet/>
      <dgm:spPr/>
      <dgm:t>
        <a:bodyPr/>
        <a:lstStyle/>
        <a:p>
          <a:endParaRPr lang="en-IN"/>
        </a:p>
      </dgm:t>
    </dgm:pt>
    <dgm:pt modelId="{81678972-1DC3-40BF-AC33-5479C3C86ACB}">
      <dgm:prSet phldrT="[Text]" custT="1"/>
      <dgm:spPr>
        <a:solidFill>
          <a:srgbClr val="92D050"/>
        </a:solidFill>
        <a:ln>
          <a:solidFill>
            <a:schemeClr val="tx1"/>
          </a:solidFill>
        </a:ln>
      </dgm:spPr>
      <dgm:t>
        <a:bodyPr/>
        <a:lstStyle/>
        <a:p>
          <a:r>
            <a:rPr lang="en-IN" sz="2400" dirty="0"/>
            <a:t>Fast Catalytic Pyrolysis</a:t>
          </a:r>
        </a:p>
      </dgm:t>
    </dgm:pt>
    <dgm:pt modelId="{90F1CE72-724A-444F-8495-CB2A54B95880}" type="parTrans" cxnId="{9CD6538E-F96C-4211-86C0-558ADBCF40EF}">
      <dgm:prSet/>
      <dgm:spPr/>
      <dgm:t>
        <a:bodyPr/>
        <a:lstStyle/>
        <a:p>
          <a:endParaRPr lang="en-IN"/>
        </a:p>
      </dgm:t>
    </dgm:pt>
    <dgm:pt modelId="{DE5E8DB8-3F92-45B6-9525-E365594141CC}" type="sibTrans" cxnId="{9CD6538E-F96C-4211-86C0-558ADBCF40EF}">
      <dgm:prSet/>
      <dgm:spPr/>
      <dgm:t>
        <a:bodyPr/>
        <a:lstStyle/>
        <a:p>
          <a:endParaRPr lang="en-IN"/>
        </a:p>
      </dgm:t>
    </dgm:pt>
    <dgm:pt modelId="{973E0D81-D15F-419E-873D-69AF730E6E57}">
      <dgm:prSet phldrT="[Text]" custT="1"/>
      <dgm:spPr/>
      <dgm:t>
        <a:bodyPr/>
        <a:lstStyle/>
        <a:p>
          <a:r>
            <a:rPr lang="en-IN" sz="2000" b="1" dirty="0">
              <a:solidFill>
                <a:schemeClr val="accent1"/>
              </a:solidFill>
            </a:rPr>
            <a:t>Ex-situ :</a:t>
          </a:r>
          <a:r>
            <a:rPr lang="en-IN" sz="2000" dirty="0">
              <a:solidFill>
                <a:schemeClr val="accent1"/>
              </a:solidFill>
            </a:rPr>
            <a:t> </a:t>
          </a:r>
          <a:r>
            <a:rPr lang="en-US" sz="2000" dirty="0"/>
            <a:t>A catalyst is directly combined with the feedstock of a Pyrolysis Reactor.</a:t>
          </a:r>
          <a:endParaRPr lang="en-IN" sz="2000" dirty="0"/>
        </a:p>
      </dgm:t>
    </dgm:pt>
    <dgm:pt modelId="{C5239774-4377-49EC-A0AF-4B5213790CE3}" type="parTrans" cxnId="{87EA98D0-88A5-446E-9A53-B2D882F9C659}">
      <dgm:prSet/>
      <dgm:spPr/>
      <dgm:t>
        <a:bodyPr/>
        <a:lstStyle/>
        <a:p>
          <a:endParaRPr lang="en-IN"/>
        </a:p>
      </dgm:t>
    </dgm:pt>
    <dgm:pt modelId="{1097D45E-445F-4320-AE6A-491F3E19B757}" type="sibTrans" cxnId="{87EA98D0-88A5-446E-9A53-B2D882F9C659}">
      <dgm:prSet/>
      <dgm:spPr/>
      <dgm:t>
        <a:bodyPr/>
        <a:lstStyle/>
        <a:p>
          <a:endParaRPr lang="en-IN"/>
        </a:p>
      </dgm:t>
    </dgm:pt>
    <dgm:pt modelId="{4200A711-83ED-4587-8B0E-540126DDE282}">
      <dgm:prSet phldrT="[Text]" custT="1"/>
      <dgm:spPr/>
      <dgm:t>
        <a:bodyPr/>
        <a:lstStyle/>
        <a:p>
          <a:r>
            <a:rPr lang="en-US" sz="2000" dirty="0"/>
            <a:t>FCP is an attractive technology that integrates fast pyrolysis of biomass and catalytic upgrading into a single process to produce bio-oil with enhanced quality that could potentially fit into existing infrastructure.</a:t>
          </a:r>
          <a:endParaRPr lang="en-IN" sz="2000" dirty="0"/>
        </a:p>
      </dgm:t>
    </dgm:pt>
    <dgm:pt modelId="{E9C5C623-D534-42F9-A016-09A16EC3DDE7}" type="parTrans" cxnId="{3EEFD509-4849-416D-93D8-38A86DD3310B}">
      <dgm:prSet/>
      <dgm:spPr/>
      <dgm:t>
        <a:bodyPr/>
        <a:lstStyle/>
        <a:p>
          <a:endParaRPr lang="en-IN"/>
        </a:p>
      </dgm:t>
    </dgm:pt>
    <dgm:pt modelId="{C195F814-7912-416E-9A5B-FBCBD9642FD7}" type="sibTrans" cxnId="{3EEFD509-4849-416D-93D8-38A86DD3310B}">
      <dgm:prSet/>
      <dgm:spPr/>
      <dgm:t>
        <a:bodyPr/>
        <a:lstStyle/>
        <a:p>
          <a:endParaRPr lang="en-IN"/>
        </a:p>
      </dgm:t>
    </dgm:pt>
    <dgm:pt modelId="{CDF82DB4-4A96-4D61-B220-FB8A8001AB45}">
      <dgm:prSet phldrT="[Text]" custT="1"/>
      <dgm:spPr/>
      <dgm:t>
        <a:bodyPr/>
        <a:lstStyle/>
        <a:p>
          <a:r>
            <a:rPr lang="en-IN" sz="2000" b="1">
              <a:solidFill>
                <a:schemeClr val="accent1"/>
              </a:solidFill>
            </a:rPr>
            <a:t>In-situ </a:t>
          </a:r>
          <a:r>
            <a:rPr lang="en-IN" sz="2000" b="1" dirty="0">
              <a:solidFill>
                <a:schemeClr val="accent1"/>
              </a:solidFill>
            </a:rPr>
            <a:t>: </a:t>
          </a:r>
          <a:r>
            <a:rPr lang="en-US" sz="2000" dirty="0"/>
            <a:t>The catalyst is directly connected with pyrolysis fumes, resulting in higher </a:t>
          </a:r>
          <a:r>
            <a:rPr lang="en-IN" sz="2000" dirty="0"/>
            <a:t>quality bio-oil</a:t>
          </a:r>
        </a:p>
      </dgm:t>
    </dgm:pt>
    <dgm:pt modelId="{519D403B-3153-401D-9168-9C0E9343536F}" type="parTrans" cxnId="{25A8033A-F9C6-4527-B145-28ECC24FA393}">
      <dgm:prSet/>
      <dgm:spPr/>
      <dgm:t>
        <a:bodyPr/>
        <a:lstStyle/>
        <a:p>
          <a:endParaRPr lang="en-IN"/>
        </a:p>
      </dgm:t>
    </dgm:pt>
    <dgm:pt modelId="{21764024-EB0A-44F1-A0DA-B5781981F34B}" type="sibTrans" cxnId="{25A8033A-F9C6-4527-B145-28ECC24FA393}">
      <dgm:prSet/>
      <dgm:spPr/>
      <dgm:t>
        <a:bodyPr/>
        <a:lstStyle/>
        <a:p>
          <a:endParaRPr lang="en-IN"/>
        </a:p>
      </dgm:t>
    </dgm:pt>
    <dgm:pt modelId="{D5D18013-AF57-482A-811D-AE053BECCCAE}" type="pres">
      <dgm:prSet presAssocID="{641B6CB0-3407-4F99-BD79-1E297A4EDE0C}" presName="Name0" presStyleCnt="0">
        <dgm:presLayoutVars>
          <dgm:dir/>
          <dgm:animLvl val="lvl"/>
          <dgm:resizeHandles val="exact"/>
        </dgm:presLayoutVars>
      </dgm:prSet>
      <dgm:spPr/>
    </dgm:pt>
    <dgm:pt modelId="{C549C7F2-3901-4396-8960-251D8C1068B0}" type="pres">
      <dgm:prSet presAssocID="{A89527A2-7B40-457F-8A19-8E09854EE46B}" presName="linNode" presStyleCnt="0"/>
      <dgm:spPr/>
    </dgm:pt>
    <dgm:pt modelId="{4D98E6A8-D292-492B-BB6A-6CFA983C4D18}" type="pres">
      <dgm:prSet presAssocID="{A89527A2-7B40-457F-8A19-8E09854EE46B}" presName="parTx" presStyleLbl="revTx" presStyleIdx="0" presStyleCnt="2" custScaleX="115694" custScaleY="134222" custLinFactNeighborX="-5756" custLinFactNeighborY="-25326">
        <dgm:presLayoutVars>
          <dgm:chMax val="1"/>
          <dgm:bulletEnabled val="1"/>
        </dgm:presLayoutVars>
      </dgm:prSet>
      <dgm:spPr>
        <a:prstGeom prst="roundRect">
          <a:avLst/>
        </a:prstGeom>
      </dgm:spPr>
    </dgm:pt>
    <dgm:pt modelId="{E2C7BFFD-7C82-4907-82EF-C96C2E9EBE75}" type="pres">
      <dgm:prSet presAssocID="{A89527A2-7B40-457F-8A19-8E09854EE46B}" presName="bracket" presStyleLbl="parChTrans1D1" presStyleIdx="0" presStyleCnt="2" custScaleY="125458" custLinFactNeighborX="74332" custLinFactNeighborY="-247"/>
      <dgm:spPr/>
    </dgm:pt>
    <dgm:pt modelId="{B4FF8EFB-1C04-4C38-BD6D-3DA48B14DC00}" type="pres">
      <dgm:prSet presAssocID="{A89527A2-7B40-457F-8A19-8E09854EE46B}" presName="spH" presStyleCnt="0"/>
      <dgm:spPr/>
    </dgm:pt>
    <dgm:pt modelId="{BF4EC0C6-7996-4722-AECE-C751EB554D5D}" type="pres">
      <dgm:prSet presAssocID="{A89527A2-7B40-457F-8A19-8E09854EE46B}" presName="desTx" presStyleLbl="node1" presStyleIdx="0" presStyleCnt="2" custScaleX="106695" custScaleY="115209" custLinFactNeighborX="-23904" custLinFactNeighborY="-5096">
        <dgm:presLayoutVars>
          <dgm:bulletEnabled val="1"/>
        </dgm:presLayoutVars>
      </dgm:prSet>
      <dgm:spPr>
        <a:prstGeom prst="roundRect">
          <a:avLst/>
        </a:prstGeom>
      </dgm:spPr>
    </dgm:pt>
    <dgm:pt modelId="{D040D462-DE32-4200-BF2D-84C7B1C735EB}" type="pres">
      <dgm:prSet presAssocID="{21CEE2CA-CFC9-424A-A81F-494C65EA4A91}" presName="spV" presStyleCnt="0"/>
      <dgm:spPr/>
    </dgm:pt>
    <dgm:pt modelId="{E08B5171-FD34-4CC8-9DB3-A01D27907427}" type="pres">
      <dgm:prSet presAssocID="{81678972-1DC3-40BF-AC33-5479C3C86ACB}" presName="linNode" presStyleCnt="0"/>
      <dgm:spPr/>
    </dgm:pt>
    <dgm:pt modelId="{7658DF62-3BCA-4DF8-A7F5-92BC3A8AA48D}" type="pres">
      <dgm:prSet presAssocID="{81678972-1DC3-40BF-AC33-5479C3C86ACB}" presName="parTx" presStyleLbl="revTx" presStyleIdx="1" presStyleCnt="2" custScaleY="225626">
        <dgm:presLayoutVars>
          <dgm:chMax val="1"/>
          <dgm:bulletEnabled val="1"/>
        </dgm:presLayoutVars>
      </dgm:prSet>
      <dgm:spPr>
        <a:prstGeom prst="roundRect">
          <a:avLst/>
        </a:prstGeom>
      </dgm:spPr>
    </dgm:pt>
    <dgm:pt modelId="{4D599506-7887-4406-9DB8-5F4BC52F8746}" type="pres">
      <dgm:prSet presAssocID="{81678972-1DC3-40BF-AC33-5479C3C86ACB}" presName="bracket" presStyleLbl="parChTrans1D1" presStyleIdx="1" presStyleCnt="2" custScaleY="79558" custLinFactNeighborX="69841" custLinFactNeighborY="-318"/>
      <dgm:spPr/>
    </dgm:pt>
    <dgm:pt modelId="{BE4421A4-CFB7-4489-9808-B929648BB762}" type="pres">
      <dgm:prSet presAssocID="{81678972-1DC3-40BF-AC33-5479C3C86ACB}" presName="spH" presStyleCnt="0"/>
      <dgm:spPr/>
    </dgm:pt>
    <dgm:pt modelId="{03C2A112-B8DA-41FE-8448-ED9032C58A73}" type="pres">
      <dgm:prSet presAssocID="{81678972-1DC3-40BF-AC33-5479C3C86ACB}" presName="desTx" presStyleLbl="node1" presStyleIdx="1" presStyleCnt="2">
        <dgm:presLayoutVars>
          <dgm:bulletEnabled val="1"/>
        </dgm:presLayoutVars>
      </dgm:prSet>
      <dgm:spPr>
        <a:prstGeom prst="roundRect">
          <a:avLst/>
        </a:prstGeom>
      </dgm:spPr>
    </dgm:pt>
  </dgm:ptLst>
  <dgm:cxnLst>
    <dgm:cxn modelId="{D1B3E304-A697-4115-92EE-430A05BDADB0}" srcId="{641B6CB0-3407-4F99-BD79-1E297A4EDE0C}" destId="{A89527A2-7B40-457F-8A19-8E09854EE46B}" srcOrd="0" destOrd="0" parTransId="{4E1F420A-4467-4DA9-A172-7AF45612CAD4}" sibTransId="{21CEE2CA-CFC9-424A-A81F-494C65EA4A91}"/>
    <dgm:cxn modelId="{3EEFD509-4849-416D-93D8-38A86DD3310B}" srcId="{81678972-1DC3-40BF-AC33-5479C3C86ACB}" destId="{4200A711-83ED-4587-8B0E-540126DDE282}" srcOrd="0" destOrd="0" parTransId="{E9C5C623-D534-42F9-A016-09A16EC3DDE7}" sibTransId="{C195F814-7912-416E-9A5B-FBCBD9642FD7}"/>
    <dgm:cxn modelId="{AA8A4233-96D9-4FFA-B039-08224FB14BA6}" type="presOf" srcId="{FFFD7269-EA14-48B6-8B30-2FBA29A51B6C}" destId="{BF4EC0C6-7996-4722-AECE-C751EB554D5D}" srcOrd="0" destOrd="0" presId="urn:diagrams.loki3.com/BracketList"/>
    <dgm:cxn modelId="{25A8033A-F9C6-4527-B145-28ECC24FA393}" srcId="{81678972-1DC3-40BF-AC33-5479C3C86ACB}" destId="{CDF82DB4-4A96-4D61-B220-FB8A8001AB45}" srcOrd="1" destOrd="0" parTransId="{519D403B-3153-401D-9168-9C0E9343536F}" sibTransId="{21764024-EB0A-44F1-A0DA-B5781981F34B}"/>
    <dgm:cxn modelId="{BFC62F3F-C689-4482-A43E-A599CD266EE9}" type="presOf" srcId="{A89527A2-7B40-457F-8A19-8E09854EE46B}" destId="{4D98E6A8-D292-492B-BB6A-6CFA983C4D18}" srcOrd="0" destOrd="0" presId="urn:diagrams.loki3.com/BracketList"/>
    <dgm:cxn modelId="{CB696D6C-89D4-4D1F-BE69-460CCEBED6C7}" type="presOf" srcId="{641B6CB0-3407-4F99-BD79-1E297A4EDE0C}" destId="{D5D18013-AF57-482A-811D-AE053BECCCAE}" srcOrd="0" destOrd="0" presId="urn:diagrams.loki3.com/BracketList"/>
    <dgm:cxn modelId="{7216A989-436F-4C4D-A7A8-E9B58D6F7874}" type="presOf" srcId="{4200A711-83ED-4587-8B0E-540126DDE282}" destId="{03C2A112-B8DA-41FE-8448-ED9032C58A73}" srcOrd="0" destOrd="0" presId="urn:diagrams.loki3.com/BracketList"/>
    <dgm:cxn modelId="{9CD6538E-F96C-4211-86C0-558ADBCF40EF}" srcId="{641B6CB0-3407-4F99-BD79-1E297A4EDE0C}" destId="{81678972-1DC3-40BF-AC33-5479C3C86ACB}" srcOrd="1" destOrd="0" parTransId="{90F1CE72-724A-444F-8495-CB2A54B95880}" sibTransId="{DE5E8DB8-3F92-45B6-9525-E365594141CC}"/>
    <dgm:cxn modelId="{52B7BBB1-D477-4DD8-99C8-C33635226EB2}" srcId="{A89527A2-7B40-457F-8A19-8E09854EE46B}" destId="{FFFD7269-EA14-48B6-8B30-2FBA29A51B6C}" srcOrd="0" destOrd="0" parTransId="{2553557E-4D75-40D4-A215-95E1AB66DDAF}" sibTransId="{F510C622-F2F6-469C-8614-BC9F1DE7BF47}"/>
    <dgm:cxn modelId="{87EA98D0-88A5-446E-9A53-B2D882F9C659}" srcId="{81678972-1DC3-40BF-AC33-5479C3C86ACB}" destId="{973E0D81-D15F-419E-873D-69AF730E6E57}" srcOrd="2" destOrd="0" parTransId="{C5239774-4377-49EC-A0AF-4B5213790CE3}" sibTransId="{1097D45E-445F-4320-AE6A-491F3E19B757}"/>
    <dgm:cxn modelId="{18C898D2-79E0-4B3A-A9CE-19B721C4DA56}" type="presOf" srcId="{973E0D81-D15F-419E-873D-69AF730E6E57}" destId="{03C2A112-B8DA-41FE-8448-ED9032C58A73}" srcOrd="0" destOrd="2" presId="urn:diagrams.loki3.com/BracketList"/>
    <dgm:cxn modelId="{30F210F6-EE6D-4DAA-9B81-DE64A923FAF7}" type="presOf" srcId="{81678972-1DC3-40BF-AC33-5479C3C86ACB}" destId="{7658DF62-3BCA-4DF8-A7F5-92BC3A8AA48D}" srcOrd="0" destOrd="0" presId="urn:diagrams.loki3.com/BracketList"/>
    <dgm:cxn modelId="{0BBD03F7-2BE9-4931-959D-7F28FB3C851F}" type="presOf" srcId="{CDF82DB4-4A96-4D61-B220-FB8A8001AB45}" destId="{03C2A112-B8DA-41FE-8448-ED9032C58A73}" srcOrd="0" destOrd="1" presId="urn:diagrams.loki3.com/BracketList"/>
    <dgm:cxn modelId="{338C5EDE-9573-4630-AB63-73F6A6BFD5E9}" type="presParOf" srcId="{D5D18013-AF57-482A-811D-AE053BECCCAE}" destId="{C549C7F2-3901-4396-8960-251D8C1068B0}" srcOrd="0" destOrd="0" presId="urn:diagrams.loki3.com/BracketList"/>
    <dgm:cxn modelId="{50E98284-567A-47FB-A2A6-419EE88E22FE}" type="presParOf" srcId="{C549C7F2-3901-4396-8960-251D8C1068B0}" destId="{4D98E6A8-D292-492B-BB6A-6CFA983C4D18}" srcOrd="0" destOrd="0" presId="urn:diagrams.loki3.com/BracketList"/>
    <dgm:cxn modelId="{4F64CEBD-D16B-4E18-992B-320402C8118E}" type="presParOf" srcId="{C549C7F2-3901-4396-8960-251D8C1068B0}" destId="{E2C7BFFD-7C82-4907-82EF-C96C2E9EBE75}" srcOrd="1" destOrd="0" presId="urn:diagrams.loki3.com/BracketList"/>
    <dgm:cxn modelId="{41BC1EA6-06CA-4AD9-9248-3FA87C035893}" type="presParOf" srcId="{C549C7F2-3901-4396-8960-251D8C1068B0}" destId="{B4FF8EFB-1C04-4C38-BD6D-3DA48B14DC00}" srcOrd="2" destOrd="0" presId="urn:diagrams.loki3.com/BracketList"/>
    <dgm:cxn modelId="{26AAD4B1-0B40-47B3-9F8D-808AA5900052}" type="presParOf" srcId="{C549C7F2-3901-4396-8960-251D8C1068B0}" destId="{BF4EC0C6-7996-4722-AECE-C751EB554D5D}" srcOrd="3" destOrd="0" presId="urn:diagrams.loki3.com/BracketList"/>
    <dgm:cxn modelId="{AF6BF4BE-9878-4CB2-AD66-61A42220C08A}" type="presParOf" srcId="{D5D18013-AF57-482A-811D-AE053BECCCAE}" destId="{D040D462-DE32-4200-BF2D-84C7B1C735EB}" srcOrd="1" destOrd="0" presId="urn:diagrams.loki3.com/BracketList"/>
    <dgm:cxn modelId="{FBB3A818-929E-4C1D-9898-64A4D0A1F6CB}" type="presParOf" srcId="{D5D18013-AF57-482A-811D-AE053BECCCAE}" destId="{E08B5171-FD34-4CC8-9DB3-A01D27907427}" srcOrd="2" destOrd="0" presId="urn:diagrams.loki3.com/BracketList"/>
    <dgm:cxn modelId="{680F75AB-71C1-4F8C-8964-ABEB1C661E77}" type="presParOf" srcId="{E08B5171-FD34-4CC8-9DB3-A01D27907427}" destId="{7658DF62-3BCA-4DF8-A7F5-92BC3A8AA48D}" srcOrd="0" destOrd="0" presId="urn:diagrams.loki3.com/BracketList"/>
    <dgm:cxn modelId="{0047771C-4C8C-4F42-9FB0-8829B7EA7E34}" type="presParOf" srcId="{E08B5171-FD34-4CC8-9DB3-A01D27907427}" destId="{4D599506-7887-4406-9DB8-5F4BC52F8746}" srcOrd="1" destOrd="0" presId="urn:diagrams.loki3.com/BracketList"/>
    <dgm:cxn modelId="{C022DDC0-F040-4151-9FC2-F8FF66CB79FD}" type="presParOf" srcId="{E08B5171-FD34-4CC8-9DB3-A01D27907427}" destId="{BE4421A4-CFB7-4489-9808-B929648BB762}" srcOrd="2" destOrd="0" presId="urn:diagrams.loki3.com/BracketList"/>
    <dgm:cxn modelId="{5007CF0C-2481-46A9-BE6F-EF1C7C95F9AE}" type="presParOf" srcId="{E08B5171-FD34-4CC8-9DB3-A01D27907427}" destId="{03C2A112-B8DA-41FE-8448-ED9032C58A73}"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BEDEB13-265A-4EE4-B739-019E3228B51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BF9C06B1-A7A1-4D01-B774-76FEDCA3E6EB}">
      <dgm:prSet phldrT="[Text]" custT="1"/>
      <dgm:spPr>
        <a:solidFill>
          <a:schemeClr val="accent2"/>
        </a:solidFill>
      </dgm:spPr>
      <dgm:t>
        <a:bodyPr/>
        <a:lstStyle/>
        <a:p>
          <a:r>
            <a:rPr lang="en-IN" sz="1800" b="1" dirty="0">
              <a:solidFill>
                <a:schemeClr val="tx1"/>
              </a:solidFill>
              <a:latin typeface="Arial Black" panose="020B0A04020102020204" pitchFamily="34" charset="0"/>
            </a:rPr>
            <a:t>Iso-thermal method</a:t>
          </a:r>
        </a:p>
      </dgm:t>
    </dgm:pt>
    <dgm:pt modelId="{4B869C91-5C28-4BCF-A48F-1408F8EAB020}" type="parTrans" cxnId="{65212E46-6F9A-4285-80F8-AD031A8485FB}">
      <dgm:prSet/>
      <dgm:spPr/>
      <dgm:t>
        <a:bodyPr/>
        <a:lstStyle/>
        <a:p>
          <a:endParaRPr lang="en-IN"/>
        </a:p>
      </dgm:t>
    </dgm:pt>
    <dgm:pt modelId="{52AEE710-89D4-4457-A61A-81D94E3C9AA6}" type="sibTrans" cxnId="{65212E46-6F9A-4285-80F8-AD031A8485FB}">
      <dgm:prSet/>
      <dgm:spPr/>
      <dgm:t>
        <a:bodyPr/>
        <a:lstStyle/>
        <a:p>
          <a:endParaRPr lang="en-IN"/>
        </a:p>
      </dgm:t>
    </dgm:pt>
    <dgm:pt modelId="{42B15C1B-7B93-40ED-8B10-7CEE76995C00}">
      <dgm:prSet phldrT="[Text]"/>
      <dgm:spPr/>
      <dgm:t>
        <a:bodyPr/>
        <a:lstStyle/>
        <a:p>
          <a:r>
            <a:rPr lang="en-US" b="0" dirty="0">
              <a:latin typeface="+mn-lt"/>
              <a:cs typeface="Arial" panose="020B0604020202020204" pitchFamily="34" charset="0"/>
            </a:rPr>
            <a:t>The iso-thermal method is utilized for kinetic analysis, in which we keep the temperature constant while varying the heating rate to investigate the behavior of kinetic parameters</a:t>
          </a:r>
          <a:endParaRPr lang="en-IN" b="0" dirty="0">
            <a:latin typeface="+mn-lt"/>
            <a:cs typeface="Arial" panose="020B0604020202020204" pitchFamily="34" charset="0"/>
          </a:endParaRPr>
        </a:p>
      </dgm:t>
    </dgm:pt>
    <dgm:pt modelId="{3BE85930-6CF2-48D2-9DAF-635E0043BA12}" type="parTrans" cxnId="{FF79FB62-91C6-4A7A-B6D1-D65BBAA8DDF7}">
      <dgm:prSet/>
      <dgm:spPr/>
      <dgm:t>
        <a:bodyPr/>
        <a:lstStyle/>
        <a:p>
          <a:endParaRPr lang="en-IN"/>
        </a:p>
      </dgm:t>
    </dgm:pt>
    <dgm:pt modelId="{253AEC05-74F7-465B-A676-1A5F406B63DD}" type="sibTrans" cxnId="{FF79FB62-91C6-4A7A-B6D1-D65BBAA8DDF7}">
      <dgm:prSet/>
      <dgm:spPr/>
      <dgm:t>
        <a:bodyPr/>
        <a:lstStyle/>
        <a:p>
          <a:endParaRPr lang="en-IN"/>
        </a:p>
      </dgm:t>
    </dgm:pt>
    <dgm:pt modelId="{D3C1D0BF-576D-49D1-913A-993B2D1C0ADA}">
      <dgm:prSet phldrT="[Text]" custT="1"/>
      <dgm:spPr>
        <a:solidFill>
          <a:schemeClr val="accent2"/>
        </a:solidFill>
      </dgm:spPr>
      <dgm:t>
        <a:bodyPr/>
        <a:lstStyle/>
        <a:p>
          <a:r>
            <a:rPr lang="en-IN" sz="2000">
              <a:solidFill>
                <a:schemeClr val="tx1"/>
              </a:solidFill>
              <a:latin typeface="Arial Black" panose="020B0A04020102020204" pitchFamily="34" charset="0"/>
            </a:rPr>
            <a:t>Iso-conversional method</a:t>
          </a:r>
          <a:endParaRPr lang="en-IN" sz="2000" dirty="0">
            <a:solidFill>
              <a:schemeClr val="tx1"/>
            </a:solidFill>
            <a:latin typeface="Arial Black" panose="020B0A04020102020204" pitchFamily="34" charset="0"/>
          </a:endParaRPr>
        </a:p>
      </dgm:t>
    </dgm:pt>
    <dgm:pt modelId="{96DD6205-7ADE-415E-8747-9F2255CE3165}" type="parTrans" cxnId="{9196B6F4-F3BC-4C5E-B1DD-251F1442AE04}">
      <dgm:prSet/>
      <dgm:spPr/>
      <dgm:t>
        <a:bodyPr/>
        <a:lstStyle/>
        <a:p>
          <a:endParaRPr lang="en-IN"/>
        </a:p>
      </dgm:t>
    </dgm:pt>
    <dgm:pt modelId="{04FED622-8BEA-496C-B3ED-B6E30B2470F8}" type="sibTrans" cxnId="{9196B6F4-F3BC-4C5E-B1DD-251F1442AE04}">
      <dgm:prSet/>
      <dgm:spPr/>
      <dgm:t>
        <a:bodyPr/>
        <a:lstStyle/>
        <a:p>
          <a:endParaRPr lang="en-IN"/>
        </a:p>
      </dgm:t>
    </dgm:pt>
    <dgm:pt modelId="{189E7A3C-F2FA-4A3D-93E2-2261891668AC}">
      <dgm:prSet phldrT="[Text]"/>
      <dgm:spPr/>
      <dgm:t>
        <a:bodyPr/>
        <a:lstStyle/>
        <a:p>
          <a:r>
            <a:rPr lang="en-US" dirty="0">
              <a:latin typeface="+mn-lt"/>
              <a:cs typeface="Arial" panose="020B0604020202020204" pitchFamily="34" charset="0"/>
            </a:rPr>
            <a:t>The iso-conversional method is also used in kinetic analysis to explore the behavior of kinetic parameters by keeping the conversion constant while altering the temperature and heating rate</a:t>
          </a:r>
          <a:endParaRPr lang="en-IN" dirty="0">
            <a:latin typeface="+mn-lt"/>
            <a:cs typeface="Arial" panose="020B0604020202020204" pitchFamily="34" charset="0"/>
          </a:endParaRPr>
        </a:p>
      </dgm:t>
    </dgm:pt>
    <dgm:pt modelId="{1CB9A9D9-81D7-4AF3-9552-12EC0905571C}" type="parTrans" cxnId="{85591A91-11F9-49F5-9C8D-C232A039FB99}">
      <dgm:prSet/>
      <dgm:spPr/>
      <dgm:t>
        <a:bodyPr/>
        <a:lstStyle/>
        <a:p>
          <a:endParaRPr lang="en-IN"/>
        </a:p>
      </dgm:t>
    </dgm:pt>
    <dgm:pt modelId="{BBD3229A-C182-4BC2-9383-F229770E8B45}" type="sibTrans" cxnId="{85591A91-11F9-49F5-9C8D-C232A039FB99}">
      <dgm:prSet/>
      <dgm:spPr/>
      <dgm:t>
        <a:bodyPr/>
        <a:lstStyle/>
        <a:p>
          <a:endParaRPr lang="en-IN"/>
        </a:p>
      </dgm:t>
    </dgm:pt>
    <dgm:pt modelId="{01B726BB-D559-4C2B-A8D6-F39CC7B17910}" type="pres">
      <dgm:prSet presAssocID="{CBEDEB13-265A-4EE4-B739-019E3228B51A}" presName="diagram" presStyleCnt="0">
        <dgm:presLayoutVars>
          <dgm:chPref val="1"/>
          <dgm:dir/>
          <dgm:animOne val="branch"/>
          <dgm:animLvl val="lvl"/>
          <dgm:resizeHandles/>
        </dgm:presLayoutVars>
      </dgm:prSet>
      <dgm:spPr/>
    </dgm:pt>
    <dgm:pt modelId="{D46AEFFB-26AB-45AB-9DBF-C370F6905015}" type="pres">
      <dgm:prSet presAssocID="{BF9C06B1-A7A1-4D01-B774-76FEDCA3E6EB}" presName="root" presStyleCnt="0"/>
      <dgm:spPr/>
    </dgm:pt>
    <dgm:pt modelId="{95356704-6FBC-4B20-985D-8715697E2812}" type="pres">
      <dgm:prSet presAssocID="{BF9C06B1-A7A1-4D01-B774-76FEDCA3E6EB}" presName="rootComposite" presStyleCnt="0"/>
      <dgm:spPr/>
    </dgm:pt>
    <dgm:pt modelId="{DBBDE404-2599-4704-9627-49388F1570D2}" type="pres">
      <dgm:prSet presAssocID="{BF9C06B1-A7A1-4D01-B774-76FEDCA3E6EB}" presName="rootText" presStyleLbl="node1" presStyleIdx="0" presStyleCnt="2" custScaleY="29821"/>
      <dgm:spPr>
        <a:prstGeom prst="roundRect">
          <a:avLst/>
        </a:prstGeom>
      </dgm:spPr>
    </dgm:pt>
    <dgm:pt modelId="{6C49B30D-30D3-4961-A7DB-4733C16EA00F}" type="pres">
      <dgm:prSet presAssocID="{BF9C06B1-A7A1-4D01-B774-76FEDCA3E6EB}" presName="rootConnector" presStyleLbl="node1" presStyleIdx="0" presStyleCnt="2"/>
      <dgm:spPr/>
    </dgm:pt>
    <dgm:pt modelId="{38BEA989-41B1-4BB6-B73C-3D536146CC53}" type="pres">
      <dgm:prSet presAssocID="{BF9C06B1-A7A1-4D01-B774-76FEDCA3E6EB}" presName="childShape" presStyleCnt="0"/>
      <dgm:spPr/>
    </dgm:pt>
    <dgm:pt modelId="{09A3EE0E-EBCC-4B2C-8A32-94C24C19BBA5}" type="pres">
      <dgm:prSet presAssocID="{3BE85930-6CF2-48D2-9DAF-635E0043BA12}" presName="Name13" presStyleLbl="parChTrans1D2" presStyleIdx="0" presStyleCnt="2"/>
      <dgm:spPr/>
    </dgm:pt>
    <dgm:pt modelId="{C1B54EEE-E7FB-4F06-BB60-0BFB988D207C}" type="pres">
      <dgm:prSet presAssocID="{42B15C1B-7B93-40ED-8B10-7CEE76995C00}" presName="childText" presStyleLbl="bgAcc1" presStyleIdx="0" presStyleCnt="2" custScaleX="151247" custScaleY="153699">
        <dgm:presLayoutVars>
          <dgm:bulletEnabled val="1"/>
        </dgm:presLayoutVars>
      </dgm:prSet>
      <dgm:spPr/>
    </dgm:pt>
    <dgm:pt modelId="{7AB2CE18-2A4D-4056-BCCE-66D63FA555B9}" type="pres">
      <dgm:prSet presAssocID="{D3C1D0BF-576D-49D1-913A-993B2D1C0ADA}" presName="root" presStyleCnt="0"/>
      <dgm:spPr/>
    </dgm:pt>
    <dgm:pt modelId="{F46DEB03-BEC6-4D96-948C-B6A413FF5049}" type="pres">
      <dgm:prSet presAssocID="{D3C1D0BF-576D-49D1-913A-993B2D1C0ADA}" presName="rootComposite" presStyleCnt="0"/>
      <dgm:spPr/>
    </dgm:pt>
    <dgm:pt modelId="{BF6239F4-0B9A-4EC5-8238-0F97D0010D49}" type="pres">
      <dgm:prSet presAssocID="{D3C1D0BF-576D-49D1-913A-993B2D1C0ADA}" presName="rootText" presStyleLbl="node1" presStyleIdx="1" presStyleCnt="2" custScaleX="150787" custScaleY="29821" custLinFactNeighborX="10243" custLinFactNeighborY="2108"/>
      <dgm:spPr>
        <a:prstGeom prst="roundRect">
          <a:avLst/>
        </a:prstGeom>
      </dgm:spPr>
    </dgm:pt>
    <dgm:pt modelId="{9380B656-0CF5-4AEB-853E-AB842023A94B}" type="pres">
      <dgm:prSet presAssocID="{D3C1D0BF-576D-49D1-913A-993B2D1C0ADA}" presName="rootConnector" presStyleLbl="node1" presStyleIdx="1" presStyleCnt="2"/>
      <dgm:spPr/>
    </dgm:pt>
    <dgm:pt modelId="{0653358F-5D24-44C2-8161-B6D2FA110A1A}" type="pres">
      <dgm:prSet presAssocID="{D3C1D0BF-576D-49D1-913A-993B2D1C0ADA}" presName="childShape" presStyleCnt="0"/>
      <dgm:spPr/>
    </dgm:pt>
    <dgm:pt modelId="{569721D7-5FF0-4301-8C2A-85A83ED7B361}" type="pres">
      <dgm:prSet presAssocID="{1CB9A9D9-81D7-4AF3-9552-12EC0905571C}" presName="Name13" presStyleLbl="parChTrans1D2" presStyleIdx="1" presStyleCnt="2"/>
      <dgm:spPr/>
    </dgm:pt>
    <dgm:pt modelId="{16D6664A-4815-44D2-8933-6FB13BA146FF}" type="pres">
      <dgm:prSet presAssocID="{189E7A3C-F2FA-4A3D-93E2-2261891668AC}" presName="childText" presStyleLbl="bgAcc1" presStyleIdx="1" presStyleCnt="2" custScaleX="148748" custScaleY="148376" custLinFactNeighborX="19141" custLinFactNeighborY="6056">
        <dgm:presLayoutVars>
          <dgm:bulletEnabled val="1"/>
        </dgm:presLayoutVars>
      </dgm:prSet>
      <dgm:spPr/>
    </dgm:pt>
  </dgm:ptLst>
  <dgm:cxnLst>
    <dgm:cxn modelId="{43CC8123-8991-4089-85C9-AF0F73804161}" type="presOf" srcId="{42B15C1B-7B93-40ED-8B10-7CEE76995C00}" destId="{C1B54EEE-E7FB-4F06-BB60-0BFB988D207C}" srcOrd="0" destOrd="0" presId="urn:microsoft.com/office/officeart/2005/8/layout/hierarchy3"/>
    <dgm:cxn modelId="{FF79FB62-91C6-4A7A-B6D1-D65BBAA8DDF7}" srcId="{BF9C06B1-A7A1-4D01-B774-76FEDCA3E6EB}" destId="{42B15C1B-7B93-40ED-8B10-7CEE76995C00}" srcOrd="0" destOrd="0" parTransId="{3BE85930-6CF2-48D2-9DAF-635E0043BA12}" sibTransId="{253AEC05-74F7-465B-A676-1A5F406B63DD}"/>
    <dgm:cxn modelId="{65212E46-6F9A-4285-80F8-AD031A8485FB}" srcId="{CBEDEB13-265A-4EE4-B739-019E3228B51A}" destId="{BF9C06B1-A7A1-4D01-B774-76FEDCA3E6EB}" srcOrd="0" destOrd="0" parTransId="{4B869C91-5C28-4BCF-A48F-1408F8EAB020}" sibTransId="{52AEE710-89D4-4457-A61A-81D94E3C9AA6}"/>
    <dgm:cxn modelId="{DAC40E4A-CAFA-4AEB-B18A-EA97E393E16C}" type="presOf" srcId="{189E7A3C-F2FA-4A3D-93E2-2261891668AC}" destId="{16D6664A-4815-44D2-8933-6FB13BA146FF}" srcOrd="0" destOrd="0" presId="urn:microsoft.com/office/officeart/2005/8/layout/hierarchy3"/>
    <dgm:cxn modelId="{92AC4E4A-9251-4966-A67B-C17660455F5B}" type="presOf" srcId="{BF9C06B1-A7A1-4D01-B774-76FEDCA3E6EB}" destId="{6C49B30D-30D3-4961-A7DB-4733C16EA00F}" srcOrd="1" destOrd="0" presId="urn:microsoft.com/office/officeart/2005/8/layout/hierarchy3"/>
    <dgm:cxn modelId="{C1CDDB4C-4DCE-4383-88E3-CDAFE769D52E}" type="presOf" srcId="{1CB9A9D9-81D7-4AF3-9552-12EC0905571C}" destId="{569721D7-5FF0-4301-8C2A-85A83ED7B361}" srcOrd="0" destOrd="0" presId="urn:microsoft.com/office/officeart/2005/8/layout/hierarchy3"/>
    <dgm:cxn modelId="{CFF72D71-4B69-44EB-AB45-8E42BC79A262}" type="presOf" srcId="{3BE85930-6CF2-48D2-9DAF-635E0043BA12}" destId="{09A3EE0E-EBCC-4B2C-8A32-94C24C19BBA5}" srcOrd="0" destOrd="0" presId="urn:microsoft.com/office/officeart/2005/8/layout/hierarchy3"/>
    <dgm:cxn modelId="{EABEA588-3E7A-44D8-9EBA-95B4647CBF90}" type="presOf" srcId="{D3C1D0BF-576D-49D1-913A-993B2D1C0ADA}" destId="{BF6239F4-0B9A-4EC5-8238-0F97D0010D49}" srcOrd="0" destOrd="0" presId="urn:microsoft.com/office/officeart/2005/8/layout/hierarchy3"/>
    <dgm:cxn modelId="{85591A91-11F9-49F5-9C8D-C232A039FB99}" srcId="{D3C1D0BF-576D-49D1-913A-993B2D1C0ADA}" destId="{189E7A3C-F2FA-4A3D-93E2-2261891668AC}" srcOrd="0" destOrd="0" parTransId="{1CB9A9D9-81D7-4AF3-9552-12EC0905571C}" sibTransId="{BBD3229A-C182-4BC2-9383-F229770E8B45}"/>
    <dgm:cxn modelId="{3D90B6A0-A6F9-46D2-B034-3523D08E7D57}" type="presOf" srcId="{D3C1D0BF-576D-49D1-913A-993B2D1C0ADA}" destId="{9380B656-0CF5-4AEB-853E-AB842023A94B}" srcOrd="1" destOrd="0" presId="urn:microsoft.com/office/officeart/2005/8/layout/hierarchy3"/>
    <dgm:cxn modelId="{945F25AB-258B-430E-8EA4-459ECB045952}" type="presOf" srcId="{CBEDEB13-265A-4EE4-B739-019E3228B51A}" destId="{01B726BB-D559-4C2B-A8D6-F39CC7B17910}" srcOrd="0" destOrd="0" presId="urn:microsoft.com/office/officeart/2005/8/layout/hierarchy3"/>
    <dgm:cxn modelId="{7C98BDD8-F614-4EF6-BC91-BA3A07125567}" type="presOf" srcId="{BF9C06B1-A7A1-4D01-B774-76FEDCA3E6EB}" destId="{DBBDE404-2599-4704-9627-49388F1570D2}" srcOrd="0" destOrd="0" presId="urn:microsoft.com/office/officeart/2005/8/layout/hierarchy3"/>
    <dgm:cxn modelId="{9196B6F4-F3BC-4C5E-B1DD-251F1442AE04}" srcId="{CBEDEB13-265A-4EE4-B739-019E3228B51A}" destId="{D3C1D0BF-576D-49D1-913A-993B2D1C0ADA}" srcOrd="1" destOrd="0" parTransId="{96DD6205-7ADE-415E-8747-9F2255CE3165}" sibTransId="{04FED622-8BEA-496C-B3ED-B6E30B2470F8}"/>
    <dgm:cxn modelId="{78268232-EF04-4B32-91A0-98CDD9AF0137}" type="presParOf" srcId="{01B726BB-D559-4C2B-A8D6-F39CC7B17910}" destId="{D46AEFFB-26AB-45AB-9DBF-C370F6905015}" srcOrd="0" destOrd="0" presId="urn:microsoft.com/office/officeart/2005/8/layout/hierarchy3"/>
    <dgm:cxn modelId="{401C6833-7445-41DE-BD4D-E63036174A1A}" type="presParOf" srcId="{D46AEFFB-26AB-45AB-9DBF-C370F6905015}" destId="{95356704-6FBC-4B20-985D-8715697E2812}" srcOrd="0" destOrd="0" presId="urn:microsoft.com/office/officeart/2005/8/layout/hierarchy3"/>
    <dgm:cxn modelId="{B4D30B4C-C52B-4471-8160-A6C6149984CE}" type="presParOf" srcId="{95356704-6FBC-4B20-985D-8715697E2812}" destId="{DBBDE404-2599-4704-9627-49388F1570D2}" srcOrd="0" destOrd="0" presId="urn:microsoft.com/office/officeart/2005/8/layout/hierarchy3"/>
    <dgm:cxn modelId="{0DE9E569-3285-4806-8F27-8063837B1CB7}" type="presParOf" srcId="{95356704-6FBC-4B20-985D-8715697E2812}" destId="{6C49B30D-30D3-4961-A7DB-4733C16EA00F}" srcOrd="1" destOrd="0" presId="urn:microsoft.com/office/officeart/2005/8/layout/hierarchy3"/>
    <dgm:cxn modelId="{8BEEEB43-02FF-4B95-81F0-1D7DA4FFCFA3}" type="presParOf" srcId="{D46AEFFB-26AB-45AB-9DBF-C370F6905015}" destId="{38BEA989-41B1-4BB6-B73C-3D536146CC53}" srcOrd="1" destOrd="0" presId="urn:microsoft.com/office/officeart/2005/8/layout/hierarchy3"/>
    <dgm:cxn modelId="{93303263-8697-429C-B6C0-998285237056}" type="presParOf" srcId="{38BEA989-41B1-4BB6-B73C-3D536146CC53}" destId="{09A3EE0E-EBCC-4B2C-8A32-94C24C19BBA5}" srcOrd="0" destOrd="0" presId="urn:microsoft.com/office/officeart/2005/8/layout/hierarchy3"/>
    <dgm:cxn modelId="{13B85D09-87D2-463A-BAD3-8E3CFD9148B5}" type="presParOf" srcId="{38BEA989-41B1-4BB6-B73C-3D536146CC53}" destId="{C1B54EEE-E7FB-4F06-BB60-0BFB988D207C}" srcOrd="1" destOrd="0" presId="urn:microsoft.com/office/officeart/2005/8/layout/hierarchy3"/>
    <dgm:cxn modelId="{5C95328D-7B4D-4914-AA00-D651FBFCEC4B}" type="presParOf" srcId="{01B726BB-D559-4C2B-A8D6-F39CC7B17910}" destId="{7AB2CE18-2A4D-4056-BCCE-66D63FA555B9}" srcOrd="1" destOrd="0" presId="urn:microsoft.com/office/officeart/2005/8/layout/hierarchy3"/>
    <dgm:cxn modelId="{7609E755-5FA7-435C-A145-43D08905A548}" type="presParOf" srcId="{7AB2CE18-2A4D-4056-BCCE-66D63FA555B9}" destId="{F46DEB03-BEC6-4D96-948C-B6A413FF5049}" srcOrd="0" destOrd="0" presId="urn:microsoft.com/office/officeart/2005/8/layout/hierarchy3"/>
    <dgm:cxn modelId="{1A1272CB-A43E-494A-BF2A-8118C13C4844}" type="presParOf" srcId="{F46DEB03-BEC6-4D96-948C-B6A413FF5049}" destId="{BF6239F4-0B9A-4EC5-8238-0F97D0010D49}" srcOrd="0" destOrd="0" presId="urn:microsoft.com/office/officeart/2005/8/layout/hierarchy3"/>
    <dgm:cxn modelId="{BC6FDBD3-3401-4E4F-9A3D-CAE977C73612}" type="presParOf" srcId="{F46DEB03-BEC6-4D96-948C-B6A413FF5049}" destId="{9380B656-0CF5-4AEB-853E-AB842023A94B}" srcOrd="1" destOrd="0" presId="urn:microsoft.com/office/officeart/2005/8/layout/hierarchy3"/>
    <dgm:cxn modelId="{8F141D15-9EF1-4A1F-B1FD-4B7A44A6C34C}" type="presParOf" srcId="{7AB2CE18-2A4D-4056-BCCE-66D63FA555B9}" destId="{0653358F-5D24-44C2-8161-B6D2FA110A1A}" srcOrd="1" destOrd="0" presId="urn:microsoft.com/office/officeart/2005/8/layout/hierarchy3"/>
    <dgm:cxn modelId="{E90B1BFE-E974-405C-8955-7DBC6B5D587C}" type="presParOf" srcId="{0653358F-5D24-44C2-8161-B6D2FA110A1A}" destId="{569721D7-5FF0-4301-8C2A-85A83ED7B361}" srcOrd="0" destOrd="0" presId="urn:microsoft.com/office/officeart/2005/8/layout/hierarchy3"/>
    <dgm:cxn modelId="{AD447108-B6AC-4DA3-BE5B-30A405A6CD64}" type="presParOf" srcId="{0653358F-5D24-44C2-8161-B6D2FA110A1A}" destId="{16D6664A-4815-44D2-8933-6FB13BA146F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4B98A3-F789-459D-95B2-1E086F578FF4}" type="doc">
      <dgm:prSet loTypeId="urn:microsoft.com/office/officeart/2011/layout/TabList" loCatId="list" qsTypeId="urn:microsoft.com/office/officeart/2005/8/quickstyle/simple2" qsCatId="simple" csTypeId="urn:microsoft.com/office/officeart/2005/8/colors/accent1_2" csCatId="accent1" phldr="1"/>
      <dgm:spPr/>
      <dgm:t>
        <a:bodyPr/>
        <a:lstStyle/>
        <a:p>
          <a:endParaRPr lang="en-IN"/>
        </a:p>
      </dgm:t>
    </dgm:pt>
    <dgm:pt modelId="{755F6420-70D0-40EE-88F6-3AF26C46BBE5}">
      <dgm:prSet phldrT="[Text]"/>
      <dgm:spPr>
        <a:solidFill>
          <a:srgbClr val="FFC000"/>
        </a:solidFill>
      </dgm:spPr>
      <dgm:t>
        <a:bodyPr/>
        <a:lstStyle/>
        <a:p>
          <a:r>
            <a:rPr lang="en-IN" b="1" dirty="0">
              <a:solidFill>
                <a:schemeClr val="tx1"/>
              </a:solidFill>
              <a:latin typeface="Arial Black" panose="020B0A04020102020204" pitchFamily="34" charset="0"/>
              <a:cs typeface="Times New Roman" panose="02020603050405020304" pitchFamily="18" charset="0"/>
            </a:rPr>
            <a:t>Kinetic Model</a:t>
          </a:r>
        </a:p>
      </dgm:t>
    </dgm:pt>
    <dgm:pt modelId="{6588E957-0ACC-4C54-AA25-39F5E9ED0007}" type="parTrans" cxnId="{688C02E0-089A-4D0C-B72D-E460D1A098F4}">
      <dgm:prSet/>
      <dgm:spPr/>
      <dgm:t>
        <a:bodyPr/>
        <a:lstStyle/>
        <a:p>
          <a:endParaRPr lang="en-IN"/>
        </a:p>
      </dgm:t>
    </dgm:pt>
    <dgm:pt modelId="{5C28B25A-73FF-4D82-A057-006F177D2C06}" type="sibTrans" cxnId="{688C02E0-089A-4D0C-B72D-E460D1A098F4}">
      <dgm:prSet/>
      <dgm:spPr/>
      <dgm:t>
        <a:bodyPr/>
        <a:lstStyle/>
        <a:p>
          <a:endParaRPr lang="en-IN"/>
        </a:p>
      </dgm:t>
    </dgm:pt>
    <dgm:pt modelId="{2135B0FF-684B-4D90-9792-BD21D9F34BFA}">
      <dgm:prSet phldrT="[Text]" custT="1"/>
      <dgm:spPr/>
      <dgm:t>
        <a:bodyPr/>
        <a:lstStyle/>
        <a:p>
          <a:r>
            <a:rPr lang="en-US" sz="2000" dirty="0"/>
            <a:t>It explains experimental observations, Promotes an understanding of the kinetics of biomass pyrolysis, Simplifies data collection and analysis as well as the numerical implementation</a:t>
          </a:r>
          <a:endParaRPr lang="en-IN" sz="2000" dirty="0">
            <a:latin typeface="+mn-lt"/>
            <a:cs typeface="Times New Roman" panose="02020603050405020304" pitchFamily="18" charset="0"/>
          </a:endParaRPr>
        </a:p>
      </dgm:t>
    </dgm:pt>
    <dgm:pt modelId="{2CF327CD-961E-4EB2-B3AE-49140C76D7C5}" type="parTrans" cxnId="{C65AA554-A40B-4486-880F-C99D20A499B7}">
      <dgm:prSet/>
      <dgm:spPr/>
      <dgm:t>
        <a:bodyPr/>
        <a:lstStyle/>
        <a:p>
          <a:endParaRPr lang="en-IN"/>
        </a:p>
      </dgm:t>
    </dgm:pt>
    <dgm:pt modelId="{10090B0A-77B2-4D19-84CC-1A1CBD6D53A0}" type="sibTrans" cxnId="{C65AA554-A40B-4486-880F-C99D20A499B7}">
      <dgm:prSet/>
      <dgm:spPr/>
      <dgm:t>
        <a:bodyPr/>
        <a:lstStyle/>
        <a:p>
          <a:endParaRPr lang="en-IN"/>
        </a:p>
      </dgm:t>
    </dgm:pt>
    <dgm:pt modelId="{28C6736D-73C8-484F-B795-E3BC51463342}" type="pres">
      <dgm:prSet presAssocID="{674B98A3-F789-459D-95B2-1E086F578FF4}" presName="Name0" presStyleCnt="0">
        <dgm:presLayoutVars>
          <dgm:chMax/>
          <dgm:chPref val="3"/>
          <dgm:dir/>
          <dgm:animOne val="branch"/>
          <dgm:animLvl val="lvl"/>
        </dgm:presLayoutVars>
      </dgm:prSet>
      <dgm:spPr/>
    </dgm:pt>
    <dgm:pt modelId="{B8AC7DC9-7F02-487A-A3DC-46C37A9A752C}" type="pres">
      <dgm:prSet presAssocID="{755F6420-70D0-40EE-88F6-3AF26C46BBE5}" presName="composite" presStyleCnt="0"/>
      <dgm:spPr/>
    </dgm:pt>
    <dgm:pt modelId="{B43AB801-7E8A-4177-9C2D-DB3B27561598}" type="pres">
      <dgm:prSet presAssocID="{755F6420-70D0-40EE-88F6-3AF26C46BBE5}" presName="FirstChild" presStyleLbl="revTx" presStyleIdx="0" presStyleCnt="1" custScaleX="135135" custLinFactY="7946" custLinFactNeighborX="-12965" custLinFactNeighborY="100000">
        <dgm:presLayoutVars>
          <dgm:chMax val="0"/>
          <dgm:chPref val="0"/>
          <dgm:bulletEnabled val="1"/>
        </dgm:presLayoutVars>
      </dgm:prSet>
      <dgm:spPr/>
    </dgm:pt>
    <dgm:pt modelId="{CCBF679F-9C3A-4280-9A2F-5EE1692C2BAC}" type="pres">
      <dgm:prSet presAssocID="{755F6420-70D0-40EE-88F6-3AF26C46BBE5}" presName="Parent" presStyleLbl="alignNode1" presStyleIdx="0" presStyleCnt="1" custScaleX="147596" custScaleY="55001" custLinFactNeighborX="2111" custLinFactNeighborY="22379">
        <dgm:presLayoutVars>
          <dgm:chMax val="3"/>
          <dgm:chPref val="3"/>
          <dgm:bulletEnabled val="1"/>
        </dgm:presLayoutVars>
      </dgm:prSet>
      <dgm:spPr/>
    </dgm:pt>
    <dgm:pt modelId="{64996657-CA8D-4AD2-AC33-9069E6F97583}" type="pres">
      <dgm:prSet presAssocID="{755F6420-70D0-40EE-88F6-3AF26C46BBE5}" presName="Accent" presStyleLbl="parChTrans1D1" presStyleIdx="0" presStyleCnt="1"/>
      <dgm:spPr/>
    </dgm:pt>
  </dgm:ptLst>
  <dgm:cxnLst>
    <dgm:cxn modelId="{63AAF91B-0CF7-4164-BEEB-CEB69FBCDA51}" type="presOf" srcId="{755F6420-70D0-40EE-88F6-3AF26C46BBE5}" destId="{CCBF679F-9C3A-4280-9A2F-5EE1692C2BAC}" srcOrd="0" destOrd="0" presId="urn:microsoft.com/office/officeart/2011/layout/TabList"/>
    <dgm:cxn modelId="{51804024-E5E0-41C2-BEC3-59ED6DFDBCB0}" type="presOf" srcId="{2135B0FF-684B-4D90-9792-BD21D9F34BFA}" destId="{B43AB801-7E8A-4177-9C2D-DB3B27561598}" srcOrd="0" destOrd="0" presId="urn:microsoft.com/office/officeart/2011/layout/TabList"/>
    <dgm:cxn modelId="{C65AA554-A40B-4486-880F-C99D20A499B7}" srcId="{755F6420-70D0-40EE-88F6-3AF26C46BBE5}" destId="{2135B0FF-684B-4D90-9792-BD21D9F34BFA}" srcOrd="0" destOrd="0" parTransId="{2CF327CD-961E-4EB2-B3AE-49140C76D7C5}" sibTransId="{10090B0A-77B2-4D19-84CC-1A1CBD6D53A0}"/>
    <dgm:cxn modelId="{688C02E0-089A-4D0C-B72D-E460D1A098F4}" srcId="{674B98A3-F789-459D-95B2-1E086F578FF4}" destId="{755F6420-70D0-40EE-88F6-3AF26C46BBE5}" srcOrd="0" destOrd="0" parTransId="{6588E957-0ACC-4C54-AA25-39F5E9ED0007}" sibTransId="{5C28B25A-73FF-4D82-A057-006F177D2C06}"/>
    <dgm:cxn modelId="{F9AE21FF-F57B-4BD6-9984-B7A2B846872F}" type="presOf" srcId="{674B98A3-F789-459D-95B2-1E086F578FF4}" destId="{28C6736D-73C8-484F-B795-E3BC51463342}" srcOrd="0" destOrd="0" presId="urn:microsoft.com/office/officeart/2011/layout/TabList"/>
    <dgm:cxn modelId="{7863E99A-CD2F-47ED-BD11-4B8C946E6393}" type="presParOf" srcId="{28C6736D-73C8-484F-B795-E3BC51463342}" destId="{B8AC7DC9-7F02-487A-A3DC-46C37A9A752C}" srcOrd="0" destOrd="0" presId="urn:microsoft.com/office/officeart/2011/layout/TabList"/>
    <dgm:cxn modelId="{4FD06F8D-56CE-474E-BFF1-3106FB76EB60}" type="presParOf" srcId="{B8AC7DC9-7F02-487A-A3DC-46C37A9A752C}" destId="{B43AB801-7E8A-4177-9C2D-DB3B27561598}" srcOrd="0" destOrd="0" presId="urn:microsoft.com/office/officeart/2011/layout/TabList"/>
    <dgm:cxn modelId="{1ECF3812-A050-4320-8907-4A12DD532B84}" type="presParOf" srcId="{B8AC7DC9-7F02-487A-A3DC-46C37A9A752C}" destId="{CCBF679F-9C3A-4280-9A2F-5EE1692C2BAC}" srcOrd="1" destOrd="0" presId="urn:microsoft.com/office/officeart/2011/layout/TabList"/>
    <dgm:cxn modelId="{D859162C-ED53-4C51-ADD3-A1C3F3E50C71}" type="presParOf" srcId="{B8AC7DC9-7F02-487A-A3DC-46C37A9A752C}" destId="{64996657-CA8D-4AD2-AC33-9069E6F97583}" srcOrd="2"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307486-367F-4F8C-8B2A-34211F535BE9}"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IN"/>
        </a:p>
      </dgm:t>
    </dgm:pt>
    <dgm:pt modelId="{C92AF590-EE23-4E48-993F-9AD0DB3BB241}">
      <dgm:prSet phldrT="[Text]" custT="1"/>
      <dgm:spPr>
        <a:ln>
          <a:solidFill>
            <a:schemeClr val="tx1"/>
          </a:solidFill>
        </a:ln>
      </dgm:spPr>
      <dgm:t>
        <a:bodyPr/>
        <a:lstStyle/>
        <a:p>
          <a:pPr>
            <a:buClrTx/>
            <a:buSzTx/>
            <a:buFontTx/>
            <a:buNone/>
          </a:pPr>
          <a:r>
            <a:rPr lang="en-IN" sz="2200" b="1" dirty="0">
              <a:solidFill>
                <a:schemeClr val="tx1"/>
              </a:solidFill>
              <a:latin typeface="+mn-lt"/>
              <a:cs typeface="Times New Roman" panose="02020603050405020304" pitchFamily="18" charset="0"/>
            </a:rPr>
            <a:t>Distributed Activation Energy Model (DAEM):</a:t>
          </a:r>
          <a:endParaRPr lang="en-IN" sz="2200" dirty="0">
            <a:solidFill>
              <a:schemeClr val="tx1"/>
            </a:solidFill>
            <a:latin typeface="+mn-lt"/>
          </a:endParaRPr>
        </a:p>
      </dgm:t>
    </dgm:pt>
    <dgm:pt modelId="{60C0DD3F-CED5-4C6E-8796-DFDA21677E21}" type="parTrans" cxnId="{40642A46-19B6-46F4-A415-66CA215C4C56}">
      <dgm:prSet/>
      <dgm:spPr/>
      <dgm:t>
        <a:bodyPr/>
        <a:lstStyle/>
        <a:p>
          <a:endParaRPr lang="en-IN"/>
        </a:p>
      </dgm:t>
    </dgm:pt>
    <dgm:pt modelId="{C31E6D6E-4DF9-4262-BA9A-9CCDBE040AA2}" type="sibTrans" cxnId="{40642A46-19B6-46F4-A415-66CA215C4C56}">
      <dgm:prSet/>
      <dgm:spPr/>
      <dgm:t>
        <a:bodyPr/>
        <a:lstStyle/>
        <a:p>
          <a:endParaRPr lang="en-IN"/>
        </a:p>
      </dgm:t>
    </dgm:pt>
    <mc:AlternateContent xmlns:mc="http://schemas.openxmlformats.org/markup-compatibility/2006" xmlns:a14="http://schemas.microsoft.com/office/drawing/2010/main">
      <mc:Choice Requires="a14">
        <dgm:pt modelId="{40A5ACDE-85E1-4522-8928-FA09CDF3E412}">
          <dgm:prSet phldrT="[Text]" custT="1"/>
          <dgm:spPr>
            <a:ln>
              <a:solidFill>
                <a:schemeClr val="tx1">
                  <a:alpha val="90000"/>
                </a:schemeClr>
              </a:solidFill>
            </a:ln>
          </dgm:spPr>
          <dgm:t>
            <a:bodyPr/>
            <a:lstStyle/>
            <a:p>
              <a:pPr/>
              <a14:m>
                <m:oMathPara xmlns:m="http://schemas.openxmlformats.org/officeDocument/2006/math">
                  <m:oMathParaPr>
                    <m:jc m:val="centerGroup"/>
                  </m:oMathParaPr>
                  <m:oMath xmlns:m="http://schemas.openxmlformats.org/officeDocument/2006/math">
                    <m:r>
                      <a:rPr lang="en-IN" sz="2200" b="1" i="1" smtClean="0">
                        <a:latin typeface="Cambria Math" panose="02040503050406030204" pitchFamily="18" charset="0"/>
                      </a:rPr>
                      <m:t>𝐥</m:t>
                    </m:r>
                    <m:r>
                      <a:rPr lang="en-IN" sz="2200" b="1" i="0">
                        <a:latin typeface="Cambria Math" panose="02040503050406030204" pitchFamily="18" charset="0"/>
                      </a:rPr>
                      <m:t>𝐧</m:t>
                    </m:r>
                    <m:f>
                      <m:fPr>
                        <m:ctrlPr>
                          <a:rPr lang="en-IN" sz="2200" b="1" i="1">
                            <a:latin typeface="Cambria Math" panose="02040503050406030204" pitchFamily="18" charset="0"/>
                          </a:rPr>
                        </m:ctrlPr>
                      </m:fPr>
                      <m:num>
                        <m:r>
                          <a:rPr lang="en-IN" sz="2200" b="1" i="0">
                            <a:latin typeface="Cambria Math" panose="02040503050406030204" pitchFamily="18" charset="0"/>
                          </a:rPr>
                          <m:t>𝛃</m:t>
                        </m:r>
                      </m:num>
                      <m:den>
                        <m:sSup>
                          <m:sSupPr>
                            <m:ctrlPr>
                              <a:rPr lang="en-IN" sz="2200" b="1" i="1">
                                <a:latin typeface="Cambria Math" panose="02040503050406030204" pitchFamily="18" charset="0"/>
                              </a:rPr>
                            </m:ctrlPr>
                          </m:sSupPr>
                          <m:e>
                            <m:r>
                              <a:rPr lang="en-IN" sz="2200" b="1" i="0">
                                <a:latin typeface="Cambria Math" panose="02040503050406030204" pitchFamily="18" charset="0"/>
                              </a:rPr>
                              <m:t>𝐓</m:t>
                            </m:r>
                          </m:e>
                          <m:sup>
                            <m:r>
                              <a:rPr lang="en-IN" sz="2200" b="1" i="0">
                                <a:latin typeface="Cambria Math" panose="02040503050406030204" pitchFamily="18" charset="0"/>
                              </a:rPr>
                              <m:t>𝟐</m:t>
                            </m:r>
                          </m:sup>
                        </m:sSup>
                      </m:den>
                    </m:f>
                    <m:r>
                      <a:rPr lang="en-IN" sz="2200" b="1" i="0">
                        <a:latin typeface="Cambria Math" panose="02040503050406030204" pitchFamily="18" charset="0"/>
                      </a:rPr>
                      <m:t>=</m:t>
                    </m:r>
                    <m:func>
                      <m:funcPr>
                        <m:ctrlPr>
                          <a:rPr lang="en-IN" sz="2200" b="1" i="1">
                            <a:latin typeface="Cambria Math" panose="02040503050406030204" pitchFamily="18" charset="0"/>
                          </a:rPr>
                        </m:ctrlPr>
                      </m:funcPr>
                      <m:fName>
                        <m:r>
                          <a:rPr lang="en-IN" sz="2200" b="1" i="0">
                            <a:latin typeface="Cambria Math" panose="02040503050406030204" pitchFamily="18" charset="0"/>
                          </a:rPr>
                          <m:t>𝐥𝐧</m:t>
                        </m:r>
                      </m:fName>
                      <m:e>
                        <m:d>
                          <m:dPr>
                            <m:ctrlPr>
                              <a:rPr lang="en-IN" sz="2200" b="1" i="1">
                                <a:latin typeface="Cambria Math" panose="02040503050406030204" pitchFamily="18" charset="0"/>
                              </a:rPr>
                            </m:ctrlPr>
                          </m:dPr>
                          <m:e>
                            <m:f>
                              <m:fPr>
                                <m:ctrlPr>
                                  <a:rPr lang="en-IN" sz="2200" b="1" i="1">
                                    <a:latin typeface="Cambria Math" panose="02040503050406030204" pitchFamily="18" charset="0"/>
                                  </a:rPr>
                                </m:ctrlPr>
                              </m:fPr>
                              <m:num>
                                <m:r>
                                  <a:rPr lang="en-IN" sz="2200" b="1" i="0">
                                    <a:latin typeface="Cambria Math" panose="02040503050406030204" pitchFamily="18" charset="0"/>
                                  </a:rPr>
                                  <m:t>𝐑</m:t>
                                </m:r>
                                <m:sSub>
                                  <m:sSubPr>
                                    <m:ctrlPr>
                                      <a:rPr lang="en-IN" sz="2200" b="1" i="1">
                                        <a:latin typeface="Cambria Math" panose="02040503050406030204" pitchFamily="18" charset="0"/>
                                      </a:rPr>
                                    </m:ctrlPr>
                                  </m:sSubPr>
                                  <m:e>
                                    <m:r>
                                      <a:rPr lang="en-IN" sz="2200" b="1" i="0">
                                        <a:latin typeface="Cambria Math" panose="02040503050406030204" pitchFamily="18" charset="0"/>
                                      </a:rPr>
                                      <m:t>𝐤</m:t>
                                    </m:r>
                                  </m:e>
                                  <m:sub>
                                    <m:r>
                                      <a:rPr lang="en-IN" sz="2200" b="1" i="0">
                                        <a:latin typeface="Cambria Math" panose="02040503050406030204" pitchFamily="18" charset="0"/>
                                      </a:rPr>
                                      <m:t>𝟎</m:t>
                                    </m:r>
                                  </m:sub>
                                </m:sSub>
                              </m:num>
                              <m:den>
                                <m:r>
                                  <a:rPr lang="en-IN" sz="2200" b="1" i="0">
                                    <a:latin typeface="Cambria Math" panose="02040503050406030204" pitchFamily="18" charset="0"/>
                                  </a:rPr>
                                  <m:t>𝐄</m:t>
                                </m:r>
                              </m:den>
                            </m:f>
                          </m:e>
                        </m:d>
                      </m:e>
                    </m:func>
                    <m:r>
                      <a:rPr lang="en-IN" sz="2200" b="1" i="0">
                        <a:latin typeface="Cambria Math" panose="02040503050406030204" pitchFamily="18" charset="0"/>
                      </a:rPr>
                      <m:t>+</m:t>
                    </m:r>
                    <m:r>
                      <a:rPr lang="en-IN" sz="2200" b="1" i="0">
                        <a:latin typeface="Cambria Math" panose="02040503050406030204" pitchFamily="18" charset="0"/>
                      </a:rPr>
                      <m:t>𝟎</m:t>
                    </m:r>
                    <m:r>
                      <a:rPr lang="en-IN" sz="2200" b="1" i="0">
                        <a:latin typeface="Cambria Math" panose="02040503050406030204" pitchFamily="18" charset="0"/>
                      </a:rPr>
                      <m:t>.</m:t>
                    </m:r>
                    <m:r>
                      <a:rPr lang="en-IN" sz="2200" b="1" i="0">
                        <a:latin typeface="Cambria Math" panose="02040503050406030204" pitchFamily="18" charset="0"/>
                      </a:rPr>
                      <m:t>𝟔𝟎𝟕𝟓</m:t>
                    </m:r>
                    <m:r>
                      <a:rPr lang="en-IN" sz="2200" b="1" i="0">
                        <a:latin typeface="Cambria Math" panose="02040503050406030204" pitchFamily="18" charset="0"/>
                      </a:rPr>
                      <m:t>−</m:t>
                    </m:r>
                    <m:f>
                      <m:fPr>
                        <m:ctrlPr>
                          <a:rPr lang="en-IN" sz="2200" b="1" i="1" smtClean="0">
                            <a:latin typeface="Cambria Math" panose="02040503050406030204" pitchFamily="18" charset="0"/>
                          </a:rPr>
                        </m:ctrlPr>
                      </m:fPr>
                      <m:num>
                        <m:r>
                          <a:rPr lang="en-IN" sz="2200" b="1" i="0">
                            <a:latin typeface="Cambria Math" panose="02040503050406030204" pitchFamily="18" charset="0"/>
                          </a:rPr>
                          <m:t>𝐄</m:t>
                        </m:r>
                      </m:num>
                      <m:den>
                        <m:r>
                          <a:rPr lang="en-IN" sz="2200" b="1" i="0" smtClean="0">
                            <a:latin typeface="Cambria Math" panose="02040503050406030204" pitchFamily="18" charset="0"/>
                          </a:rPr>
                          <m:t>𝐑𝐓</m:t>
                        </m:r>
                      </m:den>
                    </m:f>
                  </m:oMath>
                </m:oMathPara>
              </a14:m>
              <a:endParaRPr lang="en-IN" sz="2200" dirty="0"/>
            </a:p>
          </dgm:t>
        </dgm:pt>
      </mc:Choice>
      <mc:Fallback xmlns="">
        <dgm:pt modelId="{40A5ACDE-85E1-4522-8928-FA09CDF3E412}">
          <dgm:prSet phldrT="[Text]" custT="1"/>
          <dgm:spPr>
            <a:ln>
              <a:solidFill>
                <a:schemeClr val="tx1">
                  <a:alpha val="90000"/>
                </a:schemeClr>
              </a:solidFill>
            </a:ln>
          </dgm:spPr>
          <dgm:t>
            <a:bodyPr/>
            <a:lstStyle/>
            <a:p>
              <a:pPr/>
              <a:r>
                <a:rPr lang="en-IN" sz="2200" b="1" i="0">
                  <a:latin typeface="Cambria Math" panose="02040503050406030204" pitchFamily="18" charset="0"/>
                </a:rPr>
                <a:t>𝐥𝐧 𝛃/𝐓^𝟐 =𝐥𝐧⁡((𝐑𝐤_𝟎)/𝐄)+𝟎.𝟔𝟎𝟕𝟓−𝐄/𝐑𝐓</a:t>
              </a:r>
              <a:endParaRPr lang="en-IN" sz="2200" dirty="0"/>
            </a:p>
          </dgm:t>
        </dgm:pt>
      </mc:Fallback>
    </mc:AlternateContent>
    <dgm:pt modelId="{E41215DF-D7EA-4778-8BFB-DA0238C3C9B0}" type="parTrans" cxnId="{4E8205CF-D3A9-4BAB-9D99-D363298A2945}">
      <dgm:prSet/>
      <dgm:spPr/>
      <dgm:t>
        <a:bodyPr/>
        <a:lstStyle/>
        <a:p>
          <a:endParaRPr lang="en-IN"/>
        </a:p>
      </dgm:t>
    </dgm:pt>
    <dgm:pt modelId="{36175544-9101-40BA-A723-B1821A7FCCA4}" type="sibTrans" cxnId="{4E8205CF-D3A9-4BAB-9D99-D363298A2945}">
      <dgm:prSet/>
      <dgm:spPr/>
      <dgm:t>
        <a:bodyPr/>
        <a:lstStyle/>
        <a:p>
          <a:endParaRPr lang="en-IN"/>
        </a:p>
      </dgm:t>
    </dgm:pt>
    <dgm:pt modelId="{6B61BE98-BE46-4848-8BCA-8F0C608C9310}">
      <dgm:prSet phldrT="[Text]" custT="1"/>
      <dgm:spPr>
        <a:ln>
          <a:solidFill>
            <a:schemeClr val="tx1"/>
          </a:solidFill>
        </a:ln>
      </dgm:spPr>
      <dgm:t>
        <a:bodyPr/>
        <a:lstStyle/>
        <a:p>
          <a:pPr>
            <a:buClrTx/>
            <a:buSzTx/>
            <a:buFontTx/>
            <a:buNone/>
          </a:pPr>
          <a:r>
            <a:rPr lang="en-IN" sz="2200" b="1" dirty="0" err="1">
              <a:solidFill>
                <a:schemeClr val="tx1"/>
              </a:solidFill>
              <a:latin typeface="+mn-lt"/>
              <a:cs typeface="Times New Roman" panose="02020603050405020304" pitchFamily="18" charset="0"/>
            </a:rPr>
            <a:t>Kissingers-Akhira-Sunose</a:t>
          </a:r>
          <a:r>
            <a:rPr lang="en-IN" sz="2200" b="1" dirty="0">
              <a:solidFill>
                <a:schemeClr val="tx1"/>
              </a:solidFill>
              <a:latin typeface="+mn-lt"/>
              <a:cs typeface="Times New Roman" panose="02020603050405020304" pitchFamily="18" charset="0"/>
            </a:rPr>
            <a:t>(KAS):</a:t>
          </a:r>
          <a:endParaRPr lang="en-IN" sz="2200" dirty="0">
            <a:solidFill>
              <a:schemeClr val="tx1"/>
            </a:solidFill>
            <a:latin typeface="+mn-lt"/>
          </a:endParaRPr>
        </a:p>
      </dgm:t>
    </dgm:pt>
    <dgm:pt modelId="{FA1196EA-AA55-4276-A86B-169A6844E871}" type="parTrans" cxnId="{1E551ECF-8C5A-44C2-A82F-5B72C20C6B3A}">
      <dgm:prSet/>
      <dgm:spPr/>
      <dgm:t>
        <a:bodyPr/>
        <a:lstStyle/>
        <a:p>
          <a:endParaRPr lang="en-IN"/>
        </a:p>
      </dgm:t>
    </dgm:pt>
    <dgm:pt modelId="{31DE06E8-7DFE-4258-A969-67DDA3735C6B}" type="sibTrans" cxnId="{1E551ECF-8C5A-44C2-A82F-5B72C20C6B3A}">
      <dgm:prSet/>
      <dgm:spPr/>
      <dgm:t>
        <a:bodyPr/>
        <a:lstStyle/>
        <a:p>
          <a:endParaRPr lang="en-IN"/>
        </a:p>
      </dgm:t>
    </dgm:pt>
    <mc:AlternateContent xmlns:mc="http://schemas.openxmlformats.org/markup-compatibility/2006" xmlns:a14="http://schemas.microsoft.com/office/drawing/2010/main">
      <mc:Choice Requires="a14">
        <dgm:pt modelId="{0716D72F-6B82-428F-B80C-28692ECA3B2F}">
          <dgm:prSet phldrT="[Text]" custT="1"/>
          <dgm:spPr>
            <a:ln>
              <a:solidFill>
                <a:schemeClr val="tx1">
                  <a:alpha val="90000"/>
                </a:schemeClr>
              </a:solidFill>
            </a:ln>
          </dgm:spPr>
          <dgm:t>
            <a:bodyPr/>
            <a:lstStyle/>
            <a:p>
              <a:pPr/>
              <a14:m>
                <m:oMathPara xmlns:m="http://schemas.openxmlformats.org/officeDocument/2006/math">
                  <m:oMathParaPr>
                    <m:jc m:val="centerGroup"/>
                  </m:oMathParaPr>
                  <m:oMath xmlns:m="http://schemas.openxmlformats.org/officeDocument/2006/math">
                    <m:r>
                      <a:rPr lang="en-IN" sz="2200" b="1" i="1" smtClean="0">
                        <a:latin typeface="Cambria Math" panose="02040503050406030204" pitchFamily="18" charset="0"/>
                      </a:rPr>
                      <m:t>𝐥</m:t>
                    </m:r>
                    <m:r>
                      <a:rPr lang="en-IN" sz="2200" b="1" i="0">
                        <a:latin typeface="Cambria Math" panose="02040503050406030204" pitchFamily="18" charset="0"/>
                      </a:rPr>
                      <m:t>𝐧</m:t>
                    </m:r>
                    <m:f>
                      <m:fPr>
                        <m:ctrlPr>
                          <a:rPr lang="en-IN" sz="2200" b="1" i="1">
                            <a:latin typeface="Cambria Math" panose="02040503050406030204" pitchFamily="18" charset="0"/>
                          </a:rPr>
                        </m:ctrlPr>
                      </m:fPr>
                      <m:num>
                        <m:r>
                          <a:rPr lang="en-IN" sz="2200" b="1" i="0">
                            <a:latin typeface="Cambria Math" panose="02040503050406030204" pitchFamily="18" charset="0"/>
                          </a:rPr>
                          <m:t>𝛃</m:t>
                        </m:r>
                      </m:num>
                      <m:den>
                        <m:sSup>
                          <m:sSupPr>
                            <m:ctrlPr>
                              <a:rPr lang="en-IN" sz="2200" b="1" i="1">
                                <a:latin typeface="Cambria Math" panose="02040503050406030204" pitchFamily="18" charset="0"/>
                              </a:rPr>
                            </m:ctrlPr>
                          </m:sSupPr>
                          <m:e>
                            <m:r>
                              <a:rPr lang="en-IN" sz="2200" b="1" i="0">
                                <a:latin typeface="Cambria Math" panose="02040503050406030204" pitchFamily="18" charset="0"/>
                              </a:rPr>
                              <m:t>𝐓</m:t>
                            </m:r>
                          </m:e>
                          <m:sup>
                            <m:r>
                              <a:rPr lang="en-IN" sz="2200" b="1" i="0">
                                <a:latin typeface="Cambria Math" panose="02040503050406030204" pitchFamily="18" charset="0"/>
                              </a:rPr>
                              <m:t>𝟐</m:t>
                            </m:r>
                          </m:sup>
                        </m:sSup>
                      </m:den>
                    </m:f>
                    <m:r>
                      <a:rPr lang="en-IN" sz="2200" b="1" i="0">
                        <a:latin typeface="Cambria Math" panose="02040503050406030204" pitchFamily="18" charset="0"/>
                      </a:rPr>
                      <m:t>=</m:t>
                    </m:r>
                    <m:r>
                      <a:rPr lang="en-IN" sz="2200" b="1" i="0">
                        <a:latin typeface="Cambria Math" panose="02040503050406030204" pitchFamily="18" charset="0"/>
                      </a:rPr>
                      <m:t>𝐥𝐧</m:t>
                    </m:r>
                    <m:r>
                      <a:rPr lang="en-IN" sz="2200" b="1" i="1" smtClean="0">
                        <a:latin typeface="Cambria Math" panose="02040503050406030204" pitchFamily="18" charset="0"/>
                      </a:rPr>
                      <m:t>(</m:t>
                    </m:r>
                    <m:f>
                      <m:fPr>
                        <m:ctrlPr>
                          <a:rPr lang="en-IN" sz="2200" b="1" i="1">
                            <a:latin typeface="Cambria Math" panose="02040503050406030204" pitchFamily="18" charset="0"/>
                          </a:rPr>
                        </m:ctrlPr>
                      </m:fPr>
                      <m:num>
                        <m:r>
                          <a:rPr lang="en-IN" sz="2200" b="1" i="0">
                            <a:latin typeface="Cambria Math" panose="02040503050406030204" pitchFamily="18" charset="0"/>
                          </a:rPr>
                          <m:t>𝐑</m:t>
                        </m:r>
                        <m:sSub>
                          <m:sSubPr>
                            <m:ctrlPr>
                              <a:rPr lang="en-IN" sz="2200" b="1" i="1">
                                <a:latin typeface="Cambria Math" panose="02040503050406030204" pitchFamily="18" charset="0"/>
                              </a:rPr>
                            </m:ctrlPr>
                          </m:sSubPr>
                          <m:e>
                            <m:r>
                              <a:rPr lang="en-IN" sz="2200" b="1" i="0">
                                <a:latin typeface="Cambria Math" panose="02040503050406030204" pitchFamily="18" charset="0"/>
                              </a:rPr>
                              <m:t>𝐤</m:t>
                            </m:r>
                          </m:e>
                          <m:sub>
                            <m:r>
                              <a:rPr lang="en-IN" sz="2200" b="1" i="0">
                                <a:latin typeface="Cambria Math" panose="02040503050406030204" pitchFamily="18" charset="0"/>
                              </a:rPr>
                              <m:t>𝟎</m:t>
                            </m:r>
                          </m:sub>
                        </m:sSub>
                      </m:num>
                      <m:den>
                        <m:r>
                          <a:rPr lang="en-IN" sz="2200" b="1" i="0">
                            <a:latin typeface="Cambria Math" panose="02040503050406030204" pitchFamily="18" charset="0"/>
                          </a:rPr>
                          <m:t>𝐄𝐆</m:t>
                        </m:r>
                        <m:d>
                          <m:dPr>
                            <m:ctrlPr>
                              <a:rPr lang="en-IN" sz="2200" b="1" i="1">
                                <a:latin typeface="Cambria Math" panose="02040503050406030204" pitchFamily="18" charset="0"/>
                              </a:rPr>
                            </m:ctrlPr>
                          </m:dPr>
                          <m:e>
                            <m:r>
                              <a:rPr lang="en-IN" sz="2200" b="1" i="0">
                                <a:latin typeface="Cambria Math" panose="02040503050406030204" pitchFamily="18" charset="0"/>
                              </a:rPr>
                              <m:t>𝛂</m:t>
                            </m:r>
                          </m:e>
                        </m:d>
                      </m:den>
                    </m:f>
                    <m:r>
                      <a:rPr lang="en-IN" sz="2200" b="1" i="1" smtClean="0">
                        <a:latin typeface="Cambria Math" panose="02040503050406030204" pitchFamily="18" charset="0"/>
                      </a:rPr>
                      <m:t>)</m:t>
                    </m:r>
                    <m:r>
                      <a:rPr lang="en-IN" sz="2200" b="1" i="0">
                        <a:latin typeface="Cambria Math" panose="02040503050406030204" pitchFamily="18" charset="0"/>
                      </a:rPr>
                      <m:t>− </m:t>
                    </m:r>
                    <m:f>
                      <m:fPr>
                        <m:ctrlPr>
                          <a:rPr lang="en-IN" sz="2200" b="1" i="1">
                            <a:latin typeface="Cambria Math" panose="02040503050406030204" pitchFamily="18" charset="0"/>
                          </a:rPr>
                        </m:ctrlPr>
                      </m:fPr>
                      <m:num>
                        <m:r>
                          <a:rPr lang="en-IN" sz="2200" b="1" i="0">
                            <a:latin typeface="Cambria Math" panose="02040503050406030204" pitchFamily="18" charset="0"/>
                          </a:rPr>
                          <m:t>𝐄</m:t>
                        </m:r>
                      </m:num>
                      <m:den>
                        <m:r>
                          <a:rPr lang="en-IN" sz="2200" b="1" i="0">
                            <a:latin typeface="Cambria Math" panose="02040503050406030204" pitchFamily="18" charset="0"/>
                          </a:rPr>
                          <m:t>𝐑𝐓</m:t>
                        </m:r>
                      </m:den>
                    </m:f>
                  </m:oMath>
                </m:oMathPara>
              </a14:m>
              <a:endParaRPr lang="en-IN" sz="2200" dirty="0"/>
            </a:p>
          </dgm:t>
        </dgm:pt>
      </mc:Choice>
      <mc:Fallback xmlns="">
        <dgm:pt modelId="{0716D72F-6B82-428F-B80C-28692ECA3B2F}">
          <dgm:prSet phldrT="[Text]" custT="1"/>
          <dgm:spPr>
            <a:ln>
              <a:solidFill>
                <a:schemeClr val="tx1">
                  <a:alpha val="90000"/>
                </a:schemeClr>
              </a:solidFill>
            </a:ln>
          </dgm:spPr>
          <dgm:t>
            <a:bodyPr/>
            <a:lstStyle/>
            <a:p>
              <a:pPr/>
              <a:r>
                <a:rPr lang="en-IN" sz="2200" b="1" i="0">
                  <a:latin typeface="Cambria Math" panose="02040503050406030204" pitchFamily="18" charset="0"/>
                </a:rPr>
                <a:t>𝐥𝐧 𝛃/𝐓^𝟐 =𝐥𝐧((𝐑𝐤_𝟎)/𝐄𝐆(𝛂) )−  𝐄/𝐑𝐓</a:t>
              </a:r>
              <a:endParaRPr lang="en-IN" sz="2200" dirty="0"/>
            </a:p>
          </dgm:t>
        </dgm:pt>
      </mc:Fallback>
    </mc:AlternateContent>
    <dgm:pt modelId="{CBC08790-2E77-4812-9C79-067A5A461EF7}" type="parTrans" cxnId="{1ED96FE0-97E7-4C39-8DBC-420B73A22EE9}">
      <dgm:prSet/>
      <dgm:spPr/>
      <dgm:t>
        <a:bodyPr/>
        <a:lstStyle/>
        <a:p>
          <a:endParaRPr lang="en-IN"/>
        </a:p>
      </dgm:t>
    </dgm:pt>
    <dgm:pt modelId="{FD49A43F-5D65-4F82-988A-276A9DF3F894}" type="sibTrans" cxnId="{1ED96FE0-97E7-4C39-8DBC-420B73A22EE9}">
      <dgm:prSet/>
      <dgm:spPr/>
      <dgm:t>
        <a:bodyPr/>
        <a:lstStyle/>
        <a:p>
          <a:endParaRPr lang="en-IN"/>
        </a:p>
      </dgm:t>
    </dgm:pt>
    <dgm:pt modelId="{79410333-DB05-4569-B496-2A665B1BFE67}">
      <dgm:prSet phldrT="[Text]" custT="1"/>
      <dgm:spPr>
        <a:ln>
          <a:solidFill>
            <a:schemeClr val="tx1"/>
          </a:solidFill>
        </a:ln>
      </dgm:spPr>
      <dgm:t>
        <a:bodyPr/>
        <a:lstStyle/>
        <a:p>
          <a:pPr>
            <a:buClrTx/>
            <a:buSzTx/>
            <a:buFontTx/>
            <a:buNone/>
          </a:pPr>
          <a:r>
            <a:rPr lang="en-IN" sz="2200" b="1" dirty="0">
              <a:solidFill>
                <a:schemeClr val="tx1"/>
              </a:solidFill>
              <a:latin typeface="+mn-lt"/>
              <a:cs typeface="Times New Roman" panose="02020603050405020304" pitchFamily="18" charset="0"/>
            </a:rPr>
            <a:t>Flynn-Wall-Ozawa(FWO):</a:t>
          </a:r>
          <a:endParaRPr lang="en-IN" sz="2200" dirty="0">
            <a:solidFill>
              <a:schemeClr val="tx1"/>
            </a:solidFill>
            <a:latin typeface="+mn-lt"/>
          </a:endParaRPr>
        </a:p>
      </dgm:t>
    </dgm:pt>
    <dgm:pt modelId="{069A6EEB-D2A8-4047-83D3-EB4C49EA606C}" type="parTrans" cxnId="{A320E4A7-6869-4121-BF4E-989B896DFD8D}">
      <dgm:prSet/>
      <dgm:spPr/>
      <dgm:t>
        <a:bodyPr/>
        <a:lstStyle/>
        <a:p>
          <a:endParaRPr lang="en-IN"/>
        </a:p>
      </dgm:t>
    </dgm:pt>
    <dgm:pt modelId="{FDE6FB96-F800-4256-AC22-A0AED36E162F}" type="sibTrans" cxnId="{A320E4A7-6869-4121-BF4E-989B896DFD8D}">
      <dgm:prSet/>
      <dgm:spPr/>
      <dgm:t>
        <a:bodyPr/>
        <a:lstStyle/>
        <a:p>
          <a:endParaRPr lang="en-IN"/>
        </a:p>
      </dgm:t>
    </dgm:pt>
    <mc:AlternateContent xmlns:mc="http://schemas.openxmlformats.org/markup-compatibility/2006" xmlns:a14="http://schemas.microsoft.com/office/drawing/2010/main">
      <mc:Choice Requires="a14">
        <dgm:pt modelId="{3957FEFA-6992-4AC2-8878-12B62743D49A}">
          <dgm:prSet phldrT="[Text]" custT="1"/>
          <dgm:spPr>
            <a:ln>
              <a:solidFill>
                <a:schemeClr val="tx1">
                  <a:alpha val="90000"/>
                </a:schemeClr>
              </a:solidFill>
            </a:ln>
          </dgm:spPr>
          <dgm:t>
            <a:bodyPr/>
            <a:lstStyle/>
            <a:p>
              <a:pPr/>
              <a14:m>
                <m:oMathPara xmlns:m="http://schemas.openxmlformats.org/officeDocument/2006/math">
                  <m:oMathParaPr>
                    <m:jc m:val="centerGroup"/>
                  </m:oMathParaPr>
                  <m:oMath xmlns:m="http://schemas.openxmlformats.org/officeDocument/2006/math">
                    <m:r>
                      <a:rPr lang="en-IN" sz="2200" b="1" i="1" smtClean="0">
                        <a:latin typeface="Cambria Math" panose="02040503050406030204" pitchFamily="18" charset="0"/>
                      </a:rPr>
                      <m:t>𝐥</m:t>
                    </m:r>
                    <m:r>
                      <a:rPr lang="en-IN" sz="2200" b="1" i="0">
                        <a:latin typeface="Cambria Math" panose="02040503050406030204" pitchFamily="18" charset="0"/>
                      </a:rPr>
                      <m:t>𝐧</m:t>
                    </m:r>
                    <m:r>
                      <a:rPr lang="en-IN" sz="2200" b="1" i="0">
                        <a:latin typeface="Cambria Math" panose="02040503050406030204" pitchFamily="18" charset="0"/>
                      </a:rPr>
                      <m:t>𝛃</m:t>
                    </m:r>
                    <m:r>
                      <a:rPr lang="en-IN" sz="2200" b="1" i="0">
                        <a:latin typeface="Cambria Math" panose="02040503050406030204" pitchFamily="18" charset="0"/>
                      </a:rPr>
                      <m:t>=</m:t>
                    </m:r>
                    <m:r>
                      <a:rPr lang="en-IN" sz="2200" b="1" i="0">
                        <a:latin typeface="Cambria Math" panose="02040503050406030204" pitchFamily="18" charset="0"/>
                      </a:rPr>
                      <m:t>𝐥𝐧</m:t>
                    </m:r>
                    <m:f>
                      <m:fPr>
                        <m:ctrlPr>
                          <a:rPr lang="en-IN" sz="2200" b="1" i="1">
                            <a:latin typeface="Cambria Math" panose="02040503050406030204" pitchFamily="18" charset="0"/>
                          </a:rPr>
                        </m:ctrlPr>
                      </m:fPr>
                      <m:num>
                        <m:r>
                          <a:rPr lang="en-IN" sz="2200" b="1" i="0">
                            <a:latin typeface="Cambria Math" panose="02040503050406030204" pitchFamily="18" charset="0"/>
                          </a:rPr>
                          <m:t>𝟎</m:t>
                        </m:r>
                        <m:r>
                          <a:rPr lang="en-IN" sz="2200" b="1" i="0">
                            <a:latin typeface="Cambria Math" panose="02040503050406030204" pitchFamily="18" charset="0"/>
                          </a:rPr>
                          <m:t>.</m:t>
                        </m:r>
                        <m:r>
                          <a:rPr lang="en-IN" sz="2200" b="1" i="0">
                            <a:latin typeface="Cambria Math" panose="02040503050406030204" pitchFamily="18" charset="0"/>
                          </a:rPr>
                          <m:t>𝟎𝟎𝟒𝟖𝐀𝐄</m:t>
                        </m:r>
                      </m:num>
                      <m:den>
                        <m:r>
                          <a:rPr lang="en-IN" sz="2200" b="1" i="0">
                            <a:latin typeface="Cambria Math" panose="02040503050406030204" pitchFamily="18" charset="0"/>
                          </a:rPr>
                          <m:t>𝐑𝐆</m:t>
                        </m:r>
                        <m:d>
                          <m:dPr>
                            <m:ctrlPr>
                              <a:rPr lang="en-IN" sz="2200" b="1" i="1">
                                <a:latin typeface="Cambria Math" panose="02040503050406030204" pitchFamily="18" charset="0"/>
                              </a:rPr>
                            </m:ctrlPr>
                          </m:dPr>
                          <m:e>
                            <m:r>
                              <a:rPr lang="en-IN" sz="2200" b="1" i="0">
                                <a:latin typeface="Cambria Math" panose="02040503050406030204" pitchFamily="18" charset="0"/>
                              </a:rPr>
                              <m:t>𝛂</m:t>
                            </m:r>
                          </m:e>
                        </m:d>
                      </m:den>
                    </m:f>
                    <m:r>
                      <a:rPr lang="en-IN" sz="2200" b="1" i="0">
                        <a:latin typeface="Cambria Math" panose="02040503050406030204" pitchFamily="18" charset="0"/>
                      </a:rPr>
                      <m:t>−</m:t>
                    </m:r>
                    <m:r>
                      <a:rPr lang="en-IN" sz="2200" b="1" i="0">
                        <a:latin typeface="Cambria Math" panose="02040503050406030204" pitchFamily="18" charset="0"/>
                      </a:rPr>
                      <m:t>𝟏</m:t>
                    </m:r>
                    <m:r>
                      <a:rPr lang="en-IN" sz="2200" b="1" i="0">
                        <a:latin typeface="Cambria Math" panose="02040503050406030204" pitchFamily="18" charset="0"/>
                      </a:rPr>
                      <m:t>.</m:t>
                    </m:r>
                    <m:r>
                      <a:rPr lang="en-IN" sz="2200" b="1" i="0">
                        <a:latin typeface="Cambria Math" panose="02040503050406030204" pitchFamily="18" charset="0"/>
                      </a:rPr>
                      <m:t>𝟎𝟓𝟐</m:t>
                    </m:r>
                    <m:f>
                      <m:fPr>
                        <m:ctrlPr>
                          <a:rPr lang="en-IN" sz="2200" b="1" i="1">
                            <a:latin typeface="Cambria Math" panose="02040503050406030204" pitchFamily="18" charset="0"/>
                          </a:rPr>
                        </m:ctrlPr>
                      </m:fPr>
                      <m:num>
                        <m:r>
                          <a:rPr lang="en-IN" sz="2200" b="1" i="0">
                            <a:latin typeface="Cambria Math" panose="02040503050406030204" pitchFamily="18" charset="0"/>
                          </a:rPr>
                          <m:t>𝐄</m:t>
                        </m:r>
                      </m:num>
                      <m:den>
                        <m:r>
                          <a:rPr lang="en-IN" sz="2200" b="1" i="0">
                            <a:latin typeface="Cambria Math" panose="02040503050406030204" pitchFamily="18" charset="0"/>
                          </a:rPr>
                          <m:t>𝐑𝐓</m:t>
                        </m:r>
                      </m:den>
                    </m:f>
                  </m:oMath>
                </m:oMathPara>
              </a14:m>
              <a:endParaRPr lang="en-IN" sz="2200" dirty="0"/>
            </a:p>
          </dgm:t>
        </dgm:pt>
      </mc:Choice>
      <mc:Fallback xmlns="">
        <dgm:pt modelId="{3957FEFA-6992-4AC2-8878-12B62743D49A}">
          <dgm:prSet phldrT="[Text]" custT="1"/>
          <dgm:spPr>
            <a:ln>
              <a:solidFill>
                <a:schemeClr val="tx1">
                  <a:alpha val="90000"/>
                </a:schemeClr>
              </a:solidFill>
            </a:ln>
          </dgm:spPr>
          <dgm:t>
            <a:bodyPr/>
            <a:lstStyle/>
            <a:p>
              <a:pPr/>
              <a:r>
                <a:rPr lang="en-IN" sz="2200" b="1" i="0">
                  <a:latin typeface="Cambria Math" panose="02040503050406030204" pitchFamily="18" charset="0"/>
                </a:rPr>
                <a:t>𝐥𝐧𝛃=𝐥𝐧 (𝟎.𝟎𝟎𝟒𝟖𝐀𝐄)/𝐑𝐆(𝛂) −𝟏.𝟎𝟓𝟐 𝐄/𝐑𝐓</a:t>
              </a:r>
              <a:endParaRPr lang="en-IN" sz="2200" dirty="0"/>
            </a:p>
          </dgm:t>
        </dgm:pt>
      </mc:Fallback>
    </mc:AlternateContent>
    <dgm:pt modelId="{D2137D1E-C6DA-4692-B212-E7C127A49297}" type="parTrans" cxnId="{FAF32362-3186-4FB1-82A6-B5B2D5E31994}">
      <dgm:prSet/>
      <dgm:spPr/>
      <dgm:t>
        <a:bodyPr/>
        <a:lstStyle/>
        <a:p>
          <a:endParaRPr lang="en-IN"/>
        </a:p>
      </dgm:t>
    </dgm:pt>
    <dgm:pt modelId="{9A6FF6CF-3D7D-4D1A-AC67-2303B30F996F}" type="sibTrans" cxnId="{FAF32362-3186-4FB1-82A6-B5B2D5E31994}">
      <dgm:prSet/>
      <dgm:spPr/>
      <dgm:t>
        <a:bodyPr/>
        <a:lstStyle/>
        <a:p>
          <a:endParaRPr lang="en-IN"/>
        </a:p>
      </dgm:t>
    </dgm:pt>
    <dgm:pt modelId="{519696E8-0BDF-4F3B-9F18-AB699BEF4044}">
      <dgm:prSet phldrT="[Text]" custT="1"/>
      <dgm:spPr>
        <a:ln>
          <a:solidFill>
            <a:schemeClr val="tx1"/>
          </a:solidFill>
        </a:ln>
      </dgm:spPr>
      <dgm:t>
        <a:bodyPr/>
        <a:lstStyle/>
        <a:p>
          <a:pPr algn="ctr">
            <a:buClrTx/>
            <a:buSzTx/>
            <a:buFontTx/>
            <a:buNone/>
          </a:pPr>
          <a:r>
            <a:rPr lang="en-IN" sz="2200" b="1" dirty="0" err="1">
              <a:solidFill>
                <a:schemeClr val="tx1"/>
              </a:solidFill>
              <a:latin typeface="+mn-lt"/>
              <a:cs typeface="Times New Roman" panose="02020603050405020304" pitchFamily="18" charset="0"/>
            </a:rPr>
            <a:t>Starink</a:t>
          </a:r>
          <a:r>
            <a:rPr lang="en-IN" sz="2200" b="1" dirty="0">
              <a:solidFill>
                <a:schemeClr val="tx1"/>
              </a:solidFill>
              <a:latin typeface="+mn-lt"/>
              <a:cs typeface="Times New Roman" panose="02020603050405020304" pitchFamily="18" charset="0"/>
            </a:rPr>
            <a:t> Method:</a:t>
          </a:r>
          <a:endParaRPr lang="en-IN" sz="2200" dirty="0">
            <a:solidFill>
              <a:schemeClr val="tx1"/>
            </a:solidFill>
            <a:latin typeface="+mn-lt"/>
          </a:endParaRPr>
        </a:p>
      </dgm:t>
    </dgm:pt>
    <dgm:pt modelId="{2EED0512-393C-48ED-B9AD-AAC753BE38D9}" type="parTrans" cxnId="{EE1AC9D8-EE8B-40A5-BBE6-DF3C365CAD1E}">
      <dgm:prSet/>
      <dgm:spPr/>
      <dgm:t>
        <a:bodyPr/>
        <a:lstStyle/>
        <a:p>
          <a:endParaRPr lang="en-IN"/>
        </a:p>
      </dgm:t>
    </dgm:pt>
    <dgm:pt modelId="{3BE7071F-666A-4E79-B22B-E331F4CA37B8}" type="sibTrans" cxnId="{EE1AC9D8-EE8B-40A5-BBE6-DF3C365CAD1E}">
      <dgm:prSet/>
      <dgm:spPr/>
      <dgm:t>
        <a:bodyPr/>
        <a:lstStyle/>
        <a:p>
          <a:endParaRPr lang="en-IN"/>
        </a:p>
      </dgm:t>
    </dgm:pt>
    <mc:AlternateContent xmlns:mc="http://schemas.openxmlformats.org/markup-compatibility/2006" xmlns:a14="http://schemas.microsoft.com/office/drawing/2010/main">
      <mc:Choice Requires="a14">
        <dgm:pt modelId="{BA7BED3D-3498-40B2-A81C-8EC54E58024C}">
          <dgm:prSet phldrT="[Text]" custT="1"/>
          <dgm:spPr>
            <a:ln>
              <a:solidFill>
                <a:schemeClr val="tx1">
                  <a:alpha val="90000"/>
                </a:schemeClr>
              </a:solidFill>
            </a:ln>
          </dgm:spPr>
          <dgm:t>
            <a:bodyPr/>
            <a:lstStyle/>
            <a:p>
              <a:pPr/>
              <a14:m>
                <m:oMathPara xmlns:m="http://schemas.openxmlformats.org/officeDocument/2006/math">
                  <m:oMathParaPr>
                    <m:jc m:val="centerGroup"/>
                  </m:oMathParaPr>
                  <m:oMath xmlns:m="http://schemas.openxmlformats.org/officeDocument/2006/math">
                    <m:r>
                      <a:rPr lang="en-IN" sz="2200" b="1" i="1" smtClean="0">
                        <a:latin typeface="Cambria Math" panose="02040503050406030204" pitchFamily="18" charset="0"/>
                      </a:rPr>
                      <m:t>𝐥</m:t>
                    </m:r>
                    <m:r>
                      <a:rPr lang="en-IN" sz="2200" b="1" i="0">
                        <a:latin typeface="Cambria Math" panose="02040503050406030204" pitchFamily="18" charset="0"/>
                      </a:rPr>
                      <m:t>𝐧</m:t>
                    </m:r>
                    <m:f>
                      <m:fPr>
                        <m:ctrlPr>
                          <a:rPr lang="en-IN" sz="2200" b="1" i="1">
                            <a:latin typeface="Cambria Math" panose="02040503050406030204" pitchFamily="18" charset="0"/>
                          </a:rPr>
                        </m:ctrlPr>
                      </m:fPr>
                      <m:num>
                        <m:r>
                          <a:rPr lang="en-IN" sz="2200" b="1" i="0">
                            <a:latin typeface="Cambria Math" panose="02040503050406030204" pitchFamily="18" charset="0"/>
                          </a:rPr>
                          <m:t>𝛃</m:t>
                        </m:r>
                      </m:num>
                      <m:den>
                        <m:sSup>
                          <m:sSupPr>
                            <m:ctrlPr>
                              <a:rPr lang="en-IN" sz="2200" b="1" i="1">
                                <a:latin typeface="Cambria Math" panose="02040503050406030204" pitchFamily="18" charset="0"/>
                              </a:rPr>
                            </m:ctrlPr>
                          </m:sSupPr>
                          <m:e>
                            <m:r>
                              <a:rPr lang="en-IN" sz="2200" b="1" i="0">
                                <a:latin typeface="Cambria Math" panose="02040503050406030204" pitchFamily="18" charset="0"/>
                              </a:rPr>
                              <m:t>𝐓</m:t>
                            </m:r>
                          </m:e>
                          <m:sup>
                            <m:r>
                              <a:rPr lang="en-IN" sz="2200" b="1" i="0">
                                <a:latin typeface="Cambria Math" panose="02040503050406030204" pitchFamily="18" charset="0"/>
                              </a:rPr>
                              <m:t>𝟏</m:t>
                            </m:r>
                            <m:r>
                              <a:rPr lang="en-IN" sz="2200" b="1" i="0">
                                <a:latin typeface="Cambria Math" panose="02040503050406030204" pitchFamily="18" charset="0"/>
                              </a:rPr>
                              <m:t>.</m:t>
                            </m:r>
                            <m:r>
                              <a:rPr lang="en-IN" sz="2200" b="1" i="0">
                                <a:latin typeface="Cambria Math" panose="02040503050406030204" pitchFamily="18" charset="0"/>
                              </a:rPr>
                              <m:t>𝟗𝟐</m:t>
                            </m:r>
                          </m:sup>
                        </m:sSup>
                      </m:den>
                    </m:f>
                    <m:r>
                      <a:rPr lang="en-IN" sz="2200" b="1" i="0">
                        <a:latin typeface="Cambria Math" panose="02040503050406030204" pitchFamily="18" charset="0"/>
                      </a:rPr>
                      <m:t>= </m:t>
                    </m:r>
                    <m:sSub>
                      <m:sSubPr>
                        <m:ctrlPr>
                          <a:rPr lang="en-IN" sz="2200" b="1" i="1">
                            <a:latin typeface="Cambria Math" panose="02040503050406030204" pitchFamily="18" charset="0"/>
                          </a:rPr>
                        </m:ctrlPr>
                      </m:sSubPr>
                      <m:e>
                        <m:r>
                          <a:rPr lang="en-IN" sz="2200" b="1" i="0">
                            <a:latin typeface="Cambria Math" panose="02040503050406030204" pitchFamily="18" charset="0"/>
                          </a:rPr>
                          <m:t>𝐂</m:t>
                        </m:r>
                      </m:e>
                      <m:sub>
                        <m:r>
                          <a:rPr lang="en-IN" sz="2200" b="1" i="0">
                            <a:latin typeface="Cambria Math" panose="02040503050406030204" pitchFamily="18" charset="0"/>
                          </a:rPr>
                          <m:t>𝐬</m:t>
                        </m:r>
                      </m:sub>
                    </m:sSub>
                    <m:r>
                      <a:rPr lang="en-IN" sz="2200" b="1" i="0">
                        <a:latin typeface="Cambria Math" panose="02040503050406030204" pitchFamily="18" charset="0"/>
                      </a:rPr>
                      <m:t>−</m:t>
                    </m:r>
                    <m:r>
                      <a:rPr lang="en-IN" sz="2200" b="1" i="0">
                        <a:latin typeface="Cambria Math" panose="02040503050406030204" pitchFamily="18" charset="0"/>
                      </a:rPr>
                      <m:t>𝟏</m:t>
                    </m:r>
                    <m:r>
                      <a:rPr lang="en-IN" sz="2200" b="1" i="0">
                        <a:latin typeface="Cambria Math" panose="02040503050406030204" pitchFamily="18" charset="0"/>
                      </a:rPr>
                      <m:t>.</m:t>
                    </m:r>
                    <m:r>
                      <a:rPr lang="en-IN" sz="2200" b="1" i="0">
                        <a:latin typeface="Cambria Math" panose="02040503050406030204" pitchFamily="18" charset="0"/>
                      </a:rPr>
                      <m:t>𝟎𝟎𝟎𝟖</m:t>
                    </m:r>
                    <m:f>
                      <m:fPr>
                        <m:ctrlPr>
                          <a:rPr lang="en-IN" sz="2200" b="1" i="1">
                            <a:latin typeface="Cambria Math" panose="02040503050406030204" pitchFamily="18" charset="0"/>
                          </a:rPr>
                        </m:ctrlPr>
                      </m:fPr>
                      <m:num>
                        <m:r>
                          <a:rPr lang="en-IN" sz="2200" b="1" i="0">
                            <a:latin typeface="Cambria Math" panose="02040503050406030204" pitchFamily="18" charset="0"/>
                          </a:rPr>
                          <m:t>𝐄</m:t>
                        </m:r>
                      </m:num>
                      <m:den>
                        <m:r>
                          <a:rPr lang="en-IN" sz="2200" b="1" i="0">
                            <a:latin typeface="Cambria Math" panose="02040503050406030204" pitchFamily="18" charset="0"/>
                          </a:rPr>
                          <m:t>𝐑𝐓</m:t>
                        </m:r>
                      </m:den>
                    </m:f>
                  </m:oMath>
                </m:oMathPara>
              </a14:m>
              <a:endParaRPr lang="en-IN" sz="2200" dirty="0">
                <a:latin typeface="+mn-lt"/>
              </a:endParaRPr>
            </a:p>
          </dgm:t>
        </dgm:pt>
      </mc:Choice>
      <mc:Fallback xmlns="">
        <dgm:pt modelId="{BA7BED3D-3498-40B2-A81C-8EC54E58024C}">
          <dgm:prSet phldrT="[Text]" custT="1"/>
          <dgm:spPr>
            <a:ln>
              <a:solidFill>
                <a:schemeClr val="tx1">
                  <a:alpha val="90000"/>
                </a:schemeClr>
              </a:solidFill>
            </a:ln>
          </dgm:spPr>
          <dgm:t>
            <a:bodyPr/>
            <a:lstStyle/>
            <a:p>
              <a:pPr/>
              <a:r>
                <a:rPr lang="en-IN" sz="2200" b="1" i="0">
                  <a:latin typeface="Cambria Math" panose="02040503050406030204" pitchFamily="18" charset="0"/>
                </a:rPr>
                <a:t>𝐥𝐧 𝛃/𝐓^(𝟏.𝟗𝟐) = 𝐂_𝐬−𝟏.𝟎𝟎𝟎𝟖 𝐄/𝐑𝐓</a:t>
              </a:r>
              <a:endParaRPr lang="en-IN" sz="2200" dirty="0">
                <a:latin typeface="+mn-lt"/>
              </a:endParaRPr>
            </a:p>
          </dgm:t>
        </dgm:pt>
      </mc:Fallback>
    </mc:AlternateContent>
    <dgm:pt modelId="{F5D6241C-B57E-4A12-80A2-FF20237F2F1D}" type="parTrans" cxnId="{FE37C880-3ABB-4401-A9E1-D480C31EB5D9}">
      <dgm:prSet/>
      <dgm:spPr/>
      <dgm:t>
        <a:bodyPr/>
        <a:lstStyle/>
        <a:p>
          <a:endParaRPr lang="en-IN"/>
        </a:p>
      </dgm:t>
    </dgm:pt>
    <dgm:pt modelId="{82BBF544-FC81-4FE8-944D-DE1BAEAED3AF}" type="sibTrans" cxnId="{FE37C880-3ABB-4401-A9E1-D480C31EB5D9}">
      <dgm:prSet/>
      <dgm:spPr/>
      <dgm:t>
        <a:bodyPr/>
        <a:lstStyle/>
        <a:p>
          <a:endParaRPr lang="en-IN"/>
        </a:p>
      </dgm:t>
    </dgm:pt>
    <dgm:pt modelId="{9609A17A-8619-4AFE-A973-84E5C1CACAE3}">
      <dgm:prSet phldrT="[Text]" custT="1"/>
      <dgm:spPr>
        <a:ln>
          <a:solidFill>
            <a:schemeClr val="tx1">
              <a:alpha val="90000"/>
            </a:schemeClr>
          </a:solidFill>
        </a:ln>
      </dgm:spPr>
      <dgm:t>
        <a:bodyPr/>
        <a:lstStyle/>
        <a:p>
          <a:r>
            <a:rPr lang="en-IN" sz="2200" b="1" dirty="0">
              <a:solidFill>
                <a:schemeClr val="tx1"/>
              </a:solidFill>
              <a:latin typeface="+mn-lt"/>
            </a:rPr>
            <a:t>Friedman Method:</a:t>
          </a:r>
        </a:p>
      </dgm:t>
    </dgm:pt>
    <dgm:pt modelId="{D5CF17FE-0644-434B-955B-FAFB194C35FB}" type="parTrans" cxnId="{48078A4F-1898-44A9-A584-966F27E9A8AE}">
      <dgm:prSet/>
      <dgm:spPr/>
      <dgm:t>
        <a:bodyPr/>
        <a:lstStyle/>
        <a:p>
          <a:endParaRPr lang="en-IN"/>
        </a:p>
      </dgm:t>
    </dgm:pt>
    <dgm:pt modelId="{2B0AA84A-4978-4837-9C73-E382B5947657}" type="sibTrans" cxnId="{48078A4F-1898-44A9-A584-966F27E9A8AE}">
      <dgm:prSet/>
      <dgm:spPr/>
      <dgm:t>
        <a:bodyPr/>
        <a:lstStyle/>
        <a:p>
          <a:endParaRPr lang="en-IN"/>
        </a:p>
      </dgm:t>
    </dgm:pt>
    <mc:AlternateContent xmlns:mc="http://schemas.openxmlformats.org/markup-compatibility/2006" xmlns:a14="http://schemas.microsoft.com/office/drawing/2010/main">
      <mc:Choice Requires="a14">
        <dgm:pt modelId="{999E5613-61BA-4C03-B9EC-A37D42D26407}">
          <dgm:prSet phldrT="[Text]" custT="1"/>
          <dgm:spPr>
            <a:ln>
              <a:solidFill>
                <a:schemeClr val="tx1">
                  <a:alpha val="90000"/>
                </a:schemeClr>
              </a:solidFill>
            </a:ln>
          </dgm:spPr>
          <dgm:t>
            <a:bodyPr/>
            <a:lstStyle/>
            <a:p>
              <a:r>
                <a:rPr lang="en-IN" sz="2200" b="1" i="0" dirty="0">
                  <a:latin typeface="+mn-lt"/>
                </a:rPr>
                <a:t>ln(</a:t>
              </a:r>
              <a14:m>
                <m:oMath xmlns:m="http://schemas.openxmlformats.org/officeDocument/2006/math">
                  <m:r>
                    <a:rPr lang="en-IN" sz="2200" b="1" i="0" smtClean="0">
                      <a:latin typeface="Cambria Math" panose="02040503050406030204" pitchFamily="18" charset="0"/>
                      <a:ea typeface="Cambria Math" panose="02040503050406030204" pitchFamily="18" charset="0"/>
                    </a:rPr>
                    <m:t>𝛃</m:t>
                  </m:r>
                  <m:f>
                    <m:fPr>
                      <m:ctrlPr>
                        <a:rPr lang="en-IN" sz="2200" b="1" i="1" smtClean="0">
                          <a:latin typeface="Cambria Math" panose="02040503050406030204" pitchFamily="18" charset="0"/>
                          <a:ea typeface="Cambria Math" panose="02040503050406030204" pitchFamily="18" charset="0"/>
                        </a:rPr>
                      </m:ctrlPr>
                    </m:fPr>
                    <m:num>
                      <m:r>
                        <a:rPr lang="en-IN" sz="2200" b="1" i="0" smtClean="0">
                          <a:latin typeface="Cambria Math" panose="02040503050406030204" pitchFamily="18" charset="0"/>
                          <a:ea typeface="Cambria Math" panose="02040503050406030204" pitchFamily="18" charset="0"/>
                        </a:rPr>
                        <m:t>𝐝</m:t>
                      </m:r>
                      <m:r>
                        <a:rPr lang="en-IN" sz="2200" b="1" i="0" smtClean="0">
                          <a:latin typeface="Cambria Math" panose="02040503050406030204" pitchFamily="18" charset="0"/>
                          <a:ea typeface="Cambria Math" panose="02040503050406030204" pitchFamily="18" charset="0"/>
                        </a:rPr>
                        <m:t>𝛂</m:t>
                      </m:r>
                    </m:num>
                    <m:den>
                      <m:r>
                        <a:rPr lang="en-IN" sz="2200" b="1" i="0" smtClean="0">
                          <a:latin typeface="Cambria Math" panose="02040503050406030204" pitchFamily="18" charset="0"/>
                          <a:ea typeface="Cambria Math" panose="02040503050406030204" pitchFamily="18" charset="0"/>
                        </a:rPr>
                        <m:t>𝐝𝐭</m:t>
                      </m:r>
                    </m:den>
                  </m:f>
                  <m:r>
                    <a:rPr lang="en-IN" sz="2200" b="1" i="0" smtClean="0">
                      <a:latin typeface="Cambria Math" panose="02040503050406030204" pitchFamily="18" charset="0"/>
                      <a:ea typeface="Cambria Math" panose="02040503050406030204" pitchFamily="18" charset="0"/>
                    </a:rPr>
                    <m:t>)=</m:t>
                  </m:r>
                  <m:func>
                    <m:funcPr>
                      <m:ctrlPr>
                        <a:rPr lang="en-IN" sz="2200" b="1" i="1" smtClean="0">
                          <a:latin typeface="Cambria Math" panose="02040503050406030204" pitchFamily="18" charset="0"/>
                          <a:ea typeface="Cambria Math" panose="02040503050406030204" pitchFamily="18" charset="0"/>
                        </a:rPr>
                      </m:ctrlPr>
                    </m:funcPr>
                    <m:fName>
                      <m:r>
                        <a:rPr lang="en-IN" sz="2200" b="1" i="0" smtClean="0">
                          <a:latin typeface="Cambria Math" panose="02040503050406030204" pitchFamily="18" charset="0"/>
                          <a:ea typeface="Cambria Math" panose="02040503050406030204" pitchFamily="18" charset="0"/>
                        </a:rPr>
                        <m:t>𝐥𝐧</m:t>
                      </m:r>
                    </m:fName>
                    <m:e>
                      <m:d>
                        <m:dPr>
                          <m:ctrlPr>
                            <a:rPr lang="en-IN" sz="2200" b="1" i="1" smtClean="0">
                              <a:latin typeface="Cambria Math" panose="02040503050406030204" pitchFamily="18" charset="0"/>
                              <a:ea typeface="Cambria Math" panose="02040503050406030204" pitchFamily="18" charset="0"/>
                            </a:rPr>
                          </m:ctrlPr>
                        </m:dPr>
                        <m:e>
                          <m:sSub>
                            <m:sSubPr>
                              <m:ctrlPr>
                                <a:rPr lang="en-IN" sz="2200" b="1" i="1" smtClean="0">
                                  <a:latin typeface="Cambria Math" panose="02040503050406030204" pitchFamily="18" charset="0"/>
                                  <a:ea typeface="Cambria Math" panose="02040503050406030204" pitchFamily="18" charset="0"/>
                                </a:rPr>
                              </m:ctrlPr>
                            </m:sSubPr>
                            <m:e>
                              <m:r>
                                <a:rPr lang="en-IN" sz="2200" b="1" i="0" smtClean="0">
                                  <a:latin typeface="Cambria Math" panose="02040503050406030204" pitchFamily="18" charset="0"/>
                                  <a:ea typeface="Cambria Math" panose="02040503050406030204" pitchFamily="18" charset="0"/>
                                </a:rPr>
                                <m:t>𝐤</m:t>
                              </m:r>
                            </m:e>
                            <m:sub>
                              <m:r>
                                <a:rPr lang="en-IN" sz="2200" b="1" i="0" smtClean="0">
                                  <a:latin typeface="Cambria Math" panose="02040503050406030204" pitchFamily="18" charset="0"/>
                                  <a:ea typeface="Cambria Math" panose="02040503050406030204" pitchFamily="18" charset="0"/>
                                </a:rPr>
                                <m:t>𝐨</m:t>
                              </m:r>
                            </m:sub>
                          </m:sSub>
                          <m:r>
                            <a:rPr lang="en-IN" sz="2200" b="1" i="0" smtClean="0">
                              <a:latin typeface="Cambria Math" panose="02040503050406030204" pitchFamily="18" charset="0"/>
                              <a:ea typeface="Cambria Math" panose="02040503050406030204" pitchFamily="18" charset="0"/>
                            </a:rPr>
                            <m:t>𝐟</m:t>
                          </m:r>
                          <m:d>
                            <m:dPr>
                              <m:ctrlPr>
                                <a:rPr lang="en-IN" sz="2200" b="1" i="1" smtClean="0">
                                  <a:latin typeface="Cambria Math" panose="02040503050406030204" pitchFamily="18" charset="0"/>
                                  <a:ea typeface="Cambria Math" panose="02040503050406030204" pitchFamily="18" charset="0"/>
                                </a:rPr>
                              </m:ctrlPr>
                            </m:dPr>
                            <m:e>
                              <m:r>
                                <a:rPr lang="en-IN" sz="2200" b="1" i="0" smtClean="0">
                                  <a:latin typeface="Cambria Math" panose="02040503050406030204" pitchFamily="18" charset="0"/>
                                  <a:ea typeface="Cambria Math" panose="02040503050406030204" pitchFamily="18" charset="0"/>
                                </a:rPr>
                                <m:t>𝛂</m:t>
                              </m:r>
                            </m:e>
                          </m:d>
                        </m:e>
                      </m:d>
                    </m:e>
                  </m:func>
                  <m:r>
                    <a:rPr lang="en-IN" sz="2200" b="1" i="0" smtClean="0">
                      <a:latin typeface="Cambria Math" panose="02040503050406030204" pitchFamily="18" charset="0"/>
                      <a:ea typeface="Cambria Math" panose="02040503050406030204" pitchFamily="18" charset="0"/>
                    </a:rPr>
                    <m:t>−</m:t>
                  </m:r>
                  <m:f>
                    <m:fPr>
                      <m:ctrlPr>
                        <a:rPr lang="en-IN" sz="2200" b="1" i="1" smtClean="0">
                          <a:latin typeface="Cambria Math" panose="02040503050406030204" pitchFamily="18" charset="0"/>
                          <a:ea typeface="Cambria Math" panose="02040503050406030204" pitchFamily="18" charset="0"/>
                        </a:rPr>
                      </m:ctrlPr>
                    </m:fPr>
                    <m:num>
                      <m:sSub>
                        <m:sSubPr>
                          <m:ctrlPr>
                            <a:rPr lang="en-IN" sz="2200" b="1" i="1" smtClean="0">
                              <a:latin typeface="Cambria Math" panose="02040503050406030204" pitchFamily="18" charset="0"/>
                              <a:ea typeface="Cambria Math" panose="02040503050406030204" pitchFamily="18" charset="0"/>
                            </a:rPr>
                          </m:ctrlPr>
                        </m:sSubPr>
                        <m:e>
                          <m:r>
                            <a:rPr lang="en-IN" sz="2200" b="1" i="0" smtClean="0">
                              <a:latin typeface="Cambria Math" panose="02040503050406030204" pitchFamily="18" charset="0"/>
                              <a:ea typeface="Cambria Math" panose="02040503050406030204" pitchFamily="18" charset="0"/>
                            </a:rPr>
                            <m:t>𝐄</m:t>
                          </m:r>
                        </m:e>
                        <m:sub>
                          <m:r>
                            <a:rPr lang="en-IN" sz="2200" b="1" i="0" smtClean="0">
                              <a:latin typeface="Cambria Math" panose="02040503050406030204" pitchFamily="18" charset="0"/>
                              <a:ea typeface="Cambria Math" panose="02040503050406030204" pitchFamily="18" charset="0"/>
                            </a:rPr>
                            <m:t>𝐚</m:t>
                          </m:r>
                        </m:sub>
                      </m:sSub>
                    </m:num>
                    <m:den>
                      <m:r>
                        <a:rPr lang="en-IN" sz="2200" b="1" i="0" smtClean="0">
                          <a:latin typeface="Cambria Math" panose="02040503050406030204" pitchFamily="18" charset="0"/>
                          <a:ea typeface="Cambria Math" panose="02040503050406030204" pitchFamily="18" charset="0"/>
                        </a:rPr>
                        <m:t>𝐑𝐓</m:t>
                      </m:r>
                    </m:den>
                  </m:f>
                </m:oMath>
              </a14:m>
              <a:endParaRPr lang="en-IN" sz="2200" b="1" i="0" dirty="0">
                <a:latin typeface="+mn-lt"/>
              </a:endParaRPr>
            </a:p>
          </dgm:t>
        </dgm:pt>
      </mc:Choice>
      <mc:Fallback xmlns="">
        <dgm:pt modelId="{999E5613-61BA-4C03-B9EC-A37D42D26407}">
          <dgm:prSet phldrT="[Text]" custT="1"/>
          <dgm:spPr>
            <a:ln>
              <a:solidFill>
                <a:schemeClr val="tx1">
                  <a:alpha val="90000"/>
                </a:schemeClr>
              </a:solidFill>
            </a:ln>
          </dgm:spPr>
          <dgm:t>
            <a:bodyPr/>
            <a:lstStyle/>
            <a:p>
              <a:pPr/>
              <a:r>
                <a:rPr lang="en-IN" sz="2200" b="1" i="0" dirty="0">
                  <a:latin typeface="+mn-lt"/>
                </a:rPr>
                <a:t>ln(</a:t>
              </a:r>
              <a:r>
                <a:rPr lang="en-IN" sz="2200" b="1" i="0">
                  <a:latin typeface="Cambria Math" panose="02040503050406030204" pitchFamily="18" charset="0"/>
                  <a:ea typeface="Cambria Math" panose="02040503050406030204" pitchFamily="18" charset="0"/>
                </a:rPr>
                <a:t>𝛃 𝐝𝛂/𝐝𝐭)=𝐥𝐧⁡(𝐤_𝐨 𝐟(𝛂))−𝐄_𝐚/𝐑𝐓</a:t>
              </a:r>
              <a:endParaRPr lang="en-IN" sz="2200" b="1" i="0" dirty="0">
                <a:latin typeface="+mn-lt"/>
              </a:endParaRPr>
            </a:p>
          </dgm:t>
        </dgm:pt>
      </mc:Fallback>
    </mc:AlternateContent>
    <dgm:pt modelId="{BBC270CD-38EF-47D5-9A11-B64F1499823B}" type="parTrans" cxnId="{68B79BA0-E780-4C27-A506-9B878E2C3C87}">
      <dgm:prSet/>
      <dgm:spPr/>
      <dgm:t>
        <a:bodyPr/>
        <a:lstStyle/>
        <a:p>
          <a:endParaRPr lang="en-IN"/>
        </a:p>
      </dgm:t>
    </dgm:pt>
    <dgm:pt modelId="{A6577FA9-83D6-48B9-9986-F2F79D4CCAEC}" type="sibTrans" cxnId="{68B79BA0-E780-4C27-A506-9B878E2C3C87}">
      <dgm:prSet/>
      <dgm:spPr/>
      <dgm:t>
        <a:bodyPr/>
        <a:lstStyle/>
        <a:p>
          <a:endParaRPr lang="en-IN"/>
        </a:p>
      </dgm:t>
    </dgm:pt>
    <dgm:pt modelId="{08B4BE39-7675-4710-983B-EB149CD7EB7D}" type="pres">
      <dgm:prSet presAssocID="{9B307486-367F-4F8C-8B2A-34211F535BE9}" presName="Name0" presStyleCnt="0">
        <dgm:presLayoutVars>
          <dgm:dir/>
          <dgm:animLvl val="lvl"/>
          <dgm:resizeHandles/>
        </dgm:presLayoutVars>
      </dgm:prSet>
      <dgm:spPr/>
    </dgm:pt>
    <dgm:pt modelId="{52446E5D-2963-44FA-A2B8-328C6D80B903}" type="pres">
      <dgm:prSet presAssocID="{C92AF590-EE23-4E48-993F-9AD0DB3BB241}" presName="linNode" presStyleCnt="0"/>
      <dgm:spPr/>
    </dgm:pt>
    <dgm:pt modelId="{BDF3E54B-4E12-42D5-BD27-053791DA48FD}" type="pres">
      <dgm:prSet presAssocID="{C92AF590-EE23-4E48-993F-9AD0DB3BB241}" presName="parentShp" presStyleLbl="node1" presStyleIdx="0" presStyleCnt="5" custScaleX="166093" custScaleY="33636" custLinFactNeighborX="-480" custLinFactNeighborY="784">
        <dgm:presLayoutVars>
          <dgm:bulletEnabled val="1"/>
        </dgm:presLayoutVars>
      </dgm:prSet>
      <dgm:spPr/>
    </dgm:pt>
    <dgm:pt modelId="{57B1222C-37F2-4187-9F8E-9E8BE81C8560}" type="pres">
      <dgm:prSet presAssocID="{C92AF590-EE23-4E48-993F-9AD0DB3BB241}" presName="childShp" presStyleLbl="bgAccFollowNode1" presStyleIdx="0" presStyleCnt="5" custScaleY="20920">
        <dgm:presLayoutVars>
          <dgm:bulletEnabled val="1"/>
        </dgm:presLayoutVars>
      </dgm:prSet>
      <dgm:spPr>
        <a:prstGeom prst="roundRect">
          <a:avLst/>
        </a:prstGeom>
      </dgm:spPr>
    </dgm:pt>
    <dgm:pt modelId="{BC25931A-913B-4863-875D-8E248D1951B1}" type="pres">
      <dgm:prSet presAssocID="{C31E6D6E-4DF9-4262-BA9A-9CCDBE040AA2}" presName="spacing" presStyleCnt="0"/>
      <dgm:spPr/>
    </dgm:pt>
    <dgm:pt modelId="{293D78E5-7EC4-4D0A-A5C3-C48A28F183C9}" type="pres">
      <dgm:prSet presAssocID="{6B61BE98-BE46-4848-8BCA-8F0C608C9310}" presName="linNode" presStyleCnt="0"/>
      <dgm:spPr/>
    </dgm:pt>
    <dgm:pt modelId="{397F44C9-9992-4435-A17F-42429C9B059F}" type="pres">
      <dgm:prSet presAssocID="{6B61BE98-BE46-4848-8BCA-8F0C608C9310}" presName="parentShp" presStyleLbl="node1" presStyleIdx="1" presStyleCnt="5" custScaleX="168000" custScaleY="33651" custLinFactNeighborX="51" custLinFactNeighborY="-2896">
        <dgm:presLayoutVars>
          <dgm:bulletEnabled val="1"/>
        </dgm:presLayoutVars>
      </dgm:prSet>
      <dgm:spPr/>
    </dgm:pt>
    <dgm:pt modelId="{63DEA331-0488-40E9-97F5-2186761340D9}" type="pres">
      <dgm:prSet presAssocID="{6B61BE98-BE46-4848-8BCA-8F0C608C9310}" presName="childShp" presStyleLbl="bgAccFollowNode1" presStyleIdx="1" presStyleCnt="5" custScaleY="19746" custLinFactNeighborX="76" custLinFactNeighborY="-1632">
        <dgm:presLayoutVars>
          <dgm:bulletEnabled val="1"/>
        </dgm:presLayoutVars>
      </dgm:prSet>
      <dgm:spPr>
        <a:prstGeom prst="roundRect">
          <a:avLst/>
        </a:prstGeom>
      </dgm:spPr>
    </dgm:pt>
    <dgm:pt modelId="{907501AB-B1FB-48D0-8963-0C5916C3EBBD}" type="pres">
      <dgm:prSet presAssocID="{31DE06E8-7DFE-4258-A969-67DDA3735C6B}" presName="spacing" presStyleCnt="0"/>
      <dgm:spPr/>
    </dgm:pt>
    <dgm:pt modelId="{2F7B6CF8-E6E4-437D-AC12-53243B8C3397}" type="pres">
      <dgm:prSet presAssocID="{79410333-DB05-4569-B496-2A665B1BFE67}" presName="linNode" presStyleCnt="0"/>
      <dgm:spPr/>
    </dgm:pt>
    <dgm:pt modelId="{261A8AD4-092B-4786-AB63-A7335F4938F2}" type="pres">
      <dgm:prSet presAssocID="{79410333-DB05-4569-B496-2A665B1BFE67}" presName="parentShp" presStyleLbl="node1" presStyleIdx="2" presStyleCnt="5" custScaleX="167581" custScaleY="33471" custLinFactNeighborX="314" custLinFactNeighborY="-1288">
        <dgm:presLayoutVars>
          <dgm:bulletEnabled val="1"/>
        </dgm:presLayoutVars>
      </dgm:prSet>
      <dgm:spPr/>
    </dgm:pt>
    <dgm:pt modelId="{DA7DAFD7-DE12-45FC-A8AF-6FFA8DA65ADB}" type="pres">
      <dgm:prSet presAssocID="{79410333-DB05-4569-B496-2A665B1BFE67}" presName="childShp" presStyleLbl="bgAccFollowNode1" presStyleIdx="2" presStyleCnt="5" custScaleY="21328" custLinFactNeighborX="471" custLinFactNeighborY="748">
        <dgm:presLayoutVars>
          <dgm:bulletEnabled val="1"/>
        </dgm:presLayoutVars>
      </dgm:prSet>
      <dgm:spPr>
        <a:prstGeom prst="roundRect">
          <a:avLst/>
        </a:prstGeom>
      </dgm:spPr>
    </dgm:pt>
    <dgm:pt modelId="{440E7C0E-8569-4906-A0E0-24AA6F04FFC8}" type="pres">
      <dgm:prSet presAssocID="{FDE6FB96-F800-4256-AC22-A0AED36E162F}" presName="spacing" presStyleCnt="0"/>
      <dgm:spPr/>
    </dgm:pt>
    <dgm:pt modelId="{5A52067A-DB26-4B09-AE64-59FCED866292}" type="pres">
      <dgm:prSet presAssocID="{519696E8-0BDF-4F3B-9F18-AB699BEF4044}" presName="linNode" presStyleCnt="0"/>
      <dgm:spPr/>
    </dgm:pt>
    <dgm:pt modelId="{9A84E377-F613-419C-8B5D-7D7EF25A5814}" type="pres">
      <dgm:prSet presAssocID="{519696E8-0BDF-4F3B-9F18-AB699BEF4044}" presName="parentShp" presStyleLbl="node1" presStyleIdx="3" presStyleCnt="5" custScaleX="168210" custScaleY="35233" custLinFactNeighborX="-38" custLinFactNeighborY="-1496">
        <dgm:presLayoutVars>
          <dgm:bulletEnabled val="1"/>
        </dgm:presLayoutVars>
      </dgm:prSet>
      <dgm:spPr/>
    </dgm:pt>
    <dgm:pt modelId="{7175817D-A33B-4BE3-A0A3-259B49E7A959}" type="pres">
      <dgm:prSet presAssocID="{519696E8-0BDF-4F3B-9F18-AB699BEF4044}" presName="childShp" presStyleLbl="bgAccFollowNode1" presStyleIdx="3" presStyleCnt="5" custScaleY="20328" custLinFactNeighborX="-57" custLinFactNeighborY="-987">
        <dgm:presLayoutVars>
          <dgm:bulletEnabled val="1"/>
        </dgm:presLayoutVars>
      </dgm:prSet>
      <dgm:spPr>
        <a:prstGeom prst="roundRect">
          <a:avLst/>
        </a:prstGeom>
      </dgm:spPr>
    </dgm:pt>
    <dgm:pt modelId="{FEDACB59-1AB6-42E1-A98B-1F1CEA276567}" type="pres">
      <dgm:prSet presAssocID="{3BE7071F-666A-4E79-B22B-E331F4CA37B8}" presName="spacing" presStyleCnt="0"/>
      <dgm:spPr/>
    </dgm:pt>
    <dgm:pt modelId="{66209A5B-5FB6-481D-A432-AFBB1AB73D4A}" type="pres">
      <dgm:prSet presAssocID="{9609A17A-8619-4AFE-A973-84E5C1CACAE3}" presName="linNode" presStyleCnt="0"/>
      <dgm:spPr/>
    </dgm:pt>
    <dgm:pt modelId="{CCE712D1-9CEA-437A-BA9F-DA4772DA0D54}" type="pres">
      <dgm:prSet presAssocID="{9609A17A-8619-4AFE-A973-84E5C1CACAE3}" presName="parentShp" presStyleLbl="node1" presStyleIdx="4" presStyleCnt="5" custScaleX="165721" custScaleY="37264" custLinFactNeighborX="-479" custLinFactNeighborY="112">
        <dgm:presLayoutVars>
          <dgm:bulletEnabled val="1"/>
        </dgm:presLayoutVars>
      </dgm:prSet>
      <dgm:spPr/>
    </dgm:pt>
    <dgm:pt modelId="{8F38C585-D0E9-4A59-89F2-F98FA20C4C95}" type="pres">
      <dgm:prSet presAssocID="{9609A17A-8619-4AFE-A973-84E5C1CACAE3}" presName="childShp" presStyleLbl="bgAccFollowNode1" presStyleIdx="4" presStyleCnt="5" custScaleY="19222" custLinFactNeighborX="-57" custLinFactNeighborY="-987">
        <dgm:presLayoutVars>
          <dgm:bulletEnabled val="1"/>
        </dgm:presLayoutVars>
      </dgm:prSet>
      <dgm:spPr>
        <a:prstGeom prst="roundRect">
          <a:avLst/>
        </a:prstGeom>
      </dgm:spPr>
    </dgm:pt>
  </dgm:ptLst>
  <dgm:cxnLst>
    <dgm:cxn modelId="{44FB0C37-C17E-4250-A75D-B763375BDFD8}" type="presOf" srcId="{BA7BED3D-3498-40B2-A81C-8EC54E58024C}" destId="{7175817D-A33B-4BE3-A0A3-259B49E7A959}" srcOrd="0" destOrd="0" presId="urn:microsoft.com/office/officeart/2005/8/layout/vList6"/>
    <dgm:cxn modelId="{0E07E53E-2737-4EF8-936A-C12C038864AB}" type="presOf" srcId="{6B61BE98-BE46-4848-8BCA-8F0C608C9310}" destId="{397F44C9-9992-4435-A17F-42429C9B059F}" srcOrd="0" destOrd="0" presId="urn:microsoft.com/office/officeart/2005/8/layout/vList6"/>
    <dgm:cxn modelId="{97F56460-B4BD-44EF-BAD3-CEFE1F96F3C3}" type="presOf" srcId="{40A5ACDE-85E1-4522-8928-FA09CDF3E412}" destId="{57B1222C-37F2-4187-9F8E-9E8BE81C8560}" srcOrd="0" destOrd="0" presId="urn:microsoft.com/office/officeart/2005/8/layout/vList6"/>
    <dgm:cxn modelId="{FAF32362-3186-4FB1-82A6-B5B2D5E31994}" srcId="{79410333-DB05-4569-B496-2A665B1BFE67}" destId="{3957FEFA-6992-4AC2-8878-12B62743D49A}" srcOrd="0" destOrd="0" parTransId="{D2137D1E-C6DA-4692-B212-E7C127A49297}" sibTransId="{9A6FF6CF-3D7D-4D1A-AC67-2303B30F996F}"/>
    <dgm:cxn modelId="{25EBD744-755A-4071-98D8-A6E499FE1832}" type="presOf" srcId="{3957FEFA-6992-4AC2-8878-12B62743D49A}" destId="{DA7DAFD7-DE12-45FC-A8AF-6FFA8DA65ADB}" srcOrd="0" destOrd="0" presId="urn:microsoft.com/office/officeart/2005/8/layout/vList6"/>
    <dgm:cxn modelId="{40642A46-19B6-46F4-A415-66CA215C4C56}" srcId="{9B307486-367F-4F8C-8B2A-34211F535BE9}" destId="{C92AF590-EE23-4E48-993F-9AD0DB3BB241}" srcOrd="0" destOrd="0" parTransId="{60C0DD3F-CED5-4C6E-8796-DFDA21677E21}" sibTransId="{C31E6D6E-4DF9-4262-BA9A-9CCDBE040AA2}"/>
    <dgm:cxn modelId="{48078A4F-1898-44A9-A584-966F27E9A8AE}" srcId="{9B307486-367F-4F8C-8B2A-34211F535BE9}" destId="{9609A17A-8619-4AFE-A973-84E5C1CACAE3}" srcOrd="4" destOrd="0" parTransId="{D5CF17FE-0644-434B-955B-FAFB194C35FB}" sibTransId="{2B0AA84A-4978-4837-9C73-E382B5947657}"/>
    <dgm:cxn modelId="{D89BAA71-E3B9-4C98-A9DD-AB46152D1914}" type="presOf" srcId="{9B307486-367F-4F8C-8B2A-34211F535BE9}" destId="{08B4BE39-7675-4710-983B-EB149CD7EB7D}" srcOrd="0" destOrd="0" presId="urn:microsoft.com/office/officeart/2005/8/layout/vList6"/>
    <dgm:cxn modelId="{C7B75572-BE00-4696-BB53-F3B72930F936}" type="presOf" srcId="{0716D72F-6B82-428F-B80C-28692ECA3B2F}" destId="{63DEA331-0488-40E9-97F5-2186761340D9}" srcOrd="0" destOrd="0" presId="urn:microsoft.com/office/officeart/2005/8/layout/vList6"/>
    <dgm:cxn modelId="{FE37C880-3ABB-4401-A9E1-D480C31EB5D9}" srcId="{519696E8-0BDF-4F3B-9F18-AB699BEF4044}" destId="{BA7BED3D-3498-40B2-A81C-8EC54E58024C}" srcOrd="0" destOrd="0" parTransId="{F5D6241C-B57E-4A12-80A2-FF20237F2F1D}" sibTransId="{82BBF544-FC81-4FE8-944D-DE1BAEAED3AF}"/>
    <dgm:cxn modelId="{833B6081-54EC-43DC-9B99-2D0DEBD34650}" type="presOf" srcId="{999E5613-61BA-4C03-B9EC-A37D42D26407}" destId="{8F38C585-D0E9-4A59-89F2-F98FA20C4C95}" srcOrd="0" destOrd="0" presId="urn:microsoft.com/office/officeart/2005/8/layout/vList6"/>
    <dgm:cxn modelId="{68B79BA0-E780-4C27-A506-9B878E2C3C87}" srcId="{9609A17A-8619-4AFE-A973-84E5C1CACAE3}" destId="{999E5613-61BA-4C03-B9EC-A37D42D26407}" srcOrd="0" destOrd="0" parTransId="{BBC270CD-38EF-47D5-9A11-B64F1499823B}" sibTransId="{A6577FA9-83D6-48B9-9986-F2F79D4CCAEC}"/>
    <dgm:cxn modelId="{A320E4A7-6869-4121-BF4E-989B896DFD8D}" srcId="{9B307486-367F-4F8C-8B2A-34211F535BE9}" destId="{79410333-DB05-4569-B496-2A665B1BFE67}" srcOrd="2" destOrd="0" parTransId="{069A6EEB-D2A8-4047-83D3-EB4C49EA606C}" sibTransId="{FDE6FB96-F800-4256-AC22-A0AED36E162F}"/>
    <dgm:cxn modelId="{5263CABA-7F47-47BF-9EBD-7536FB24D2EF}" type="presOf" srcId="{519696E8-0BDF-4F3B-9F18-AB699BEF4044}" destId="{9A84E377-F613-419C-8B5D-7D7EF25A5814}" srcOrd="0" destOrd="0" presId="urn:microsoft.com/office/officeart/2005/8/layout/vList6"/>
    <dgm:cxn modelId="{4E8205CF-D3A9-4BAB-9D99-D363298A2945}" srcId="{C92AF590-EE23-4E48-993F-9AD0DB3BB241}" destId="{40A5ACDE-85E1-4522-8928-FA09CDF3E412}" srcOrd="0" destOrd="0" parTransId="{E41215DF-D7EA-4778-8BFB-DA0238C3C9B0}" sibTransId="{36175544-9101-40BA-A723-B1821A7FCCA4}"/>
    <dgm:cxn modelId="{1E551ECF-8C5A-44C2-A82F-5B72C20C6B3A}" srcId="{9B307486-367F-4F8C-8B2A-34211F535BE9}" destId="{6B61BE98-BE46-4848-8BCA-8F0C608C9310}" srcOrd="1" destOrd="0" parTransId="{FA1196EA-AA55-4276-A86B-169A6844E871}" sibTransId="{31DE06E8-7DFE-4258-A969-67DDA3735C6B}"/>
    <dgm:cxn modelId="{EE1AC9D8-EE8B-40A5-BBE6-DF3C365CAD1E}" srcId="{9B307486-367F-4F8C-8B2A-34211F535BE9}" destId="{519696E8-0BDF-4F3B-9F18-AB699BEF4044}" srcOrd="3" destOrd="0" parTransId="{2EED0512-393C-48ED-B9AD-AAC753BE38D9}" sibTransId="{3BE7071F-666A-4E79-B22B-E331F4CA37B8}"/>
    <dgm:cxn modelId="{D1A152DE-6C79-4D73-99BB-375E1A7EBFD0}" type="presOf" srcId="{9609A17A-8619-4AFE-A973-84E5C1CACAE3}" destId="{CCE712D1-9CEA-437A-BA9F-DA4772DA0D54}" srcOrd="0" destOrd="0" presId="urn:microsoft.com/office/officeart/2005/8/layout/vList6"/>
    <dgm:cxn modelId="{1ED96FE0-97E7-4C39-8DBC-420B73A22EE9}" srcId="{6B61BE98-BE46-4848-8BCA-8F0C608C9310}" destId="{0716D72F-6B82-428F-B80C-28692ECA3B2F}" srcOrd="0" destOrd="0" parTransId="{CBC08790-2E77-4812-9C79-067A5A461EF7}" sibTransId="{FD49A43F-5D65-4F82-988A-276A9DF3F894}"/>
    <dgm:cxn modelId="{576232EB-E975-4B77-A8D9-9E2A03623090}" type="presOf" srcId="{C92AF590-EE23-4E48-993F-9AD0DB3BB241}" destId="{BDF3E54B-4E12-42D5-BD27-053791DA48FD}" srcOrd="0" destOrd="0" presId="urn:microsoft.com/office/officeart/2005/8/layout/vList6"/>
    <dgm:cxn modelId="{77FDF6F0-2983-4DA0-958C-FFA2F0A85479}" type="presOf" srcId="{79410333-DB05-4569-B496-2A665B1BFE67}" destId="{261A8AD4-092B-4786-AB63-A7335F4938F2}" srcOrd="0" destOrd="0" presId="urn:microsoft.com/office/officeart/2005/8/layout/vList6"/>
    <dgm:cxn modelId="{A2876615-EBAF-4428-A127-DC6BE4E8C18E}" type="presParOf" srcId="{08B4BE39-7675-4710-983B-EB149CD7EB7D}" destId="{52446E5D-2963-44FA-A2B8-328C6D80B903}" srcOrd="0" destOrd="0" presId="urn:microsoft.com/office/officeart/2005/8/layout/vList6"/>
    <dgm:cxn modelId="{8EBE656A-F76F-4273-B01D-3EC724AA86B8}" type="presParOf" srcId="{52446E5D-2963-44FA-A2B8-328C6D80B903}" destId="{BDF3E54B-4E12-42D5-BD27-053791DA48FD}" srcOrd="0" destOrd="0" presId="urn:microsoft.com/office/officeart/2005/8/layout/vList6"/>
    <dgm:cxn modelId="{771FC05E-81BC-432C-B66E-EA0EDDD66B7C}" type="presParOf" srcId="{52446E5D-2963-44FA-A2B8-328C6D80B903}" destId="{57B1222C-37F2-4187-9F8E-9E8BE81C8560}" srcOrd="1" destOrd="0" presId="urn:microsoft.com/office/officeart/2005/8/layout/vList6"/>
    <dgm:cxn modelId="{6A9EBE3F-D67F-4FDB-A3A4-F62CDF50866F}" type="presParOf" srcId="{08B4BE39-7675-4710-983B-EB149CD7EB7D}" destId="{BC25931A-913B-4863-875D-8E248D1951B1}" srcOrd="1" destOrd="0" presId="urn:microsoft.com/office/officeart/2005/8/layout/vList6"/>
    <dgm:cxn modelId="{80339CDA-DAF8-479A-9840-9F094279186E}" type="presParOf" srcId="{08B4BE39-7675-4710-983B-EB149CD7EB7D}" destId="{293D78E5-7EC4-4D0A-A5C3-C48A28F183C9}" srcOrd="2" destOrd="0" presId="urn:microsoft.com/office/officeart/2005/8/layout/vList6"/>
    <dgm:cxn modelId="{5CEEF659-B063-4152-B090-BC555CB8005B}" type="presParOf" srcId="{293D78E5-7EC4-4D0A-A5C3-C48A28F183C9}" destId="{397F44C9-9992-4435-A17F-42429C9B059F}" srcOrd="0" destOrd="0" presId="urn:microsoft.com/office/officeart/2005/8/layout/vList6"/>
    <dgm:cxn modelId="{13BBE3A3-E207-4271-B1F2-87A23BEA8620}" type="presParOf" srcId="{293D78E5-7EC4-4D0A-A5C3-C48A28F183C9}" destId="{63DEA331-0488-40E9-97F5-2186761340D9}" srcOrd="1" destOrd="0" presId="urn:microsoft.com/office/officeart/2005/8/layout/vList6"/>
    <dgm:cxn modelId="{C31D9A75-8746-40A3-8D79-E189F8B0A45A}" type="presParOf" srcId="{08B4BE39-7675-4710-983B-EB149CD7EB7D}" destId="{907501AB-B1FB-48D0-8963-0C5916C3EBBD}" srcOrd="3" destOrd="0" presId="urn:microsoft.com/office/officeart/2005/8/layout/vList6"/>
    <dgm:cxn modelId="{8F51FC2D-B46A-4F06-93CF-375C00A59FB6}" type="presParOf" srcId="{08B4BE39-7675-4710-983B-EB149CD7EB7D}" destId="{2F7B6CF8-E6E4-437D-AC12-53243B8C3397}" srcOrd="4" destOrd="0" presId="urn:microsoft.com/office/officeart/2005/8/layout/vList6"/>
    <dgm:cxn modelId="{8B0809E5-E46E-4CBC-8A53-E4BBC761C4EC}" type="presParOf" srcId="{2F7B6CF8-E6E4-437D-AC12-53243B8C3397}" destId="{261A8AD4-092B-4786-AB63-A7335F4938F2}" srcOrd="0" destOrd="0" presId="urn:microsoft.com/office/officeart/2005/8/layout/vList6"/>
    <dgm:cxn modelId="{8BC797C8-A515-4A7A-AAE5-1536532B1876}" type="presParOf" srcId="{2F7B6CF8-E6E4-437D-AC12-53243B8C3397}" destId="{DA7DAFD7-DE12-45FC-A8AF-6FFA8DA65ADB}" srcOrd="1" destOrd="0" presId="urn:microsoft.com/office/officeart/2005/8/layout/vList6"/>
    <dgm:cxn modelId="{E8B30A6B-DFEE-4E28-9D30-ACDC10FD11D1}" type="presParOf" srcId="{08B4BE39-7675-4710-983B-EB149CD7EB7D}" destId="{440E7C0E-8569-4906-A0E0-24AA6F04FFC8}" srcOrd="5" destOrd="0" presId="urn:microsoft.com/office/officeart/2005/8/layout/vList6"/>
    <dgm:cxn modelId="{1A0C2F9D-0A65-47F7-88D2-DB6B0636682C}" type="presParOf" srcId="{08B4BE39-7675-4710-983B-EB149CD7EB7D}" destId="{5A52067A-DB26-4B09-AE64-59FCED866292}" srcOrd="6" destOrd="0" presId="urn:microsoft.com/office/officeart/2005/8/layout/vList6"/>
    <dgm:cxn modelId="{1FDA0478-F1E0-4BEA-86F9-F82799B35FB9}" type="presParOf" srcId="{5A52067A-DB26-4B09-AE64-59FCED866292}" destId="{9A84E377-F613-419C-8B5D-7D7EF25A5814}" srcOrd="0" destOrd="0" presId="urn:microsoft.com/office/officeart/2005/8/layout/vList6"/>
    <dgm:cxn modelId="{F8606414-CC7C-45B9-91A4-B9BEC53F2930}" type="presParOf" srcId="{5A52067A-DB26-4B09-AE64-59FCED866292}" destId="{7175817D-A33B-4BE3-A0A3-259B49E7A959}" srcOrd="1" destOrd="0" presId="urn:microsoft.com/office/officeart/2005/8/layout/vList6"/>
    <dgm:cxn modelId="{EF73387B-3287-42E6-AC0F-8FEE996C063F}" type="presParOf" srcId="{08B4BE39-7675-4710-983B-EB149CD7EB7D}" destId="{FEDACB59-1AB6-42E1-A98B-1F1CEA276567}" srcOrd="7" destOrd="0" presId="urn:microsoft.com/office/officeart/2005/8/layout/vList6"/>
    <dgm:cxn modelId="{5A8FEA13-99BB-4996-B66E-3B524BB815C4}" type="presParOf" srcId="{08B4BE39-7675-4710-983B-EB149CD7EB7D}" destId="{66209A5B-5FB6-481D-A432-AFBB1AB73D4A}" srcOrd="8" destOrd="0" presId="urn:microsoft.com/office/officeart/2005/8/layout/vList6"/>
    <dgm:cxn modelId="{3EDFE26D-E5F8-4321-85ED-872117BF66F4}" type="presParOf" srcId="{66209A5B-5FB6-481D-A432-AFBB1AB73D4A}" destId="{CCE712D1-9CEA-437A-BA9F-DA4772DA0D54}" srcOrd="0" destOrd="0" presId="urn:microsoft.com/office/officeart/2005/8/layout/vList6"/>
    <dgm:cxn modelId="{BC2E4261-D741-4EA6-9587-1C1CEA66D0D1}" type="presParOf" srcId="{66209A5B-5FB6-481D-A432-AFBB1AB73D4A}" destId="{8F38C585-D0E9-4A59-89F2-F98FA20C4C9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9B307486-367F-4F8C-8B2A-34211F535BE9}"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IN"/>
        </a:p>
      </dgm:t>
    </dgm:pt>
    <dgm:pt modelId="{C92AF590-EE23-4E48-993F-9AD0DB3BB241}">
      <dgm:prSet phldrT="[Text]" custT="1"/>
      <dgm:spPr>
        <a:ln>
          <a:solidFill>
            <a:schemeClr val="tx1"/>
          </a:solidFill>
        </a:ln>
      </dgm:spPr>
      <dgm:t>
        <a:bodyPr/>
        <a:lstStyle/>
        <a:p>
          <a:pPr>
            <a:buClrTx/>
            <a:buSzTx/>
            <a:buFontTx/>
            <a:buNone/>
          </a:pPr>
          <a:r>
            <a:rPr lang="en-IN" sz="2200" b="1" dirty="0">
              <a:solidFill>
                <a:schemeClr val="tx1"/>
              </a:solidFill>
              <a:latin typeface="+mn-lt"/>
              <a:cs typeface="Times New Roman" panose="02020603050405020304" pitchFamily="18" charset="0"/>
            </a:rPr>
            <a:t>Distributed Activation Energy Model (DAEM):</a:t>
          </a:r>
          <a:endParaRPr lang="en-IN" sz="2200" dirty="0">
            <a:solidFill>
              <a:schemeClr val="tx1"/>
            </a:solidFill>
            <a:latin typeface="+mn-lt"/>
          </a:endParaRPr>
        </a:p>
      </dgm:t>
    </dgm:pt>
    <dgm:pt modelId="{60C0DD3F-CED5-4C6E-8796-DFDA21677E21}" type="parTrans" cxnId="{40642A46-19B6-46F4-A415-66CA215C4C56}">
      <dgm:prSet/>
      <dgm:spPr/>
      <dgm:t>
        <a:bodyPr/>
        <a:lstStyle/>
        <a:p>
          <a:endParaRPr lang="en-IN"/>
        </a:p>
      </dgm:t>
    </dgm:pt>
    <dgm:pt modelId="{C31E6D6E-4DF9-4262-BA9A-9CCDBE040AA2}" type="sibTrans" cxnId="{40642A46-19B6-46F4-A415-66CA215C4C56}">
      <dgm:prSet/>
      <dgm:spPr/>
      <dgm:t>
        <a:bodyPr/>
        <a:lstStyle/>
        <a:p>
          <a:endParaRPr lang="en-IN"/>
        </a:p>
      </dgm:t>
    </dgm:pt>
    <dgm:pt modelId="{40A5ACDE-85E1-4522-8928-FA09CDF3E412}">
      <dgm:prSet phldrT="[Text]" custT="1"/>
      <dgm:spPr>
        <a:blipFill>
          <a:blip xmlns:r="http://schemas.openxmlformats.org/officeDocument/2006/relationships" r:embed="rId1"/>
          <a:stretch>
            <a:fillRect/>
          </a:stretch>
        </a:blipFill>
        <a:ln>
          <a:solidFill>
            <a:schemeClr val="tx1">
              <a:alpha val="90000"/>
            </a:schemeClr>
          </a:solidFill>
        </a:ln>
      </dgm:spPr>
      <dgm:t>
        <a:bodyPr/>
        <a:lstStyle/>
        <a:p>
          <a:r>
            <a:rPr lang="en-IN">
              <a:noFill/>
            </a:rPr>
            <a:t> </a:t>
          </a:r>
        </a:p>
      </dgm:t>
    </dgm:pt>
    <dgm:pt modelId="{E41215DF-D7EA-4778-8BFB-DA0238C3C9B0}" type="parTrans" cxnId="{4E8205CF-D3A9-4BAB-9D99-D363298A2945}">
      <dgm:prSet/>
      <dgm:spPr/>
      <dgm:t>
        <a:bodyPr/>
        <a:lstStyle/>
        <a:p>
          <a:endParaRPr lang="en-IN"/>
        </a:p>
      </dgm:t>
    </dgm:pt>
    <dgm:pt modelId="{36175544-9101-40BA-A723-B1821A7FCCA4}" type="sibTrans" cxnId="{4E8205CF-D3A9-4BAB-9D99-D363298A2945}">
      <dgm:prSet/>
      <dgm:spPr/>
      <dgm:t>
        <a:bodyPr/>
        <a:lstStyle/>
        <a:p>
          <a:endParaRPr lang="en-IN"/>
        </a:p>
      </dgm:t>
    </dgm:pt>
    <dgm:pt modelId="{6B61BE98-BE46-4848-8BCA-8F0C608C9310}">
      <dgm:prSet phldrT="[Text]" custT="1"/>
      <dgm:spPr>
        <a:ln>
          <a:solidFill>
            <a:schemeClr val="tx1"/>
          </a:solidFill>
        </a:ln>
      </dgm:spPr>
      <dgm:t>
        <a:bodyPr/>
        <a:lstStyle/>
        <a:p>
          <a:pPr>
            <a:buClrTx/>
            <a:buSzTx/>
            <a:buFontTx/>
            <a:buNone/>
          </a:pPr>
          <a:r>
            <a:rPr lang="en-IN" sz="2200" b="1" dirty="0" err="1">
              <a:solidFill>
                <a:schemeClr val="tx1"/>
              </a:solidFill>
              <a:latin typeface="+mn-lt"/>
              <a:cs typeface="Times New Roman" panose="02020603050405020304" pitchFamily="18" charset="0"/>
            </a:rPr>
            <a:t>Kissingers-Akhira-Sunose</a:t>
          </a:r>
          <a:r>
            <a:rPr lang="en-IN" sz="2200" b="1" dirty="0">
              <a:solidFill>
                <a:schemeClr val="tx1"/>
              </a:solidFill>
              <a:latin typeface="+mn-lt"/>
              <a:cs typeface="Times New Roman" panose="02020603050405020304" pitchFamily="18" charset="0"/>
            </a:rPr>
            <a:t>(KAS):</a:t>
          </a:r>
          <a:endParaRPr lang="en-IN" sz="2200" dirty="0">
            <a:solidFill>
              <a:schemeClr val="tx1"/>
            </a:solidFill>
            <a:latin typeface="+mn-lt"/>
          </a:endParaRPr>
        </a:p>
      </dgm:t>
    </dgm:pt>
    <dgm:pt modelId="{FA1196EA-AA55-4276-A86B-169A6844E871}" type="parTrans" cxnId="{1E551ECF-8C5A-44C2-A82F-5B72C20C6B3A}">
      <dgm:prSet/>
      <dgm:spPr/>
      <dgm:t>
        <a:bodyPr/>
        <a:lstStyle/>
        <a:p>
          <a:endParaRPr lang="en-IN"/>
        </a:p>
      </dgm:t>
    </dgm:pt>
    <dgm:pt modelId="{31DE06E8-7DFE-4258-A969-67DDA3735C6B}" type="sibTrans" cxnId="{1E551ECF-8C5A-44C2-A82F-5B72C20C6B3A}">
      <dgm:prSet/>
      <dgm:spPr/>
      <dgm:t>
        <a:bodyPr/>
        <a:lstStyle/>
        <a:p>
          <a:endParaRPr lang="en-IN"/>
        </a:p>
      </dgm:t>
    </dgm:pt>
    <dgm:pt modelId="{0716D72F-6B82-428F-B80C-28692ECA3B2F}">
      <dgm:prSet phldrT="[Text]" custT="1"/>
      <dgm:spPr>
        <a:blipFill>
          <a:blip xmlns:r="http://schemas.openxmlformats.org/officeDocument/2006/relationships" r:embed="rId2"/>
          <a:stretch>
            <a:fillRect/>
          </a:stretch>
        </a:blipFill>
        <a:ln>
          <a:solidFill>
            <a:schemeClr val="tx1">
              <a:alpha val="90000"/>
            </a:schemeClr>
          </a:solidFill>
        </a:ln>
      </dgm:spPr>
      <dgm:t>
        <a:bodyPr/>
        <a:lstStyle/>
        <a:p>
          <a:r>
            <a:rPr lang="en-IN">
              <a:noFill/>
            </a:rPr>
            <a:t> </a:t>
          </a:r>
        </a:p>
      </dgm:t>
    </dgm:pt>
    <dgm:pt modelId="{CBC08790-2E77-4812-9C79-067A5A461EF7}" type="parTrans" cxnId="{1ED96FE0-97E7-4C39-8DBC-420B73A22EE9}">
      <dgm:prSet/>
      <dgm:spPr/>
      <dgm:t>
        <a:bodyPr/>
        <a:lstStyle/>
        <a:p>
          <a:endParaRPr lang="en-IN"/>
        </a:p>
      </dgm:t>
    </dgm:pt>
    <dgm:pt modelId="{FD49A43F-5D65-4F82-988A-276A9DF3F894}" type="sibTrans" cxnId="{1ED96FE0-97E7-4C39-8DBC-420B73A22EE9}">
      <dgm:prSet/>
      <dgm:spPr/>
      <dgm:t>
        <a:bodyPr/>
        <a:lstStyle/>
        <a:p>
          <a:endParaRPr lang="en-IN"/>
        </a:p>
      </dgm:t>
    </dgm:pt>
    <dgm:pt modelId="{79410333-DB05-4569-B496-2A665B1BFE67}">
      <dgm:prSet phldrT="[Text]" custT="1"/>
      <dgm:spPr>
        <a:ln>
          <a:solidFill>
            <a:schemeClr val="tx1"/>
          </a:solidFill>
        </a:ln>
      </dgm:spPr>
      <dgm:t>
        <a:bodyPr/>
        <a:lstStyle/>
        <a:p>
          <a:pPr>
            <a:buClrTx/>
            <a:buSzTx/>
            <a:buFontTx/>
            <a:buNone/>
          </a:pPr>
          <a:r>
            <a:rPr lang="en-IN" sz="2200" b="1" dirty="0">
              <a:solidFill>
                <a:schemeClr val="tx1"/>
              </a:solidFill>
              <a:latin typeface="+mn-lt"/>
              <a:cs typeface="Times New Roman" panose="02020603050405020304" pitchFamily="18" charset="0"/>
            </a:rPr>
            <a:t>Flynn-Wall-Ozawa(FWO):</a:t>
          </a:r>
          <a:endParaRPr lang="en-IN" sz="2200" dirty="0">
            <a:solidFill>
              <a:schemeClr val="tx1"/>
            </a:solidFill>
            <a:latin typeface="+mn-lt"/>
          </a:endParaRPr>
        </a:p>
      </dgm:t>
    </dgm:pt>
    <dgm:pt modelId="{069A6EEB-D2A8-4047-83D3-EB4C49EA606C}" type="parTrans" cxnId="{A320E4A7-6869-4121-BF4E-989B896DFD8D}">
      <dgm:prSet/>
      <dgm:spPr/>
      <dgm:t>
        <a:bodyPr/>
        <a:lstStyle/>
        <a:p>
          <a:endParaRPr lang="en-IN"/>
        </a:p>
      </dgm:t>
    </dgm:pt>
    <dgm:pt modelId="{FDE6FB96-F800-4256-AC22-A0AED36E162F}" type="sibTrans" cxnId="{A320E4A7-6869-4121-BF4E-989B896DFD8D}">
      <dgm:prSet/>
      <dgm:spPr/>
      <dgm:t>
        <a:bodyPr/>
        <a:lstStyle/>
        <a:p>
          <a:endParaRPr lang="en-IN"/>
        </a:p>
      </dgm:t>
    </dgm:pt>
    <dgm:pt modelId="{3957FEFA-6992-4AC2-8878-12B62743D49A}">
      <dgm:prSet phldrT="[Text]" custT="1"/>
      <dgm:spPr>
        <a:blipFill>
          <a:blip xmlns:r="http://schemas.openxmlformats.org/officeDocument/2006/relationships" r:embed="rId3"/>
          <a:stretch>
            <a:fillRect/>
          </a:stretch>
        </a:blipFill>
        <a:ln>
          <a:solidFill>
            <a:schemeClr val="tx1">
              <a:alpha val="90000"/>
            </a:schemeClr>
          </a:solidFill>
        </a:ln>
      </dgm:spPr>
      <dgm:t>
        <a:bodyPr/>
        <a:lstStyle/>
        <a:p>
          <a:r>
            <a:rPr lang="en-IN">
              <a:noFill/>
            </a:rPr>
            <a:t> </a:t>
          </a:r>
        </a:p>
      </dgm:t>
    </dgm:pt>
    <dgm:pt modelId="{D2137D1E-C6DA-4692-B212-E7C127A49297}" type="parTrans" cxnId="{FAF32362-3186-4FB1-82A6-B5B2D5E31994}">
      <dgm:prSet/>
      <dgm:spPr/>
      <dgm:t>
        <a:bodyPr/>
        <a:lstStyle/>
        <a:p>
          <a:endParaRPr lang="en-IN"/>
        </a:p>
      </dgm:t>
    </dgm:pt>
    <dgm:pt modelId="{9A6FF6CF-3D7D-4D1A-AC67-2303B30F996F}" type="sibTrans" cxnId="{FAF32362-3186-4FB1-82A6-B5B2D5E31994}">
      <dgm:prSet/>
      <dgm:spPr/>
      <dgm:t>
        <a:bodyPr/>
        <a:lstStyle/>
        <a:p>
          <a:endParaRPr lang="en-IN"/>
        </a:p>
      </dgm:t>
    </dgm:pt>
    <dgm:pt modelId="{519696E8-0BDF-4F3B-9F18-AB699BEF4044}">
      <dgm:prSet phldrT="[Text]" custT="1"/>
      <dgm:spPr>
        <a:ln>
          <a:solidFill>
            <a:schemeClr val="tx1"/>
          </a:solidFill>
        </a:ln>
      </dgm:spPr>
      <dgm:t>
        <a:bodyPr/>
        <a:lstStyle/>
        <a:p>
          <a:pPr algn="ctr">
            <a:buClrTx/>
            <a:buSzTx/>
            <a:buFontTx/>
            <a:buNone/>
          </a:pPr>
          <a:r>
            <a:rPr lang="en-IN" sz="2200" b="1" dirty="0" err="1">
              <a:solidFill>
                <a:schemeClr val="tx1"/>
              </a:solidFill>
              <a:latin typeface="+mn-lt"/>
              <a:cs typeface="Times New Roman" panose="02020603050405020304" pitchFamily="18" charset="0"/>
            </a:rPr>
            <a:t>Starink</a:t>
          </a:r>
          <a:r>
            <a:rPr lang="en-IN" sz="2200" b="1" dirty="0">
              <a:solidFill>
                <a:schemeClr val="tx1"/>
              </a:solidFill>
              <a:latin typeface="+mn-lt"/>
              <a:cs typeface="Times New Roman" panose="02020603050405020304" pitchFamily="18" charset="0"/>
            </a:rPr>
            <a:t> Method:</a:t>
          </a:r>
          <a:endParaRPr lang="en-IN" sz="2200" dirty="0">
            <a:solidFill>
              <a:schemeClr val="tx1"/>
            </a:solidFill>
            <a:latin typeface="+mn-lt"/>
          </a:endParaRPr>
        </a:p>
      </dgm:t>
    </dgm:pt>
    <dgm:pt modelId="{2EED0512-393C-48ED-B9AD-AAC753BE38D9}" type="parTrans" cxnId="{EE1AC9D8-EE8B-40A5-BBE6-DF3C365CAD1E}">
      <dgm:prSet/>
      <dgm:spPr/>
      <dgm:t>
        <a:bodyPr/>
        <a:lstStyle/>
        <a:p>
          <a:endParaRPr lang="en-IN"/>
        </a:p>
      </dgm:t>
    </dgm:pt>
    <dgm:pt modelId="{3BE7071F-666A-4E79-B22B-E331F4CA37B8}" type="sibTrans" cxnId="{EE1AC9D8-EE8B-40A5-BBE6-DF3C365CAD1E}">
      <dgm:prSet/>
      <dgm:spPr/>
      <dgm:t>
        <a:bodyPr/>
        <a:lstStyle/>
        <a:p>
          <a:endParaRPr lang="en-IN"/>
        </a:p>
      </dgm:t>
    </dgm:pt>
    <dgm:pt modelId="{BA7BED3D-3498-40B2-A81C-8EC54E58024C}">
      <dgm:prSet phldrT="[Text]" custT="1"/>
      <dgm:spPr>
        <a:blipFill>
          <a:blip xmlns:r="http://schemas.openxmlformats.org/officeDocument/2006/relationships" r:embed="rId4"/>
          <a:stretch>
            <a:fillRect/>
          </a:stretch>
        </a:blipFill>
        <a:ln>
          <a:solidFill>
            <a:schemeClr val="tx1">
              <a:alpha val="90000"/>
            </a:schemeClr>
          </a:solidFill>
        </a:ln>
      </dgm:spPr>
      <dgm:t>
        <a:bodyPr/>
        <a:lstStyle/>
        <a:p>
          <a:r>
            <a:rPr lang="en-IN">
              <a:noFill/>
            </a:rPr>
            <a:t> </a:t>
          </a:r>
        </a:p>
      </dgm:t>
    </dgm:pt>
    <dgm:pt modelId="{F5D6241C-B57E-4A12-80A2-FF20237F2F1D}" type="parTrans" cxnId="{FE37C880-3ABB-4401-A9E1-D480C31EB5D9}">
      <dgm:prSet/>
      <dgm:spPr/>
      <dgm:t>
        <a:bodyPr/>
        <a:lstStyle/>
        <a:p>
          <a:endParaRPr lang="en-IN"/>
        </a:p>
      </dgm:t>
    </dgm:pt>
    <dgm:pt modelId="{82BBF544-FC81-4FE8-944D-DE1BAEAED3AF}" type="sibTrans" cxnId="{FE37C880-3ABB-4401-A9E1-D480C31EB5D9}">
      <dgm:prSet/>
      <dgm:spPr/>
      <dgm:t>
        <a:bodyPr/>
        <a:lstStyle/>
        <a:p>
          <a:endParaRPr lang="en-IN"/>
        </a:p>
      </dgm:t>
    </dgm:pt>
    <dgm:pt modelId="{9609A17A-8619-4AFE-A973-84E5C1CACAE3}">
      <dgm:prSet phldrT="[Text]" custT="1"/>
      <dgm:spPr>
        <a:ln>
          <a:solidFill>
            <a:schemeClr val="tx1">
              <a:alpha val="90000"/>
            </a:schemeClr>
          </a:solidFill>
        </a:ln>
      </dgm:spPr>
      <dgm:t>
        <a:bodyPr/>
        <a:lstStyle/>
        <a:p>
          <a:r>
            <a:rPr lang="en-IN" sz="2200" b="1" dirty="0">
              <a:solidFill>
                <a:schemeClr val="tx1"/>
              </a:solidFill>
              <a:latin typeface="+mn-lt"/>
            </a:rPr>
            <a:t>Friedman Method:</a:t>
          </a:r>
        </a:p>
      </dgm:t>
    </dgm:pt>
    <dgm:pt modelId="{D5CF17FE-0644-434B-955B-FAFB194C35FB}" type="parTrans" cxnId="{48078A4F-1898-44A9-A584-966F27E9A8AE}">
      <dgm:prSet/>
      <dgm:spPr/>
      <dgm:t>
        <a:bodyPr/>
        <a:lstStyle/>
        <a:p>
          <a:endParaRPr lang="en-IN"/>
        </a:p>
      </dgm:t>
    </dgm:pt>
    <dgm:pt modelId="{2B0AA84A-4978-4837-9C73-E382B5947657}" type="sibTrans" cxnId="{48078A4F-1898-44A9-A584-966F27E9A8AE}">
      <dgm:prSet/>
      <dgm:spPr/>
      <dgm:t>
        <a:bodyPr/>
        <a:lstStyle/>
        <a:p>
          <a:endParaRPr lang="en-IN"/>
        </a:p>
      </dgm:t>
    </dgm:pt>
    <dgm:pt modelId="{999E5613-61BA-4C03-B9EC-A37D42D26407}">
      <dgm:prSet phldrT="[Text]" custT="1"/>
      <dgm:spPr>
        <a:blipFill>
          <a:blip xmlns:r="http://schemas.openxmlformats.org/officeDocument/2006/relationships" r:embed="rId5"/>
          <a:stretch>
            <a:fillRect l="-2632" b="-11236"/>
          </a:stretch>
        </a:blipFill>
        <a:ln>
          <a:solidFill>
            <a:schemeClr val="tx1">
              <a:alpha val="90000"/>
            </a:schemeClr>
          </a:solidFill>
        </a:ln>
      </dgm:spPr>
      <dgm:t>
        <a:bodyPr/>
        <a:lstStyle/>
        <a:p>
          <a:r>
            <a:rPr lang="en-IN">
              <a:noFill/>
            </a:rPr>
            <a:t> </a:t>
          </a:r>
        </a:p>
      </dgm:t>
    </dgm:pt>
    <dgm:pt modelId="{BBC270CD-38EF-47D5-9A11-B64F1499823B}" type="parTrans" cxnId="{68B79BA0-E780-4C27-A506-9B878E2C3C87}">
      <dgm:prSet/>
      <dgm:spPr/>
      <dgm:t>
        <a:bodyPr/>
        <a:lstStyle/>
        <a:p>
          <a:endParaRPr lang="en-IN"/>
        </a:p>
      </dgm:t>
    </dgm:pt>
    <dgm:pt modelId="{A6577FA9-83D6-48B9-9986-F2F79D4CCAEC}" type="sibTrans" cxnId="{68B79BA0-E780-4C27-A506-9B878E2C3C87}">
      <dgm:prSet/>
      <dgm:spPr/>
      <dgm:t>
        <a:bodyPr/>
        <a:lstStyle/>
        <a:p>
          <a:endParaRPr lang="en-IN"/>
        </a:p>
      </dgm:t>
    </dgm:pt>
    <dgm:pt modelId="{08B4BE39-7675-4710-983B-EB149CD7EB7D}" type="pres">
      <dgm:prSet presAssocID="{9B307486-367F-4F8C-8B2A-34211F535BE9}" presName="Name0" presStyleCnt="0">
        <dgm:presLayoutVars>
          <dgm:dir/>
          <dgm:animLvl val="lvl"/>
          <dgm:resizeHandles/>
        </dgm:presLayoutVars>
      </dgm:prSet>
      <dgm:spPr/>
    </dgm:pt>
    <dgm:pt modelId="{52446E5D-2963-44FA-A2B8-328C6D80B903}" type="pres">
      <dgm:prSet presAssocID="{C92AF590-EE23-4E48-993F-9AD0DB3BB241}" presName="linNode" presStyleCnt="0"/>
      <dgm:spPr/>
    </dgm:pt>
    <dgm:pt modelId="{BDF3E54B-4E12-42D5-BD27-053791DA48FD}" type="pres">
      <dgm:prSet presAssocID="{C92AF590-EE23-4E48-993F-9AD0DB3BB241}" presName="parentShp" presStyleLbl="node1" presStyleIdx="0" presStyleCnt="5" custScaleX="166093" custScaleY="33636" custLinFactNeighborX="-480" custLinFactNeighborY="784">
        <dgm:presLayoutVars>
          <dgm:bulletEnabled val="1"/>
        </dgm:presLayoutVars>
      </dgm:prSet>
      <dgm:spPr/>
    </dgm:pt>
    <dgm:pt modelId="{57B1222C-37F2-4187-9F8E-9E8BE81C8560}" type="pres">
      <dgm:prSet presAssocID="{C92AF590-EE23-4E48-993F-9AD0DB3BB241}" presName="childShp" presStyleLbl="bgAccFollowNode1" presStyleIdx="0" presStyleCnt="5" custScaleY="20920">
        <dgm:presLayoutVars>
          <dgm:bulletEnabled val="1"/>
        </dgm:presLayoutVars>
      </dgm:prSet>
      <dgm:spPr>
        <a:prstGeom prst="roundRect">
          <a:avLst/>
        </a:prstGeom>
      </dgm:spPr>
    </dgm:pt>
    <dgm:pt modelId="{BC25931A-913B-4863-875D-8E248D1951B1}" type="pres">
      <dgm:prSet presAssocID="{C31E6D6E-4DF9-4262-BA9A-9CCDBE040AA2}" presName="spacing" presStyleCnt="0"/>
      <dgm:spPr/>
    </dgm:pt>
    <dgm:pt modelId="{293D78E5-7EC4-4D0A-A5C3-C48A28F183C9}" type="pres">
      <dgm:prSet presAssocID="{6B61BE98-BE46-4848-8BCA-8F0C608C9310}" presName="linNode" presStyleCnt="0"/>
      <dgm:spPr/>
    </dgm:pt>
    <dgm:pt modelId="{397F44C9-9992-4435-A17F-42429C9B059F}" type="pres">
      <dgm:prSet presAssocID="{6B61BE98-BE46-4848-8BCA-8F0C608C9310}" presName="parentShp" presStyleLbl="node1" presStyleIdx="1" presStyleCnt="5" custScaleX="168000" custScaleY="33651" custLinFactNeighborX="51" custLinFactNeighborY="-2896">
        <dgm:presLayoutVars>
          <dgm:bulletEnabled val="1"/>
        </dgm:presLayoutVars>
      </dgm:prSet>
      <dgm:spPr/>
    </dgm:pt>
    <dgm:pt modelId="{63DEA331-0488-40E9-97F5-2186761340D9}" type="pres">
      <dgm:prSet presAssocID="{6B61BE98-BE46-4848-8BCA-8F0C608C9310}" presName="childShp" presStyleLbl="bgAccFollowNode1" presStyleIdx="1" presStyleCnt="5" custScaleY="19746" custLinFactNeighborX="76" custLinFactNeighborY="-1632">
        <dgm:presLayoutVars>
          <dgm:bulletEnabled val="1"/>
        </dgm:presLayoutVars>
      </dgm:prSet>
      <dgm:spPr>
        <a:prstGeom prst="roundRect">
          <a:avLst/>
        </a:prstGeom>
      </dgm:spPr>
    </dgm:pt>
    <dgm:pt modelId="{907501AB-B1FB-48D0-8963-0C5916C3EBBD}" type="pres">
      <dgm:prSet presAssocID="{31DE06E8-7DFE-4258-A969-67DDA3735C6B}" presName="spacing" presStyleCnt="0"/>
      <dgm:spPr/>
    </dgm:pt>
    <dgm:pt modelId="{2F7B6CF8-E6E4-437D-AC12-53243B8C3397}" type="pres">
      <dgm:prSet presAssocID="{79410333-DB05-4569-B496-2A665B1BFE67}" presName="linNode" presStyleCnt="0"/>
      <dgm:spPr/>
    </dgm:pt>
    <dgm:pt modelId="{261A8AD4-092B-4786-AB63-A7335F4938F2}" type="pres">
      <dgm:prSet presAssocID="{79410333-DB05-4569-B496-2A665B1BFE67}" presName="parentShp" presStyleLbl="node1" presStyleIdx="2" presStyleCnt="5" custScaleX="167581" custScaleY="33471" custLinFactNeighborX="314" custLinFactNeighborY="-1288">
        <dgm:presLayoutVars>
          <dgm:bulletEnabled val="1"/>
        </dgm:presLayoutVars>
      </dgm:prSet>
      <dgm:spPr/>
    </dgm:pt>
    <dgm:pt modelId="{DA7DAFD7-DE12-45FC-A8AF-6FFA8DA65ADB}" type="pres">
      <dgm:prSet presAssocID="{79410333-DB05-4569-B496-2A665B1BFE67}" presName="childShp" presStyleLbl="bgAccFollowNode1" presStyleIdx="2" presStyleCnt="5" custScaleY="21328" custLinFactNeighborX="471" custLinFactNeighborY="748">
        <dgm:presLayoutVars>
          <dgm:bulletEnabled val="1"/>
        </dgm:presLayoutVars>
      </dgm:prSet>
      <dgm:spPr>
        <a:prstGeom prst="roundRect">
          <a:avLst/>
        </a:prstGeom>
      </dgm:spPr>
    </dgm:pt>
    <dgm:pt modelId="{440E7C0E-8569-4906-A0E0-24AA6F04FFC8}" type="pres">
      <dgm:prSet presAssocID="{FDE6FB96-F800-4256-AC22-A0AED36E162F}" presName="spacing" presStyleCnt="0"/>
      <dgm:spPr/>
    </dgm:pt>
    <dgm:pt modelId="{5A52067A-DB26-4B09-AE64-59FCED866292}" type="pres">
      <dgm:prSet presAssocID="{519696E8-0BDF-4F3B-9F18-AB699BEF4044}" presName="linNode" presStyleCnt="0"/>
      <dgm:spPr/>
    </dgm:pt>
    <dgm:pt modelId="{9A84E377-F613-419C-8B5D-7D7EF25A5814}" type="pres">
      <dgm:prSet presAssocID="{519696E8-0BDF-4F3B-9F18-AB699BEF4044}" presName="parentShp" presStyleLbl="node1" presStyleIdx="3" presStyleCnt="5" custScaleX="168210" custScaleY="35233" custLinFactNeighborX="-38" custLinFactNeighborY="-1496">
        <dgm:presLayoutVars>
          <dgm:bulletEnabled val="1"/>
        </dgm:presLayoutVars>
      </dgm:prSet>
      <dgm:spPr/>
    </dgm:pt>
    <dgm:pt modelId="{7175817D-A33B-4BE3-A0A3-259B49E7A959}" type="pres">
      <dgm:prSet presAssocID="{519696E8-0BDF-4F3B-9F18-AB699BEF4044}" presName="childShp" presStyleLbl="bgAccFollowNode1" presStyleIdx="3" presStyleCnt="5" custScaleY="20328" custLinFactNeighborX="-57" custLinFactNeighborY="-987">
        <dgm:presLayoutVars>
          <dgm:bulletEnabled val="1"/>
        </dgm:presLayoutVars>
      </dgm:prSet>
      <dgm:spPr>
        <a:prstGeom prst="roundRect">
          <a:avLst/>
        </a:prstGeom>
      </dgm:spPr>
    </dgm:pt>
    <dgm:pt modelId="{FEDACB59-1AB6-42E1-A98B-1F1CEA276567}" type="pres">
      <dgm:prSet presAssocID="{3BE7071F-666A-4E79-B22B-E331F4CA37B8}" presName="spacing" presStyleCnt="0"/>
      <dgm:spPr/>
    </dgm:pt>
    <dgm:pt modelId="{66209A5B-5FB6-481D-A432-AFBB1AB73D4A}" type="pres">
      <dgm:prSet presAssocID="{9609A17A-8619-4AFE-A973-84E5C1CACAE3}" presName="linNode" presStyleCnt="0"/>
      <dgm:spPr/>
    </dgm:pt>
    <dgm:pt modelId="{CCE712D1-9CEA-437A-BA9F-DA4772DA0D54}" type="pres">
      <dgm:prSet presAssocID="{9609A17A-8619-4AFE-A973-84E5C1CACAE3}" presName="parentShp" presStyleLbl="node1" presStyleIdx="4" presStyleCnt="5" custScaleX="165721" custScaleY="37264" custLinFactNeighborX="-479" custLinFactNeighborY="112">
        <dgm:presLayoutVars>
          <dgm:bulletEnabled val="1"/>
        </dgm:presLayoutVars>
      </dgm:prSet>
      <dgm:spPr/>
    </dgm:pt>
    <dgm:pt modelId="{8F38C585-D0E9-4A59-89F2-F98FA20C4C95}" type="pres">
      <dgm:prSet presAssocID="{9609A17A-8619-4AFE-A973-84E5C1CACAE3}" presName="childShp" presStyleLbl="bgAccFollowNode1" presStyleIdx="4" presStyleCnt="5" custScaleY="19222" custLinFactNeighborX="-57" custLinFactNeighborY="-987">
        <dgm:presLayoutVars>
          <dgm:bulletEnabled val="1"/>
        </dgm:presLayoutVars>
      </dgm:prSet>
      <dgm:spPr>
        <a:prstGeom prst="roundRect">
          <a:avLst/>
        </a:prstGeom>
      </dgm:spPr>
    </dgm:pt>
  </dgm:ptLst>
  <dgm:cxnLst>
    <dgm:cxn modelId="{44FB0C37-C17E-4250-A75D-B763375BDFD8}" type="presOf" srcId="{BA7BED3D-3498-40B2-A81C-8EC54E58024C}" destId="{7175817D-A33B-4BE3-A0A3-259B49E7A959}" srcOrd="0" destOrd="0" presId="urn:microsoft.com/office/officeart/2005/8/layout/vList6"/>
    <dgm:cxn modelId="{0E07E53E-2737-4EF8-936A-C12C038864AB}" type="presOf" srcId="{6B61BE98-BE46-4848-8BCA-8F0C608C9310}" destId="{397F44C9-9992-4435-A17F-42429C9B059F}" srcOrd="0" destOrd="0" presId="urn:microsoft.com/office/officeart/2005/8/layout/vList6"/>
    <dgm:cxn modelId="{97F56460-B4BD-44EF-BAD3-CEFE1F96F3C3}" type="presOf" srcId="{40A5ACDE-85E1-4522-8928-FA09CDF3E412}" destId="{57B1222C-37F2-4187-9F8E-9E8BE81C8560}" srcOrd="0" destOrd="0" presId="urn:microsoft.com/office/officeart/2005/8/layout/vList6"/>
    <dgm:cxn modelId="{FAF32362-3186-4FB1-82A6-B5B2D5E31994}" srcId="{79410333-DB05-4569-B496-2A665B1BFE67}" destId="{3957FEFA-6992-4AC2-8878-12B62743D49A}" srcOrd="0" destOrd="0" parTransId="{D2137D1E-C6DA-4692-B212-E7C127A49297}" sibTransId="{9A6FF6CF-3D7D-4D1A-AC67-2303B30F996F}"/>
    <dgm:cxn modelId="{25EBD744-755A-4071-98D8-A6E499FE1832}" type="presOf" srcId="{3957FEFA-6992-4AC2-8878-12B62743D49A}" destId="{DA7DAFD7-DE12-45FC-A8AF-6FFA8DA65ADB}" srcOrd="0" destOrd="0" presId="urn:microsoft.com/office/officeart/2005/8/layout/vList6"/>
    <dgm:cxn modelId="{40642A46-19B6-46F4-A415-66CA215C4C56}" srcId="{9B307486-367F-4F8C-8B2A-34211F535BE9}" destId="{C92AF590-EE23-4E48-993F-9AD0DB3BB241}" srcOrd="0" destOrd="0" parTransId="{60C0DD3F-CED5-4C6E-8796-DFDA21677E21}" sibTransId="{C31E6D6E-4DF9-4262-BA9A-9CCDBE040AA2}"/>
    <dgm:cxn modelId="{48078A4F-1898-44A9-A584-966F27E9A8AE}" srcId="{9B307486-367F-4F8C-8B2A-34211F535BE9}" destId="{9609A17A-8619-4AFE-A973-84E5C1CACAE3}" srcOrd="4" destOrd="0" parTransId="{D5CF17FE-0644-434B-955B-FAFB194C35FB}" sibTransId="{2B0AA84A-4978-4837-9C73-E382B5947657}"/>
    <dgm:cxn modelId="{D89BAA71-E3B9-4C98-A9DD-AB46152D1914}" type="presOf" srcId="{9B307486-367F-4F8C-8B2A-34211F535BE9}" destId="{08B4BE39-7675-4710-983B-EB149CD7EB7D}" srcOrd="0" destOrd="0" presId="urn:microsoft.com/office/officeart/2005/8/layout/vList6"/>
    <dgm:cxn modelId="{C7B75572-BE00-4696-BB53-F3B72930F936}" type="presOf" srcId="{0716D72F-6B82-428F-B80C-28692ECA3B2F}" destId="{63DEA331-0488-40E9-97F5-2186761340D9}" srcOrd="0" destOrd="0" presId="urn:microsoft.com/office/officeart/2005/8/layout/vList6"/>
    <dgm:cxn modelId="{FE37C880-3ABB-4401-A9E1-D480C31EB5D9}" srcId="{519696E8-0BDF-4F3B-9F18-AB699BEF4044}" destId="{BA7BED3D-3498-40B2-A81C-8EC54E58024C}" srcOrd="0" destOrd="0" parTransId="{F5D6241C-B57E-4A12-80A2-FF20237F2F1D}" sibTransId="{82BBF544-FC81-4FE8-944D-DE1BAEAED3AF}"/>
    <dgm:cxn modelId="{833B6081-54EC-43DC-9B99-2D0DEBD34650}" type="presOf" srcId="{999E5613-61BA-4C03-B9EC-A37D42D26407}" destId="{8F38C585-D0E9-4A59-89F2-F98FA20C4C95}" srcOrd="0" destOrd="0" presId="urn:microsoft.com/office/officeart/2005/8/layout/vList6"/>
    <dgm:cxn modelId="{68B79BA0-E780-4C27-A506-9B878E2C3C87}" srcId="{9609A17A-8619-4AFE-A973-84E5C1CACAE3}" destId="{999E5613-61BA-4C03-B9EC-A37D42D26407}" srcOrd="0" destOrd="0" parTransId="{BBC270CD-38EF-47D5-9A11-B64F1499823B}" sibTransId="{A6577FA9-83D6-48B9-9986-F2F79D4CCAEC}"/>
    <dgm:cxn modelId="{A320E4A7-6869-4121-BF4E-989B896DFD8D}" srcId="{9B307486-367F-4F8C-8B2A-34211F535BE9}" destId="{79410333-DB05-4569-B496-2A665B1BFE67}" srcOrd="2" destOrd="0" parTransId="{069A6EEB-D2A8-4047-83D3-EB4C49EA606C}" sibTransId="{FDE6FB96-F800-4256-AC22-A0AED36E162F}"/>
    <dgm:cxn modelId="{5263CABA-7F47-47BF-9EBD-7536FB24D2EF}" type="presOf" srcId="{519696E8-0BDF-4F3B-9F18-AB699BEF4044}" destId="{9A84E377-F613-419C-8B5D-7D7EF25A5814}" srcOrd="0" destOrd="0" presId="urn:microsoft.com/office/officeart/2005/8/layout/vList6"/>
    <dgm:cxn modelId="{4E8205CF-D3A9-4BAB-9D99-D363298A2945}" srcId="{C92AF590-EE23-4E48-993F-9AD0DB3BB241}" destId="{40A5ACDE-85E1-4522-8928-FA09CDF3E412}" srcOrd="0" destOrd="0" parTransId="{E41215DF-D7EA-4778-8BFB-DA0238C3C9B0}" sibTransId="{36175544-9101-40BA-A723-B1821A7FCCA4}"/>
    <dgm:cxn modelId="{1E551ECF-8C5A-44C2-A82F-5B72C20C6B3A}" srcId="{9B307486-367F-4F8C-8B2A-34211F535BE9}" destId="{6B61BE98-BE46-4848-8BCA-8F0C608C9310}" srcOrd="1" destOrd="0" parTransId="{FA1196EA-AA55-4276-A86B-169A6844E871}" sibTransId="{31DE06E8-7DFE-4258-A969-67DDA3735C6B}"/>
    <dgm:cxn modelId="{EE1AC9D8-EE8B-40A5-BBE6-DF3C365CAD1E}" srcId="{9B307486-367F-4F8C-8B2A-34211F535BE9}" destId="{519696E8-0BDF-4F3B-9F18-AB699BEF4044}" srcOrd="3" destOrd="0" parTransId="{2EED0512-393C-48ED-B9AD-AAC753BE38D9}" sibTransId="{3BE7071F-666A-4E79-B22B-E331F4CA37B8}"/>
    <dgm:cxn modelId="{D1A152DE-6C79-4D73-99BB-375E1A7EBFD0}" type="presOf" srcId="{9609A17A-8619-4AFE-A973-84E5C1CACAE3}" destId="{CCE712D1-9CEA-437A-BA9F-DA4772DA0D54}" srcOrd="0" destOrd="0" presId="urn:microsoft.com/office/officeart/2005/8/layout/vList6"/>
    <dgm:cxn modelId="{1ED96FE0-97E7-4C39-8DBC-420B73A22EE9}" srcId="{6B61BE98-BE46-4848-8BCA-8F0C608C9310}" destId="{0716D72F-6B82-428F-B80C-28692ECA3B2F}" srcOrd="0" destOrd="0" parTransId="{CBC08790-2E77-4812-9C79-067A5A461EF7}" sibTransId="{FD49A43F-5D65-4F82-988A-276A9DF3F894}"/>
    <dgm:cxn modelId="{576232EB-E975-4B77-A8D9-9E2A03623090}" type="presOf" srcId="{C92AF590-EE23-4E48-993F-9AD0DB3BB241}" destId="{BDF3E54B-4E12-42D5-BD27-053791DA48FD}" srcOrd="0" destOrd="0" presId="urn:microsoft.com/office/officeart/2005/8/layout/vList6"/>
    <dgm:cxn modelId="{77FDF6F0-2983-4DA0-958C-FFA2F0A85479}" type="presOf" srcId="{79410333-DB05-4569-B496-2A665B1BFE67}" destId="{261A8AD4-092B-4786-AB63-A7335F4938F2}" srcOrd="0" destOrd="0" presId="urn:microsoft.com/office/officeart/2005/8/layout/vList6"/>
    <dgm:cxn modelId="{A2876615-EBAF-4428-A127-DC6BE4E8C18E}" type="presParOf" srcId="{08B4BE39-7675-4710-983B-EB149CD7EB7D}" destId="{52446E5D-2963-44FA-A2B8-328C6D80B903}" srcOrd="0" destOrd="0" presId="urn:microsoft.com/office/officeart/2005/8/layout/vList6"/>
    <dgm:cxn modelId="{8EBE656A-F76F-4273-B01D-3EC724AA86B8}" type="presParOf" srcId="{52446E5D-2963-44FA-A2B8-328C6D80B903}" destId="{BDF3E54B-4E12-42D5-BD27-053791DA48FD}" srcOrd="0" destOrd="0" presId="urn:microsoft.com/office/officeart/2005/8/layout/vList6"/>
    <dgm:cxn modelId="{771FC05E-81BC-432C-B66E-EA0EDDD66B7C}" type="presParOf" srcId="{52446E5D-2963-44FA-A2B8-328C6D80B903}" destId="{57B1222C-37F2-4187-9F8E-9E8BE81C8560}" srcOrd="1" destOrd="0" presId="urn:microsoft.com/office/officeart/2005/8/layout/vList6"/>
    <dgm:cxn modelId="{6A9EBE3F-D67F-4FDB-A3A4-F62CDF50866F}" type="presParOf" srcId="{08B4BE39-7675-4710-983B-EB149CD7EB7D}" destId="{BC25931A-913B-4863-875D-8E248D1951B1}" srcOrd="1" destOrd="0" presId="urn:microsoft.com/office/officeart/2005/8/layout/vList6"/>
    <dgm:cxn modelId="{80339CDA-DAF8-479A-9840-9F094279186E}" type="presParOf" srcId="{08B4BE39-7675-4710-983B-EB149CD7EB7D}" destId="{293D78E5-7EC4-4D0A-A5C3-C48A28F183C9}" srcOrd="2" destOrd="0" presId="urn:microsoft.com/office/officeart/2005/8/layout/vList6"/>
    <dgm:cxn modelId="{5CEEF659-B063-4152-B090-BC555CB8005B}" type="presParOf" srcId="{293D78E5-7EC4-4D0A-A5C3-C48A28F183C9}" destId="{397F44C9-9992-4435-A17F-42429C9B059F}" srcOrd="0" destOrd="0" presId="urn:microsoft.com/office/officeart/2005/8/layout/vList6"/>
    <dgm:cxn modelId="{13BBE3A3-E207-4271-B1F2-87A23BEA8620}" type="presParOf" srcId="{293D78E5-7EC4-4D0A-A5C3-C48A28F183C9}" destId="{63DEA331-0488-40E9-97F5-2186761340D9}" srcOrd="1" destOrd="0" presId="urn:microsoft.com/office/officeart/2005/8/layout/vList6"/>
    <dgm:cxn modelId="{C31D9A75-8746-40A3-8D79-E189F8B0A45A}" type="presParOf" srcId="{08B4BE39-7675-4710-983B-EB149CD7EB7D}" destId="{907501AB-B1FB-48D0-8963-0C5916C3EBBD}" srcOrd="3" destOrd="0" presId="urn:microsoft.com/office/officeart/2005/8/layout/vList6"/>
    <dgm:cxn modelId="{8F51FC2D-B46A-4F06-93CF-375C00A59FB6}" type="presParOf" srcId="{08B4BE39-7675-4710-983B-EB149CD7EB7D}" destId="{2F7B6CF8-E6E4-437D-AC12-53243B8C3397}" srcOrd="4" destOrd="0" presId="urn:microsoft.com/office/officeart/2005/8/layout/vList6"/>
    <dgm:cxn modelId="{8B0809E5-E46E-4CBC-8A53-E4BBC761C4EC}" type="presParOf" srcId="{2F7B6CF8-E6E4-437D-AC12-53243B8C3397}" destId="{261A8AD4-092B-4786-AB63-A7335F4938F2}" srcOrd="0" destOrd="0" presId="urn:microsoft.com/office/officeart/2005/8/layout/vList6"/>
    <dgm:cxn modelId="{8BC797C8-A515-4A7A-AAE5-1536532B1876}" type="presParOf" srcId="{2F7B6CF8-E6E4-437D-AC12-53243B8C3397}" destId="{DA7DAFD7-DE12-45FC-A8AF-6FFA8DA65ADB}" srcOrd="1" destOrd="0" presId="urn:microsoft.com/office/officeart/2005/8/layout/vList6"/>
    <dgm:cxn modelId="{E8B30A6B-DFEE-4E28-9D30-ACDC10FD11D1}" type="presParOf" srcId="{08B4BE39-7675-4710-983B-EB149CD7EB7D}" destId="{440E7C0E-8569-4906-A0E0-24AA6F04FFC8}" srcOrd="5" destOrd="0" presId="urn:microsoft.com/office/officeart/2005/8/layout/vList6"/>
    <dgm:cxn modelId="{1A0C2F9D-0A65-47F7-88D2-DB6B0636682C}" type="presParOf" srcId="{08B4BE39-7675-4710-983B-EB149CD7EB7D}" destId="{5A52067A-DB26-4B09-AE64-59FCED866292}" srcOrd="6" destOrd="0" presId="urn:microsoft.com/office/officeart/2005/8/layout/vList6"/>
    <dgm:cxn modelId="{1FDA0478-F1E0-4BEA-86F9-F82799B35FB9}" type="presParOf" srcId="{5A52067A-DB26-4B09-AE64-59FCED866292}" destId="{9A84E377-F613-419C-8B5D-7D7EF25A5814}" srcOrd="0" destOrd="0" presId="urn:microsoft.com/office/officeart/2005/8/layout/vList6"/>
    <dgm:cxn modelId="{F8606414-CC7C-45B9-91A4-B9BEC53F2930}" type="presParOf" srcId="{5A52067A-DB26-4B09-AE64-59FCED866292}" destId="{7175817D-A33B-4BE3-A0A3-259B49E7A959}" srcOrd="1" destOrd="0" presId="urn:microsoft.com/office/officeart/2005/8/layout/vList6"/>
    <dgm:cxn modelId="{EF73387B-3287-42E6-AC0F-8FEE996C063F}" type="presParOf" srcId="{08B4BE39-7675-4710-983B-EB149CD7EB7D}" destId="{FEDACB59-1AB6-42E1-A98B-1F1CEA276567}" srcOrd="7" destOrd="0" presId="urn:microsoft.com/office/officeart/2005/8/layout/vList6"/>
    <dgm:cxn modelId="{5A8FEA13-99BB-4996-B66E-3B524BB815C4}" type="presParOf" srcId="{08B4BE39-7675-4710-983B-EB149CD7EB7D}" destId="{66209A5B-5FB6-481D-A432-AFBB1AB73D4A}" srcOrd="8" destOrd="0" presId="urn:microsoft.com/office/officeart/2005/8/layout/vList6"/>
    <dgm:cxn modelId="{3EDFE26D-E5F8-4321-85ED-872117BF66F4}" type="presParOf" srcId="{66209A5B-5FB6-481D-A432-AFBB1AB73D4A}" destId="{CCE712D1-9CEA-437A-BA9F-DA4772DA0D54}" srcOrd="0" destOrd="0" presId="urn:microsoft.com/office/officeart/2005/8/layout/vList6"/>
    <dgm:cxn modelId="{BC2E4261-D741-4EA6-9587-1C1CEA66D0D1}" type="presParOf" srcId="{66209A5B-5FB6-481D-A432-AFBB1AB73D4A}" destId="{8F38C585-D0E9-4A59-89F2-F98FA20C4C9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22BDCADC-2243-4870-9F2A-AD9D95BB9D8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D08C41A-93E6-4ACE-A555-9D191B46059C}">
      <dgm:prSet custT="1"/>
      <dgm:spPr/>
      <dgm:t>
        <a:bodyPr/>
        <a:lstStyle/>
        <a:p>
          <a:r>
            <a:rPr lang="en-IN" sz="2000" b="1" dirty="0"/>
            <a:t>Model-Free Iso-conversional Method:</a:t>
          </a:r>
          <a:endParaRPr lang="en-IN" sz="2000" dirty="0"/>
        </a:p>
      </dgm:t>
    </dgm:pt>
    <dgm:pt modelId="{409A0583-0561-42AE-8F3E-9F69142AF0FD}" type="parTrans" cxnId="{2724FE1B-327F-4B9E-BADD-B330AF4D932E}">
      <dgm:prSet/>
      <dgm:spPr/>
      <dgm:t>
        <a:bodyPr/>
        <a:lstStyle/>
        <a:p>
          <a:endParaRPr lang="en-IN"/>
        </a:p>
      </dgm:t>
    </dgm:pt>
    <dgm:pt modelId="{168A8733-688B-4343-A1FD-C9F6CA1D88C9}" type="sibTrans" cxnId="{2724FE1B-327F-4B9E-BADD-B330AF4D932E}">
      <dgm:prSet/>
      <dgm:spPr/>
      <dgm:t>
        <a:bodyPr/>
        <a:lstStyle/>
        <a:p>
          <a:endParaRPr lang="en-IN"/>
        </a:p>
      </dgm:t>
    </dgm:pt>
    <dgm:pt modelId="{5C6D6284-1DD3-4AAD-9FAA-93876A86BDE3}" type="pres">
      <dgm:prSet presAssocID="{22BDCADC-2243-4870-9F2A-AD9D95BB9D8E}" presName="linear" presStyleCnt="0">
        <dgm:presLayoutVars>
          <dgm:animLvl val="lvl"/>
          <dgm:resizeHandles val="exact"/>
        </dgm:presLayoutVars>
      </dgm:prSet>
      <dgm:spPr/>
    </dgm:pt>
    <dgm:pt modelId="{2F43A540-CB36-49E2-8319-DA6D275DEE88}" type="pres">
      <dgm:prSet presAssocID="{0D08C41A-93E6-4ACE-A555-9D191B46059C}" presName="parentText" presStyleLbl="node1" presStyleIdx="0" presStyleCnt="1" custLinFactNeighborY="9000">
        <dgm:presLayoutVars>
          <dgm:chMax val="0"/>
          <dgm:bulletEnabled val="1"/>
        </dgm:presLayoutVars>
      </dgm:prSet>
      <dgm:spPr/>
    </dgm:pt>
  </dgm:ptLst>
  <dgm:cxnLst>
    <dgm:cxn modelId="{2724FE1B-327F-4B9E-BADD-B330AF4D932E}" srcId="{22BDCADC-2243-4870-9F2A-AD9D95BB9D8E}" destId="{0D08C41A-93E6-4ACE-A555-9D191B46059C}" srcOrd="0" destOrd="0" parTransId="{409A0583-0561-42AE-8F3E-9F69142AF0FD}" sibTransId="{168A8733-688B-4343-A1FD-C9F6CA1D88C9}"/>
    <dgm:cxn modelId="{00A7EA8A-B36C-4720-9432-C91CB36A321E}" type="presOf" srcId="{22BDCADC-2243-4870-9F2A-AD9D95BB9D8E}" destId="{5C6D6284-1DD3-4AAD-9FAA-93876A86BDE3}" srcOrd="0" destOrd="0" presId="urn:microsoft.com/office/officeart/2005/8/layout/vList2"/>
    <dgm:cxn modelId="{352685DA-A4DB-4D1F-80B4-DE6AB639CEDC}" type="presOf" srcId="{0D08C41A-93E6-4ACE-A555-9D191B46059C}" destId="{2F43A540-CB36-49E2-8319-DA6D275DEE88}" srcOrd="0" destOrd="0" presId="urn:microsoft.com/office/officeart/2005/8/layout/vList2"/>
    <dgm:cxn modelId="{69B47B0E-61F5-409F-93AA-3222D32D8C88}" type="presParOf" srcId="{5C6D6284-1DD3-4AAD-9FAA-93876A86BDE3}" destId="{2F43A540-CB36-49E2-8319-DA6D275DEE8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4ECD20-E3BF-46F1-98BF-72BB059B080E}"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C0FDF24F-7E51-4B46-B262-0877A0497B1B}">
      <dgm:prSet/>
      <dgm:spPr/>
      <dgm:t>
        <a:bodyPr/>
        <a:lstStyle/>
        <a:p>
          <a:r>
            <a:rPr lang="en-IN" dirty="0"/>
            <a:t>The functional materials, Ni-CaOCa</a:t>
          </a:r>
          <a:r>
            <a:rPr lang="en-IN" baseline="-25000" dirty="0"/>
            <a:t>2</a:t>
          </a:r>
          <a:r>
            <a:rPr lang="en-IN" dirty="0"/>
            <a:t>SiO</a:t>
          </a:r>
          <a:r>
            <a:rPr lang="en-IN" baseline="-25000" dirty="0"/>
            <a:t>4</a:t>
          </a:r>
          <a:r>
            <a:rPr lang="en-IN" dirty="0"/>
            <a:t> and Ni-Ca</a:t>
          </a:r>
          <a:r>
            <a:rPr lang="en-IN" baseline="-25000" dirty="0"/>
            <a:t>2</a:t>
          </a:r>
          <a:r>
            <a:rPr lang="en-IN" dirty="0"/>
            <a:t>SiO</a:t>
          </a:r>
          <a:r>
            <a:rPr lang="en-IN" baseline="-25000" dirty="0"/>
            <a:t>4</a:t>
          </a:r>
          <a:r>
            <a:rPr lang="en-IN" dirty="0"/>
            <a:t>, showed an obvious catalytic effect for the three types of biomass samples tested</a:t>
          </a:r>
        </a:p>
      </dgm:t>
    </dgm:pt>
    <dgm:pt modelId="{F2DCACAF-419A-4C69-991A-54A5075054FD}" type="parTrans" cxnId="{58486D60-E7FA-4E59-93EA-1D6135887CC6}">
      <dgm:prSet/>
      <dgm:spPr/>
      <dgm:t>
        <a:bodyPr/>
        <a:lstStyle/>
        <a:p>
          <a:endParaRPr lang="en-IN"/>
        </a:p>
      </dgm:t>
    </dgm:pt>
    <dgm:pt modelId="{289D9876-7585-46EB-ABC2-C394D468998D}" type="sibTrans" cxnId="{58486D60-E7FA-4E59-93EA-1D6135887CC6}">
      <dgm:prSet/>
      <dgm:spPr/>
      <dgm:t>
        <a:bodyPr/>
        <a:lstStyle/>
        <a:p>
          <a:endParaRPr lang="en-IN"/>
        </a:p>
      </dgm:t>
    </dgm:pt>
    <dgm:pt modelId="{18D007DA-053E-4638-836E-709CB79C6863}">
      <dgm:prSet/>
      <dgm:spPr/>
      <dgm:t>
        <a:bodyPr/>
        <a:lstStyle/>
        <a:p>
          <a:r>
            <a:rPr lang="en-IN" dirty="0"/>
            <a:t>The correlation R</a:t>
          </a:r>
          <a:r>
            <a:rPr lang="en-IN" baseline="30000" dirty="0"/>
            <a:t>2</a:t>
          </a:r>
          <a:r>
            <a:rPr lang="en-IN" dirty="0"/>
            <a:t> of all fitting lines in all cases was above 0.9, which indicated that FWO method, KAS method, Friedman method and DAEM were suitable for modelling the kinetics of biomass catalytic pyrolysis whereas FWO method, KAS method, DAEM showed more accuracy as compare Friedman method.</a:t>
          </a:r>
        </a:p>
      </dgm:t>
    </dgm:pt>
    <dgm:pt modelId="{CD3E74D2-4F98-45D4-9CA4-660185589ABD}" type="parTrans" cxnId="{E1676985-2126-4041-9528-F926694BCC01}">
      <dgm:prSet/>
      <dgm:spPr/>
      <dgm:t>
        <a:bodyPr/>
        <a:lstStyle/>
        <a:p>
          <a:endParaRPr lang="en-IN"/>
        </a:p>
      </dgm:t>
    </dgm:pt>
    <dgm:pt modelId="{8BA0B461-D8C5-4EEE-8DCD-FAE0D4C28421}" type="sibTrans" cxnId="{E1676985-2126-4041-9528-F926694BCC01}">
      <dgm:prSet/>
      <dgm:spPr/>
      <dgm:t>
        <a:bodyPr/>
        <a:lstStyle/>
        <a:p>
          <a:endParaRPr lang="en-IN"/>
        </a:p>
      </dgm:t>
    </dgm:pt>
    <dgm:pt modelId="{892EF62E-8B53-465D-A959-9D45A6FC9D09}">
      <dgm:prSet/>
      <dgm:spPr/>
      <dgm:t>
        <a:bodyPr/>
        <a:lstStyle/>
        <a:p>
          <a:r>
            <a:rPr lang="en-IN" dirty="0"/>
            <a:t>For the three types of biomasses tested, the functional material, NiCaOCa</a:t>
          </a:r>
          <a:r>
            <a:rPr lang="en-IN" baseline="-25000" dirty="0"/>
            <a:t>2</a:t>
          </a:r>
          <a:r>
            <a:rPr lang="en-IN" dirty="0"/>
            <a:t>SiO</a:t>
          </a:r>
          <a:r>
            <a:rPr lang="en-IN" baseline="-25000" dirty="0"/>
            <a:t>4</a:t>
          </a:r>
          <a:r>
            <a:rPr lang="en-IN" dirty="0"/>
            <a:t>, showed the greatest catalytic effect on pyrolysis due to the evident decrease in activation energy. For sawdust, the functional material, Ni-Ca</a:t>
          </a:r>
          <a:r>
            <a:rPr lang="en-IN" baseline="-25000" dirty="0"/>
            <a:t>2</a:t>
          </a:r>
          <a:r>
            <a:rPr lang="en-IN" dirty="0"/>
            <a:t>SiO</a:t>
          </a:r>
          <a:r>
            <a:rPr lang="en-IN" baseline="-25000" dirty="0"/>
            <a:t>4 </a:t>
          </a:r>
          <a:r>
            <a:rPr lang="en-IN" dirty="0"/>
            <a:t>Catalyst showed Greater catalytic effect as compared to , NiCaOCa</a:t>
          </a:r>
          <a:r>
            <a:rPr lang="en-IN" baseline="-25000" dirty="0"/>
            <a:t>2</a:t>
          </a:r>
          <a:r>
            <a:rPr lang="en-IN" dirty="0"/>
            <a:t>SiO</a:t>
          </a:r>
          <a:r>
            <a:rPr lang="en-IN" baseline="-25000" dirty="0"/>
            <a:t>4 </a:t>
          </a:r>
          <a:r>
            <a:rPr lang="en-IN" dirty="0"/>
            <a:t>Catalyst</a:t>
          </a:r>
        </a:p>
      </dgm:t>
    </dgm:pt>
    <dgm:pt modelId="{1E5EBC0E-9001-4509-BD7B-FF9ED81F48C8}" type="parTrans" cxnId="{2B4487D4-1AEE-40E4-92E1-81ECCEDEAB58}">
      <dgm:prSet/>
      <dgm:spPr/>
      <dgm:t>
        <a:bodyPr/>
        <a:lstStyle/>
        <a:p>
          <a:endParaRPr lang="en-IN"/>
        </a:p>
      </dgm:t>
    </dgm:pt>
    <dgm:pt modelId="{7CAA0BAE-880F-4A4F-A5B9-F1DBF99F2565}" type="sibTrans" cxnId="{2B4487D4-1AEE-40E4-92E1-81ECCEDEAB58}">
      <dgm:prSet/>
      <dgm:spPr/>
      <dgm:t>
        <a:bodyPr/>
        <a:lstStyle/>
        <a:p>
          <a:endParaRPr lang="en-IN"/>
        </a:p>
      </dgm:t>
    </dgm:pt>
    <dgm:pt modelId="{9DAE2F86-BA45-4E07-BB64-BA75F7DEA2B1}">
      <dgm:prSet/>
      <dgm:spPr/>
      <dgm:t>
        <a:bodyPr/>
        <a:lstStyle/>
        <a:p>
          <a:r>
            <a:rPr lang="en-IN" dirty="0"/>
            <a:t>significant impact of catalysts on the reaction mechanisms. The use of NiCaOSi</a:t>
          </a:r>
          <a:r>
            <a:rPr lang="en-IN" baseline="-25000" dirty="0"/>
            <a:t>2</a:t>
          </a:r>
          <a:r>
            <a:rPr lang="en-IN" dirty="0"/>
            <a:t>O</a:t>
          </a:r>
          <a:r>
            <a:rPr lang="en-IN" baseline="-25000" dirty="0"/>
            <a:t>4</a:t>
          </a:r>
          <a:r>
            <a:rPr lang="en-IN" dirty="0"/>
            <a:t> catalyst altered the reaction pathway, with involvement of nucleation, diffusion control, and multiple reaction mechanisms. The presence of catalysts provided better control over the conversion process and facilitated the production of targeted </a:t>
          </a:r>
          <a:r>
            <a:rPr lang="en-IN"/>
            <a:t>biofuels.</a:t>
          </a:r>
          <a:r>
            <a:rPr lang="en-US"/>
            <a:t>.</a:t>
          </a:r>
          <a:endParaRPr lang="en-IN" dirty="0"/>
        </a:p>
      </dgm:t>
    </dgm:pt>
    <dgm:pt modelId="{6E365E41-4897-4218-8BDF-00D6A05DCA3A}" type="parTrans" cxnId="{34D6D627-09AB-400B-994D-F4EC4FA76662}">
      <dgm:prSet/>
      <dgm:spPr/>
      <dgm:t>
        <a:bodyPr/>
        <a:lstStyle/>
        <a:p>
          <a:endParaRPr lang="en-IN"/>
        </a:p>
      </dgm:t>
    </dgm:pt>
    <dgm:pt modelId="{2A686E85-4C94-4377-8721-03B12F73BFED}" type="sibTrans" cxnId="{34D6D627-09AB-400B-994D-F4EC4FA76662}">
      <dgm:prSet/>
      <dgm:spPr/>
      <dgm:t>
        <a:bodyPr/>
        <a:lstStyle/>
        <a:p>
          <a:endParaRPr lang="en-IN"/>
        </a:p>
      </dgm:t>
    </dgm:pt>
    <dgm:pt modelId="{56FE1C18-01BC-4AC0-961C-3E67A8630DF1}" type="pres">
      <dgm:prSet presAssocID="{B84ECD20-E3BF-46F1-98BF-72BB059B080E}" presName="linear" presStyleCnt="0">
        <dgm:presLayoutVars>
          <dgm:animLvl val="lvl"/>
          <dgm:resizeHandles val="exact"/>
        </dgm:presLayoutVars>
      </dgm:prSet>
      <dgm:spPr/>
    </dgm:pt>
    <dgm:pt modelId="{B057E301-1DE4-4AB3-95F2-9F14CCE5B119}" type="pres">
      <dgm:prSet presAssocID="{C0FDF24F-7E51-4B46-B262-0877A0497B1B}" presName="parentText" presStyleLbl="node1" presStyleIdx="0" presStyleCnt="4" custLinFactY="-35932" custLinFactNeighborY="-100000">
        <dgm:presLayoutVars>
          <dgm:chMax val="0"/>
          <dgm:bulletEnabled val="1"/>
        </dgm:presLayoutVars>
      </dgm:prSet>
      <dgm:spPr/>
    </dgm:pt>
    <dgm:pt modelId="{511FDE9F-2124-468B-8901-D231B2F13850}" type="pres">
      <dgm:prSet presAssocID="{289D9876-7585-46EB-ABC2-C394D468998D}" presName="spacer" presStyleCnt="0"/>
      <dgm:spPr/>
    </dgm:pt>
    <dgm:pt modelId="{4A93BAD1-5F89-4541-8852-07F12AE9EED9}" type="pres">
      <dgm:prSet presAssocID="{18D007DA-053E-4638-836E-709CB79C6863}" presName="parentText" presStyleLbl="node1" presStyleIdx="1" presStyleCnt="4" custLinFactY="-13877" custLinFactNeighborY="-100000">
        <dgm:presLayoutVars>
          <dgm:chMax val="0"/>
          <dgm:bulletEnabled val="1"/>
        </dgm:presLayoutVars>
      </dgm:prSet>
      <dgm:spPr/>
    </dgm:pt>
    <dgm:pt modelId="{A3A3D54C-7D48-4B78-B890-509E4B102529}" type="pres">
      <dgm:prSet presAssocID="{8BA0B461-D8C5-4EEE-8DCD-FAE0D4C28421}" presName="spacer" presStyleCnt="0"/>
      <dgm:spPr/>
    </dgm:pt>
    <dgm:pt modelId="{3658DDAF-B5EA-4822-BDE7-557934BC4901}" type="pres">
      <dgm:prSet presAssocID="{892EF62E-8B53-465D-A959-9D45A6FC9D09}" presName="parentText" presStyleLbl="node1" presStyleIdx="2" presStyleCnt="4" custLinFactNeighborY="73240">
        <dgm:presLayoutVars>
          <dgm:chMax val="0"/>
          <dgm:bulletEnabled val="1"/>
        </dgm:presLayoutVars>
      </dgm:prSet>
      <dgm:spPr/>
    </dgm:pt>
    <dgm:pt modelId="{BFD45191-4B0D-41CE-B888-0FAEE9D4FF3F}" type="pres">
      <dgm:prSet presAssocID="{7CAA0BAE-880F-4A4F-A5B9-F1DBF99F2565}" presName="spacer" presStyleCnt="0"/>
      <dgm:spPr/>
    </dgm:pt>
    <dgm:pt modelId="{EFEA6BBD-80C4-45BD-8DD6-BB3CC4020D1E}" type="pres">
      <dgm:prSet presAssocID="{9DAE2F86-BA45-4E07-BB64-BA75F7DEA2B1}" presName="parentText" presStyleLbl="node1" presStyleIdx="3" presStyleCnt="4" custLinFactY="23351" custLinFactNeighborY="100000">
        <dgm:presLayoutVars>
          <dgm:chMax val="0"/>
          <dgm:bulletEnabled val="1"/>
        </dgm:presLayoutVars>
      </dgm:prSet>
      <dgm:spPr/>
    </dgm:pt>
  </dgm:ptLst>
  <dgm:cxnLst>
    <dgm:cxn modelId="{34D6D627-09AB-400B-994D-F4EC4FA76662}" srcId="{B84ECD20-E3BF-46F1-98BF-72BB059B080E}" destId="{9DAE2F86-BA45-4E07-BB64-BA75F7DEA2B1}" srcOrd="3" destOrd="0" parTransId="{6E365E41-4897-4218-8BDF-00D6A05DCA3A}" sibTransId="{2A686E85-4C94-4377-8721-03B12F73BFED}"/>
    <dgm:cxn modelId="{D6F08928-C56D-4855-8676-D391362656EC}" type="presOf" srcId="{18D007DA-053E-4638-836E-709CB79C6863}" destId="{4A93BAD1-5F89-4541-8852-07F12AE9EED9}" srcOrd="0" destOrd="0" presId="urn:microsoft.com/office/officeart/2005/8/layout/vList2"/>
    <dgm:cxn modelId="{58486D60-E7FA-4E59-93EA-1D6135887CC6}" srcId="{B84ECD20-E3BF-46F1-98BF-72BB059B080E}" destId="{C0FDF24F-7E51-4B46-B262-0877A0497B1B}" srcOrd="0" destOrd="0" parTransId="{F2DCACAF-419A-4C69-991A-54A5075054FD}" sibTransId="{289D9876-7585-46EB-ABC2-C394D468998D}"/>
    <dgm:cxn modelId="{0A90E96D-CA87-4810-9828-F76EEE2BD212}" type="presOf" srcId="{C0FDF24F-7E51-4B46-B262-0877A0497B1B}" destId="{B057E301-1DE4-4AB3-95F2-9F14CCE5B119}" srcOrd="0" destOrd="0" presId="urn:microsoft.com/office/officeart/2005/8/layout/vList2"/>
    <dgm:cxn modelId="{E1676985-2126-4041-9528-F926694BCC01}" srcId="{B84ECD20-E3BF-46F1-98BF-72BB059B080E}" destId="{18D007DA-053E-4638-836E-709CB79C6863}" srcOrd="1" destOrd="0" parTransId="{CD3E74D2-4F98-45D4-9CA4-660185589ABD}" sibTransId="{8BA0B461-D8C5-4EEE-8DCD-FAE0D4C28421}"/>
    <dgm:cxn modelId="{7827EF90-F2A4-4C94-B474-4ADC43D33E97}" type="presOf" srcId="{9DAE2F86-BA45-4E07-BB64-BA75F7DEA2B1}" destId="{EFEA6BBD-80C4-45BD-8DD6-BB3CC4020D1E}" srcOrd="0" destOrd="0" presId="urn:microsoft.com/office/officeart/2005/8/layout/vList2"/>
    <dgm:cxn modelId="{3B498CAC-977F-400A-90D6-9DF023FA2CD4}" type="presOf" srcId="{892EF62E-8B53-465D-A959-9D45A6FC9D09}" destId="{3658DDAF-B5EA-4822-BDE7-557934BC4901}" srcOrd="0" destOrd="0" presId="urn:microsoft.com/office/officeart/2005/8/layout/vList2"/>
    <dgm:cxn modelId="{2B4487D4-1AEE-40E4-92E1-81ECCEDEAB58}" srcId="{B84ECD20-E3BF-46F1-98BF-72BB059B080E}" destId="{892EF62E-8B53-465D-A959-9D45A6FC9D09}" srcOrd="2" destOrd="0" parTransId="{1E5EBC0E-9001-4509-BD7B-FF9ED81F48C8}" sibTransId="{7CAA0BAE-880F-4A4F-A5B9-F1DBF99F2565}"/>
    <dgm:cxn modelId="{56ACA9DB-787A-47E0-B66D-7BC41778B8D8}" type="presOf" srcId="{B84ECD20-E3BF-46F1-98BF-72BB059B080E}" destId="{56FE1C18-01BC-4AC0-961C-3E67A8630DF1}" srcOrd="0" destOrd="0" presId="urn:microsoft.com/office/officeart/2005/8/layout/vList2"/>
    <dgm:cxn modelId="{C3EE7810-063B-4BF3-A89A-F7A295C9C5E8}" type="presParOf" srcId="{56FE1C18-01BC-4AC0-961C-3E67A8630DF1}" destId="{B057E301-1DE4-4AB3-95F2-9F14CCE5B119}" srcOrd="0" destOrd="0" presId="urn:microsoft.com/office/officeart/2005/8/layout/vList2"/>
    <dgm:cxn modelId="{A61681D0-8953-4323-A6BE-417E71DEAE4F}" type="presParOf" srcId="{56FE1C18-01BC-4AC0-961C-3E67A8630DF1}" destId="{511FDE9F-2124-468B-8901-D231B2F13850}" srcOrd="1" destOrd="0" presId="urn:microsoft.com/office/officeart/2005/8/layout/vList2"/>
    <dgm:cxn modelId="{D1F73510-B296-44FD-9FF7-D5F13ECD7B02}" type="presParOf" srcId="{56FE1C18-01BC-4AC0-961C-3E67A8630DF1}" destId="{4A93BAD1-5F89-4541-8852-07F12AE9EED9}" srcOrd="2" destOrd="0" presId="urn:microsoft.com/office/officeart/2005/8/layout/vList2"/>
    <dgm:cxn modelId="{7D4DD635-A9A4-4955-B33F-296C6CF618D4}" type="presParOf" srcId="{56FE1C18-01BC-4AC0-961C-3E67A8630DF1}" destId="{A3A3D54C-7D48-4B78-B890-509E4B102529}" srcOrd="3" destOrd="0" presId="urn:microsoft.com/office/officeart/2005/8/layout/vList2"/>
    <dgm:cxn modelId="{8A8FD956-792F-484B-96AF-EF12875F028B}" type="presParOf" srcId="{56FE1C18-01BC-4AC0-961C-3E67A8630DF1}" destId="{3658DDAF-B5EA-4822-BDE7-557934BC4901}" srcOrd="4" destOrd="0" presId="urn:microsoft.com/office/officeart/2005/8/layout/vList2"/>
    <dgm:cxn modelId="{4454D28C-C3CA-4F43-A6FB-C9E124BC36FF}" type="presParOf" srcId="{56FE1C18-01BC-4AC0-961C-3E67A8630DF1}" destId="{BFD45191-4B0D-41CE-B888-0FAEE9D4FF3F}" srcOrd="5" destOrd="0" presId="urn:microsoft.com/office/officeart/2005/8/layout/vList2"/>
    <dgm:cxn modelId="{AEB9C329-0B98-4119-B84D-2307F256EC14}" type="presParOf" srcId="{56FE1C18-01BC-4AC0-961C-3E67A8630DF1}" destId="{EFEA6BBD-80C4-45BD-8DD6-BB3CC4020D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8E6A8-D292-492B-BB6A-6CFA983C4D18}">
      <dsp:nvSpPr>
        <dsp:cNvPr id="0" name=""/>
        <dsp:cNvSpPr/>
      </dsp:nvSpPr>
      <dsp:spPr>
        <a:xfrm>
          <a:off x="0" y="0"/>
          <a:ext cx="2658421" cy="1727437"/>
        </a:xfrm>
        <a:prstGeom prst="roundRect">
          <a:avLst/>
        </a:prstGeom>
        <a:solidFill>
          <a:srgbClr val="FFC000"/>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dirty="0"/>
            <a:t>Fast Pyrolysis</a:t>
          </a:r>
        </a:p>
      </dsp:txBody>
      <dsp:txXfrm>
        <a:off x="84327" y="84327"/>
        <a:ext cx="2489767" cy="1558783"/>
      </dsp:txXfrm>
    </dsp:sp>
    <dsp:sp modelId="{E2C7BFFD-7C82-4907-82EF-C96C2E9EBE75}">
      <dsp:nvSpPr>
        <dsp:cNvPr id="0" name=""/>
        <dsp:cNvSpPr/>
      </dsp:nvSpPr>
      <dsp:spPr>
        <a:xfrm>
          <a:off x="2795061" y="253944"/>
          <a:ext cx="459560" cy="1766017"/>
        </a:xfrm>
        <a:prstGeom prst="leftBrace">
          <a:avLst>
            <a:gd name="adj1" fmla="val 35000"/>
            <a:gd name="adj2" fmla="val 50000"/>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EC0C6-7996-4722-AECE-C751EB554D5D}">
      <dsp:nvSpPr>
        <dsp:cNvPr id="0" name=""/>
        <dsp:cNvSpPr/>
      </dsp:nvSpPr>
      <dsp:spPr>
        <a:xfrm>
          <a:off x="3257865" y="257822"/>
          <a:ext cx="6668466" cy="1621746"/>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Fast pyrolysis is a technique for thermally breaking down different biomass types in the absence of air or oxygen to produce products based on their nature, such as solid char, liquid oil, and volatile gas. </a:t>
          </a:r>
          <a:endParaRPr lang="en-IN" sz="2000" kern="1200" dirty="0"/>
        </a:p>
      </dsp:txBody>
      <dsp:txXfrm>
        <a:off x="3337032" y="336989"/>
        <a:ext cx="6510132" cy="1463412"/>
      </dsp:txXfrm>
    </dsp:sp>
    <dsp:sp modelId="{7658DF62-3BCA-4DF8-A7F5-92BC3A8AA48D}">
      <dsp:nvSpPr>
        <dsp:cNvPr id="0" name=""/>
        <dsp:cNvSpPr/>
      </dsp:nvSpPr>
      <dsp:spPr>
        <a:xfrm>
          <a:off x="0" y="2257438"/>
          <a:ext cx="2495176" cy="2903806"/>
        </a:xfrm>
        <a:prstGeom prst="roundRect">
          <a:avLst/>
        </a:prstGeom>
        <a:solidFill>
          <a:srgbClr val="92D050"/>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dirty="0"/>
            <a:t>Fast Catalytic Pyrolysis</a:t>
          </a:r>
        </a:p>
      </dsp:txBody>
      <dsp:txXfrm>
        <a:off x="121804" y="2379242"/>
        <a:ext cx="2251568" cy="2660198"/>
      </dsp:txXfrm>
    </dsp:sp>
    <dsp:sp modelId="{4D599506-7887-4406-9DB8-5F4BC52F8746}">
      <dsp:nvSpPr>
        <dsp:cNvPr id="0" name=""/>
        <dsp:cNvSpPr/>
      </dsp:nvSpPr>
      <dsp:spPr>
        <a:xfrm>
          <a:off x="2634588" y="2580486"/>
          <a:ext cx="499035" cy="2239806"/>
        </a:xfrm>
        <a:prstGeom prst="leftBrace">
          <a:avLst>
            <a:gd name="adj1" fmla="val 35000"/>
            <a:gd name="adj2" fmla="val 50000"/>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C2A112-B8DA-41FE-8448-ED9032C58A73}">
      <dsp:nvSpPr>
        <dsp:cNvPr id="0" name=""/>
        <dsp:cNvSpPr/>
      </dsp:nvSpPr>
      <dsp:spPr>
        <a:xfrm>
          <a:off x="3193825" y="2301685"/>
          <a:ext cx="6786880" cy="2815312"/>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FCP is an attractive technology that integrates fast pyrolysis of biomass and catalytic upgrading into a single process to produce bio-oil with enhanced quality that could potentially fit into existing infrastructure.</a:t>
          </a:r>
          <a:endParaRPr lang="en-IN" sz="2000" kern="1200" dirty="0"/>
        </a:p>
        <a:p>
          <a:pPr marL="228600" lvl="1" indent="-228600" algn="l" defTabSz="889000">
            <a:lnSpc>
              <a:spcPct val="90000"/>
            </a:lnSpc>
            <a:spcBef>
              <a:spcPct val="0"/>
            </a:spcBef>
            <a:spcAft>
              <a:spcPct val="15000"/>
            </a:spcAft>
            <a:buChar char="•"/>
          </a:pPr>
          <a:r>
            <a:rPr lang="en-IN" sz="2000" b="1" kern="1200">
              <a:solidFill>
                <a:schemeClr val="accent1"/>
              </a:solidFill>
            </a:rPr>
            <a:t>In-situ </a:t>
          </a:r>
          <a:r>
            <a:rPr lang="en-IN" sz="2000" b="1" kern="1200" dirty="0">
              <a:solidFill>
                <a:schemeClr val="accent1"/>
              </a:solidFill>
            </a:rPr>
            <a:t>: </a:t>
          </a:r>
          <a:r>
            <a:rPr lang="en-US" sz="2000" kern="1200" dirty="0"/>
            <a:t>The catalyst is directly connected with pyrolysis fumes, resulting in higher </a:t>
          </a:r>
          <a:r>
            <a:rPr lang="en-IN" sz="2000" kern="1200" dirty="0"/>
            <a:t>quality bio-oil</a:t>
          </a:r>
        </a:p>
        <a:p>
          <a:pPr marL="228600" lvl="1" indent="-228600" algn="l" defTabSz="889000">
            <a:lnSpc>
              <a:spcPct val="90000"/>
            </a:lnSpc>
            <a:spcBef>
              <a:spcPct val="0"/>
            </a:spcBef>
            <a:spcAft>
              <a:spcPct val="15000"/>
            </a:spcAft>
            <a:buChar char="•"/>
          </a:pPr>
          <a:r>
            <a:rPr lang="en-IN" sz="2000" b="1" kern="1200" dirty="0">
              <a:solidFill>
                <a:schemeClr val="accent1"/>
              </a:solidFill>
            </a:rPr>
            <a:t>Ex-situ :</a:t>
          </a:r>
          <a:r>
            <a:rPr lang="en-IN" sz="2000" kern="1200" dirty="0">
              <a:solidFill>
                <a:schemeClr val="accent1"/>
              </a:solidFill>
            </a:rPr>
            <a:t> </a:t>
          </a:r>
          <a:r>
            <a:rPr lang="en-US" sz="2000" kern="1200" dirty="0"/>
            <a:t>A catalyst is directly combined with the feedstock of a Pyrolysis Reactor.</a:t>
          </a:r>
          <a:endParaRPr lang="en-IN" sz="2000" kern="1200" dirty="0"/>
        </a:p>
      </dsp:txBody>
      <dsp:txXfrm>
        <a:off x="3331257" y="2439117"/>
        <a:ext cx="6512016" cy="2540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DE404-2599-4704-9627-49388F1570D2}">
      <dsp:nvSpPr>
        <dsp:cNvPr id="0" name=""/>
        <dsp:cNvSpPr/>
      </dsp:nvSpPr>
      <dsp:spPr>
        <a:xfrm>
          <a:off x="469852" y="1676"/>
          <a:ext cx="2947651" cy="43950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latin typeface="Arial Black" panose="020B0A04020102020204" pitchFamily="34" charset="0"/>
            </a:rPr>
            <a:t>Iso-thermal method</a:t>
          </a:r>
        </a:p>
      </dsp:txBody>
      <dsp:txXfrm>
        <a:off x="491307" y="23131"/>
        <a:ext cx="2904741" cy="396599"/>
      </dsp:txXfrm>
    </dsp:sp>
    <dsp:sp modelId="{09A3EE0E-EBCC-4B2C-8A32-94C24C19BBA5}">
      <dsp:nvSpPr>
        <dsp:cNvPr id="0" name=""/>
        <dsp:cNvSpPr/>
      </dsp:nvSpPr>
      <dsp:spPr>
        <a:xfrm>
          <a:off x="764617" y="441186"/>
          <a:ext cx="294765" cy="1501084"/>
        </a:xfrm>
        <a:custGeom>
          <a:avLst/>
          <a:gdLst/>
          <a:ahLst/>
          <a:cxnLst/>
          <a:rect l="0" t="0" r="0" b="0"/>
          <a:pathLst>
            <a:path>
              <a:moveTo>
                <a:pt x="0" y="0"/>
              </a:moveTo>
              <a:lnTo>
                <a:pt x="0" y="1501084"/>
              </a:lnTo>
              <a:lnTo>
                <a:pt x="294765" y="15010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54EEE-E7FB-4F06-BB60-0BFB988D207C}">
      <dsp:nvSpPr>
        <dsp:cNvPr id="0" name=""/>
        <dsp:cNvSpPr/>
      </dsp:nvSpPr>
      <dsp:spPr>
        <a:xfrm>
          <a:off x="1059382" y="809642"/>
          <a:ext cx="3566587" cy="2265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mn-lt"/>
              <a:cs typeface="Arial" panose="020B0604020202020204" pitchFamily="34" charset="0"/>
            </a:rPr>
            <a:t>The iso-thermal method is utilized for kinetic analysis, in which we keep the temperature constant while varying the heating rate to investigate the behavior of kinetic parameters</a:t>
          </a:r>
          <a:endParaRPr lang="en-IN" sz="2000" b="0" kern="1200" dirty="0">
            <a:latin typeface="+mn-lt"/>
            <a:cs typeface="Arial" panose="020B0604020202020204" pitchFamily="34" charset="0"/>
          </a:endParaRPr>
        </a:p>
      </dsp:txBody>
      <dsp:txXfrm>
        <a:off x="1125729" y="875989"/>
        <a:ext cx="3433893" cy="2132561"/>
      </dsp:txXfrm>
    </dsp:sp>
    <dsp:sp modelId="{BF6239F4-0B9A-4EC5-8238-0F97D0010D49}">
      <dsp:nvSpPr>
        <dsp:cNvPr id="0" name=""/>
        <dsp:cNvSpPr/>
      </dsp:nvSpPr>
      <dsp:spPr>
        <a:xfrm>
          <a:off x="4775876" y="32745"/>
          <a:ext cx="4444675" cy="43950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latin typeface="Arial Black" panose="020B0A04020102020204" pitchFamily="34" charset="0"/>
            </a:rPr>
            <a:t>Iso-conversional method</a:t>
          </a:r>
          <a:endParaRPr lang="en-IN" sz="2000" kern="1200" dirty="0">
            <a:solidFill>
              <a:schemeClr val="tx1"/>
            </a:solidFill>
            <a:latin typeface="Arial Black" panose="020B0A04020102020204" pitchFamily="34" charset="0"/>
          </a:endParaRPr>
        </a:p>
      </dsp:txBody>
      <dsp:txXfrm>
        <a:off x="4797331" y="54200"/>
        <a:ext cx="4401765" cy="396599"/>
      </dsp:txXfrm>
    </dsp:sp>
    <dsp:sp modelId="{569721D7-5FF0-4301-8C2A-85A83ED7B361}">
      <dsp:nvSpPr>
        <dsp:cNvPr id="0" name=""/>
        <dsp:cNvSpPr/>
      </dsp:nvSpPr>
      <dsp:spPr>
        <a:xfrm>
          <a:off x="5220343" y="472254"/>
          <a:ext cx="593907" cy="1510918"/>
        </a:xfrm>
        <a:custGeom>
          <a:avLst/>
          <a:gdLst/>
          <a:ahLst/>
          <a:cxnLst/>
          <a:rect l="0" t="0" r="0" b="0"/>
          <a:pathLst>
            <a:path>
              <a:moveTo>
                <a:pt x="0" y="0"/>
              </a:moveTo>
              <a:lnTo>
                <a:pt x="0" y="1510918"/>
              </a:lnTo>
              <a:lnTo>
                <a:pt x="593907" y="15109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D6664A-4815-44D2-8933-6FB13BA146FF}">
      <dsp:nvSpPr>
        <dsp:cNvPr id="0" name=""/>
        <dsp:cNvSpPr/>
      </dsp:nvSpPr>
      <dsp:spPr>
        <a:xfrm>
          <a:off x="5814251" y="889771"/>
          <a:ext cx="3507658" cy="21868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cs typeface="Arial" panose="020B0604020202020204" pitchFamily="34" charset="0"/>
            </a:rPr>
            <a:t>The iso-conversional method is also used in kinetic analysis to explore the behavior of kinetic parameters by keeping the conversion constant while altering the temperature and heating rate</a:t>
          </a:r>
          <a:endParaRPr lang="en-IN" sz="2000" kern="1200" dirty="0">
            <a:latin typeface="+mn-lt"/>
            <a:cs typeface="Arial" panose="020B0604020202020204" pitchFamily="34" charset="0"/>
          </a:endParaRPr>
        </a:p>
      </dsp:txBody>
      <dsp:txXfrm>
        <a:off x="5878300" y="953820"/>
        <a:ext cx="3379560" cy="20587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96657-CA8D-4AD2-AC33-9069E6F97583}">
      <dsp:nvSpPr>
        <dsp:cNvPr id="0" name=""/>
        <dsp:cNvSpPr/>
      </dsp:nvSpPr>
      <dsp:spPr>
        <a:xfrm>
          <a:off x="-278175" y="1844198"/>
          <a:ext cx="816666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3AB801-7E8A-4177-9C2D-DB3B27561598}">
      <dsp:nvSpPr>
        <dsp:cNvPr id="0" name=""/>
        <dsp:cNvSpPr/>
      </dsp:nvSpPr>
      <dsp:spPr>
        <a:xfrm>
          <a:off x="0" y="1845688"/>
          <a:ext cx="8166651" cy="9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dirty="0"/>
            <a:t>It explains experimental observations, Promotes an understanding of the kinetics of biomass pyrolysis, Simplifies data collection and analysis as well as the numerical implementation</a:t>
          </a:r>
          <a:endParaRPr lang="en-IN" sz="2000" kern="1200" dirty="0">
            <a:latin typeface="+mn-lt"/>
            <a:cs typeface="Times New Roman" panose="02020603050405020304" pitchFamily="18" charset="0"/>
          </a:endParaRPr>
        </a:p>
      </dsp:txBody>
      <dsp:txXfrm>
        <a:off x="0" y="1845688"/>
        <a:ext cx="8166651" cy="921354"/>
      </dsp:txXfrm>
    </dsp:sp>
    <dsp:sp modelId="{CCBF679F-9C3A-4280-9A2F-5EE1692C2BAC}">
      <dsp:nvSpPr>
        <dsp:cNvPr id="0" name=""/>
        <dsp:cNvSpPr/>
      </dsp:nvSpPr>
      <dsp:spPr>
        <a:xfrm>
          <a:off x="-738662" y="1336334"/>
          <a:ext cx="3133952" cy="506754"/>
        </a:xfrm>
        <a:prstGeom prst="round2SameRect">
          <a:avLst>
            <a:gd name="adj1" fmla="val 16670"/>
            <a:gd name="adj2" fmla="val 0"/>
          </a:avLst>
        </a:prstGeom>
        <a:solidFill>
          <a:srgbClr val="FFC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tx1"/>
              </a:solidFill>
              <a:latin typeface="Arial Black" panose="020B0A04020102020204" pitchFamily="34" charset="0"/>
              <a:cs typeface="Times New Roman" panose="02020603050405020304" pitchFamily="18" charset="0"/>
            </a:rPr>
            <a:t>Kinetic Model</a:t>
          </a:r>
        </a:p>
      </dsp:txBody>
      <dsp:txXfrm>
        <a:off x="-713920" y="1361076"/>
        <a:ext cx="3084468" cy="482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1222C-37F2-4187-9F8E-9E8BE81C8560}">
      <dsp:nvSpPr>
        <dsp:cNvPr id="0" name=""/>
        <dsp:cNvSpPr/>
      </dsp:nvSpPr>
      <dsp:spPr>
        <a:xfrm>
          <a:off x="5368378" y="176926"/>
          <a:ext cx="4843168" cy="578585"/>
        </a:xfrm>
        <a:prstGeom prst="roundRect">
          <a:avLst/>
        </a:prstGeom>
        <a:solidFill>
          <a:schemeClr val="accent4">
            <a:tint val="40000"/>
            <a:alpha val="9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a:rPr lang="en-IN" sz="2200" b="1" i="1" kern="1200" smtClean="0">
                  <a:latin typeface="Cambria Math" panose="02040503050406030204" pitchFamily="18" charset="0"/>
                </a:rPr>
                <m:t>𝐥</m:t>
              </m:r>
              <m:r>
                <a:rPr lang="en-IN" sz="2200" b="1" i="0" kern="1200">
                  <a:latin typeface="Cambria Math" panose="02040503050406030204" pitchFamily="18" charset="0"/>
                </a:rPr>
                <m:t>𝐧</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𝛃</m:t>
                  </m:r>
                </m:num>
                <m:den>
                  <m:sSup>
                    <m:sSupPr>
                      <m:ctrlPr>
                        <a:rPr lang="en-IN" sz="2200" b="1" i="1" kern="1200">
                          <a:latin typeface="Cambria Math" panose="02040503050406030204" pitchFamily="18" charset="0"/>
                        </a:rPr>
                      </m:ctrlPr>
                    </m:sSupPr>
                    <m:e>
                      <m:r>
                        <a:rPr lang="en-IN" sz="2200" b="1" i="0" kern="1200">
                          <a:latin typeface="Cambria Math" panose="02040503050406030204" pitchFamily="18" charset="0"/>
                        </a:rPr>
                        <m:t>𝐓</m:t>
                      </m:r>
                    </m:e>
                    <m:sup>
                      <m:r>
                        <a:rPr lang="en-IN" sz="2200" b="1" i="0" kern="1200">
                          <a:latin typeface="Cambria Math" panose="02040503050406030204" pitchFamily="18" charset="0"/>
                        </a:rPr>
                        <m:t>𝟐</m:t>
                      </m:r>
                    </m:sup>
                  </m:sSup>
                </m:den>
              </m:f>
              <m:r>
                <a:rPr lang="en-IN" sz="2200" b="1" i="0" kern="1200">
                  <a:latin typeface="Cambria Math" panose="02040503050406030204" pitchFamily="18" charset="0"/>
                </a:rPr>
                <m:t>=</m:t>
              </m:r>
              <m:func>
                <m:funcPr>
                  <m:ctrlPr>
                    <a:rPr lang="en-IN" sz="2200" b="1" i="1" kern="1200">
                      <a:latin typeface="Cambria Math" panose="02040503050406030204" pitchFamily="18" charset="0"/>
                    </a:rPr>
                  </m:ctrlPr>
                </m:funcPr>
                <m:fName>
                  <m:r>
                    <a:rPr lang="en-IN" sz="2200" b="1" i="0" kern="1200">
                      <a:latin typeface="Cambria Math" panose="02040503050406030204" pitchFamily="18" charset="0"/>
                    </a:rPr>
                    <m:t>𝐥𝐧</m:t>
                  </m:r>
                </m:fName>
                <m:e>
                  <m:d>
                    <m:dPr>
                      <m:ctrlPr>
                        <a:rPr lang="en-IN" sz="2200" b="1" i="1" kern="1200">
                          <a:latin typeface="Cambria Math" panose="02040503050406030204" pitchFamily="18" charset="0"/>
                        </a:rPr>
                      </m:ctrlPr>
                    </m:dPr>
                    <m:e>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𝐑</m:t>
                          </m:r>
                          <m:sSub>
                            <m:sSubPr>
                              <m:ctrlPr>
                                <a:rPr lang="en-IN" sz="2200" b="1" i="1" kern="1200">
                                  <a:latin typeface="Cambria Math" panose="02040503050406030204" pitchFamily="18" charset="0"/>
                                </a:rPr>
                              </m:ctrlPr>
                            </m:sSubPr>
                            <m:e>
                              <m:r>
                                <a:rPr lang="en-IN" sz="2200" b="1" i="0" kern="1200">
                                  <a:latin typeface="Cambria Math" panose="02040503050406030204" pitchFamily="18" charset="0"/>
                                </a:rPr>
                                <m:t>𝐤</m:t>
                              </m:r>
                            </m:e>
                            <m:sub>
                              <m:r>
                                <a:rPr lang="en-IN" sz="2200" b="1" i="0" kern="1200">
                                  <a:latin typeface="Cambria Math" panose="02040503050406030204" pitchFamily="18" charset="0"/>
                                </a:rPr>
                                <m:t>𝟎</m:t>
                              </m:r>
                            </m:sub>
                          </m:sSub>
                        </m:num>
                        <m:den>
                          <m:r>
                            <a:rPr lang="en-IN" sz="2200" b="1" i="0" kern="1200">
                              <a:latin typeface="Cambria Math" panose="02040503050406030204" pitchFamily="18" charset="0"/>
                            </a:rPr>
                            <m:t>𝐄</m:t>
                          </m:r>
                        </m:den>
                      </m:f>
                    </m:e>
                  </m:d>
                </m:e>
              </m:func>
              <m:r>
                <a:rPr lang="en-IN" sz="2200" b="1" i="0" kern="1200">
                  <a:latin typeface="Cambria Math" panose="02040503050406030204" pitchFamily="18" charset="0"/>
                </a:rPr>
                <m:t>+</m:t>
              </m:r>
              <m:r>
                <a:rPr lang="en-IN" sz="2200" b="1" i="0" kern="1200">
                  <a:latin typeface="Cambria Math" panose="02040503050406030204" pitchFamily="18" charset="0"/>
                </a:rPr>
                <m:t>𝟎</m:t>
              </m:r>
              <m:r>
                <a:rPr lang="en-IN" sz="2200" b="1" i="0" kern="1200">
                  <a:latin typeface="Cambria Math" panose="02040503050406030204" pitchFamily="18" charset="0"/>
                </a:rPr>
                <m:t>.</m:t>
              </m:r>
              <m:r>
                <a:rPr lang="en-IN" sz="2200" b="1" i="0" kern="1200">
                  <a:latin typeface="Cambria Math" panose="02040503050406030204" pitchFamily="18" charset="0"/>
                </a:rPr>
                <m:t>𝟔𝟎𝟕𝟓</m:t>
              </m:r>
              <m:r>
                <a:rPr lang="en-IN" sz="2200" b="1" i="0" kern="1200">
                  <a:latin typeface="Cambria Math" panose="02040503050406030204" pitchFamily="18" charset="0"/>
                </a:rPr>
                <m:t>−</m:t>
              </m:r>
              <m:f>
                <m:fPr>
                  <m:ctrlPr>
                    <a:rPr lang="en-IN" sz="2200" b="1" i="1" kern="1200" smtClean="0">
                      <a:latin typeface="Cambria Math" panose="02040503050406030204" pitchFamily="18" charset="0"/>
                    </a:rPr>
                  </m:ctrlPr>
                </m:fPr>
                <m:num>
                  <m:r>
                    <a:rPr lang="en-IN" sz="2200" b="1" i="0" kern="1200">
                      <a:latin typeface="Cambria Math" panose="02040503050406030204" pitchFamily="18" charset="0"/>
                    </a:rPr>
                    <m:t>𝐄</m:t>
                  </m:r>
                </m:num>
                <m:den>
                  <m:r>
                    <a:rPr lang="en-IN" sz="2200" b="1" i="0" kern="1200" smtClean="0">
                      <a:latin typeface="Cambria Math" panose="02040503050406030204" pitchFamily="18" charset="0"/>
                    </a:rPr>
                    <m:t>𝐑𝐓</m:t>
                  </m:r>
                </m:den>
              </m:f>
            </m:oMath>
          </a14:m>
          <a:endParaRPr lang="en-IN" sz="2200" kern="1200" dirty="0"/>
        </a:p>
      </dsp:txBody>
      <dsp:txXfrm>
        <a:off x="5396622" y="205170"/>
        <a:ext cx="4786680" cy="522097"/>
      </dsp:txXfrm>
    </dsp:sp>
    <dsp:sp modelId="{BDF3E54B-4E12-42D5-BD27-053791DA48FD}">
      <dsp:nvSpPr>
        <dsp:cNvPr id="0" name=""/>
        <dsp:cNvSpPr/>
      </dsp:nvSpPr>
      <dsp:spPr>
        <a:xfrm>
          <a:off x="0" y="22766"/>
          <a:ext cx="5362775" cy="930272"/>
        </a:xfrm>
        <a:prstGeom prst="roundRect">
          <a:avLst/>
        </a:prstGeom>
        <a:solidFill>
          <a:schemeClr val="accent4">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ClrTx/>
            <a:buSzTx/>
            <a:buFontTx/>
            <a:buNone/>
          </a:pPr>
          <a:r>
            <a:rPr lang="en-IN" sz="2200" b="1" kern="1200" dirty="0">
              <a:solidFill>
                <a:schemeClr val="tx1"/>
              </a:solidFill>
              <a:latin typeface="+mn-lt"/>
              <a:cs typeface="Times New Roman" panose="02020603050405020304" pitchFamily="18" charset="0"/>
            </a:rPr>
            <a:t>Distributed Activation Energy Model (DAEM):</a:t>
          </a:r>
          <a:endParaRPr lang="en-IN" sz="2200" kern="1200" dirty="0">
            <a:solidFill>
              <a:schemeClr val="tx1"/>
            </a:solidFill>
            <a:latin typeface="+mn-lt"/>
          </a:endParaRPr>
        </a:p>
      </dsp:txBody>
      <dsp:txXfrm>
        <a:off x="45412" y="68178"/>
        <a:ext cx="5271951" cy="839448"/>
      </dsp:txXfrm>
    </dsp:sp>
    <dsp:sp modelId="{63DEA331-0488-40E9-97F5-2186761340D9}">
      <dsp:nvSpPr>
        <dsp:cNvPr id="0" name=""/>
        <dsp:cNvSpPr/>
      </dsp:nvSpPr>
      <dsp:spPr>
        <a:xfrm>
          <a:off x="5397927" y="1355075"/>
          <a:ext cx="4819222" cy="546115"/>
        </a:xfrm>
        <a:prstGeom prst="roundRect">
          <a:avLst/>
        </a:prstGeom>
        <a:solidFill>
          <a:schemeClr val="accent4">
            <a:tint val="40000"/>
            <a:alpha val="90000"/>
            <a:hueOff val="2715481"/>
            <a:satOff val="-12811"/>
            <a:lumOff val="-463"/>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a:rPr lang="en-IN" sz="2200" b="1" i="1" kern="1200" smtClean="0">
                  <a:latin typeface="Cambria Math" panose="02040503050406030204" pitchFamily="18" charset="0"/>
                </a:rPr>
                <m:t>𝐥</m:t>
              </m:r>
              <m:r>
                <a:rPr lang="en-IN" sz="2200" b="1" i="0" kern="1200">
                  <a:latin typeface="Cambria Math" panose="02040503050406030204" pitchFamily="18" charset="0"/>
                </a:rPr>
                <m:t>𝐧</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𝛃</m:t>
                  </m:r>
                </m:num>
                <m:den>
                  <m:sSup>
                    <m:sSupPr>
                      <m:ctrlPr>
                        <a:rPr lang="en-IN" sz="2200" b="1" i="1" kern="1200">
                          <a:latin typeface="Cambria Math" panose="02040503050406030204" pitchFamily="18" charset="0"/>
                        </a:rPr>
                      </m:ctrlPr>
                    </m:sSupPr>
                    <m:e>
                      <m:r>
                        <a:rPr lang="en-IN" sz="2200" b="1" i="0" kern="1200">
                          <a:latin typeface="Cambria Math" panose="02040503050406030204" pitchFamily="18" charset="0"/>
                        </a:rPr>
                        <m:t>𝐓</m:t>
                      </m:r>
                    </m:e>
                    <m:sup>
                      <m:r>
                        <a:rPr lang="en-IN" sz="2200" b="1" i="0" kern="1200">
                          <a:latin typeface="Cambria Math" panose="02040503050406030204" pitchFamily="18" charset="0"/>
                        </a:rPr>
                        <m:t>𝟐</m:t>
                      </m:r>
                    </m:sup>
                  </m:sSup>
                </m:den>
              </m:f>
              <m:r>
                <a:rPr lang="en-IN" sz="2200" b="1" i="0" kern="1200">
                  <a:latin typeface="Cambria Math" panose="02040503050406030204" pitchFamily="18" charset="0"/>
                </a:rPr>
                <m:t>=</m:t>
              </m:r>
              <m:r>
                <a:rPr lang="en-IN" sz="2200" b="1" i="0" kern="1200">
                  <a:latin typeface="Cambria Math" panose="02040503050406030204" pitchFamily="18" charset="0"/>
                </a:rPr>
                <m:t>𝐥𝐧</m:t>
              </m:r>
              <m:r>
                <a:rPr lang="en-IN" sz="2200" b="1" i="1" kern="1200" smtClean="0">
                  <a:latin typeface="Cambria Math" panose="02040503050406030204" pitchFamily="18" charset="0"/>
                </a:rPr>
                <m:t>(</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𝐑</m:t>
                  </m:r>
                  <m:sSub>
                    <m:sSubPr>
                      <m:ctrlPr>
                        <a:rPr lang="en-IN" sz="2200" b="1" i="1" kern="1200">
                          <a:latin typeface="Cambria Math" panose="02040503050406030204" pitchFamily="18" charset="0"/>
                        </a:rPr>
                      </m:ctrlPr>
                    </m:sSubPr>
                    <m:e>
                      <m:r>
                        <a:rPr lang="en-IN" sz="2200" b="1" i="0" kern="1200">
                          <a:latin typeface="Cambria Math" panose="02040503050406030204" pitchFamily="18" charset="0"/>
                        </a:rPr>
                        <m:t>𝐤</m:t>
                      </m:r>
                    </m:e>
                    <m:sub>
                      <m:r>
                        <a:rPr lang="en-IN" sz="2200" b="1" i="0" kern="1200">
                          <a:latin typeface="Cambria Math" panose="02040503050406030204" pitchFamily="18" charset="0"/>
                        </a:rPr>
                        <m:t>𝟎</m:t>
                      </m:r>
                    </m:sub>
                  </m:sSub>
                </m:num>
                <m:den>
                  <m:r>
                    <a:rPr lang="en-IN" sz="2200" b="1" i="0" kern="1200">
                      <a:latin typeface="Cambria Math" panose="02040503050406030204" pitchFamily="18" charset="0"/>
                    </a:rPr>
                    <m:t>𝐄𝐆</m:t>
                  </m:r>
                  <m:d>
                    <m:dPr>
                      <m:ctrlPr>
                        <a:rPr lang="en-IN" sz="2200" b="1" i="1" kern="1200">
                          <a:latin typeface="Cambria Math" panose="02040503050406030204" pitchFamily="18" charset="0"/>
                        </a:rPr>
                      </m:ctrlPr>
                    </m:dPr>
                    <m:e>
                      <m:r>
                        <a:rPr lang="en-IN" sz="2200" b="1" i="0" kern="1200">
                          <a:latin typeface="Cambria Math" panose="02040503050406030204" pitchFamily="18" charset="0"/>
                        </a:rPr>
                        <m:t>𝛂</m:t>
                      </m:r>
                    </m:e>
                  </m:d>
                </m:den>
              </m:f>
              <m:r>
                <a:rPr lang="en-IN" sz="2200" b="1" i="1" kern="1200" smtClean="0">
                  <a:latin typeface="Cambria Math" panose="02040503050406030204" pitchFamily="18" charset="0"/>
                </a:rPr>
                <m:t>)</m:t>
              </m:r>
              <m:r>
                <a:rPr lang="en-IN" sz="2200" b="1" i="0" kern="1200">
                  <a:latin typeface="Cambria Math" panose="02040503050406030204" pitchFamily="18" charset="0"/>
                </a:rPr>
                <m:t>− </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𝐄</m:t>
                  </m:r>
                </m:num>
                <m:den>
                  <m:r>
                    <a:rPr lang="en-IN" sz="2200" b="1" i="0" kern="1200">
                      <a:latin typeface="Cambria Math" panose="02040503050406030204" pitchFamily="18" charset="0"/>
                    </a:rPr>
                    <m:t>𝐑𝐓</m:t>
                  </m:r>
                </m:den>
              </m:f>
            </m:oMath>
          </a14:m>
          <a:endParaRPr lang="en-IN" sz="2200" kern="1200" dirty="0"/>
        </a:p>
      </dsp:txBody>
      <dsp:txXfrm>
        <a:off x="5424586" y="1381734"/>
        <a:ext cx="4765904" cy="492797"/>
      </dsp:txXfrm>
    </dsp:sp>
    <dsp:sp modelId="{397F44C9-9992-4435-A17F-42429C9B059F}">
      <dsp:nvSpPr>
        <dsp:cNvPr id="0" name=""/>
        <dsp:cNvSpPr/>
      </dsp:nvSpPr>
      <dsp:spPr>
        <a:xfrm>
          <a:off x="2657" y="1127831"/>
          <a:ext cx="5397528" cy="930687"/>
        </a:xfrm>
        <a:prstGeom prst="roundRect">
          <a:avLst/>
        </a:prstGeom>
        <a:solidFill>
          <a:schemeClr val="accent4">
            <a:hueOff val="2450223"/>
            <a:satOff val="-10194"/>
            <a:lumOff val="2402"/>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ClrTx/>
            <a:buSzTx/>
            <a:buFontTx/>
            <a:buNone/>
          </a:pPr>
          <a:r>
            <a:rPr lang="en-IN" sz="2200" b="1" kern="1200" dirty="0" err="1">
              <a:solidFill>
                <a:schemeClr val="tx1"/>
              </a:solidFill>
              <a:latin typeface="+mn-lt"/>
              <a:cs typeface="Times New Roman" panose="02020603050405020304" pitchFamily="18" charset="0"/>
            </a:rPr>
            <a:t>Kissingers-Akhira-Sunose</a:t>
          </a:r>
          <a:r>
            <a:rPr lang="en-IN" sz="2200" b="1" kern="1200" dirty="0">
              <a:solidFill>
                <a:schemeClr val="tx1"/>
              </a:solidFill>
              <a:latin typeface="+mn-lt"/>
              <a:cs typeface="Times New Roman" panose="02020603050405020304" pitchFamily="18" charset="0"/>
            </a:rPr>
            <a:t>(KAS):</a:t>
          </a:r>
          <a:endParaRPr lang="en-IN" sz="2200" kern="1200" dirty="0">
            <a:solidFill>
              <a:schemeClr val="tx1"/>
            </a:solidFill>
            <a:latin typeface="+mn-lt"/>
          </a:endParaRPr>
        </a:p>
      </dsp:txBody>
      <dsp:txXfrm>
        <a:off x="48089" y="1173263"/>
        <a:ext cx="5306664" cy="839823"/>
      </dsp:txXfrm>
    </dsp:sp>
    <dsp:sp modelId="{DA7DAFD7-DE12-45FC-A8AF-6FFA8DA65ADB}">
      <dsp:nvSpPr>
        <dsp:cNvPr id="0" name=""/>
        <dsp:cNvSpPr/>
      </dsp:nvSpPr>
      <dsp:spPr>
        <a:xfrm>
          <a:off x="5391941" y="2603790"/>
          <a:ext cx="4825208" cy="589869"/>
        </a:xfrm>
        <a:prstGeom prst="roundRect">
          <a:avLst/>
        </a:prstGeom>
        <a:solidFill>
          <a:schemeClr val="accent4">
            <a:tint val="40000"/>
            <a:alpha val="90000"/>
            <a:hueOff val="5430963"/>
            <a:satOff val="-25622"/>
            <a:lumOff val="-925"/>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a:rPr lang="en-IN" sz="2200" b="1" i="1" kern="1200" smtClean="0">
                  <a:latin typeface="Cambria Math" panose="02040503050406030204" pitchFamily="18" charset="0"/>
                </a:rPr>
                <m:t>𝐥</m:t>
              </m:r>
              <m:r>
                <a:rPr lang="en-IN" sz="2200" b="1" i="0" kern="1200">
                  <a:latin typeface="Cambria Math" panose="02040503050406030204" pitchFamily="18" charset="0"/>
                </a:rPr>
                <m:t>𝐧</m:t>
              </m:r>
              <m:r>
                <a:rPr lang="en-IN" sz="2200" b="1" i="0" kern="1200">
                  <a:latin typeface="Cambria Math" panose="02040503050406030204" pitchFamily="18" charset="0"/>
                </a:rPr>
                <m:t>𝛃</m:t>
              </m:r>
              <m:r>
                <a:rPr lang="en-IN" sz="2200" b="1" i="0" kern="1200">
                  <a:latin typeface="Cambria Math" panose="02040503050406030204" pitchFamily="18" charset="0"/>
                </a:rPr>
                <m:t>=</m:t>
              </m:r>
              <m:r>
                <a:rPr lang="en-IN" sz="2200" b="1" i="0" kern="1200">
                  <a:latin typeface="Cambria Math" panose="02040503050406030204" pitchFamily="18" charset="0"/>
                </a:rPr>
                <m:t>𝐥𝐧</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𝟎</m:t>
                  </m:r>
                  <m:r>
                    <a:rPr lang="en-IN" sz="2200" b="1" i="0" kern="1200">
                      <a:latin typeface="Cambria Math" panose="02040503050406030204" pitchFamily="18" charset="0"/>
                    </a:rPr>
                    <m:t>.</m:t>
                  </m:r>
                  <m:r>
                    <a:rPr lang="en-IN" sz="2200" b="1" i="0" kern="1200">
                      <a:latin typeface="Cambria Math" panose="02040503050406030204" pitchFamily="18" charset="0"/>
                    </a:rPr>
                    <m:t>𝟎𝟎𝟒𝟖𝐀𝐄</m:t>
                  </m:r>
                </m:num>
                <m:den>
                  <m:r>
                    <a:rPr lang="en-IN" sz="2200" b="1" i="0" kern="1200">
                      <a:latin typeface="Cambria Math" panose="02040503050406030204" pitchFamily="18" charset="0"/>
                    </a:rPr>
                    <m:t>𝐑𝐆</m:t>
                  </m:r>
                  <m:d>
                    <m:dPr>
                      <m:ctrlPr>
                        <a:rPr lang="en-IN" sz="2200" b="1" i="1" kern="1200">
                          <a:latin typeface="Cambria Math" panose="02040503050406030204" pitchFamily="18" charset="0"/>
                        </a:rPr>
                      </m:ctrlPr>
                    </m:dPr>
                    <m:e>
                      <m:r>
                        <a:rPr lang="en-IN" sz="2200" b="1" i="0" kern="1200">
                          <a:latin typeface="Cambria Math" panose="02040503050406030204" pitchFamily="18" charset="0"/>
                        </a:rPr>
                        <m:t>𝛂</m:t>
                      </m:r>
                    </m:e>
                  </m:d>
                </m:den>
              </m:f>
              <m:r>
                <a:rPr lang="en-IN" sz="2200" b="1" i="0" kern="1200">
                  <a:latin typeface="Cambria Math" panose="02040503050406030204" pitchFamily="18" charset="0"/>
                </a:rPr>
                <m:t>−</m:t>
              </m:r>
              <m:r>
                <a:rPr lang="en-IN" sz="2200" b="1" i="0" kern="1200">
                  <a:latin typeface="Cambria Math" panose="02040503050406030204" pitchFamily="18" charset="0"/>
                </a:rPr>
                <m:t>𝟏</m:t>
              </m:r>
              <m:r>
                <a:rPr lang="en-IN" sz="2200" b="1" i="0" kern="1200">
                  <a:latin typeface="Cambria Math" panose="02040503050406030204" pitchFamily="18" charset="0"/>
                </a:rPr>
                <m:t>.</m:t>
              </m:r>
              <m:r>
                <a:rPr lang="en-IN" sz="2200" b="1" i="0" kern="1200">
                  <a:latin typeface="Cambria Math" panose="02040503050406030204" pitchFamily="18" charset="0"/>
                </a:rPr>
                <m:t>𝟎𝟓𝟐</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𝐄</m:t>
                  </m:r>
                </m:num>
                <m:den>
                  <m:r>
                    <a:rPr lang="en-IN" sz="2200" b="1" i="0" kern="1200">
                      <a:latin typeface="Cambria Math" panose="02040503050406030204" pitchFamily="18" charset="0"/>
                    </a:rPr>
                    <m:t>𝐑𝐓</m:t>
                  </m:r>
                </m:den>
              </m:f>
            </m:oMath>
          </a14:m>
          <a:endParaRPr lang="en-IN" sz="2200" kern="1200" dirty="0"/>
        </a:p>
      </dsp:txBody>
      <dsp:txXfrm>
        <a:off x="5420736" y="2632585"/>
        <a:ext cx="4767618" cy="532279"/>
      </dsp:txXfrm>
    </dsp:sp>
    <dsp:sp modelId="{261A8AD4-092B-4786-AB63-A7335F4938F2}">
      <dsp:nvSpPr>
        <dsp:cNvPr id="0" name=""/>
        <dsp:cNvSpPr/>
      </dsp:nvSpPr>
      <dsp:spPr>
        <a:xfrm>
          <a:off x="15744" y="2379561"/>
          <a:ext cx="5390755" cy="925708"/>
        </a:xfrm>
        <a:prstGeom prst="roundRect">
          <a:avLst/>
        </a:prstGeom>
        <a:solidFill>
          <a:schemeClr val="accent4">
            <a:hueOff val="4900445"/>
            <a:satOff val="-20388"/>
            <a:lumOff val="4804"/>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ClrTx/>
            <a:buSzTx/>
            <a:buFontTx/>
            <a:buNone/>
          </a:pPr>
          <a:r>
            <a:rPr lang="en-IN" sz="2200" b="1" kern="1200" dirty="0">
              <a:solidFill>
                <a:schemeClr val="tx1"/>
              </a:solidFill>
              <a:latin typeface="+mn-lt"/>
              <a:cs typeface="Times New Roman" panose="02020603050405020304" pitchFamily="18" charset="0"/>
            </a:rPr>
            <a:t>Flynn-Wall-Ozawa(FWO):</a:t>
          </a:r>
          <a:endParaRPr lang="en-IN" sz="2200" kern="1200" dirty="0">
            <a:solidFill>
              <a:schemeClr val="tx1"/>
            </a:solidFill>
            <a:latin typeface="+mn-lt"/>
          </a:endParaRPr>
        </a:p>
      </dsp:txBody>
      <dsp:txXfrm>
        <a:off x="60933" y="2424750"/>
        <a:ext cx="5300377" cy="835330"/>
      </dsp:txXfrm>
    </dsp:sp>
    <dsp:sp modelId="{7175817D-A33B-4BE3-A0A3-259B49E7A959}">
      <dsp:nvSpPr>
        <dsp:cNvPr id="0" name=""/>
        <dsp:cNvSpPr/>
      </dsp:nvSpPr>
      <dsp:spPr>
        <a:xfrm>
          <a:off x="5398909" y="3796279"/>
          <a:ext cx="4813235" cy="562212"/>
        </a:xfrm>
        <a:prstGeom prst="roundRect">
          <a:avLst/>
        </a:prstGeom>
        <a:solidFill>
          <a:schemeClr val="accent4">
            <a:tint val="40000"/>
            <a:alpha val="90000"/>
            <a:hueOff val="8146444"/>
            <a:satOff val="-38434"/>
            <a:lumOff val="-1388"/>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a:rPr lang="en-IN" sz="2200" b="1" i="1" kern="1200" smtClean="0">
                  <a:latin typeface="Cambria Math" panose="02040503050406030204" pitchFamily="18" charset="0"/>
                </a:rPr>
                <m:t>𝐥</m:t>
              </m:r>
              <m:r>
                <a:rPr lang="en-IN" sz="2200" b="1" i="0" kern="1200">
                  <a:latin typeface="Cambria Math" panose="02040503050406030204" pitchFamily="18" charset="0"/>
                </a:rPr>
                <m:t>𝐧</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𝛃</m:t>
                  </m:r>
                </m:num>
                <m:den>
                  <m:sSup>
                    <m:sSupPr>
                      <m:ctrlPr>
                        <a:rPr lang="en-IN" sz="2200" b="1" i="1" kern="1200">
                          <a:latin typeface="Cambria Math" panose="02040503050406030204" pitchFamily="18" charset="0"/>
                        </a:rPr>
                      </m:ctrlPr>
                    </m:sSupPr>
                    <m:e>
                      <m:r>
                        <a:rPr lang="en-IN" sz="2200" b="1" i="0" kern="1200">
                          <a:latin typeface="Cambria Math" panose="02040503050406030204" pitchFamily="18" charset="0"/>
                        </a:rPr>
                        <m:t>𝐓</m:t>
                      </m:r>
                    </m:e>
                    <m:sup>
                      <m:r>
                        <a:rPr lang="en-IN" sz="2200" b="1" i="0" kern="1200">
                          <a:latin typeface="Cambria Math" panose="02040503050406030204" pitchFamily="18" charset="0"/>
                        </a:rPr>
                        <m:t>𝟏</m:t>
                      </m:r>
                      <m:r>
                        <a:rPr lang="en-IN" sz="2200" b="1" i="0" kern="1200">
                          <a:latin typeface="Cambria Math" panose="02040503050406030204" pitchFamily="18" charset="0"/>
                        </a:rPr>
                        <m:t>.</m:t>
                      </m:r>
                      <m:r>
                        <a:rPr lang="en-IN" sz="2200" b="1" i="0" kern="1200">
                          <a:latin typeface="Cambria Math" panose="02040503050406030204" pitchFamily="18" charset="0"/>
                        </a:rPr>
                        <m:t>𝟗𝟐</m:t>
                      </m:r>
                    </m:sup>
                  </m:sSup>
                </m:den>
              </m:f>
              <m:r>
                <a:rPr lang="en-IN" sz="2200" b="1" i="0" kern="1200">
                  <a:latin typeface="Cambria Math" panose="02040503050406030204" pitchFamily="18" charset="0"/>
                </a:rPr>
                <m:t>= </m:t>
              </m:r>
              <m:sSub>
                <m:sSubPr>
                  <m:ctrlPr>
                    <a:rPr lang="en-IN" sz="2200" b="1" i="1" kern="1200">
                      <a:latin typeface="Cambria Math" panose="02040503050406030204" pitchFamily="18" charset="0"/>
                    </a:rPr>
                  </m:ctrlPr>
                </m:sSubPr>
                <m:e>
                  <m:r>
                    <a:rPr lang="en-IN" sz="2200" b="1" i="0" kern="1200">
                      <a:latin typeface="Cambria Math" panose="02040503050406030204" pitchFamily="18" charset="0"/>
                    </a:rPr>
                    <m:t>𝐂</m:t>
                  </m:r>
                </m:e>
                <m:sub>
                  <m:r>
                    <a:rPr lang="en-IN" sz="2200" b="1" i="0" kern="1200">
                      <a:latin typeface="Cambria Math" panose="02040503050406030204" pitchFamily="18" charset="0"/>
                    </a:rPr>
                    <m:t>𝐬</m:t>
                  </m:r>
                </m:sub>
              </m:sSub>
              <m:r>
                <a:rPr lang="en-IN" sz="2200" b="1" i="0" kern="1200">
                  <a:latin typeface="Cambria Math" panose="02040503050406030204" pitchFamily="18" charset="0"/>
                </a:rPr>
                <m:t>−</m:t>
              </m:r>
              <m:r>
                <a:rPr lang="en-IN" sz="2200" b="1" i="0" kern="1200">
                  <a:latin typeface="Cambria Math" panose="02040503050406030204" pitchFamily="18" charset="0"/>
                </a:rPr>
                <m:t>𝟏</m:t>
              </m:r>
              <m:r>
                <a:rPr lang="en-IN" sz="2200" b="1" i="0" kern="1200">
                  <a:latin typeface="Cambria Math" panose="02040503050406030204" pitchFamily="18" charset="0"/>
                </a:rPr>
                <m:t>.</m:t>
              </m:r>
              <m:r>
                <a:rPr lang="en-IN" sz="2200" b="1" i="0" kern="1200">
                  <a:latin typeface="Cambria Math" panose="02040503050406030204" pitchFamily="18" charset="0"/>
                </a:rPr>
                <m:t>𝟎𝟎𝟎𝟖</m:t>
              </m:r>
              <m:f>
                <m:fPr>
                  <m:ctrlPr>
                    <a:rPr lang="en-IN" sz="2200" b="1" i="1" kern="1200">
                      <a:latin typeface="Cambria Math" panose="02040503050406030204" pitchFamily="18" charset="0"/>
                    </a:rPr>
                  </m:ctrlPr>
                </m:fPr>
                <m:num>
                  <m:r>
                    <a:rPr lang="en-IN" sz="2200" b="1" i="0" kern="1200">
                      <a:latin typeface="Cambria Math" panose="02040503050406030204" pitchFamily="18" charset="0"/>
                    </a:rPr>
                    <m:t>𝐄</m:t>
                  </m:r>
                </m:num>
                <m:den>
                  <m:r>
                    <a:rPr lang="en-IN" sz="2200" b="1" i="0" kern="1200">
                      <a:latin typeface="Cambria Math" panose="02040503050406030204" pitchFamily="18" charset="0"/>
                    </a:rPr>
                    <m:t>𝐑𝐓</m:t>
                  </m:r>
                </m:den>
              </m:f>
            </m:oMath>
          </a14:m>
          <a:endParaRPr lang="en-IN" sz="2200" kern="1200" dirty="0">
            <a:latin typeface="+mn-lt"/>
          </a:endParaRPr>
        </a:p>
      </dsp:txBody>
      <dsp:txXfrm>
        <a:off x="5426354" y="3823724"/>
        <a:ext cx="4758345" cy="507322"/>
      </dsp:txXfrm>
    </dsp:sp>
    <dsp:sp modelId="{9A84E377-F613-419C-8B5D-7D7EF25A5814}">
      <dsp:nvSpPr>
        <dsp:cNvPr id="0" name=""/>
        <dsp:cNvSpPr/>
      </dsp:nvSpPr>
      <dsp:spPr>
        <a:xfrm>
          <a:off x="1347" y="3576087"/>
          <a:ext cx="5397562" cy="974440"/>
        </a:xfrm>
        <a:prstGeom prst="roundRect">
          <a:avLst/>
        </a:prstGeom>
        <a:solidFill>
          <a:schemeClr val="accent4">
            <a:hueOff val="7350668"/>
            <a:satOff val="-30583"/>
            <a:lumOff val="7206"/>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ClrTx/>
            <a:buSzTx/>
            <a:buFontTx/>
            <a:buNone/>
          </a:pPr>
          <a:r>
            <a:rPr lang="en-IN" sz="2200" b="1" kern="1200" dirty="0" err="1">
              <a:solidFill>
                <a:schemeClr val="tx1"/>
              </a:solidFill>
              <a:latin typeface="+mn-lt"/>
              <a:cs typeface="Times New Roman" panose="02020603050405020304" pitchFamily="18" charset="0"/>
            </a:rPr>
            <a:t>Starink</a:t>
          </a:r>
          <a:r>
            <a:rPr lang="en-IN" sz="2200" b="1" kern="1200" dirty="0">
              <a:solidFill>
                <a:schemeClr val="tx1"/>
              </a:solidFill>
              <a:latin typeface="+mn-lt"/>
              <a:cs typeface="Times New Roman" panose="02020603050405020304" pitchFamily="18" charset="0"/>
            </a:rPr>
            <a:t> Method:</a:t>
          </a:r>
          <a:endParaRPr lang="en-IN" sz="2200" kern="1200" dirty="0">
            <a:solidFill>
              <a:schemeClr val="tx1"/>
            </a:solidFill>
            <a:latin typeface="+mn-lt"/>
          </a:endParaRPr>
        </a:p>
      </dsp:txBody>
      <dsp:txXfrm>
        <a:off x="48915" y="3623655"/>
        <a:ext cx="5302426" cy="879304"/>
      </dsp:txXfrm>
    </dsp:sp>
    <dsp:sp modelId="{8F38C585-D0E9-4A59-89F2-F98FA20C4C95}">
      <dsp:nvSpPr>
        <dsp:cNvPr id="0" name=""/>
        <dsp:cNvSpPr/>
      </dsp:nvSpPr>
      <dsp:spPr>
        <a:xfrm>
          <a:off x="5360844" y="5090670"/>
          <a:ext cx="4849155" cy="531623"/>
        </a:xfrm>
        <a:prstGeom prst="roundRect">
          <a:avLst/>
        </a:prstGeom>
        <a:solidFill>
          <a:schemeClr val="accent4">
            <a:tint val="40000"/>
            <a:alpha val="90000"/>
            <a:hueOff val="10861925"/>
            <a:satOff val="-51245"/>
            <a:lumOff val="-1851"/>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b="1" i="0" kern="1200" dirty="0">
              <a:latin typeface="+mn-lt"/>
            </a:rPr>
            <a:t>ln(</a:t>
          </a:r>
          <a14:m xmlns:a14="http://schemas.microsoft.com/office/drawing/2010/main">
            <m:oMath xmlns:m="http://schemas.openxmlformats.org/officeDocument/2006/math">
              <m:r>
                <a:rPr lang="en-IN" sz="2200" b="1" i="0" kern="1200" smtClean="0">
                  <a:latin typeface="Cambria Math" panose="02040503050406030204" pitchFamily="18" charset="0"/>
                  <a:ea typeface="Cambria Math" panose="02040503050406030204" pitchFamily="18" charset="0"/>
                </a:rPr>
                <m:t>𝛃</m:t>
              </m:r>
              <m:f>
                <m:fPr>
                  <m:ctrlPr>
                    <a:rPr lang="en-IN" sz="2200" b="1" i="1" kern="1200" smtClean="0">
                      <a:latin typeface="Cambria Math" panose="02040503050406030204" pitchFamily="18" charset="0"/>
                      <a:ea typeface="Cambria Math" panose="02040503050406030204" pitchFamily="18" charset="0"/>
                    </a:rPr>
                  </m:ctrlPr>
                </m:fPr>
                <m:num>
                  <m:r>
                    <a:rPr lang="en-IN" sz="2200" b="1" i="0" kern="1200" smtClean="0">
                      <a:latin typeface="Cambria Math" panose="02040503050406030204" pitchFamily="18" charset="0"/>
                      <a:ea typeface="Cambria Math" panose="02040503050406030204" pitchFamily="18" charset="0"/>
                    </a:rPr>
                    <m:t>𝐝</m:t>
                  </m:r>
                  <m:r>
                    <a:rPr lang="en-IN" sz="2200" b="1" i="0" kern="1200" smtClean="0">
                      <a:latin typeface="Cambria Math" panose="02040503050406030204" pitchFamily="18" charset="0"/>
                      <a:ea typeface="Cambria Math" panose="02040503050406030204" pitchFamily="18" charset="0"/>
                    </a:rPr>
                    <m:t>𝛂</m:t>
                  </m:r>
                </m:num>
                <m:den>
                  <m:r>
                    <a:rPr lang="en-IN" sz="2200" b="1" i="0" kern="1200" smtClean="0">
                      <a:latin typeface="Cambria Math" panose="02040503050406030204" pitchFamily="18" charset="0"/>
                      <a:ea typeface="Cambria Math" panose="02040503050406030204" pitchFamily="18" charset="0"/>
                    </a:rPr>
                    <m:t>𝐝𝐭</m:t>
                  </m:r>
                </m:den>
              </m:f>
              <m:r>
                <a:rPr lang="en-IN" sz="2200" b="1" i="0" kern="1200" smtClean="0">
                  <a:latin typeface="Cambria Math" panose="02040503050406030204" pitchFamily="18" charset="0"/>
                  <a:ea typeface="Cambria Math" panose="02040503050406030204" pitchFamily="18" charset="0"/>
                </a:rPr>
                <m:t>)=</m:t>
              </m:r>
              <m:func>
                <m:funcPr>
                  <m:ctrlPr>
                    <a:rPr lang="en-IN" sz="2200" b="1" i="1" kern="1200" smtClean="0">
                      <a:latin typeface="Cambria Math" panose="02040503050406030204" pitchFamily="18" charset="0"/>
                      <a:ea typeface="Cambria Math" panose="02040503050406030204" pitchFamily="18" charset="0"/>
                    </a:rPr>
                  </m:ctrlPr>
                </m:funcPr>
                <m:fName>
                  <m:r>
                    <a:rPr lang="en-IN" sz="2200" b="1" i="0" kern="1200" smtClean="0">
                      <a:latin typeface="Cambria Math" panose="02040503050406030204" pitchFamily="18" charset="0"/>
                      <a:ea typeface="Cambria Math" panose="02040503050406030204" pitchFamily="18" charset="0"/>
                    </a:rPr>
                    <m:t>𝐥𝐧</m:t>
                  </m:r>
                </m:fName>
                <m:e>
                  <m:d>
                    <m:dPr>
                      <m:ctrlPr>
                        <a:rPr lang="en-IN" sz="2200" b="1" i="1" kern="1200" smtClean="0">
                          <a:latin typeface="Cambria Math" panose="02040503050406030204" pitchFamily="18" charset="0"/>
                          <a:ea typeface="Cambria Math" panose="02040503050406030204" pitchFamily="18" charset="0"/>
                        </a:rPr>
                      </m:ctrlPr>
                    </m:dPr>
                    <m:e>
                      <m:sSub>
                        <m:sSubPr>
                          <m:ctrlPr>
                            <a:rPr lang="en-IN" sz="2200" b="1" i="1" kern="1200" smtClean="0">
                              <a:latin typeface="Cambria Math" panose="02040503050406030204" pitchFamily="18" charset="0"/>
                              <a:ea typeface="Cambria Math" panose="02040503050406030204" pitchFamily="18" charset="0"/>
                            </a:rPr>
                          </m:ctrlPr>
                        </m:sSubPr>
                        <m:e>
                          <m:r>
                            <a:rPr lang="en-IN" sz="2200" b="1" i="0" kern="1200" smtClean="0">
                              <a:latin typeface="Cambria Math" panose="02040503050406030204" pitchFamily="18" charset="0"/>
                              <a:ea typeface="Cambria Math" panose="02040503050406030204" pitchFamily="18" charset="0"/>
                            </a:rPr>
                            <m:t>𝐤</m:t>
                          </m:r>
                        </m:e>
                        <m:sub>
                          <m:r>
                            <a:rPr lang="en-IN" sz="2200" b="1" i="0" kern="1200" smtClean="0">
                              <a:latin typeface="Cambria Math" panose="02040503050406030204" pitchFamily="18" charset="0"/>
                              <a:ea typeface="Cambria Math" panose="02040503050406030204" pitchFamily="18" charset="0"/>
                            </a:rPr>
                            <m:t>𝐨</m:t>
                          </m:r>
                        </m:sub>
                      </m:sSub>
                      <m:r>
                        <a:rPr lang="en-IN" sz="2200" b="1" i="0" kern="1200" smtClean="0">
                          <a:latin typeface="Cambria Math" panose="02040503050406030204" pitchFamily="18" charset="0"/>
                          <a:ea typeface="Cambria Math" panose="02040503050406030204" pitchFamily="18" charset="0"/>
                        </a:rPr>
                        <m:t>𝐟</m:t>
                      </m:r>
                      <m:d>
                        <m:dPr>
                          <m:ctrlPr>
                            <a:rPr lang="en-IN" sz="2200" b="1" i="1" kern="1200" smtClean="0">
                              <a:latin typeface="Cambria Math" panose="02040503050406030204" pitchFamily="18" charset="0"/>
                              <a:ea typeface="Cambria Math" panose="02040503050406030204" pitchFamily="18" charset="0"/>
                            </a:rPr>
                          </m:ctrlPr>
                        </m:dPr>
                        <m:e>
                          <m:r>
                            <a:rPr lang="en-IN" sz="2200" b="1" i="0" kern="1200" smtClean="0">
                              <a:latin typeface="Cambria Math" panose="02040503050406030204" pitchFamily="18" charset="0"/>
                              <a:ea typeface="Cambria Math" panose="02040503050406030204" pitchFamily="18" charset="0"/>
                            </a:rPr>
                            <m:t>𝛂</m:t>
                          </m:r>
                        </m:e>
                      </m:d>
                    </m:e>
                  </m:d>
                </m:e>
              </m:func>
              <m:r>
                <a:rPr lang="en-IN" sz="2200" b="1" i="0" kern="1200" smtClean="0">
                  <a:latin typeface="Cambria Math" panose="02040503050406030204" pitchFamily="18" charset="0"/>
                  <a:ea typeface="Cambria Math" panose="02040503050406030204" pitchFamily="18" charset="0"/>
                </a:rPr>
                <m:t>−</m:t>
              </m:r>
              <m:f>
                <m:fPr>
                  <m:ctrlPr>
                    <a:rPr lang="en-IN" sz="2200" b="1" i="1" kern="1200" smtClean="0">
                      <a:latin typeface="Cambria Math" panose="02040503050406030204" pitchFamily="18" charset="0"/>
                      <a:ea typeface="Cambria Math" panose="02040503050406030204" pitchFamily="18" charset="0"/>
                    </a:rPr>
                  </m:ctrlPr>
                </m:fPr>
                <m:num>
                  <m:sSub>
                    <m:sSubPr>
                      <m:ctrlPr>
                        <a:rPr lang="en-IN" sz="2200" b="1" i="1" kern="1200" smtClean="0">
                          <a:latin typeface="Cambria Math" panose="02040503050406030204" pitchFamily="18" charset="0"/>
                          <a:ea typeface="Cambria Math" panose="02040503050406030204" pitchFamily="18" charset="0"/>
                        </a:rPr>
                      </m:ctrlPr>
                    </m:sSubPr>
                    <m:e>
                      <m:r>
                        <a:rPr lang="en-IN" sz="2200" b="1" i="0" kern="1200" smtClean="0">
                          <a:latin typeface="Cambria Math" panose="02040503050406030204" pitchFamily="18" charset="0"/>
                          <a:ea typeface="Cambria Math" panose="02040503050406030204" pitchFamily="18" charset="0"/>
                        </a:rPr>
                        <m:t>𝐄</m:t>
                      </m:r>
                    </m:e>
                    <m:sub>
                      <m:r>
                        <a:rPr lang="en-IN" sz="2200" b="1" i="0" kern="1200" smtClean="0">
                          <a:latin typeface="Cambria Math" panose="02040503050406030204" pitchFamily="18" charset="0"/>
                          <a:ea typeface="Cambria Math" panose="02040503050406030204" pitchFamily="18" charset="0"/>
                        </a:rPr>
                        <m:t>𝐚</m:t>
                      </m:r>
                    </m:sub>
                  </m:sSub>
                </m:num>
                <m:den>
                  <m:r>
                    <a:rPr lang="en-IN" sz="2200" b="1" i="0" kern="1200" smtClean="0">
                      <a:latin typeface="Cambria Math" panose="02040503050406030204" pitchFamily="18" charset="0"/>
                      <a:ea typeface="Cambria Math" panose="02040503050406030204" pitchFamily="18" charset="0"/>
                    </a:rPr>
                    <m:t>𝐑𝐓</m:t>
                  </m:r>
                </m:den>
              </m:f>
            </m:oMath>
          </a14:m>
          <a:endParaRPr lang="en-IN" sz="2200" b="1" i="0" kern="1200" dirty="0">
            <a:latin typeface="+mn-lt"/>
          </a:endParaRPr>
        </a:p>
      </dsp:txBody>
      <dsp:txXfrm>
        <a:off x="5386796" y="5116622"/>
        <a:ext cx="4797251" cy="479719"/>
      </dsp:txXfrm>
    </dsp:sp>
    <dsp:sp modelId="{CCE712D1-9CEA-437A-BA9F-DA4772DA0D54}">
      <dsp:nvSpPr>
        <dsp:cNvPr id="0" name=""/>
        <dsp:cNvSpPr/>
      </dsp:nvSpPr>
      <dsp:spPr>
        <a:xfrm>
          <a:off x="0" y="4869556"/>
          <a:ext cx="5357378" cy="1030612"/>
        </a:xfrm>
        <a:prstGeom prst="roundRect">
          <a:avLst/>
        </a:prstGeom>
        <a:solidFill>
          <a:schemeClr val="accent4">
            <a:hueOff val="9800891"/>
            <a:satOff val="-40777"/>
            <a:lumOff val="9608"/>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b="1" kern="1200" dirty="0">
              <a:solidFill>
                <a:schemeClr val="tx1"/>
              </a:solidFill>
              <a:latin typeface="+mn-lt"/>
            </a:rPr>
            <a:t>Friedman Method:</a:t>
          </a:r>
        </a:p>
      </dsp:txBody>
      <dsp:txXfrm>
        <a:off x="50310" y="4919866"/>
        <a:ext cx="5256758" cy="929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3A540-CB36-49E2-8319-DA6D275DEE88}">
      <dsp:nvSpPr>
        <dsp:cNvPr id="0" name=""/>
        <dsp:cNvSpPr/>
      </dsp:nvSpPr>
      <dsp:spPr>
        <a:xfrm>
          <a:off x="0" y="58"/>
          <a:ext cx="4543735" cy="34244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Model-Free Iso-conversional Method:</a:t>
          </a:r>
          <a:endParaRPr lang="en-IN" sz="2000" kern="1200" dirty="0"/>
        </a:p>
      </dsp:txBody>
      <dsp:txXfrm>
        <a:off x="16717" y="16775"/>
        <a:ext cx="4510301" cy="309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7E301-1DE4-4AB3-95F2-9F14CCE5B119}">
      <dsp:nvSpPr>
        <dsp:cNvPr id="0" name=""/>
        <dsp:cNvSpPr/>
      </dsp:nvSpPr>
      <dsp:spPr>
        <a:xfrm>
          <a:off x="0" y="77579"/>
          <a:ext cx="10515600" cy="9509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The functional materials, Ni-CaOCa</a:t>
          </a:r>
          <a:r>
            <a:rPr lang="en-IN" sz="1700" kern="1200" baseline="-25000" dirty="0"/>
            <a:t>2</a:t>
          </a:r>
          <a:r>
            <a:rPr lang="en-IN" sz="1700" kern="1200" dirty="0"/>
            <a:t>SiO</a:t>
          </a:r>
          <a:r>
            <a:rPr lang="en-IN" sz="1700" kern="1200" baseline="-25000" dirty="0"/>
            <a:t>4</a:t>
          </a:r>
          <a:r>
            <a:rPr lang="en-IN" sz="1700" kern="1200" dirty="0"/>
            <a:t> and Ni-Ca</a:t>
          </a:r>
          <a:r>
            <a:rPr lang="en-IN" sz="1700" kern="1200" baseline="-25000" dirty="0"/>
            <a:t>2</a:t>
          </a:r>
          <a:r>
            <a:rPr lang="en-IN" sz="1700" kern="1200" dirty="0"/>
            <a:t>SiO</a:t>
          </a:r>
          <a:r>
            <a:rPr lang="en-IN" sz="1700" kern="1200" baseline="-25000" dirty="0"/>
            <a:t>4</a:t>
          </a:r>
          <a:r>
            <a:rPr lang="en-IN" sz="1700" kern="1200" dirty="0"/>
            <a:t>, showed an obvious catalytic effect for the three types of biomass samples tested</a:t>
          </a:r>
        </a:p>
      </dsp:txBody>
      <dsp:txXfrm>
        <a:off x="46424" y="124003"/>
        <a:ext cx="10422752" cy="858142"/>
      </dsp:txXfrm>
    </dsp:sp>
    <dsp:sp modelId="{4A93BAD1-5F89-4541-8852-07F12AE9EED9}">
      <dsp:nvSpPr>
        <dsp:cNvPr id="0" name=""/>
        <dsp:cNvSpPr/>
      </dsp:nvSpPr>
      <dsp:spPr>
        <a:xfrm>
          <a:off x="0" y="1287270"/>
          <a:ext cx="10515600" cy="9509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The correlation R</a:t>
          </a:r>
          <a:r>
            <a:rPr lang="en-IN" sz="1700" kern="1200" baseline="30000" dirty="0"/>
            <a:t>2</a:t>
          </a:r>
          <a:r>
            <a:rPr lang="en-IN" sz="1700" kern="1200" dirty="0"/>
            <a:t> of all fitting lines in all cases was above 0.9, which indicated that FWO method, KAS method, Friedman method and DAEM were suitable for modelling the kinetics of biomass catalytic pyrolysis whereas FWO method, KAS method, DAEM showed more accuracy as compare Friedman method.</a:t>
          </a:r>
        </a:p>
      </dsp:txBody>
      <dsp:txXfrm>
        <a:off x="46424" y="1333694"/>
        <a:ext cx="10422752" cy="858142"/>
      </dsp:txXfrm>
    </dsp:sp>
    <dsp:sp modelId="{3658DDAF-B5EA-4822-BDE7-557934BC4901}">
      <dsp:nvSpPr>
        <dsp:cNvPr id="0" name=""/>
        <dsp:cNvSpPr/>
      </dsp:nvSpPr>
      <dsp:spPr>
        <a:xfrm>
          <a:off x="0" y="2504008"/>
          <a:ext cx="10515600" cy="9509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For the three types of biomasses tested, the functional material, NiCaOCa</a:t>
          </a:r>
          <a:r>
            <a:rPr lang="en-IN" sz="1700" kern="1200" baseline="-25000" dirty="0"/>
            <a:t>2</a:t>
          </a:r>
          <a:r>
            <a:rPr lang="en-IN" sz="1700" kern="1200" dirty="0"/>
            <a:t>SiO</a:t>
          </a:r>
          <a:r>
            <a:rPr lang="en-IN" sz="1700" kern="1200" baseline="-25000" dirty="0"/>
            <a:t>4</a:t>
          </a:r>
          <a:r>
            <a:rPr lang="en-IN" sz="1700" kern="1200" dirty="0"/>
            <a:t>, showed the greatest catalytic effect on pyrolysis due to the evident decrease in activation energy. For sawdust, the functional material, Ni-Ca</a:t>
          </a:r>
          <a:r>
            <a:rPr lang="en-IN" sz="1700" kern="1200" baseline="-25000" dirty="0"/>
            <a:t>2</a:t>
          </a:r>
          <a:r>
            <a:rPr lang="en-IN" sz="1700" kern="1200" dirty="0"/>
            <a:t>SiO</a:t>
          </a:r>
          <a:r>
            <a:rPr lang="en-IN" sz="1700" kern="1200" baseline="-25000" dirty="0"/>
            <a:t>4 </a:t>
          </a:r>
          <a:r>
            <a:rPr lang="en-IN" sz="1700" kern="1200" dirty="0"/>
            <a:t>Catalyst showed Greater catalytic effect as compared to , NiCaOCa</a:t>
          </a:r>
          <a:r>
            <a:rPr lang="en-IN" sz="1700" kern="1200" baseline="-25000" dirty="0"/>
            <a:t>2</a:t>
          </a:r>
          <a:r>
            <a:rPr lang="en-IN" sz="1700" kern="1200" dirty="0"/>
            <a:t>SiO</a:t>
          </a:r>
          <a:r>
            <a:rPr lang="en-IN" sz="1700" kern="1200" baseline="-25000" dirty="0"/>
            <a:t>4 </a:t>
          </a:r>
          <a:r>
            <a:rPr lang="en-IN" sz="1700" kern="1200" dirty="0"/>
            <a:t>Catalyst</a:t>
          </a:r>
        </a:p>
      </dsp:txBody>
      <dsp:txXfrm>
        <a:off x="46424" y="2550432"/>
        <a:ext cx="10422752" cy="858142"/>
      </dsp:txXfrm>
    </dsp:sp>
    <dsp:sp modelId="{EFEA6BBD-80C4-45BD-8DD6-BB3CC4020D1E}">
      <dsp:nvSpPr>
        <dsp:cNvPr id="0" name=""/>
        <dsp:cNvSpPr/>
      </dsp:nvSpPr>
      <dsp:spPr>
        <a:xfrm>
          <a:off x="0" y="3739126"/>
          <a:ext cx="10515600" cy="9509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significant impact of catalysts on the reaction mechanisms. The use of NiCaOSi</a:t>
          </a:r>
          <a:r>
            <a:rPr lang="en-IN" sz="1700" kern="1200" baseline="-25000" dirty="0"/>
            <a:t>2</a:t>
          </a:r>
          <a:r>
            <a:rPr lang="en-IN" sz="1700" kern="1200" dirty="0"/>
            <a:t>O</a:t>
          </a:r>
          <a:r>
            <a:rPr lang="en-IN" sz="1700" kern="1200" baseline="-25000" dirty="0"/>
            <a:t>4</a:t>
          </a:r>
          <a:r>
            <a:rPr lang="en-IN" sz="1700" kern="1200" dirty="0"/>
            <a:t> catalyst altered the reaction pathway, with involvement of nucleation, diffusion control, and multiple reaction mechanisms. The presence of catalysts provided better control over the conversion process and facilitated the production of targeted </a:t>
          </a:r>
          <a:r>
            <a:rPr lang="en-IN" sz="1700" kern="1200"/>
            <a:t>biofuels.</a:t>
          </a:r>
          <a:r>
            <a:rPr lang="en-US" sz="1700" kern="1200"/>
            <a:t>.</a:t>
          </a:r>
          <a:endParaRPr lang="en-IN" sz="1700" kern="1200" dirty="0"/>
        </a:p>
      </dsp:txBody>
      <dsp:txXfrm>
        <a:off x="46424" y="3785550"/>
        <a:ext cx="10422752" cy="85814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07C8C-488F-46E1-8A7A-EB64322B922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A1FCF-AE89-4E0D-AFB1-82538702ED3E}" type="slidenum">
              <a:rPr lang="en-IN" smtClean="0"/>
              <a:t>‹#›</a:t>
            </a:fld>
            <a:endParaRPr lang="en-IN"/>
          </a:p>
        </p:txBody>
      </p:sp>
    </p:spTree>
    <p:extLst>
      <p:ext uri="{BB962C8B-B14F-4D97-AF65-F5344CB8AC3E}">
        <p14:creationId xmlns:p14="http://schemas.microsoft.com/office/powerpoint/2010/main" val="302358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8B6E-A904-DC8B-F045-4E84C9B98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9DFAB3-3627-D22B-660C-1C8081D5A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C69DA2-A607-A8E0-0DB5-9D78DC36D522}"/>
              </a:ext>
            </a:extLst>
          </p:cNvPr>
          <p:cNvSpPr>
            <a:spLocks noGrp="1"/>
          </p:cNvSpPr>
          <p:nvPr>
            <p:ph type="dt" sz="half" idx="10"/>
          </p:nvPr>
        </p:nvSpPr>
        <p:spPr/>
        <p:txBody>
          <a:bodyPr/>
          <a:lstStyle/>
          <a:p>
            <a:fld id="{3E962A7A-8F87-4AF4-B017-8B7DC014F59A}" type="datetime1">
              <a:rPr lang="en-IN" smtClean="0"/>
              <a:t>04-04-2024</a:t>
            </a:fld>
            <a:endParaRPr lang="en-IN"/>
          </a:p>
        </p:txBody>
      </p:sp>
      <p:sp>
        <p:nvSpPr>
          <p:cNvPr id="5" name="Footer Placeholder 4">
            <a:extLst>
              <a:ext uri="{FF2B5EF4-FFF2-40B4-BE49-F238E27FC236}">
                <a16:creationId xmlns:a16="http://schemas.microsoft.com/office/drawing/2014/main" id="{DC349971-8586-BE60-56F0-1493D08E6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DDE4F-D084-BF28-983B-DD02EC53B02F}"/>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17970739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3C57-FEE2-D9C1-0A6F-53414904B5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33B76-DE74-CF00-F9C9-67781C232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FFEECB-3103-792D-06C0-2BC3DE395257}"/>
              </a:ext>
            </a:extLst>
          </p:cNvPr>
          <p:cNvSpPr>
            <a:spLocks noGrp="1"/>
          </p:cNvSpPr>
          <p:nvPr>
            <p:ph type="dt" sz="half" idx="10"/>
          </p:nvPr>
        </p:nvSpPr>
        <p:spPr/>
        <p:txBody>
          <a:bodyPr/>
          <a:lstStyle/>
          <a:p>
            <a:fld id="{4ABF6084-C3DA-4E9F-899F-249BA132A2A7}" type="datetime1">
              <a:rPr lang="en-IN" smtClean="0"/>
              <a:t>04-04-2024</a:t>
            </a:fld>
            <a:endParaRPr lang="en-IN"/>
          </a:p>
        </p:txBody>
      </p:sp>
      <p:sp>
        <p:nvSpPr>
          <p:cNvPr id="5" name="Footer Placeholder 4">
            <a:extLst>
              <a:ext uri="{FF2B5EF4-FFF2-40B4-BE49-F238E27FC236}">
                <a16:creationId xmlns:a16="http://schemas.microsoft.com/office/drawing/2014/main" id="{5AF9DAD4-C0AB-3E18-8627-4ED8D8F58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C1512-2072-E6FE-846B-4DAFC477FCD9}"/>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12816956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D645E-A82C-07C2-BE25-0DA7F0D99D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9C9D6-5B74-2152-8E32-E3BE2A132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47C7B-67ED-B34C-B6AB-C8C014FAFA58}"/>
              </a:ext>
            </a:extLst>
          </p:cNvPr>
          <p:cNvSpPr>
            <a:spLocks noGrp="1"/>
          </p:cNvSpPr>
          <p:nvPr>
            <p:ph type="dt" sz="half" idx="10"/>
          </p:nvPr>
        </p:nvSpPr>
        <p:spPr/>
        <p:txBody>
          <a:bodyPr/>
          <a:lstStyle/>
          <a:p>
            <a:fld id="{4ABF6084-C3DA-4E9F-899F-249BA132A2A7}" type="datetime1">
              <a:rPr lang="en-IN" smtClean="0"/>
              <a:t>04-04-2024</a:t>
            </a:fld>
            <a:endParaRPr lang="en-IN"/>
          </a:p>
        </p:txBody>
      </p:sp>
      <p:sp>
        <p:nvSpPr>
          <p:cNvPr id="5" name="Footer Placeholder 4">
            <a:extLst>
              <a:ext uri="{FF2B5EF4-FFF2-40B4-BE49-F238E27FC236}">
                <a16:creationId xmlns:a16="http://schemas.microsoft.com/office/drawing/2014/main" id="{659C9F07-A7FE-A12F-EE43-B59B1C6F1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B1E32-7336-0F55-BB52-16A76755C224}"/>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30571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2CCF-7DD8-67C6-B13E-EC471F6DCA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F8E9C7-A703-D807-291D-9C2B55276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5EBD6-3C9F-5E9B-7505-33A2510BBF90}"/>
              </a:ext>
            </a:extLst>
          </p:cNvPr>
          <p:cNvSpPr>
            <a:spLocks noGrp="1"/>
          </p:cNvSpPr>
          <p:nvPr>
            <p:ph type="dt" sz="half" idx="10"/>
          </p:nvPr>
        </p:nvSpPr>
        <p:spPr/>
        <p:txBody>
          <a:bodyPr/>
          <a:lstStyle/>
          <a:p>
            <a:fld id="{4ABF6084-C3DA-4E9F-899F-249BA132A2A7}" type="datetime1">
              <a:rPr lang="en-IN" smtClean="0"/>
              <a:t>04-04-2024</a:t>
            </a:fld>
            <a:endParaRPr lang="en-IN"/>
          </a:p>
        </p:txBody>
      </p:sp>
      <p:sp>
        <p:nvSpPr>
          <p:cNvPr id="5" name="Footer Placeholder 4">
            <a:extLst>
              <a:ext uri="{FF2B5EF4-FFF2-40B4-BE49-F238E27FC236}">
                <a16:creationId xmlns:a16="http://schemas.microsoft.com/office/drawing/2014/main" id="{47A63CCD-4327-5741-4A84-4F78EB6BD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D7F60-64F5-A9C4-98F8-9EE31699DECC}"/>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126991888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2E6D-F10B-8963-8696-A0E602FA3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9E3050-2B10-4ECB-62B0-EA7269515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5FAA5-936C-1E0A-8CBF-BB51A4848D08}"/>
              </a:ext>
            </a:extLst>
          </p:cNvPr>
          <p:cNvSpPr>
            <a:spLocks noGrp="1"/>
          </p:cNvSpPr>
          <p:nvPr>
            <p:ph type="dt" sz="half" idx="10"/>
          </p:nvPr>
        </p:nvSpPr>
        <p:spPr/>
        <p:txBody>
          <a:bodyPr/>
          <a:lstStyle/>
          <a:p>
            <a:fld id="{7517F904-77C1-4171-BF58-53E7F4A2CF15}" type="datetime1">
              <a:rPr lang="en-IN" smtClean="0"/>
              <a:t>04-04-2024</a:t>
            </a:fld>
            <a:endParaRPr lang="en-IN"/>
          </a:p>
        </p:txBody>
      </p:sp>
      <p:sp>
        <p:nvSpPr>
          <p:cNvPr id="5" name="Footer Placeholder 4">
            <a:extLst>
              <a:ext uri="{FF2B5EF4-FFF2-40B4-BE49-F238E27FC236}">
                <a16:creationId xmlns:a16="http://schemas.microsoft.com/office/drawing/2014/main" id="{0C91440B-9DE2-FE69-E872-535FC2BA1A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EF69F-0932-EC6C-3A4E-9F5CEFC4ED0F}"/>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332727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B7A-D728-6EE6-9963-FEE4CB2817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6FC85D-472B-0337-40BA-528A6DB0B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6EC62C-C147-C9CD-AA09-5FDF028DAB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B5D91-8E94-8F5F-B01F-C4DEB56AA71B}"/>
              </a:ext>
            </a:extLst>
          </p:cNvPr>
          <p:cNvSpPr>
            <a:spLocks noGrp="1"/>
          </p:cNvSpPr>
          <p:nvPr>
            <p:ph type="dt" sz="half" idx="10"/>
          </p:nvPr>
        </p:nvSpPr>
        <p:spPr/>
        <p:txBody>
          <a:bodyPr/>
          <a:lstStyle/>
          <a:p>
            <a:fld id="{4ABF6084-C3DA-4E9F-899F-249BA132A2A7}" type="datetime1">
              <a:rPr lang="en-IN" smtClean="0"/>
              <a:t>04-04-2024</a:t>
            </a:fld>
            <a:endParaRPr lang="en-IN"/>
          </a:p>
        </p:txBody>
      </p:sp>
      <p:sp>
        <p:nvSpPr>
          <p:cNvPr id="6" name="Footer Placeholder 5">
            <a:extLst>
              <a:ext uri="{FF2B5EF4-FFF2-40B4-BE49-F238E27FC236}">
                <a16:creationId xmlns:a16="http://schemas.microsoft.com/office/drawing/2014/main" id="{C2DE4D1D-EF2F-F5A9-76BE-9286F1DE69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943EB-58CD-A6FB-BCC9-0915B9394A4D}"/>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25711077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1F24-00C7-181B-16ED-4CC4CE6A42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1CF54-A02E-2C6B-7DB2-E115C4AB1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4DDEBF-F834-6DD7-6264-C8536C918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991859-D946-A9D2-7B2F-796B639BF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414841-C820-435D-D978-A7050E8F8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2D3367-F09A-A987-9348-E7D95F5DF222}"/>
              </a:ext>
            </a:extLst>
          </p:cNvPr>
          <p:cNvSpPr>
            <a:spLocks noGrp="1"/>
          </p:cNvSpPr>
          <p:nvPr>
            <p:ph type="dt" sz="half" idx="10"/>
          </p:nvPr>
        </p:nvSpPr>
        <p:spPr/>
        <p:txBody>
          <a:bodyPr/>
          <a:lstStyle/>
          <a:p>
            <a:fld id="{4ABF6084-C3DA-4E9F-899F-249BA132A2A7}" type="datetime1">
              <a:rPr lang="en-IN" smtClean="0"/>
              <a:t>04-04-2024</a:t>
            </a:fld>
            <a:endParaRPr lang="en-IN"/>
          </a:p>
        </p:txBody>
      </p:sp>
      <p:sp>
        <p:nvSpPr>
          <p:cNvPr id="8" name="Footer Placeholder 7">
            <a:extLst>
              <a:ext uri="{FF2B5EF4-FFF2-40B4-BE49-F238E27FC236}">
                <a16:creationId xmlns:a16="http://schemas.microsoft.com/office/drawing/2014/main" id="{8B087836-FBD5-213D-805F-042B6EAB8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09A510-004D-48E0-DC2A-F3DCD51CE9B7}"/>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39894270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62E6-47E1-7687-EC04-B5FD4B6C64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C79AAC-A688-566B-834C-67694CC22AF8}"/>
              </a:ext>
            </a:extLst>
          </p:cNvPr>
          <p:cNvSpPr>
            <a:spLocks noGrp="1"/>
          </p:cNvSpPr>
          <p:nvPr>
            <p:ph type="dt" sz="half" idx="10"/>
          </p:nvPr>
        </p:nvSpPr>
        <p:spPr/>
        <p:txBody>
          <a:bodyPr/>
          <a:lstStyle/>
          <a:p>
            <a:fld id="{5D86708D-438A-43D1-B031-13A756FF9EBA}" type="datetime1">
              <a:rPr lang="en-IN" smtClean="0"/>
              <a:t>04-04-2024</a:t>
            </a:fld>
            <a:endParaRPr lang="en-IN"/>
          </a:p>
        </p:txBody>
      </p:sp>
      <p:sp>
        <p:nvSpPr>
          <p:cNvPr id="4" name="Footer Placeholder 3">
            <a:extLst>
              <a:ext uri="{FF2B5EF4-FFF2-40B4-BE49-F238E27FC236}">
                <a16:creationId xmlns:a16="http://schemas.microsoft.com/office/drawing/2014/main" id="{195FDC47-DF44-6AC9-AEBF-8A7FB75C7E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5F58D9-272C-733A-2BCB-466DB5A355B5}"/>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41045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E268E-4704-16EF-7004-9E7EA3A25A63}"/>
              </a:ext>
            </a:extLst>
          </p:cNvPr>
          <p:cNvSpPr>
            <a:spLocks noGrp="1"/>
          </p:cNvSpPr>
          <p:nvPr>
            <p:ph type="dt" sz="half" idx="10"/>
          </p:nvPr>
        </p:nvSpPr>
        <p:spPr/>
        <p:txBody>
          <a:bodyPr/>
          <a:lstStyle/>
          <a:p>
            <a:fld id="{CF1E2789-9B85-46DE-AD31-9DFE4B0E83A5}" type="datetime1">
              <a:rPr lang="en-IN" smtClean="0"/>
              <a:t>04-04-2024</a:t>
            </a:fld>
            <a:endParaRPr lang="en-IN"/>
          </a:p>
        </p:txBody>
      </p:sp>
      <p:sp>
        <p:nvSpPr>
          <p:cNvPr id="3" name="Footer Placeholder 2">
            <a:extLst>
              <a:ext uri="{FF2B5EF4-FFF2-40B4-BE49-F238E27FC236}">
                <a16:creationId xmlns:a16="http://schemas.microsoft.com/office/drawing/2014/main" id="{E2E82882-EEEF-1921-5576-25897237FC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299749-727F-8101-7D1A-13358491040F}"/>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36455342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032F-2E3D-16D5-9E80-DEC26A30E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638065-BBAB-9EDC-AC4F-B70FF61A6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F5C57B-ACB7-4890-8994-AE44D90FF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6C17A-E11E-4D0C-BDD2-5FC4EEBC5180}"/>
              </a:ext>
            </a:extLst>
          </p:cNvPr>
          <p:cNvSpPr>
            <a:spLocks noGrp="1"/>
          </p:cNvSpPr>
          <p:nvPr>
            <p:ph type="dt" sz="half" idx="10"/>
          </p:nvPr>
        </p:nvSpPr>
        <p:spPr/>
        <p:txBody>
          <a:bodyPr/>
          <a:lstStyle/>
          <a:p>
            <a:fld id="{4ABF6084-C3DA-4E9F-899F-249BA132A2A7}" type="datetime1">
              <a:rPr lang="en-IN" smtClean="0"/>
              <a:t>04-04-2024</a:t>
            </a:fld>
            <a:endParaRPr lang="en-IN"/>
          </a:p>
        </p:txBody>
      </p:sp>
      <p:sp>
        <p:nvSpPr>
          <p:cNvPr id="6" name="Footer Placeholder 5">
            <a:extLst>
              <a:ext uri="{FF2B5EF4-FFF2-40B4-BE49-F238E27FC236}">
                <a16:creationId xmlns:a16="http://schemas.microsoft.com/office/drawing/2014/main" id="{7605F26E-CA95-F0A9-44A2-7351262EA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81CDA-56E6-15B2-5CA7-7C22EA781A39}"/>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18433275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261-6C00-88D2-76B0-E99D4B405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E384E3-BD51-483B-CB91-117E036F56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5D2A17-7188-D38F-C739-2FA16DD6E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D49A2-6184-1E38-9F29-757F2558A7E0}"/>
              </a:ext>
            </a:extLst>
          </p:cNvPr>
          <p:cNvSpPr>
            <a:spLocks noGrp="1"/>
          </p:cNvSpPr>
          <p:nvPr>
            <p:ph type="dt" sz="half" idx="10"/>
          </p:nvPr>
        </p:nvSpPr>
        <p:spPr/>
        <p:txBody>
          <a:bodyPr/>
          <a:lstStyle/>
          <a:p>
            <a:fld id="{16406818-6BE0-4B96-8510-21AE31AEBF2F}" type="datetime1">
              <a:rPr lang="en-IN" smtClean="0"/>
              <a:t>04-04-2024</a:t>
            </a:fld>
            <a:endParaRPr lang="en-IN"/>
          </a:p>
        </p:txBody>
      </p:sp>
      <p:sp>
        <p:nvSpPr>
          <p:cNvPr id="6" name="Footer Placeholder 5">
            <a:extLst>
              <a:ext uri="{FF2B5EF4-FFF2-40B4-BE49-F238E27FC236}">
                <a16:creationId xmlns:a16="http://schemas.microsoft.com/office/drawing/2014/main" id="{FF05BC03-09B7-7456-A978-C9EF086B79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C82C67-3BC5-F216-9CB9-0F6CCF2B2AAF}"/>
              </a:ext>
            </a:extLst>
          </p:cNvPr>
          <p:cNvSpPr>
            <a:spLocks noGrp="1"/>
          </p:cNvSpPr>
          <p:nvPr>
            <p:ph type="sldNum" sz="quarter" idx="12"/>
          </p:nvPr>
        </p:nvSpPr>
        <p:spPr/>
        <p:txBody>
          <a:bodyPr/>
          <a:lstStyle/>
          <a:p>
            <a:fld id="{F2C85D18-3AFB-4D9F-BFD7-2A201C4C1692}" type="slidenum">
              <a:rPr lang="en-IN" smtClean="0"/>
              <a:t>‹#›</a:t>
            </a:fld>
            <a:endParaRPr lang="en-IN"/>
          </a:p>
        </p:txBody>
      </p:sp>
    </p:spTree>
    <p:extLst>
      <p:ext uri="{BB962C8B-B14F-4D97-AF65-F5344CB8AC3E}">
        <p14:creationId xmlns:p14="http://schemas.microsoft.com/office/powerpoint/2010/main" val="420934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215CA-A778-8632-47ED-7BB43F70C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C2FA2B-75B1-CBE6-DD39-39BC041A3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02377-4CC1-C216-E062-843C7789D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F6084-C3DA-4E9F-899F-249BA132A2A7}" type="datetime1">
              <a:rPr lang="en-IN" smtClean="0"/>
              <a:t>04-04-2024</a:t>
            </a:fld>
            <a:endParaRPr lang="en-IN"/>
          </a:p>
        </p:txBody>
      </p:sp>
      <p:sp>
        <p:nvSpPr>
          <p:cNvPr id="5" name="Footer Placeholder 4">
            <a:extLst>
              <a:ext uri="{FF2B5EF4-FFF2-40B4-BE49-F238E27FC236}">
                <a16:creationId xmlns:a16="http://schemas.microsoft.com/office/drawing/2014/main" id="{5EB16984-07AC-E211-E61E-C78B81B97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679C7C-C0C8-D595-3384-FA067BBF9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85D18-3AFB-4D9F-BFD7-2A201C4C1692}" type="slidenum">
              <a:rPr lang="en-IN" smtClean="0"/>
              <a:t>‹#›</a:t>
            </a:fld>
            <a:endParaRPr lang="en-IN"/>
          </a:p>
        </p:txBody>
      </p:sp>
    </p:spTree>
    <p:extLst>
      <p:ext uri="{BB962C8B-B14F-4D97-AF65-F5344CB8AC3E}">
        <p14:creationId xmlns:p14="http://schemas.microsoft.com/office/powerpoint/2010/main" val="384653334"/>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image" Target="../media/image3.png"/><Relationship Id="rId5" Type="http://schemas.openxmlformats.org/officeDocument/2006/relationships/diagramColors" Target="../diagrams/colors4.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chart" Target="../charts/char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2058-8AF7-35AF-589B-F9D68F1E202A}"/>
              </a:ext>
            </a:extLst>
          </p:cNvPr>
          <p:cNvSpPr>
            <a:spLocks noGrp="1"/>
          </p:cNvSpPr>
          <p:nvPr>
            <p:ph type="ctrTitle"/>
          </p:nvPr>
        </p:nvSpPr>
        <p:spPr>
          <a:xfrm>
            <a:off x="2498980" y="-292813"/>
            <a:ext cx="7639831" cy="2790678"/>
          </a:xfrm>
        </p:spPr>
        <p:txBody>
          <a:bodyPr>
            <a:normAutofit/>
          </a:bodyPr>
          <a:lstStyle/>
          <a:p>
            <a:r>
              <a:rPr lang="en-IN" sz="4400" b="1" dirty="0">
                <a:latin typeface="+mn-lt"/>
              </a:rPr>
              <a:t>Kinetic Modelling of Fast Catalytic Pyrolysis of biomass</a:t>
            </a:r>
          </a:p>
        </p:txBody>
      </p:sp>
      <p:sp>
        <p:nvSpPr>
          <p:cNvPr id="3" name="Subtitle 2">
            <a:extLst>
              <a:ext uri="{FF2B5EF4-FFF2-40B4-BE49-F238E27FC236}">
                <a16:creationId xmlns:a16="http://schemas.microsoft.com/office/drawing/2014/main" id="{B974A962-0FBA-E5FD-24BD-748EC198B000}"/>
              </a:ext>
            </a:extLst>
          </p:cNvPr>
          <p:cNvSpPr>
            <a:spLocks noGrp="1"/>
          </p:cNvSpPr>
          <p:nvPr>
            <p:ph type="subTitle" idx="1"/>
          </p:nvPr>
        </p:nvSpPr>
        <p:spPr>
          <a:xfrm>
            <a:off x="1391958" y="3875407"/>
            <a:ext cx="9144000" cy="1097280"/>
          </a:xfrm>
        </p:spPr>
        <p:txBody>
          <a:bodyPr/>
          <a:lstStyle/>
          <a:p>
            <a:r>
              <a:rPr lang="en-IN" dirty="0">
                <a:solidFill>
                  <a:schemeClr val="tx1"/>
                </a:solidFill>
              </a:rPr>
              <a:t>Name: Abhijeet P. Selukar [CA21M001]</a:t>
            </a:r>
          </a:p>
          <a:p>
            <a:r>
              <a:rPr lang="en-IN" dirty="0">
                <a:solidFill>
                  <a:schemeClr val="tx1"/>
                </a:solidFill>
              </a:rPr>
              <a:t>Guide: Prof. Himanshu Goyal</a:t>
            </a:r>
          </a:p>
        </p:txBody>
      </p:sp>
      <p:pic>
        <p:nvPicPr>
          <p:cNvPr id="4" name="Picture 3">
            <a:extLst>
              <a:ext uri="{FF2B5EF4-FFF2-40B4-BE49-F238E27FC236}">
                <a16:creationId xmlns:a16="http://schemas.microsoft.com/office/drawing/2014/main" id="{CC3FE853-9D45-6C87-12F8-15D4DEA5ECA1}"/>
              </a:ext>
            </a:extLst>
          </p:cNvPr>
          <p:cNvPicPr>
            <a:picLocks noChangeAspect="1"/>
          </p:cNvPicPr>
          <p:nvPr/>
        </p:nvPicPr>
        <p:blipFill>
          <a:blip r:embed="rId2"/>
          <a:stretch>
            <a:fillRect/>
          </a:stretch>
        </p:blipFill>
        <p:spPr>
          <a:xfrm>
            <a:off x="5307741" y="2637996"/>
            <a:ext cx="1097280" cy="1097280"/>
          </a:xfrm>
          <a:prstGeom prst="rect">
            <a:avLst/>
          </a:prstGeom>
        </p:spPr>
      </p:pic>
      <p:sp>
        <p:nvSpPr>
          <p:cNvPr id="5" name="TextBox 4">
            <a:extLst>
              <a:ext uri="{FF2B5EF4-FFF2-40B4-BE49-F238E27FC236}">
                <a16:creationId xmlns:a16="http://schemas.microsoft.com/office/drawing/2014/main" id="{0CB597D5-E62C-65EC-8DD6-C72E6A14FF27}"/>
              </a:ext>
            </a:extLst>
          </p:cNvPr>
          <p:cNvSpPr txBox="1"/>
          <p:nvPr/>
        </p:nvSpPr>
        <p:spPr>
          <a:xfrm>
            <a:off x="1391958" y="4788021"/>
            <a:ext cx="7153836" cy="369332"/>
          </a:xfrm>
          <a:prstGeom prst="rect">
            <a:avLst/>
          </a:prstGeom>
          <a:noFill/>
        </p:spPr>
        <p:txBody>
          <a:bodyPr wrap="square" rtlCol="0">
            <a:spAutoFit/>
          </a:bodyPr>
          <a:lstStyle/>
          <a:p>
            <a:r>
              <a:rPr lang="en-IN" dirty="0">
                <a:solidFill>
                  <a:schemeClr val="bg1"/>
                </a:solidFill>
              </a:rPr>
              <a:t>Department of Chemical Engineering , IIT Madras</a:t>
            </a:r>
          </a:p>
        </p:txBody>
      </p:sp>
    </p:spTree>
    <p:extLst>
      <p:ext uri="{BB962C8B-B14F-4D97-AF65-F5344CB8AC3E}">
        <p14:creationId xmlns:p14="http://schemas.microsoft.com/office/powerpoint/2010/main" val="81890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5C78A3-06BE-E27E-C7AA-78EBF803BA22}"/>
              </a:ext>
            </a:extLst>
          </p:cNvPr>
          <p:cNvSpPr>
            <a:spLocks noGrp="1"/>
          </p:cNvSpPr>
          <p:nvPr>
            <p:ph type="sldNum" sz="quarter" idx="12"/>
          </p:nvPr>
        </p:nvSpPr>
        <p:spPr/>
        <p:txBody>
          <a:bodyPr/>
          <a:lstStyle/>
          <a:p>
            <a:fld id="{F2C85D18-3AFB-4D9F-BFD7-2A201C4C1692}" type="slidenum">
              <a:rPr lang="en-IN" smtClean="0"/>
              <a:t>10</a:t>
            </a:fld>
            <a:endParaRPr lang="en-IN"/>
          </a:p>
        </p:txBody>
      </p:sp>
      <p:graphicFrame>
        <p:nvGraphicFramePr>
          <p:cNvPr id="3" name="Chart 2">
            <a:extLst>
              <a:ext uri="{FF2B5EF4-FFF2-40B4-BE49-F238E27FC236}">
                <a16:creationId xmlns:a16="http://schemas.microsoft.com/office/drawing/2014/main" id="{DF9E3F43-F5FB-24E0-6158-4EB8A78624D0}"/>
              </a:ext>
            </a:extLst>
          </p:cNvPr>
          <p:cNvGraphicFramePr/>
          <p:nvPr>
            <p:extLst>
              <p:ext uri="{D42A27DB-BD31-4B8C-83A1-F6EECF244321}">
                <p14:modId xmlns:p14="http://schemas.microsoft.com/office/powerpoint/2010/main" val="4211956603"/>
              </p:ext>
            </p:extLst>
          </p:nvPr>
        </p:nvGraphicFramePr>
        <p:xfrm>
          <a:off x="1104265" y="1063169"/>
          <a:ext cx="4535170" cy="2760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A3CA9FB-2FEB-4C2A-83C8-C46269B608C1}"/>
              </a:ext>
            </a:extLst>
          </p:cNvPr>
          <p:cNvGraphicFramePr/>
          <p:nvPr>
            <p:extLst>
              <p:ext uri="{D42A27DB-BD31-4B8C-83A1-F6EECF244321}">
                <p14:modId xmlns:p14="http://schemas.microsoft.com/office/powerpoint/2010/main" val="1065881989"/>
              </p:ext>
            </p:extLst>
          </p:nvPr>
        </p:nvGraphicFramePr>
        <p:xfrm>
          <a:off x="5962015" y="1126900"/>
          <a:ext cx="4535170" cy="27609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A058D30-1A33-41D0-A3E9-65B93F972EDE}"/>
              </a:ext>
            </a:extLst>
          </p:cNvPr>
          <p:cNvGraphicFramePr/>
          <p:nvPr>
            <p:extLst>
              <p:ext uri="{D42A27DB-BD31-4B8C-83A1-F6EECF244321}">
                <p14:modId xmlns:p14="http://schemas.microsoft.com/office/powerpoint/2010/main" val="1334166324"/>
              </p:ext>
            </p:extLst>
          </p:nvPr>
        </p:nvGraphicFramePr>
        <p:xfrm>
          <a:off x="3828415" y="3991332"/>
          <a:ext cx="4535170" cy="273494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E9BB68BE-8A80-09FD-8C85-0C76829415D9}"/>
              </a:ext>
            </a:extLst>
          </p:cNvPr>
          <p:cNvSpPr txBox="1"/>
          <p:nvPr/>
        </p:nvSpPr>
        <p:spPr>
          <a:xfrm>
            <a:off x="120270" y="393121"/>
            <a:ext cx="7971133" cy="369332"/>
          </a:xfrm>
          <a:prstGeom prst="rect">
            <a:avLst/>
          </a:prstGeom>
          <a:noFill/>
        </p:spPr>
        <p:txBody>
          <a:bodyPr wrap="square" rtlCol="0">
            <a:spAutoFit/>
          </a:bodyPr>
          <a:lstStyle/>
          <a:p>
            <a:r>
              <a:rPr lang="en-US" sz="1800" b="1" dirty="0">
                <a:latin typeface="Arial Black" panose="020B0A04020102020204" pitchFamily="34" charset="0"/>
                <a:cs typeface="Times New Roman" panose="02020603050405020304" pitchFamily="18" charset="0"/>
              </a:rPr>
              <a:t>The graph below depicts how </a:t>
            </a:r>
            <a:r>
              <a:rPr lang="en-US" b="1" dirty="0">
                <a:latin typeface="Arial Black" panose="020B0A04020102020204" pitchFamily="34" charset="0"/>
                <a:cs typeface="Times New Roman" panose="02020603050405020304" pitchFamily="18" charset="0"/>
              </a:rPr>
              <a:t>Pre-exponential Factor</a:t>
            </a:r>
            <a:r>
              <a:rPr lang="en-US" sz="1800" b="1" dirty="0">
                <a:latin typeface="Arial Black" panose="020B0A04020102020204" pitchFamily="34" charset="0"/>
                <a:cs typeface="Times New Roman" panose="02020603050405020304" pitchFamily="18" charset="0"/>
              </a:rPr>
              <a:t> varies :</a:t>
            </a:r>
            <a:endParaRPr lang="en-IN" dirty="0"/>
          </a:p>
        </p:txBody>
      </p:sp>
      <p:cxnSp>
        <p:nvCxnSpPr>
          <p:cNvPr id="7" name="Straight Arrow Connector 6">
            <a:extLst>
              <a:ext uri="{FF2B5EF4-FFF2-40B4-BE49-F238E27FC236}">
                <a16:creationId xmlns:a16="http://schemas.microsoft.com/office/drawing/2014/main" id="{CC023120-A4AF-39DC-EFBA-8502BD8765A9}"/>
              </a:ext>
            </a:extLst>
          </p:cNvPr>
          <p:cNvCxnSpPr>
            <a:cxnSpLocks/>
          </p:cNvCxnSpPr>
          <p:nvPr/>
        </p:nvCxnSpPr>
        <p:spPr>
          <a:xfrm flipV="1">
            <a:off x="219075" y="846044"/>
            <a:ext cx="76009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16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C21E8A-59B2-F119-5B9B-F7133E8E10B3}"/>
              </a:ext>
            </a:extLst>
          </p:cNvPr>
          <p:cNvSpPr>
            <a:spLocks noGrp="1"/>
          </p:cNvSpPr>
          <p:nvPr>
            <p:ph type="title"/>
          </p:nvPr>
        </p:nvSpPr>
        <p:spPr>
          <a:xfrm>
            <a:off x="838200" y="160244"/>
            <a:ext cx="10515600" cy="967441"/>
          </a:xfrm>
        </p:spPr>
        <p:txBody>
          <a:bodyPr>
            <a:normAutofit/>
          </a:bodyPr>
          <a:lstStyle/>
          <a:p>
            <a:r>
              <a:rPr lang="en-IN" sz="3200" b="1" dirty="0">
                <a:solidFill>
                  <a:schemeClr val="tx1"/>
                </a:solidFill>
                <a:latin typeface="Arial Black" panose="020B0A04020102020204" pitchFamily="34" charset="0"/>
              </a:rPr>
              <a:t>Types of model</a:t>
            </a:r>
          </a:p>
        </p:txBody>
      </p:sp>
      <p:sp>
        <p:nvSpPr>
          <p:cNvPr id="5" name="Content Placeholder 4">
            <a:extLst>
              <a:ext uri="{FF2B5EF4-FFF2-40B4-BE49-F238E27FC236}">
                <a16:creationId xmlns:a16="http://schemas.microsoft.com/office/drawing/2014/main" id="{C2185407-F018-63FD-FB38-49AE434E8A14}"/>
              </a:ext>
            </a:extLst>
          </p:cNvPr>
          <p:cNvSpPr>
            <a:spLocks noGrp="1"/>
          </p:cNvSpPr>
          <p:nvPr>
            <p:ph idx="1"/>
          </p:nvPr>
        </p:nvSpPr>
        <p:spPr>
          <a:xfrm>
            <a:off x="838200" y="1152707"/>
            <a:ext cx="10515600" cy="4351338"/>
          </a:xfrm>
        </p:spPr>
        <p:txBody>
          <a:bodyPr/>
          <a:lstStyle/>
          <a:p>
            <a:r>
              <a:rPr lang="en-IN" dirty="0"/>
              <a:t>Nucleation-based model(P) </a:t>
            </a:r>
          </a:p>
          <a:p>
            <a:r>
              <a:rPr lang="en-IN" dirty="0"/>
              <a:t>Geometrical contraction-based model(A,F) </a:t>
            </a:r>
          </a:p>
          <a:p>
            <a:r>
              <a:rPr lang="en-IN" dirty="0"/>
              <a:t>Diffusion model(D)</a:t>
            </a:r>
          </a:p>
          <a:p>
            <a:r>
              <a:rPr lang="en-IN" dirty="0"/>
              <a:t>Order-based model (R)</a:t>
            </a:r>
          </a:p>
          <a:p>
            <a:endParaRPr lang="en-IN" dirty="0"/>
          </a:p>
          <a:p>
            <a:r>
              <a:rPr lang="en-IN" b="1" dirty="0"/>
              <a:t>Master plot</a:t>
            </a:r>
            <a:r>
              <a:rPr lang="en-IN" dirty="0"/>
              <a:t>: </a:t>
            </a:r>
            <a:r>
              <a:rPr lang="en-US" dirty="0"/>
              <a:t>It is a graphical method used to study the kinetic behavior of a substance, by plotting the variation of some characteristic quantity.</a:t>
            </a:r>
            <a:endParaRPr lang="en-IN" dirty="0"/>
          </a:p>
        </p:txBody>
      </p:sp>
      <p:sp>
        <p:nvSpPr>
          <p:cNvPr id="2" name="Slide Number Placeholder 1">
            <a:extLst>
              <a:ext uri="{FF2B5EF4-FFF2-40B4-BE49-F238E27FC236}">
                <a16:creationId xmlns:a16="http://schemas.microsoft.com/office/drawing/2014/main" id="{B57AF855-40ED-70C6-4DAE-1B0FA685A02C}"/>
              </a:ext>
            </a:extLst>
          </p:cNvPr>
          <p:cNvSpPr>
            <a:spLocks noGrp="1"/>
          </p:cNvSpPr>
          <p:nvPr>
            <p:ph type="sldNum" sz="quarter" idx="12"/>
          </p:nvPr>
        </p:nvSpPr>
        <p:spPr/>
        <p:txBody>
          <a:bodyPr/>
          <a:lstStyle/>
          <a:p>
            <a:fld id="{F2C85D18-3AFB-4D9F-BFD7-2A201C4C1692}" type="slidenum">
              <a:rPr lang="en-IN" smtClean="0"/>
              <a:t>11</a:t>
            </a:fld>
            <a:endParaRPr lang="en-IN"/>
          </a:p>
        </p:txBody>
      </p:sp>
      <p:pic>
        <p:nvPicPr>
          <p:cNvPr id="6" name="Picture 5">
            <a:extLst>
              <a:ext uri="{FF2B5EF4-FFF2-40B4-BE49-F238E27FC236}">
                <a16:creationId xmlns:a16="http://schemas.microsoft.com/office/drawing/2014/main" id="{8CC985DD-244A-EA7E-C825-F2CDD219D2B1}"/>
              </a:ext>
            </a:extLst>
          </p:cNvPr>
          <p:cNvPicPr>
            <a:picLocks noChangeAspect="1"/>
          </p:cNvPicPr>
          <p:nvPr/>
        </p:nvPicPr>
        <p:blipFill>
          <a:blip r:embed="rId2"/>
          <a:stretch>
            <a:fillRect/>
          </a:stretch>
        </p:blipFill>
        <p:spPr>
          <a:xfrm>
            <a:off x="10994429" y="356841"/>
            <a:ext cx="718741" cy="574245"/>
          </a:xfrm>
          <a:prstGeom prst="rect">
            <a:avLst/>
          </a:prstGeom>
        </p:spPr>
      </p:pic>
    </p:spTree>
    <p:extLst>
      <p:ext uri="{BB962C8B-B14F-4D97-AF65-F5344CB8AC3E}">
        <p14:creationId xmlns:p14="http://schemas.microsoft.com/office/powerpoint/2010/main" val="10348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2F206-E638-FCC2-8EDA-29889648B4EF}"/>
              </a:ext>
            </a:extLst>
          </p:cNvPr>
          <p:cNvSpPr>
            <a:spLocks noGrp="1"/>
          </p:cNvSpPr>
          <p:nvPr>
            <p:ph type="sldNum" sz="quarter" idx="12"/>
          </p:nvPr>
        </p:nvSpPr>
        <p:spPr/>
        <p:txBody>
          <a:bodyPr/>
          <a:lstStyle/>
          <a:p>
            <a:fld id="{F2C85D18-3AFB-4D9F-BFD7-2A201C4C1692}" type="slidenum">
              <a:rPr lang="en-IN" smtClean="0"/>
              <a:t>12</a:t>
            </a:fld>
            <a:endParaRPr lang="en-IN"/>
          </a:p>
        </p:txBody>
      </p:sp>
      <p:graphicFrame>
        <p:nvGraphicFramePr>
          <p:cNvPr id="3" name="Chart 2">
            <a:extLst>
              <a:ext uri="{FF2B5EF4-FFF2-40B4-BE49-F238E27FC236}">
                <a16:creationId xmlns:a16="http://schemas.microsoft.com/office/drawing/2014/main" id="{B6A92047-5A30-4BBD-AE67-0D1D28FD709A}"/>
              </a:ext>
            </a:extLst>
          </p:cNvPr>
          <p:cNvGraphicFramePr>
            <a:graphicFrameLocks/>
          </p:cNvGraphicFramePr>
          <p:nvPr>
            <p:extLst>
              <p:ext uri="{D42A27DB-BD31-4B8C-83A1-F6EECF244321}">
                <p14:modId xmlns:p14="http://schemas.microsoft.com/office/powerpoint/2010/main" val="2358402198"/>
              </p:ext>
            </p:extLst>
          </p:nvPr>
        </p:nvGraphicFramePr>
        <p:xfrm>
          <a:off x="1190625" y="1215390"/>
          <a:ext cx="9458325" cy="442722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F08BA680-23F8-9E94-86DC-42F606770B2F}"/>
              </a:ext>
            </a:extLst>
          </p:cNvPr>
          <p:cNvSpPr txBox="1"/>
          <p:nvPr/>
        </p:nvSpPr>
        <p:spPr>
          <a:xfrm>
            <a:off x="781539" y="532912"/>
            <a:ext cx="6385169" cy="369332"/>
          </a:xfrm>
          <a:prstGeom prst="rect">
            <a:avLst/>
          </a:prstGeom>
          <a:noFill/>
        </p:spPr>
        <p:txBody>
          <a:bodyPr wrap="square" rtlCol="0">
            <a:spAutoFit/>
          </a:bodyPr>
          <a:lstStyle/>
          <a:p>
            <a:r>
              <a:rPr lang="en-IN" b="1" dirty="0"/>
              <a:t>Master plot for Straw with three Conditions:</a:t>
            </a:r>
          </a:p>
        </p:txBody>
      </p:sp>
      <p:sp>
        <p:nvSpPr>
          <p:cNvPr id="5" name="TextBox 4">
            <a:extLst>
              <a:ext uri="{FF2B5EF4-FFF2-40B4-BE49-F238E27FC236}">
                <a16:creationId xmlns:a16="http://schemas.microsoft.com/office/drawing/2014/main" id="{F7AA959E-0A01-DB3E-CF32-5428E79EC043}"/>
              </a:ext>
            </a:extLst>
          </p:cNvPr>
          <p:cNvSpPr txBox="1"/>
          <p:nvPr/>
        </p:nvSpPr>
        <p:spPr>
          <a:xfrm>
            <a:off x="1781908" y="5227961"/>
            <a:ext cx="8867042" cy="769441"/>
          </a:xfrm>
          <a:prstGeom prst="rect">
            <a:avLst/>
          </a:prstGeom>
          <a:noFill/>
        </p:spPr>
        <p:txBody>
          <a:bodyPr wrap="square" rtlCol="0">
            <a:spAutoFit/>
          </a:bodyPr>
          <a:lstStyle/>
          <a:p>
            <a:r>
              <a:rPr lang="en-IN" b="1" dirty="0">
                <a:solidFill>
                  <a:srgbClr val="FF0000"/>
                </a:solidFill>
              </a:rPr>
              <a:t>…</a:t>
            </a:r>
            <a:r>
              <a:rPr lang="en-IN" sz="4400" b="1" dirty="0"/>
              <a:t>.</a:t>
            </a:r>
            <a:r>
              <a:rPr lang="en-IN" b="1" dirty="0">
                <a:solidFill>
                  <a:srgbClr val="FF0000"/>
                </a:solidFill>
              </a:rPr>
              <a:t>…</a:t>
            </a:r>
            <a:r>
              <a:rPr lang="en-IN" b="1" dirty="0"/>
              <a:t>: Without Catalyst  </a:t>
            </a:r>
            <a:r>
              <a:rPr lang="en-IN" b="1" dirty="0">
                <a:solidFill>
                  <a:schemeClr val="accent6"/>
                </a:solidFill>
              </a:rPr>
              <a:t>…</a:t>
            </a:r>
            <a:r>
              <a:rPr lang="en-IN" sz="4400" b="1" dirty="0"/>
              <a:t>.</a:t>
            </a:r>
            <a:r>
              <a:rPr lang="en-IN" b="1" dirty="0">
                <a:solidFill>
                  <a:schemeClr val="accent6"/>
                </a:solidFill>
              </a:rPr>
              <a:t>…</a:t>
            </a:r>
            <a:r>
              <a:rPr lang="en-IN" b="1" dirty="0"/>
              <a:t> : With Ni-CaOSi</a:t>
            </a:r>
            <a:r>
              <a:rPr lang="en-IN" b="1" baseline="-25000" dirty="0"/>
              <a:t>2</a:t>
            </a:r>
            <a:r>
              <a:rPr lang="en-IN" b="1" dirty="0"/>
              <a:t>O</a:t>
            </a:r>
            <a:r>
              <a:rPr lang="en-IN" b="1" baseline="-25000" dirty="0"/>
              <a:t>4 </a:t>
            </a:r>
            <a:r>
              <a:rPr lang="en-IN" b="1" dirty="0"/>
              <a:t>Catalyst  </a:t>
            </a:r>
            <a:r>
              <a:rPr lang="en-IN" b="1" dirty="0">
                <a:solidFill>
                  <a:schemeClr val="accent2"/>
                </a:solidFill>
              </a:rPr>
              <a:t>…</a:t>
            </a:r>
            <a:r>
              <a:rPr lang="en-IN" sz="4400" b="1" dirty="0"/>
              <a:t>.</a:t>
            </a:r>
            <a:r>
              <a:rPr lang="en-IN" b="1" dirty="0">
                <a:solidFill>
                  <a:schemeClr val="accent2"/>
                </a:solidFill>
              </a:rPr>
              <a:t>…</a:t>
            </a:r>
            <a:r>
              <a:rPr lang="en-IN" b="1" dirty="0"/>
              <a:t>: With Ni-Ca</a:t>
            </a:r>
            <a:r>
              <a:rPr lang="en-IN" b="1" baseline="-25000" dirty="0"/>
              <a:t>2</a:t>
            </a:r>
            <a:r>
              <a:rPr lang="en-IN" b="1" dirty="0"/>
              <a:t>SiO</a:t>
            </a:r>
            <a:r>
              <a:rPr lang="en-IN" b="1" baseline="-25000" dirty="0"/>
              <a:t>4</a:t>
            </a:r>
            <a:r>
              <a:rPr lang="en-IN" b="1" dirty="0"/>
              <a:t> Catalyst</a:t>
            </a:r>
            <a:r>
              <a:rPr lang="en-IN" b="1" dirty="0">
                <a:solidFill>
                  <a:srgbClr val="FF0000"/>
                </a:solidFill>
              </a:rPr>
              <a:t> </a:t>
            </a:r>
            <a:endParaRPr lang="en-IN" b="1" dirty="0"/>
          </a:p>
        </p:txBody>
      </p:sp>
    </p:spTree>
    <p:extLst>
      <p:ext uri="{BB962C8B-B14F-4D97-AF65-F5344CB8AC3E}">
        <p14:creationId xmlns:p14="http://schemas.microsoft.com/office/powerpoint/2010/main" val="333097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4870CB-CF7C-DFDD-1B76-16A06F238546}"/>
              </a:ext>
            </a:extLst>
          </p:cNvPr>
          <p:cNvSpPr>
            <a:spLocks noGrp="1"/>
          </p:cNvSpPr>
          <p:nvPr>
            <p:ph type="sldNum" sz="quarter" idx="12"/>
          </p:nvPr>
        </p:nvSpPr>
        <p:spPr/>
        <p:txBody>
          <a:bodyPr/>
          <a:lstStyle/>
          <a:p>
            <a:fld id="{F2C85D18-3AFB-4D9F-BFD7-2A201C4C1692}" type="slidenum">
              <a:rPr lang="en-IN" smtClean="0"/>
              <a:t>13</a:t>
            </a:fld>
            <a:endParaRPr lang="en-IN"/>
          </a:p>
        </p:txBody>
      </p:sp>
      <p:graphicFrame>
        <p:nvGraphicFramePr>
          <p:cNvPr id="3" name="Chart 2">
            <a:extLst>
              <a:ext uri="{FF2B5EF4-FFF2-40B4-BE49-F238E27FC236}">
                <a16:creationId xmlns:a16="http://schemas.microsoft.com/office/drawing/2014/main" id="{9F472C7C-27E2-44DB-A053-AC0248698E37}"/>
              </a:ext>
            </a:extLst>
          </p:cNvPr>
          <p:cNvGraphicFramePr>
            <a:graphicFrameLocks/>
          </p:cNvGraphicFramePr>
          <p:nvPr>
            <p:extLst>
              <p:ext uri="{D42A27DB-BD31-4B8C-83A1-F6EECF244321}">
                <p14:modId xmlns:p14="http://schemas.microsoft.com/office/powerpoint/2010/main" val="3412010685"/>
              </p:ext>
            </p:extLst>
          </p:nvPr>
        </p:nvGraphicFramePr>
        <p:xfrm>
          <a:off x="962025" y="1107050"/>
          <a:ext cx="9457200" cy="4428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3CBCE10-5FE5-4D33-4BDE-73466A960C87}"/>
              </a:ext>
            </a:extLst>
          </p:cNvPr>
          <p:cNvSpPr txBox="1"/>
          <p:nvPr/>
        </p:nvSpPr>
        <p:spPr>
          <a:xfrm>
            <a:off x="781539" y="532912"/>
            <a:ext cx="6385169" cy="369332"/>
          </a:xfrm>
          <a:prstGeom prst="rect">
            <a:avLst/>
          </a:prstGeom>
          <a:noFill/>
        </p:spPr>
        <p:txBody>
          <a:bodyPr wrap="square" rtlCol="0">
            <a:spAutoFit/>
          </a:bodyPr>
          <a:lstStyle/>
          <a:p>
            <a:r>
              <a:rPr lang="en-IN" b="1" dirty="0"/>
              <a:t>Master plot for Sawdust with three Conditions:</a:t>
            </a:r>
          </a:p>
        </p:txBody>
      </p:sp>
      <p:sp>
        <p:nvSpPr>
          <p:cNvPr id="5" name="TextBox 4">
            <a:extLst>
              <a:ext uri="{FF2B5EF4-FFF2-40B4-BE49-F238E27FC236}">
                <a16:creationId xmlns:a16="http://schemas.microsoft.com/office/drawing/2014/main" id="{7702C306-5BCE-4095-02B2-4C6A75C6F22B}"/>
              </a:ext>
            </a:extLst>
          </p:cNvPr>
          <p:cNvSpPr txBox="1"/>
          <p:nvPr/>
        </p:nvSpPr>
        <p:spPr>
          <a:xfrm>
            <a:off x="1552183" y="5355135"/>
            <a:ext cx="8867042" cy="769441"/>
          </a:xfrm>
          <a:prstGeom prst="rect">
            <a:avLst/>
          </a:prstGeom>
          <a:noFill/>
        </p:spPr>
        <p:txBody>
          <a:bodyPr wrap="square" rtlCol="0">
            <a:spAutoFit/>
          </a:bodyPr>
          <a:lstStyle/>
          <a:p>
            <a:r>
              <a:rPr lang="en-IN" b="1" dirty="0">
                <a:solidFill>
                  <a:srgbClr val="FF0000"/>
                </a:solidFill>
              </a:rPr>
              <a:t>…</a:t>
            </a:r>
            <a:r>
              <a:rPr lang="en-IN" sz="4400" b="1" dirty="0"/>
              <a:t>.</a:t>
            </a:r>
            <a:r>
              <a:rPr lang="en-IN" b="1" dirty="0">
                <a:solidFill>
                  <a:srgbClr val="FF0000"/>
                </a:solidFill>
              </a:rPr>
              <a:t>…</a:t>
            </a:r>
            <a:r>
              <a:rPr lang="en-IN" b="1" dirty="0"/>
              <a:t>: Without Catalyst  </a:t>
            </a:r>
            <a:r>
              <a:rPr lang="en-IN" b="1" dirty="0">
                <a:solidFill>
                  <a:srgbClr val="7030A0"/>
                </a:solidFill>
              </a:rPr>
              <a:t>…</a:t>
            </a:r>
            <a:r>
              <a:rPr lang="en-IN" sz="4400" b="1" dirty="0"/>
              <a:t>.</a:t>
            </a:r>
            <a:r>
              <a:rPr lang="en-IN" b="1" dirty="0">
                <a:solidFill>
                  <a:srgbClr val="7030A0"/>
                </a:solidFill>
              </a:rPr>
              <a:t>…</a:t>
            </a:r>
            <a:r>
              <a:rPr lang="en-IN" b="1" dirty="0"/>
              <a:t> : With Ni-CaOSi</a:t>
            </a:r>
            <a:r>
              <a:rPr lang="en-IN" b="1" baseline="-25000" dirty="0"/>
              <a:t>2</a:t>
            </a:r>
            <a:r>
              <a:rPr lang="en-IN" b="1" dirty="0"/>
              <a:t>O</a:t>
            </a:r>
            <a:r>
              <a:rPr lang="en-IN" b="1" baseline="-25000" dirty="0"/>
              <a:t>4 </a:t>
            </a:r>
            <a:r>
              <a:rPr lang="en-IN" b="1" dirty="0"/>
              <a:t>Catalyst  </a:t>
            </a:r>
            <a:r>
              <a:rPr lang="en-IN" b="1" dirty="0">
                <a:solidFill>
                  <a:schemeClr val="accent1"/>
                </a:solidFill>
              </a:rPr>
              <a:t>…</a:t>
            </a:r>
            <a:r>
              <a:rPr lang="en-IN" sz="4400" b="1" dirty="0"/>
              <a:t>.</a:t>
            </a:r>
            <a:r>
              <a:rPr lang="en-IN" b="1" dirty="0">
                <a:solidFill>
                  <a:schemeClr val="accent1"/>
                </a:solidFill>
              </a:rPr>
              <a:t>…</a:t>
            </a:r>
            <a:r>
              <a:rPr lang="en-IN" b="1" dirty="0"/>
              <a:t>: With Ni-Ca</a:t>
            </a:r>
            <a:r>
              <a:rPr lang="en-IN" b="1" baseline="-25000" dirty="0"/>
              <a:t>2</a:t>
            </a:r>
            <a:r>
              <a:rPr lang="en-IN" b="1" dirty="0"/>
              <a:t>SiO</a:t>
            </a:r>
            <a:r>
              <a:rPr lang="en-IN" b="1" baseline="-25000" dirty="0"/>
              <a:t>4</a:t>
            </a:r>
            <a:r>
              <a:rPr lang="en-IN" b="1" dirty="0"/>
              <a:t> Catalyst</a:t>
            </a:r>
            <a:r>
              <a:rPr lang="en-IN" b="1" dirty="0">
                <a:solidFill>
                  <a:srgbClr val="FF0000"/>
                </a:solidFill>
              </a:rPr>
              <a:t> </a:t>
            </a:r>
            <a:endParaRPr lang="en-IN" b="1" dirty="0"/>
          </a:p>
        </p:txBody>
      </p:sp>
    </p:spTree>
    <p:extLst>
      <p:ext uri="{BB962C8B-B14F-4D97-AF65-F5344CB8AC3E}">
        <p14:creationId xmlns:p14="http://schemas.microsoft.com/office/powerpoint/2010/main" val="311263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1D7E4F-639D-6D8B-4460-3344F5F04895}"/>
              </a:ext>
            </a:extLst>
          </p:cNvPr>
          <p:cNvSpPr>
            <a:spLocks noGrp="1"/>
          </p:cNvSpPr>
          <p:nvPr>
            <p:ph type="sldNum" sz="quarter" idx="12"/>
          </p:nvPr>
        </p:nvSpPr>
        <p:spPr/>
        <p:txBody>
          <a:bodyPr/>
          <a:lstStyle/>
          <a:p>
            <a:fld id="{F2C85D18-3AFB-4D9F-BFD7-2A201C4C1692}" type="slidenum">
              <a:rPr lang="en-IN" smtClean="0"/>
              <a:t>14</a:t>
            </a:fld>
            <a:endParaRPr lang="en-IN"/>
          </a:p>
        </p:txBody>
      </p:sp>
      <p:graphicFrame>
        <p:nvGraphicFramePr>
          <p:cNvPr id="3" name="Chart 2">
            <a:extLst>
              <a:ext uri="{FF2B5EF4-FFF2-40B4-BE49-F238E27FC236}">
                <a16:creationId xmlns:a16="http://schemas.microsoft.com/office/drawing/2014/main" id="{DB8F1534-8391-01A5-7239-7ABD8FAFEBF3}"/>
              </a:ext>
            </a:extLst>
          </p:cNvPr>
          <p:cNvGraphicFramePr>
            <a:graphicFrameLocks/>
          </p:cNvGraphicFramePr>
          <p:nvPr>
            <p:extLst>
              <p:ext uri="{D42A27DB-BD31-4B8C-83A1-F6EECF244321}">
                <p14:modId xmlns:p14="http://schemas.microsoft.com/office/powerpoint/2010/main" val="3764233939"/>
              </p:ext>
            </p:extLst>
          </p:nvPr>
        </p:nvGraphicFramePr>
        <p:xfrm>
          <a:off x="983931" y="1107050"/>
          <a:ext cx="9457200" cy="4428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B23D412-DFD7-F8DE-4414-7D26784B224A}"/>
              </a:ext>
            </a:extLst>
          </p:cNvPr>
          <p:cNvSpPr txBox="1"/>
          <p:nvPr/>
        </p:nvSpPr>
        <p:spPr>
          <a:xfrm>
            <a:off x="781539" y="532912"/>
            <a:ext cx="6385169" cy="369332"/>
          </a:xfrm>
          <a:prstGeom prst="rect">
            <a:avLst/>
          </a:prstGeom>
          <a:noFill/>
        </p:spPr>
        <p:txBody>
          <a:bodyPr wrap="square" rtlCol="0">
            <a:spAutoFit/>
          </a:bodyPr>
          <a:lstStyle/>
          <a:p>
            <a:r>
              <a:rPr lang="en-IN" b="1" dirty="0"/>
              <a:t>Master plot for Cellulose with three Conditions:</a:t>
            </a:r>
          </a:p>
        </p:txBody>
      </p:sp>
      <p:sp>
        <p:nvSpPr>
          <p:cNvPr id="5" name="TextBox 4">
            <a:extLst>
              <a:ext uri="{FF2B5EF4-FFF2-40B4-BE49-F238E27FC236}">
                <a16:creationId xmlns:a16="http://schemas.microsoft.com/office/drawing/2014/main" id="{D2D1EAE6-CCDD-31E9-837F-4F3425FAB9E0}"/>
              </a:ext>
            </a:extLst>
          </p:cNvPr>
          <p:cNvSpPr txBox="1"/>
          <p:nvPr/>
        </p:nvSpPr>
        <p:spPr>
          <a:xfrm>
            <a:off x="1552183" y="5355135"/>
            <a:ext cx="8867042" cy="769441"/>
          </a:xfrm>
          <a:prstGeom prst="rect">
            <a:avLst/>
          </a:prstGeom>
          <a:noFill/>
        </p:spPr>
        <p:txBody>
          <a:bodyPr wrap="square" rtlCol="0">
            <a:spAutoFit/>
          </a:bodyPr>
          <a:lstStyle/>
          <a:p>
            <a:r>
              <a:rPr lang="en-IN" b="1" dirty="0">
                <a:solidFill>
                  <a:srgbClr val="FF0000"/>
                </a:solidFill>
              </a:rPr>
              <a:t>…</a:t>
            </a:r>
            <a:r>
              <a:rPr lang="en-IN" sz="4400" b="1" dirty="0"/>
              <a:t>.</a:t>
            </a:r>
            <a:r>
              <a:rPr lang="en-IN" b="1" dirty="0">
                <a:solidFill>
                  <a:srgbClr val="FF0000"/>
                </a:solidFill>
              </a:rPr>
              <a:t>…</a:t>
            </a:r>
            <a:r>
              <a:rPr lang="en-IN" b="1" dirty="0"/>
              <a:t>: Without Catalyst  </a:t>
            </a:r>
            <a:r>
              <a:rPr lang="en-IN" b="1" dirty="0">
                <a:solidFill>
                  <a:srgbClr val="7030A0"/>
                </a:solidFill>
              </a:rPr>
              <a:t>…</a:t>
            </a:r>
            <a:r>
              <a:rPr lang="en-IN" sz="4400" b="1" dirty="0"/>
              <a:t>.</a:t>
            </a:r>
            <a:r>
              <a:rPr lang="en-IN" b="1" dirty="0">
                <a:solidFill>
                  <a:srgbClr val="7030A0"/>
                </a:solidFill>
              </a:rPr>
              <a:t>…</a:t>
            </a:r>
            <a:r>
              <a:rPr lang="en-IN" b="1" dirty="0"/>
              <a:t> : With Ni-CaOSi</a:t>
            </a:r>
            <a:r>
              <a:rPr lang="en-IN" b="1" baseline="-25000" dirty="0"/>
              <a:t>2</a:t>
            </a:r>
            <a:r>
              <a:rPr lang="en-IN" b="1" dirty="0"/>
              <a:t>O</a:t>
            </a:r>
            <a:r>
              <a:rPr lang="en-IN" b="1" baseline="-25000" dirty="0"/>
              <a:t>4 </a:t>
            </a:r>
            <a:r>
              <a:rPr lang="en-IN" b="1" dirty="0"/>
              <a:t>Catalyst  </a:t>
            </a:r>
            <a:r>
              <a:rPr lang="en-IN" b="1" dirty="0">
                <a:solidFill>
                  <a:schemeClr val="accent1"/>
                </a:solidFill>
              </a:rPr>
              <a:t>…</a:t>
            </a:r>
            <a:r>
              <a:rPr lang="en-IN" sz="4400" b="1" dirty="0"/>
              <a:t>.</a:t>
            </a:r>
            <a:r>
              <a:rPr lang="en-IN" b="1" dirty="0">
                <a:solidFill>
                  <a:schemeClr val="accent1"/>
                </a:solidFill>
              </a:rPr>
              <a:t>…</a:t>
            </a:r>
            <a:r>
              <a:rPr lang="en-IN" b="1" dirty="0"/>
              <a:t>: With Ni-Ca</a:t>
            </a:r>
            <a:r>
              <a:rPr lang="en-IN" b="1" baseline="-25000" dirty="0"/>
              <a:t>2</a:t>
            </a:r>
            <a:r>
              <a:rPr lang="en-IN" b="1" dirty="0"/>
              <a:t>SiO</a:t>
            </a:r>
            <a:r>
              <a:rPr lang="en-IN" b="1" baseline="-25000" dirty="0"/>
              <a:t>4</a:t>
            </a:r>
            <a:r>
              <a:rPr lang="en-IN" b="1" dirty="0"/>
              <a:t> Catalyst</a:t>
            </a:r>
            <a:r>
              <a:rPr lang="en-IN" b="1" dirty="0">
                <a:solidFill>
                  <a:srgbClr val="FF0000"/>
                </a:solidFill>
              </a:rPr>
              <a:t> </a:t>
            </a:r>
            <a:endParaRPr lang="en-IN" b="1" dirty="0"/>
          </a:p>
        </p:txBody>
      </p:sp>
    </p:spTree>
    <p:extLst>
      <p:ext uri="{BB962C8B-B14F-4D97-AF65-F5344CB8AC3E}">
        <p14:creationId xmlns:p14="http://schemas.microsoft.com/office/powerpoint/2010/main" val="189114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FCC4-37A0-72D5-EA76-5A1D54607915}"/>
              </a:ext>
            </a:extLst>
          </p:cNvPr>
          <p:cNvSpPr>
            <a:spLocks noGrp="1"/>
          </p:cNvSpPr>
          <p:nvPr>
            <p:ph type="title"/>
          </p:nvPr>
        </p:nvSpPr>
        <p:spPr>
          <a:xfrm>
            <a:off x="838200" y="293407"/>
            <a:ext cx="10515600" cy="1325563"/>
          </a:xfrm>
        </p:spPr>
        <p:txBody>
          <a:bodyPr/>
          <a:lstStyle/>
          <a:p>
            <a:r>
              <a:rPr lang="en-IN" b="1" dirty="0">
                <a:latin typeface="+mn-lt"/>
              </a:rPr>
              <a:t>Conclusion</a:t>
            </a:r>
          </a:p>
        </p:txBody>
      </p:sp>
      <p:graphicFrame>
        <p:nvGraphicFramePr>
          <p:cNvPr id="6" name="Content Placeholder 5">
            <a:extLst>
              <a:ext uri="{FF2B5EF4-FFF2-40B4-BE49-F238E27FC236}">
                <a16:creationId xmlns:a16="http://schemas.microsoft.com/office/drawing/2014/main" id="{5F6F3B4E-12DE-CE70-D0D7-1F4028197FBD}"/>
              </a:ext>
            </a:extLst>
          </p:cNvPr>
          <p:cNvGraphicFramePr>
            <a:graphicFrameLocks noGrp="1"/>
          </p:cNvGraphicFramePr>
          <p:nvPr>
            <p:ph idx="1"/>
            <p:extLst>
              <p:ext uri="{D42A27DB-BD31-4B8C-83A1-F6EECF244321}">
                <p14:modId xmlns:p14="http://schemas.microsoft.com/office/powerpoint/2010/main" val="4174967657"/>
              </p:ext>
            </p:extLst>
          </p:nvPr>
        </p:nvGraphicFramePr>
        <p:xfrm>
          <a:off x="838200" y="1469008"/>
          <a:ext cx="10515600" cy="4887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B456C239-453B-163D-D4AC-A31DA491BD18}"/>
              </a:ext>
            </a:extLst>
          </p:cNvPr>
          <p:cNvSpPr>
            <a:spLocks noGrp="1"/>
          </p:cNvSpPr>
          <p:nvPr>
            <p:ph type="sldNum" sz="quarter" idx="12"/>
          </p:nvPr>
        </p:nvSpPr>
        <p:spPr/>
        <p:txBody>
          <a:bodyPr/>
          <a:lstStyle/>
          <a:p>
            <a:fld id="{F2C85D18-3AFB-4D9F-BFD7-2A201C4C1692}" type="slidenum">
              <a:rPr lang="en-IN" smtClean="0"/>
              <a:t>15</a:t>
            </a:fld>
            <a:endParaRPr lang="en-IN"/>
          </a:p>
        </p:txBody>
      </p:sp>
      <p:pic>
        <p:nvPicPr>
          <p:cNvPr id="4" name="Picture 3">
            <a:extLst>
              <a:ext uri="{FF2B5EF4-FFF2-40B4-BE49-F238E27FC236}">
                <a16:creationId xmlns:a16="http://schemas.microsoft.com/office/drawing/2014/main" id="{57D96DCE-ED1B-D92D-06AE-0F1CC1393C53}"/>
              </a:ext>
            </a:extLst>
          </p:cNvPr>
          <p:cNvPicPr>
            <a:picLocks noChangeAspect="1"/>
          </p:cNvPicPr>
          <p:nvPr/>
        </p:nvPicPr>
        <p:blipFill>
          <a:blip r:embed="rId7"/>
          <a:stretch>
            <a:fillRect/>
          </a:stretch>
        </p:blipFill>
        <p:spPr>
          <a:xfrm>
            <a:off x="10443035" y="453661"/>
            <a:ext cx="718741" cy="574245"/>
          </a:xfrm>
          <a:prstGeom prst="rect">
            <a:avLst/>
          </a:prstGeom>
        </p:spPr>
      </p:pic>
    </p:spTree>
    <p:extLst>
      <p:ext uri="{BB962C8B-B14F-4D97-AF65-F5344CB8AC3E}">
        <p14:creationId xmlns:p14="http://schemas.microsoft.com/office/powerpoint/2010/main" val="139018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4DF0-8408-844E-A3FD-E55A450394FB}"/>
              </a:ext>
            </a:extLst>
          </p:cNvPr>
          <p:cNvSpPr>
            <a:spLocks noGrp="1"/>
          </p:cNvSpPr>
          <p:nvPr>
            <p:ph type="title"/>
          </p:nvPr>
        </p:nvSpPr>
        <p:spPr>
          <a:xfrm>
            <a:off x="838200" y="320675"/>
            <a:ext cx="10515600" cy="1325563"/>
          </a:xfrm>
        </p:spPr>
        <p:txBody>
          <a:bodyPr>
            <a:normAutofit/>
          </a:bodyPr>
          <a:lstStyle/>
          <a:p>
            <a:br>
              <a:rPr lang="en-IN" dirty="0"/>
            </a:br>
            <a:r>
              <a:rPr lang="en-IN" b="1" dirty="0">
                <a:latin typeface="+mn-lt"/>
              </a:rPr>
              <a:t>Reference</a:t>
            </a:r>
          </a:p>
        </p:txBody>
      </p:sp>
      <p:sp>
        <p:nvSpPr>
          <p:cNvPr id="3" name="Content Placeholder 2">
            <a:extLst>
              <a:ext uri="{FF2B5EF4-FFF2-40B4-BE49-F238E27FC236}">
                <a16:creationId xmlns:a16="http://schemas.microsoft.com/office/drawing/2014/main" id="{848E1E18-7C89-8867-4F70-46C7B67C8BD6}"/>
              </a:ext>
            </a:extLst>
          </p:cNvPr>
          <p:cNvSpPr>
            <a:spLocks noGrp="1"/>
          </p:cNvSpPr>
          <p:nvPr>
            <p:ph idx="1"/>
          </p:nvPr>
        </p:nvSpPr>
        <p:spPr/>
        <p:txBody>
          <a:bodyPr>
            <a:normAutofit/>
          </a:bodyPr>
          <a:lstStyle/>
          <a:p>
            <a:r>
              <a:rPr lang="en-IN" sz="2000" dirty="0"/>
              <a:t>Liu, C., Wang, H., Karim, A. M., Sun, J., &amp; Wang, Y. (2014). Catalytic fast pyrolysis of lignocellulosic biomass. Chemical Society Reviews, 43(22), 7594-7623. </a:t>
            </a:r>
          </a:p>
          <a:p>
            <a:r>
              <a:rPr lang="en-US" sz="2000" dirty="0"/>
              <a:t>Yang, Hang, et al. "Kinetics of catalytic biomass pyrolysis using Ni-based functional materials." Fuel Processing Technology 195 (2019): 106145.</a:t>
            </a:r>
            <a:endParaRPr lang="en-IN" sz="2000" dirty="0">
              <a:solidFill>
                <a:schemeClr val="accent2">
                  <a:lumMod val="50000"/>
                </a:schemeClr>
              </a:solidFill>
            </a:endParaRPr>
          </a:p>
          <a:p>
            <a:r>
              <a:rPr lang="en-IN" sz="2000" dirty="0"/>
              <a:t>Performance-screening of metal-impregnated industrial HZSM-5/</a:t>
            </a:r>
            <a:r>
              <a:rPr lang="el-GR" sz="2000" dirty="0"/>
              <a:t>γ-</a:t>
            </a:r>
            <a:r>
              <a:rPr lang="en-IN" sz="2000" dirty="0"/>
              <a:t>Al</a:t>
            </a:r>
            <a:r>
              <a:rPr lang="en-IN" sz="2000" baseline="-25000" dirty="0"/>
              <a:t>2</a:t>
            </a:r>
            <a:r>
              <a:rPr lang="en-IN" sz="2000" dirty="0"/>
              <a:t>O</a:t>
            </a:r>
            <a:r>
              <a:rPr lang="en-IN" sz="2000" baseline="-25000" dirty="0"/>
              <a:t>3</a:t>
            </a:r>
            <a:r>
              <a:rPr lang="en-IN" sz="2000" dirty="0"/>
              <a:t> extrudates for deoxygenation and hydrodeoxygenation of fast pyrolysis </a:t>
            </a:r>
            <a:r>
              <a:rPr lang="en-IN" sz="2000" dirty="0" err="1"/>
              <a:t>vapors</a:t>
            </a:r>
            <a:r>
              <a:rPr lang="en-IN" sz="2000" dirty="0"/>
              <a:t> - ScienceDirect</a:t>
            </a:r>
            <a:endParaRPr kumimoji="0" lang="en-US" sz="2000" i="0" strike="noStrike" kern="1200" cap="none" spc="0" normalizeH="0" baseline="0" noProof="0" dirty="0">
              <a:ln>
                <a:noFill/>
              </a:ln>
              <a:effectLst/>
              <a:uLnTx/>
              <a:uFillTx/>
              <a:latin typeface="Calibri" panose="020F0502020204030204"/>
              <a:ea typeface="+mn-ea"/>
              <a:cs typeface="+mn-cs"/>
            </a:endParaRPr>
          </a:p>
          <a:p>
            <a:endParaRPr lang="en-IN" sz="2000" dirty="0"/>
          </a:p>
          <a:p>
            <a:endParaRPr lang="en-IN" sz="2000" dirty="0"/>
          </a:p>
        </p:txBody>
      </p:sp>
      <p:sp>
        <p:nvSpPr>
          <p:cNvPr id="5" name="Slide Number Placeholder 4">
            <a:extLst>
              <a:ext uri="{FF2B5EF4-FFF2-40B4-BE49-F238E27FC236}">
                <a16:creationId xmlns:a16="http://schemas.microsoft.com/office/drawing/2014/main" id="{985BA649-7BE8-22A9-1642-9A3E3BDE5B69}"/>
              </a:ext>
            </a:extLst>
          </p:cNvPr>
          <p:cNvSpPr>
            <a:spLocks noGrp="1"/>
          </p:cNvSpPr>
          <p:nvPr>
            <p:ph type="sldNum" sz="quarter" idx="12"/>
          </p:nvPr>
        </p:nvSpPr>
        <p:spPr/>
        <p:txBody>
          <a:bodyPr/>
          <a:lstStyle/>
          <a:p>
            <a:fld id="{F2C85D18-3AFB-4D9F-BFD7-2A201C4C1692}" type="slidenum">
              <a:rPr lang="en-IN" smtClean="0"/>
              <a:t>16</a:t>
            </a:fld>
            <a:endParaRPr lang="en-IN"/>
          </a:p>
        </p:txBody>
      </p:sp>
      <p:sp>
        <p:nvSpPr>
          <p:cNvPr id="4" name="TextBox 3">
            <a:extLst>
              <a:ext uri="{FF2B5EF4-FFF2-40B4-BE49-F238E27FC236}">
                <a16:creationId xmlns:a16="http://schemas.microsoft.com/office/drawing/2014/main" id="{8B24FBE8-B2D4-28FB-A359-A89D1EDB784A}"/>
              </a:ext>
            </a:extLst>
          </p:cNvPr>
          <p:cNvSpPr txBox="1"/>
          <p:nvPr/>
        </p:nvSpPr>
        <p:spPr>
          <a:xfrm>
            <a:off x="5038344" y="4654296"/>
            <a:ext cx="3941064" cy="369332"/>
          </a:xfrm>
          <a:prstGeom prst="rect">
            <a:avLst/>
          </a:prstGeom>
          <a:noFill/>
        </p:spPr>
        <p:txBody>
          <a:bodyPr wrap="square" rtlCol="0">
            <a:spAutoFit/>
          </a:bodyPr>
          <a:lstStyle/>
          <a:p>
            <a:r>
              <a:rPr lang="en-IN" b="1" dirty="0"/>
              <a:t>Thank You</a:t>
            </a:r>
          </a:p>
        </p:txBody>
      </p:sp>
      <p:pic>
        <p:nvPicPr>
          <p:cNvPr id="7" name="Graphic 6" descr="Angel face with no fill">
            <a:extLst>
              <a:ext uri="{FF2B5EF4-FFF2-40B4-BE49-F238E27FC236}">
                <a16:creationId xmlns:a16="http://schemas.microsoft.com/office/drawing/2014/main" id="{3FB42479-89EA-9E29-3068-E9BEA91D5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4381762"/>
            <a:ext cx="914400" cy="914400"/>
          </a:xfrm>
          <a:prstGeom prst="rect">
            <a:avLst/>
          </a:prstGeom>
        </p:spPr>
      </p:pic>
      <p:pic>
        <p:nvPicPr>
          <p:cNvPr id="8" name="Picture 7">
            <a:extLst>
              <a:ext uri="{FF2B5EF4-FFF2-40B4-BE49-F238E27FC236}">
                <a16:creationId xmlns:a16="http://schemas.microsoft.com/office/drawing/2014/main" id="{7E7B3078-40EF-0B1C-E21A-E3AE35053C84}"/>
              </a:ext>
            </a:extLst>
          </p:cNvPr>
          <p:cNvPicPr>
            <a:picLocks noChangeAspect="1"/>
          </p:cNvPicPr>
          <p:nvPr/>
        </p:nvPicPr>
        <p:blipFill>
          <a:blip r:embed="rId4"/>
          <a:stretch>
            <a:fillRect/>
          </a:stretch>
        </p:blipFill>
        <p:spPr>
          <a:xfrm>
            <a:off x="10635059" y="587295"/>
            <a:ext cx="718741" cy="574245"/>
          </a:xfrm>
          <a:prstGeom prst="rect">
            <a:avLst/>
          </a:prstGeom>
        </p:spPr>
      </p:pic>
    </p:spTree>
    <p:extLst>
      <p:ext uri="{BB962C8B-B14F-4D97-AF65-F5344CB8AC3E}">
        <p14:creationId xmlns:p14="http://schemas.microsoft.com/office/powerpoint/2010/main" val="358990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F4379E-D796-11AD-E1A4-D9273C90A6BC}"/>
              </a:ext>
            </a:extLst>
          </p:cNvPr>
          <p:cNvPicPr>
            <a:picLocks noChangeAspect="1"/>
          </p:cNvPicPr>
          <p:nvPr/>
        </p:nvPicPr>
        <p:blipFill>
          <a:blip r:embed="rId2"/>
          <a:stretch>
            <a:fillRect/>
          </a:stretch>
        </p:blipFill>
        <p:spPr>
          <a:xfrm>
            <a:off x="0" y="1220380"/>
            <a:ext cx="12192000" cy="3601848"/>
          </a:xfrm>
          <a:prstGeom prst="rect">
            <a:avLst/>
          </a:prstGeom>
          <a:ln>
            <a:solidFill>
              <a:schemeClr val="accent1"/>
            </a:solidFill>
          </a:ln>
        </p:spPr>
      </p:pic>
      <p:sp>
        <p:nvSpPr>
          <p:cNvPr id="5" name="Footer Placeholder 4">
            <a:extLst>
              <a:ext uri="{FF2B5EF4-FFF2-40B4-BE49-F238E27FC236}">
                <a16:creationId xmlns:a16="http://schemas.microsoft.com/office/drawing/2014/main" id="{F154FA8E-B163-09D0-8637-A1FA6D5C44C5}"/>
              </a:ext>
            </a:extLst>
          </p:cNvPr>
          <p:cNvSpPr>
            <a:spLocks noGrp="1"/>
          </p:cNvSpPr>
          <p:nvPr>
            <p:ph type="ftr" sz="quarter" idx="11"/>
          </p:nvPr>
        </p:nvSpPr>
        <p:spPr/>
        <p:txBody>
          <a:bodyPr/>
          <a:lstStyle/>
          <a:p>
            <a:r>
              <a:rPr lang="en-US" sz="1200" dirty="0">
                <a:solidFill>
                  <a:schemeClr val="accent1">
                    <a:lumMod val="75000"/>
                  </a:schemeClr>
                </a:solidFill>
                <a:latin typeface="Calibri" panose="020F0502020204030204" pitchFamily="34" charset="0"/>
                <a:cs typeface="Calibri" panose="020F0502020204030204" pitchFamily="34" charset="0"/>
              </a:rPr>
              <a:t>https://doi.org/10.1016/j.cjche.2018.09.018</a:t>
            </a:r>
          </a:p>
          <a:p>
            <a:endParaRPr lang="en-IN" dirty="0"/>
          </a:p>
        </p:txBody>
      </p:sp>
      <p:sp>
        <p:nvSpPr>
          <p:cNvPr id="4" name="Slide Number Placeholder 3">
            <a:extLst>
              <a:ext uri="{FF2B5EF4-FFF2-40B4-BE49-F238E27FC236}">
                <a16:creationId xmlns:a16="http://schemas.microsoft.com/office/drawing/2014/main" id="{E55A3ED6-09AA-8250-0FAC-1E4E38F31071}"/>
              </a:ext>
            </a:extLst>
          </p:cNvPr>
          <p:cNvSpPr>
            <a:spLocks noGrp="1"/>
          </p:cNvSpPr>
          <p:nvPr>
            <p:ph type="sldNum" sz="quarter" idx="12"/>
          </p:nvPr>
        </p:nvSpPr>
        <p:spPr/>
        <p:txBody>
          <a:bodyPr/>
          <a:lstStyle/>
          <a:p>
            <a:fld id="{F2C85D18-3AFB-4D9F-BFD7-2A201C4C1692}" type="slidenum">
              <a:rPr lang="en-IN" smtClean="0"/>
              <a:t>2</a:t>
            </a:fld>
            <a:endParaRPr lang="en-IN"/>
          </a:p>
        </p:txBody>
      </p:sp>
      <p:pic>
        <p:nvPicPr>
          <p:cNvPr id="6" name="Picture 5">
            <a:extLst>
              <a:ext uri="{FF2B5EF4-FFF2-40B4-BE49-F238E27FC236}">
                <a16:creationId xmlns:a16="http://schemas.microsoft.com/office/drawing/2014/main" id="{C2CFBE6A-453C-E8FD-3417-3752CE62CD5A}"/>
              </a:ext>
            </a:extLst>
          </p:cNvPr>
          <p:cNvPicPr>
            <a:picLocks noChangeAspect="1"/>
          </p:cNvPicPr>
          <p:nvPr/>
        </p:nvPicPr>
        <p:blipFill>
          <a:blip r:embed="rId3"/>
          <a:stretch>
            <a:fillRect/>
          </a:stretch>
        </p:blipFill>
        <p:spPr>
          <a:xfrm>
            <a:off x="11063569" y="358588"/>
            <a:ext cx="719390" cy="609600"/>
          </a:xfrm>
          <a:prstGeom prst="rect">
            <a:avLst/>
          </a:prstGeom>
        </p:spPr>
      </p:pic>
    </p:spTree>
    <p:extLst>
      <p:ext uri="{BB962C8B-B14F-4D97-AF65-F5344CB8AC3E}">
        <p14:creationId xmlns:p14="http://schemas.microsoft.com/office/powerpoint/2010/main" val="105773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61E96F8-9F88-7724-654E-5D0E89928ABD}"/>
              </a:ext>
            </a:extLst>
          </p:cNvPr>
          <p:cNvGraphicFramePr/>
          <p:nvPr>
            <p:extLst>
              <p:ext uri="{D42A27DB-BD31-4B8C-83A1-F6EECF244321}">
                <p14:modId xmlns:p14="http://schemas.microsoft.com/office/powerpoint/2010/main" val="4260028980"/>
              </p:ext>
            </p:extLst>
          </p:nvPr>
        </p:nvGraphicFramePr>
        <p:xfrm>
          <a:off x="625964" y="719666"/>
          <a:ext cx="998070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2041AE9-ACC1-2C00-5411-C532BCCAB9DB}"/>
              </a:ext>
            </a:extLst>
          </p:cNvPr>
          <p:cNvPicPr>
            <a:picLocks noChangeAspect="1"/>
          </p:cNvPicPr>
          <p:nvPr/>
        </p:nvPicPr>
        <p:blipFill>
          <a:blip r:embed="rId7"/>
          <a:stretch>
            <a:fillRect/>
          </a:stretch>
        </p:blipFill>
        <p:spPr>
          <a:xfrm>
            <a:off x="10847295" y="286618"/>
            <a:ext cx="718741" cy="574245"/>
          </a:xfrm>
          <a:prstGeom prst="rect">
            <a:avLst/>
          </a:prstGeom>
        </p:spPr>
      </p:pic>
      <p:sp>
        <p:nvSpPr>
          <p:cNvPr id="5" name="Slide Number Placeholder 4">
            <a:extLst>
              <a:ext uri="{FF2B5EF4-FFF2-40B4-BE49-F238E27FC236}">
                <a16:creationId xmlns:a16="http://schemas.microsoft.com/office/drawing/2014/main" id="{6C2AE126-6A33-B063-A166-873095DE708E}"/>
              </a:ext>
            </a:extLst>
          </p:cNvPr>
          <p:cNvSpPr>
            <a:spLocks noGrp="1"/>
          </p:cNvSpPr>
          <p:nvPr>
            <p:ph type="sldNum" sz="quarter" idx="12"/>
          </p:nvPr>
        </p:nvSpPr>
        <p:spPr/>
        <p:txBody>
          <a:bodyPr/>
          <a:lstStyle/>
          <a:p>
            <a:fld id="{F2C85D18-3AFB-4D9F-BFD7-2A201C4C1692}" type="slidenum">
              <a:rPr lang="en-IN" smtClean="0"/>
              <a:t>3</a:t>
            </a:fld>
            <a:endParaRPr lang="en-IN"/>
          </a:p>
        </p:txBody>
      </p:sp>
    </p:spTree>
    <p:extLst>
      <p:ext uri="{BB962C8B-B14F-4D97-AF65-F5344CB8AC3E}">
        <p14:creationId xmlns:p14="http://schemas.microsoft.com/office/powerpoint/2010/main" val="39729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3A001D-0250-8371-D13F-FB3487C9F674}"/>
              </a:ext>
            </a:extLst>
          </p:cNvPr>
          <p:cNvSpPr>
            <a:spLocks noGrp="1"/>
          </p:cNvSpPr>
          <p:nvPr>
            <p:ph type="sldNum" sz="quarter" idx="12"/>
          </p:nvPr>
        </p:nvSpPr>
        <p:spPr>
          <a:xfrm>
            <a:off x="8565776" y="6356350"/>
            <a:ext cx="2743200" cy="365125"/>
          </a:xfrm>
        </p:spPr>
        <p:txBody>
          <a:bodyPr/>
          <a:lstStyle/>
          <a:p>
            <a:fld id="{F2C85D18-3AFB-4D9F-BFD7-2A201C4C1692}" type="slidenum">
              <a:rPr lang="en-IN" smtClean="0"/>
              <a:t>4</a:t>
            </a:fld>
            <a:endParaRPr lang="en-IN" dirty="0"/>
          </a:p>
        </p:txBody>
      </p:sp>
      <p:sp>
        <p:nvSpPr>
          <p:cNvPr id="5" name="TextBox 4">
            <a:extLst>
              <a:ext uri="{FF2B5EF4-FFF2-40B4-BE49-F238E27FC236}">
                <a16:creationId xmlns:a16="http://schemas.microsoft.com/office/drawing/2014/main" id="{CE3C11FE-5388-3487-9FE2-154687F4F6C7}"/>
              </a:ext>
            </a:extLst>
          </p:cNvPr>
          <p:cNvSpPr txBox="1"/>
          <p:nvPr/>
        </p:nvSpPr>
        <p:spPr>
          <a:xfrm>
            <a:off x="1138518" y="2798147"/>
            <a:ext cx="6096000" cy="2308324"/>
          </a:xfrm>
          <a:prstGeom prst="rect">
            <a:avLst/>
          </a:prstGeom>
          <a:noFill/>
        </p:spPr>
        <p:txBody>
          <a:bodyPr wrap="square">
            <a:spAutoFit/>
          </a:bodyPr>
          <a:lstStyle/>
          <a:p>
            <a:r>
              <a:rPr lang="en-IN" b="1" dirty="0">
                <a:highlight>
                  <a:srgbClr val="00FF00"/>
                </a:highlight>
              </a:rPr>
              <a:t>Factors affecting pyrolysis process:</a:t>
            </a:r>
          </a:p>
          <a:p>
            <a:pPr marL="342900" indent="-342900">
              <a:buAutoNum type="arabicPeriod"/>
            </a:pPr>
            <a:r>
              <a:rPr lang="en-IN" dirty="0"/>
              <a:t>Temperature</a:t>
            </a:r>
          </a:p>
          <a:p>
            <a:pPr marL="342900" indent="-342900">
              <a:buAutoNum type="arabicPeriod"/>
            </a:pPr>
            <a:r>
              <a:rPr lang="en-IN" dirty="0"/>
              <a:t>Retention time</a:t>
            </a:r>
          </a:p>
          <a:p>
            <a:pPr marL="342900" indent="-342900">
              <a:buAutoNum type="arabicPeriod"/>
            </a:pPr>
            <a:r>
              <a:rPr lang="en-IN" dirty="0"/>
              <a:t>Feedstock composition</a:t>
            </a:r>
          </a:p>
          <a:p>
            <a:pPr marL="342900" indent="-342900">
              <a:buAutoNum type="arabicPeriod"/>
            </a:pPr>
            <a:r>
              <a:rPr lang="en-IN" dirty="0"/>
              <a:t>Type of catalyst used</a:t>
            </a:r>
          </a:p>
          <a:p>
            <a:pPr marL="342900" indent="-342900">
              <a:buAutoNum type="arabicPeriod"/>
            </a:pPr>
            <a:r>
              <a:rPr lang="en-IN" dirty="0"/>
              <a:t>Moisture content</a:t>
            </a:r>
          </a:p>
          <a:p>
            <a:pPr marL="342900" indent="-342900">
              <a:buAutoNum type="arabicPeriod"/>
            </a:pPr>
            <a:r>
              <a:rPr lang="en-IN" dirty="0"/>
              <a:t>Heating rate</a:t>
            </a:r>
          </a:p>
          <a:p>
            <a:pPr marL="342900" indent="-342900">
              <a:buAutoNum type="arabicPeriod"/>
            </a:pPr>
            <a:r>
              <a:rPr lang="en-IN" dirty="0"/>
              <a:t>Particle size</a:t>
            </a:r>
          </a:p>
        </p:txBody>
      </p:sp>
      <p:sp>
        <p:nvSpPr>
          <p:cNvPr id="6" name="TextBox 4">
            <a:extLst>
              <a:ext uri="{FF2B5EF4-FFF2-40B4-BE49-F238E27FC236}">
                <a16:creationId xmlns:a16="http://schemas.microsoft.com/office/drawing/2014/main" id="{1A67B241-E3E9-49F2-AA94-E79DA5B9172C}"/>
              </a:ext>
            </a:extLst>
          </p:cNvPr>
          <p:cNvSpPr txBox="1"/>
          <p:nvPr/>
        </p:nvSpPr>
        <p:spPr>
          <a:xfrm>
            <a:off x="1138518" y="631359"/>
            <a:ext cx="437054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dirty="0">
                <a:solidFill>
                  <a:schemeClr val="accent3">
                    <a:lumMod val="50000"/>
                  </a:schemeClr>
                </a:solidFill>
              </a:rPr>
              <a:t>Fast pyrolysis conditions:</a:t>
            </a:r>
            <a:r>
              <a:rPr lang="en-IN" dirty="0">
                <a:solidFill>
                  <a:schemeClr val="accent3">
                    <a:lumMod val="50000"/>
                  </a:schemeClr>
                </a:solidFill>
              </a:rPr>
              <a:t> </a:t>
            </a:r>
          </a:p>
          <a:p>
            <a:r>
              <a:rPr lang="en-IN" dirty="0">
                <a:solidFill>
                  <a:schemeClr val="accent3">
                    <a:lumMod val="50000"/>
                  </a:schemeClr>
                </a:solidFill>
              </a:rPr>
              <a:t>Pyrolysis Temperature= </a:t>
            </a:r>
            <a:r>
              <a:rPr lang="en-US" dirty="0">
                <a:solidFill>
                  <a:schemeClr val="accent3">
                    <a:lumMod val="50000"/>
                  </a:schemeClr>
                </a:solidFill>
              </a:rPr>
              <a:t>500 °C</a:t>
            </a:r>
          </a:p>
          <a:p>
            <a:r>
              <a:rPr lang="en-US" dirty="0">
                <a:solidFill>
                  <a:schemeClr val="accent3">
                    <a:lumMod val="50000"/>
                  </a:schemeClr>
                </a:solidFill>
              </a:rPr>
              <a:t>Heating rate is high (1000 °C/s)</a:t>
            </a:r>
          </a:p>
          <a:p>
            <a:r>
              <a:rPr lang="en-US" dirty="0">
                <a:solidFill>
                  <a:schemeClr val="accent3">
                    <a:lumMod val="50000"/>
                  </a:schemeClr>
                </a:solidFill>
              </a:rPr>
              <a:t>Yield: Bio-oil~ 60-70 </a:t>
            </a:r>
            <a:r>
              <a:rPr lang="en-US" dirty="0" err="1">
                <a:solidFill>
                  <a:schemeClr val="accent3">
                    <a:lumMod val="50000"/>
                  </a:schemeClr>
                </a:solidFill>
              </a:rPr>
              <a:t>wt</a:t>
            </a:r>
            <a:r>
              <a:rPr lang="en-US" dirty="0">
                <a:solidFill>
                  <a:schemeClr val="accent3">
                    <a:lumMod val="50000"/>
                  </a:schemeClr>
                </a:solidFill>
              </a:rPr>
              <a:t>% </a:t>
            </a:r>
          </a:p>
          <a:p>
            <a:r>
              <a:rPr lang="en-US" dirty="0">
                <a:solidFill>
                  <a:schemeClr val="accent3">
                    <a:lumMod val="50000"/>
                  </a:schemeClr>
                </a:solidFill>
              </a:rPr>
              <a:t>            Bio-char~</a:t>
            </a:r>
            <a:r>
              <a:rPr lang="en-US" i="1" dirty="0">
                <a:solidFill>
                  <a:schemeClr val="accent3">
                    <a:lumMod val="50000"/>
                  </a:schemeClr>
                </a:solidFill>
              </a:rPr>
              <a:t> 15-25</a:t>
            </a:r>
            <a:r>
              <a:rPr lang="en-US" dirty="0">
                <a:solidFill>
                  <a:schemeClr val="accent3">
                    <a:lumMod val="50000"/>
                  </a:schemeClr>
                </a:solidFill>
              </a:rPr>
              <a:t> </a:t>
            </a:r>
            <a:r>
              <a:rPr lang="en-US" dirty="0" err="1">
                <a:solidFill>
                  <a:schemeClr val="accent3">
                    <a:lumMod val="50000"/>
                  </a:schemeClr>
                </a:solidFill>
              </a:rPr>
              <a:t>wt</a:t>
            </a:r>
            <a:r>
              <a:rPr lang="en-US" dirty="0">
                <a:solidFill>
                  <a:schemeClr val="accent3">
                    <a:lumMod val="50000"/>
                  </a:schemeClr>
                </a:solidFill>
              </a:rPr>
              <a:t>% </a:t>
            </a:r>
          </a:p>
          <a:p>
            <a:r>
              <a:rPr lang="en-US" dirty="0">
                <a:solidFill>
                  <a:schemeClr val="accent3">
                    <a:lumMod val="50000"/>
                  </a:schemeClr>
                </a:solidFill>
              </a:rPr>
              <a:t>            Syn gas ~ 10-15 </a:t>
            </a:r>
            <a:r>
              <a:rPr lang="en-US" dirty="0" err="1">
                <a:solidFill>
                  <a:schemeClr val="accent3">
                    <a:lumMod val="50000"/>
                  </a:schemeClr>
                </a:solidFill>
              </a:rPr>
              <a:t>wt</a:t>
            </a:r>
            <a:r>
              <a:rPr lang="en-US" dirty="0">
                <a:solidFill>
                  <a:schemeClr val="accent3">
                    <a:lumMod val="50000"/>
                  </a:schemeClr>
                </a:solidFill>
              </a:rPr>
              <a:t>% </a:t>
            </a:r>
          </a:p>
        </p:txBody>
      </p:sp>
      <p:pic>
        <p:nvPicPr>
          <p:cNvPr id="7" name="Picture 6">
            <a:extLst>
              <a:ext uri="{FF2B5EF4-FFF2-40B4-BE49-F238E27FC236}">
                <a16:creationId xmlns:a16="http://schemas.microsoft.com/office/drawing/2014/main" id="{4C8B805A-AEC2-55D5-D646-D751F7C38EAD}"/>
              </a:ext>
            </a:extLst>
          </p:cNvPr>
          <p:cNvPicPr>
            <a:picLocks noChangeAspect="1"/>
          </p:cNvPicPr>
          <p:nvPr/>
        </p:nvPicPr>
        <p:blipFill>
          <a:blip r:embed="rId2"/>
          <a:stretch>
            <a:fillRect/>
          </a:stretch>
        </p:blipFill>
        <p:spPr>
          <a:xfrm>
            <a:off x="4881283" y="354359"/>
            <a:ext cx="7064188" cy="5339135"/>
          </a:xfrm>
          <a:prstGeom prst="rect">
            <a:avLst/>
          </a:prstGeom>
          <a:ln>
            <a:noFill/>
          </a:ln>
        </p:spPr>
      </p:pic>
      <p:sp>
        <p:nvSpPr>
          <p:cNvPr id="8" name="Rectangle 7">
            <a:extLst>
              <a:ext uri="{FF2B5EF4-FFF2-40B4-BE49-F238E27FC236}">
                <a16:creationId xmlns:a16="http://schemas.microsoft.com/office/drawing/2014/main" id="{90BB05DD-5E54-31E0-40C3-E149C023770C}"/>
              </a:ext>
            </a:extLst>
          </p:cNvPr>
          <p:cNvSpPr/>
          <p:nvPr/>
        </p:nvSpPr>
        <p:spPr>
          <a:xfrm>
            <a:off x="5190565" y="5085721"/>
            <a:ext cx="6320118" cy="493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Pyrolysis Process</a:t>
            </a:r>
          </a:p>
        </p:txBody>
      </p:sp>
      <p:sp>
        <p:nvSpPr>
          <p:cNvPr id="10" name="TextBox 5">
            <a:extLst>
              <a:ext uri="{FF2B5EF4-FFF2-40B4-BE49-F238E27FC236}">
                <a16:creationId xmlns:a16="http://schemas.microsoft.com/office/drawing/2014/main" id="{779812F3-969B-149B-41F6-4120BA3EC0DB}"/>
              </a:ext>
            </a:extLst>
          </p:cNvPr>
          <p:cNvSpPr txBox="1"/>
          <p:nvPr/>
        </p:nvSpPr>
        <p:spPr>
          <a:xfrm>
            <a:off x="865567" y="5763312"/>
            <a:ext cx="11686161"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400" b="0" i="0" dirty="0">
                <a:solidFill>
                  <a:srgbClr val="202124"/>
                </a:solidFill>
                <a:effectLst/>
                <a:latin typeface="Roboto" panose="02000000000000000000" pitchFamily="2" charset="0"/>
              </a:rPr>
              <a:t>Ref: Advances in Chemical Engineering, Volume 49, Chapter 2 “Mechanistic understanding of thermochemical conversion of polymer and lignocellulosic biomass”</a:t>
            </a:r>
            <a:endParaRPr lang="en-IN" sz="1400" dirty="0"/>
          </a:p>
        </p:txBody>
      </p:sp>
      <p:pic>
        <p:nvPicPr>
          <p:cNvPr id="3" name="Picture 2">
            <a:extLst>
              <a:ext uri="{FF2B5EF4-FFF2-40B4-BE49-F238E27FC236}">
                <a16:creationId xmlns:a16="http://schemas.microsoft.com/office/drawing/2014/main" id="{2E50E47D-3825-6685-04B7-6ADDBEDDFBF6}"/>
              </a:ext>
            </a:extLst>
          </p:cNvPr>
          <p:cNvPicPr>
            <a:picLocks noChangeAspect="1"/>
          </p:cNvPicPr>
          <p:nvPr/>
        </p:nvPicPr>
        <p:blipFill>
          <a:blip r:embed="rId3"/>
          <a:stretch>
            <a:fillRect/>
          </a:stretch>
        </p:blipFill>
        <p:spPr>
          <a:xfrm>
            <a:off x="11053482" y="284541"/>
            <a:ext cx="719390" cy="579170"/>
          </a:xfrm>
          <a:prstGeom prst="rect">
            <a:avLst/>
          </a:prstGeom>
        </p:spPr>
      </p:pic>
    </p:spTree>
    <p:extLst>
      <p:ext uri="{BB962C8B-B14F-4D97-AF65-F5344CB8AC3E}">
        <p14:creationId xmlns:p14="http://schemas.microsoft.com/office/powerpoint/2010/main" val="97462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C921F1D-E896-F8BB-DCF9-A2CA086F189C}"/>
              </a:ext>
            </a:extLst>
          </p:cNvPr>
          <p:cNvGraphicFramePr/>
          <p:nvPr>
            <p:extLst>
              <p:ext uri="{D42A27DB-BD31-4B8C-83A1-F6EECF244321}">
                <p14:modId xmlns:p14="http://schemas.microsoft.com/office/powerpoint/2010/main" val="396861028"/>
              </p:ext>
            </p:extLst>
          </p:nvPr>
        </p:nvGraphicFramePr>
        <p:xfrm>
          <a:off x="863879" y="2869392"/>
          <a:ext cx="9388476" cy="3076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1333CCBC-B26A-857A-1212-7E06BA5A8D0E}"/>
              </a:ext>
            </a:extLst>
          </p:cNvPr>
          <p:cNvGraphicFramePr/>
          <p:nvPr>
            <p:extLst>
              <p:ext uri="{D42A27DB-BD31-4B8C-83A1-F6EECF244321}">
                <p14:modId xmlns:p14="http://schemas.microsoft.com/office/powerpoint/2010/main" val="3300426813"/>
              </p:ext>
            </p:extLst>
          </p:nvPr>
        </p:nvGraphicFramePr>
        <p:xfrm>
          <a:off x="2012670" y="-316722"/>
          <a:ext cx="8166660" cy="27670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268378B5-81F9-A786-C670-61BAB0CBFB78}"/>
              </a:ext>
            </a:extLst>
          </p:cNvPr>
          <p:cNvPicPr>
            <a:picLocks noChangeAspect="1"/>
          </p:cNvPicPr>
          <p:nvPr/>
        </p:nvPicPr>
        <p:blipFill>
          <a:blip r:embed="rId12"/>
          <a:stretch>
            <a:fillRect/>
          </a:stretch>
        </p:blipFill>
        <p:spPr>
          <a:xfrm>
            <a:off x="10991851" y="337876"/>
            <a:ext cx="719390" cy="579170"/>
          </a:xfrm>
          <a:prstGeom prst="rect">
            <a:avLst/>
          </a:prstGeom>
        </p:spPr>
      </p:pic>
      <p:sp>
        <p:nvSpPr>
          <p:cNvPr id="2" name="Slide Number Placeholder 1">
            <a:extLst>
              <a:ext uri="{FF2B5EF4-FFF2-40B4-BE49-F238E27FC236}">
                <a16:creationId xmlns:a16="http://schemas.microsoft.com/office/drawing/2014/main" id="{5A7220F4-BEC2-A7AF-9B4B-FE242586E607}"/>
              </a:ext>
            </a:extLst>
          </p:cNvPr>
          <p:cNvSpPr>
            <a:spLocks noGrp="1"/>
          </p:cNvSpPr>
          <p:nvPr>
            <p:ph type="sldNum" sz="quarter" idx="12"/>
          </p:nvPr>
        </p:nvSpPr>
        <p:spPr/>
        <p:txBody>
          <a:bodyPr/>
          <a:lstStyle/>
          <a:p>
            <a:fld id="{F2C85D18-3AFB-4D9F-BFD7-2A201C4C1692}" type="slidenum">
              <a:rPr lang="en-IN" smtClean="0"/>
              <a:t>5</a:t>
            </a:fld>
            <a:endParaRPr lang="en-IN"/>
          </a:p>
        </p:txBody>
      </p:sp>
    </p:spTree>
    <p:extLst>
      <p:ext uri="{BB962C8B-B14F-4D97-AF65-F5344CB8AC3E}">
        <p14:creationId xmlns:p14="http://schemas.microsoft.com/office/powerpoint/2010/main" val="154644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EF47B04A-6C66-44F3-DAC5-6F1C51998582}"/>
                  </a:ext>
                </a:extLst>
              </p:cNvPr>
              <p:cNvGraphicFramePr/>
              <p:nvPr>
                <p:extLst>
                  <p:ext uri="{D42A27DB-BD31-4B8C-83A1-F6EECF244321}">
                    <p14:modId xmlns:p14="http://schemas.microsoft.com/office/powerpoint/2010/main" val="1260853453"/>
                  </p:ext>
                </p:extLst>
              </p:nvPr>
            </p:nvGraphicFramePr>
            <p:xfrm>
              <a:off x="669925" y="740182"/>
              <a:ext cx="10217150" cy="5900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EF47B04A-6C66-44F3-DAC5-6F1C51998582}"/>
                  </a:ext>
                </a:extLst>
              </p:cNvPr>
              <p:cNvGraphicFramePr/>
              <p:nvPr>
                <p:extLst>
                  <p:ext uri="{D42A27DB-BD31-4B8C-83A1-F6EECF244321}">
                    <p14:modId xmlns:p14="http://schemas.microsoft.com/office/powerpoint/2010/main" val="1260853453"/>
                  </p:ext>
                </p:extLst>
              </p:nvPr>
            </p:nvGraphicFramePr>
            <p:xfrm>
              <a:off x="669925" y="740182"/>
              <a:ext cx="10217150" cy="59001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pic>
        <p:nvPicPr>
          <p:cNvPr id="6" name="Picture 5">
            <a:extLst>
              <a:ext uri="{FF2B5EF4-FFF2-40B4-BE49-F238E27FC236}">
                <a16:creationId xmlns:a16="http://schemas.microsoft.com/office/drawing/2014/main" id="{88FE1F7A-C277-B438-9890-6E3C0DE0DD0C}"/>
              </a:ext>
            </a:extLst>
          </p:cNvPr>
          <p:cNvPicPr>
            <a:picLocks noChangeAspect="1"/>
          </p:cNvPicPr>
          <p:nvPr/>
        </p:nvPicPr>
        <p:blipFill>
          <a:blip r:embed="rId11"/>
          <a:stretch>
            <a:fillRect/>
          </a:stretch>
        </p:blipFill>
        <p:spPr>
          <a:xfrm>
            <a:off x="10991851" y="337876"/>
            <a:ext cx="719390" cy="657206"/>
          </a:xfrm>
          <a:prstGeom prst="rect">
            <a:avLst/>
          </a:prstGeom>
        </p:spPr>
      </p:pic>
      <p:sp>
        <p:nvSpPr>
          <p:cNvPr id="7" name="TextBox 6">
            <a:extLst>
              <a:ext uri="{FF2B5EF4-FFF2-40B4-BE49-F238E27FC236}">
                <a16:creationId xmlns:a16="http://schemas.microsoft.com/office/drawing/2014/main" id="{C2A6F656-4F66-29A2-F9F4-FD0254C94EC8}"/>
              </a:ext>
            </a:extLst>
          </p:cNvPr>
          <p:cNvSpPr txBox="1"/>
          <p:nvPr/>
        </p:nvSpPr>
        <p:spPr>
          <a:xfrm>
            <a:off x="9103646" y="6455685"/>
            <a:ext cx="2247900" cy="369332"/>
          </a:xfrm>
          <a:prstGeom prst="rect">
            <a:avLst/>
          </a:prstGeom>
          <a:noFill/>
        </p:spPr>
        <p:txBody>
          <a:bodyPr wrap="square" rtlCol="0">
            <a:spAutoFit/>
          </a:bodyPr>
          <a:lstStyle/>
          <a:p>
            <a:r>
              <a:rPr lang="el-GR" dirty="0"/>
              <a:t>β</a:t>
            </a:r>
            <a:r>
              <a:rPr lang="en-IN" dirty="0"/>
              <a:t> = Heating Rate</a:t>
            </a:r>
          </a:p>
        </p:txBody>
      </p:sp>
      <p:sp>
        <p:nvSpPr>
          <p:cNvPr id="2" name="Slide Number Placeholder 1">
            <a:extLst>
              <a:ext uri="{FF2B5EF4-FFF2-40B4-BE49-F238E27FC236}">
                <a16:creationId xmlns:a16="http://schemas.microsoft.com/office/drawing/2014/main" id="{BB732721-782F-40B9-719C-C6BECB6D1C40}"/>
              </a:ext>
            </a:extLst>
          </p:cNvPr>
          <p:cNvSpPr>
            <a:spLocks noGrp="1"/>
          </p:cNvSpPr>
          <p:nvPr>
            <p:ph type="sldNum" sz="quarter" idx="12"/>
          </p:nvPr>
        </p:nvSpPr>
        <p:spPr/>
        <p:txBody>
          <a:bodyPr/>
          <a:lstStyle/>
          <a:p>
            <a:fld id="{F2C85D18-3AFB-4D9F-BFD7-2A201C4C1692}" type="slidenum">
              <a:rPr lang="en-IN" smtClean="0"/>
              <a:t>6</a:t>
            </a:fld>
            <a:endParaRPr lang="en-IN"/>
          </a:p>
        </p:txBody>
      </p:sp>
      <p:graphicFrame>
        <p:nvGraphicFramePr>
          <p:cNvPr id="10" name="Diagram 9">
            <a:extLst>
              <a:ext uri="{FF2B5EF4-FFF2-40B4-BE49-F238E27FC236}">
                <a16:creationId xmlns:a16="http://schemas.microsoft.com/office/drawing/2014/main" id="{B29A7951-91F4-BBFC-5CD9-6933957FFE00}"/>
              </a:ext>
            </a:extLst>
          </p:cNvPr>
          <p:cNvGraphicFramePr/>
          <p:nvPr>
            <p:extLst>
              <p:ext uri="{D42A27DB-BD31-4B8C-83A1-F6EECF244321}">
                <p14:modId xmlns:p14="http://schemas.microsoft.com/office/powerpoint/2010/main" val="326965194"/>
              </p:ext>
            </p:extLst>
          </p:nvPr>
        </p:nvGraphicFramePr>
        <p:xfrm>
          <a:off x="795431" y="324639"/>
          <a:ext cx="4543735" cy="34250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67812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FA7E442-4450-B0FC-7EE7-7F8EF9144C2D}"/>
                  </a:ext>
                </a:extLst>
              </p:cNvPr>
              <p:cNvSpPr txBox="1"/>
              <p:nvPr/>
            </p:nvSpPr>
            <p:spPr>
              <a:xfrm>
                <a:off x="515398" y="1762180"/>
                <a:ext cx="6096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𝐥</m:t>
                      </m:r>
                      <m:r>
                        <a:rPr lang="en-IN" b="1" i="0">
                          <a:latin typeface="Cambria Math" panose="02040503050406030204" pitchFamily="18" charset="0"/>
                        </a:rPr>
                        <m:t>𝐧</m:t>
                      </m:r>
                      <m:f>
                        <m:fPr>
                          <m:ctrlPr>
                            <a:rPr lang="en-IN" b="1" i="1">
                              <a:solidFill>
                                <a:srgbClr val="836967"/>
                              </a:solidFill>
                              <a:latin typeface="Cambria Math" panose="02040503050406030204" pitchFamily="18" charset="0"/>
                            </a:rPr>
                          </m:ctrlPr>
                        </m:fPr>
                        <m:num>
                          <m:r>
                            <a:rPr lang="en-IN" b="1" i="0">
                              <a:latin typeface="Cambria Math" panose="02040503050406030204" pitchFamily="18" charset="0"/>
                            </a:rPr>
                            <m:t>𝛃</m:t>
                          </m:r>
                        </m:num>
                        <m:den>
                          <m:sSup>
                            <m:sSupPr>
                              <m:ctrlPr>
                                <a:rPr lang="en-IN" b="1" i="1">
                                  <a:solidFill>
                                    <a:srgbClr val="836967"/>
                                  </a:solidFill>
                                  <a:latin typeface="Cambria Math" panose="02040503050406030204" pitchFamily="18" charset="0"/>
                                </a:rPr>
                              </m:ctrlPr>
                            </m:sSupPr>
                            <m:e>
                              <m:r>
                                <a:rPr lang="en-IN" b="1" i="0">
                                  <a:latin typeface="Cambria Math" panose="02040503050406030204" pitchFamily="18" charset="0"/>
                                </a:rPr>
                                <m:t>𝐓</m:t>
                              </m:r>
                            </m:e>
                            <m:sup>
                              <m:r>
                                <a:rPr lang="en-IN" b="1" i="0">
                                  <a:latin typeface="Cambria Math" panose="02040503050406030204" pitchFamily="18" charset="0"/>
                                </a:rPr>
                                <m:t>𝟐</m:t>
                              </m:r>
                            </m:sup>
                          </m:sSup>
                        </m:den>
                      </m:f>
                      <m:r>
                        <a:rPr lang="en-IN" b="1" i="0">
                          <a:latin typeface="Cambria Math" panose="02040503050406030204" pitchFamily="18" charset="0"/>
                        </a:rPr>
                        <m:t>=</m:t>
                      </m:r>
                      <m:func>
                        <m:funcPr>
                          <m:ctrlPr>
                            <a:rPr lang="en-IN" b="1" i="1">
                              <a:latin typeface="Cambria Math" panose="02040503050406030204" pitchFamily="18" charset="0"/>
                            </a:rPr>
                          </m:ctrlPr>
                        </m:funcPr>
                        <m:fName>
                          <m:r>
                            <a:rPr lang="en-IN" b="1" i="0">
                              <a:latin typeface="Cambria Math" panose="02040503050406030204" pitchFamily="18" charset="0"/>
                            </a:rPr>
                            <m:t>𝐥𝐧</m:t>
                          </m:r>
                        </m:fName>
                        <m:e>
                          <m:d>
                            <m:dPr>
                              <m:ctrlPr>
                                <a:rPr lang="en-IN" b="1" i="1">
                                  <a:solidFill>
                                    <a:srgbClr val="836967"/>
                                  </a:solidFill>
                                  <a:latin typeface="Cambria Math" panose="02040503050406030204" pitchFamily="18" charset="0"/>
                                </a:rPr>
                              </m:ctrlPr>
                            </m:dPr>
                            <m:e>
                              <m:f>
                                <m:fPr>
                                  <m:ctrlPr>
                                    <a:rPr lang="en-IN" b="1" i="1">
                                      <a:solidFill>
                                        <a:srgbClr val="836967"/>
                                      </a:solidFill>
                                      <a:latin typeface="Cambria Math" panose="02040503050406030204" pitchFamily="18" charset="0"/>
                                    </a:rPr>
                                  </m:ctrlPr>
                                </m:fPr>
                                <m:num>
                                  <m:r>
                                    <a:rPr lang="en-IN" b="1" i="0">
                                      <a:latin typeface="Cambria Math" panose="02040503050406030204" pitchFamily="18" charset="0"/>
                                    </a:rPr>
                                    <m:t>𝐑</m:t>
                                  </m:r>
                                  <m:sSub>
                                    <m:sSubPr>
                                      <m:ctrlPr>
                                        <a:rPr lang="en-IN" b="1" i="1">
                                          <a:solidFill>
                                            <a:srgbClr val="836967"/>
                                          </a:solidFill>
                                          <a:latin typeface="Cambria Math" panose="02040503050406030204" pitchFamily="18" charset="0"/>
                                        </a:rPr>
                                      </m:ctrlPr>
                                    </m:sSubPr>
                                    <m:e>
                                      <m:r>
                                        <a:rPr lang="en-IN" b="1" i="0">
                                          <a:latin typeface="Cambria Math" panose="02040503050406030204" pitchFamily="18" charset="0"/>
                                        </a:rPr>
                                        <m:t>𝐤</m:t>
                                      </m:r>
                                    </m:e>
                                    <m:sub>
                                      <m:r>
                                        <a:rPr lang="en-IN" b="1" i="0">
                                          <a:latin typeface="Cambria Math" panose="02040503050406030204" pitchFamily="18" charset="0"/>
                                        </a:rPr>
                                        <m:t>𝟎</m:t>
                                      </m:r>
                                    </m:sub>
                                  </m:sSub>
                                </m:num>
                                <m:den>
                                  <m:r>
                                    <a:rPr lang="en-IN" b="1" i="0">
                                      <a:latin typeface="Cambria Math" panose="02040503050406030204" pitchFamily="18" charset="0"/>
                                    </a:rPr>
                                    <m:t>𝐄</m:t>
                                  </m:r>
                                </m:den>
                              </m:f>
                            </m:e>
                          </m:d>
                        </m:e>
                      </m:func>
                      <m:r>
                        <a:rPr lang="en-IN" b="1" i="0">
                          <a:latin typeface="Cambria Math" panose="02040503050406030204" pitchFamily="18" charset="0"/>
                        </a:rPr>
                        <m:t>+</m:t>
                      </m:r>
                      <m:r>
                        <a:rPr lang="en-IN" b="1" i="0">
                          <a:latin typeface="Cambria Math" panose="02040503050406030204" pitchFamily="18" charset="0"/>
                        </a:rPr>
                        <m:t>𝟎</m:t>
                      </m:r>
                      <m:r>
                        <a:rPr lang="en-IN" b="1" i="0">
                          <a:latin typeface="Cambria Math" panose="02040503050406030204" pitchFamily="18" charset="0"/>
                        </a:rPr>
                        <m:t>.</m:t>
                      </m:r>
                      <m:r>
                        <a:rPr lang="en-IN" b="1" i="0">
                          <a:latin typeface="Cambria Math" panose="02040503050406030204" pitchFamily="18" charset="0"/>
                        </a:rPr>
                        <m:t>𝟔𝟎𝟕𝟓</m:t>
                      </m:r>
                      <m:r>
                        <a:rPr lang="en-IN" b="1" i="0">
                          <a:latin typeface="Cambria Math" panose="02040503050406030204" pitchFamily="18" charset="0"/>
                        </a:rPr>
                        <m:t>−</m:t>
                      </m:r>
                      <m:f>
                        <m:fPr>
                          <m:ctrlPr>
                            <a:rPr lang="en-IN" b="1" i="1" smtClean="0">
                              <a:latin typeface="Cambria Math" panose="02040503050406030204" pitchFamily="18" charset="0"/>
                            </a:rPr>
                          </m:ctrlPr>
                        </m:fPr>
                        <m:num>
                          <m:r>
                            <a:rPr lang="en-IN" b="1" i="0">
                              <a:latin typeface="Cambria Math" panose="02040503050406030204" pitchFamily="18" charset="0"/>
                            </a:rPr>
                            <m:t>𝐄</m:t>
                          </m:r>
                        </m:num>
                        <m:den>
                          <m:r>
                            <a:rPr lang="en-IN" b="1" i="0" smtClean="0">
                              <a:latin typeface="Cambria Math" panose="02040503050406030204" pitchFamily="18" charset="0"/>
                            </a:rPr>
                            <m:t>𝐑𝐓</m:t>
                          </m:r>
                        </m:den>
                      </m:f>
                    </m:oMath>
                  </m:oMathPara>
                </a14:m>
                <a:endParaRPr lang="en-IN" b="1" dirty="0"/>
              </a:p>
            </p:txBody>
          </p:sp>
        </mc:Choice>
        <mc:Fallback xmlns="">
          <p:sp>
            <p:nvSpPr>
              <p:cNvPr id="2" name="TextBox 1">
                <a:extLst>
                  <a:ext uri="{FF2B5EF4-FFF2-40B4-BE49-F238E27FC236}">
                    <a16:creationId xmlns:a16="http://schemas.microsoft.com/office/drawing/2014/main" id="{6FA7E442-4450-B0FC-7EE7-7F8EF9144C2D}"/>
                  </a:ext>
                </a:extLst>
              </p:cNvPr>
              <p:cNvSpPr txBox="1">
                <a:spLocks noRot="1" noChangeAspect="1" noMove="1" noResize="1" noEditPoints="1" noAdjustHandles="1" noChangeArrowheads="1" noChangeShapeType="1" noTextEdit="1"/>
              </p:cNvSpPr>
              <p:nvPr/>
            </p:nvSpPr>
            <p:spPr>
              <a:xfrm>
                <a:off x="515398" y="1762180"/>
                <a:ext cx="6096000" cy="714683"/>
              </a:xfrm>
              <a:prstGeom prst="rect">
                <a:avLst/>
              </a:prstGeom>
              <a:blipFill>
                <a:blip r:embed="rId2"/>
                <a:stretch>
                  <a:fillRect/>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E4A213DE-2BF8-26C5-88A1-7B136BC5B18B}"/>
              </a:ext>
            </a:extLst>
          </p:cNvPr>
          <p:cNvSpPr txBox="1"/>
          <p:nvPr/>
        </p:nvSpPr>
        <p:spPr>
          <a:xfrm>
            <a:off x="2032884" y="2997623"/>
            <a:ext cx="609600" cy="369332"/>
          </a:xfrm>
          <a:prstGeom prst="rect">
            <a:avLst/>
          </a:prstGeom>
          <a:noFill/>
        </p:spPr>
        <p:txBody>
          <a:bodyPr wrap="square" rtlCol="0">
            <a:spAutoFit/>
          </a:bodyPr>
          <a:lstStyle/>
          <a:p>
            <a:r>
              <a:rPr lang="en-IN" b="1" dirty="0">
                <a:solidFill>
                  <a:srgbClr val="0070C0"/>
                </a:solidFill>
                <a:latin typeface="Arial Black" panose="020B0A04020102020204" pitchFamily="34" charset="0"/>
              </a:rPr>
              <a:t>Y =</a:t>
            </a:r>
          </a:p>
        </p:txBody>
      </p:sp>
      <p:sp>
        <p:nvSpPr>
          <p:cNvPr id="4" name="TextBox 3">
            <a:extLst>
              <a:ext uri="{FF2B5EF4-FFF2-40B4-BE49-F238E27FC236}">
                <a16:creationId xmlns:a16="http://schemas.microsoft.com/office/drawing/2014/main" id="{30593128-A707-D4E6-2491-5979E91520DA}"/>
              </a:ext>
            </a:extLst>
          </p:cNvPr>
          <p:cNvSpPr txBox="1"/>
          <p:nvPr/>
        </p:nvSpPr>
        <p:spPr>
          <a:xfrm>
            <a:off x="3019425" y="2966677"/>
            <a:ext cx="1019175" cy="369332"/>
          </a:xfrm>
          <a:prstGeom prst="rect">
            <a:avLst/>
          </a:prstGeom>
          <a:noFill/>
        </p:spPr>
        <p:txBody>
          <a:bodyPr wrap="square" rtlCol="0">
            <a:spAutoFit/>
          </a:bodyPr>
          <a:lstStyle/>
          <a:p>
            <a:r>
              <a:rPr lang="en-IN" dirty="0">
                <a:solidFill>
                  <a:srgbClr val="0070C0"/>
                </a:solidFill>
                <a:latin typeface="Arial Black" panose="020B0A04020102020204" pitchFamily="34" charset="0"/>
              </a:rPr>
              <a:t>C      +</a:t>
            </a:r>
          </a:p>
        </p:txBody>
      </p:sp>
      <p:sp>
        <p:nvSpPr>
          <p:cNvPr id="5" name="TextBox 4">
            <a:extLst>
              <a:ext uri="{FF2B5EF4-FFF2-40B4-BE49-F238E27FC236}">
                <a16:creationId xmlns:a16="http://schemas.microsoft.com/office/drawing/2014/main" id="{F3F67F9D-DB51-7D0B-1400-5B560E3A135B}"/>
              </a:ext>
            </a:extLst>
          </p:cNvPr>
          <p:cNvSpPr txBox="1"/>
          <p:nvPr/>
        </p:nvSpPr>
        <p:spPr>
          <a:xfrm>
            <a:off x="4105977" y="2909252"/>
            <a:ext cx="619127" cy="369332"/>
          </a:xfrm>
          <a:prstGeom prst="rect">
            <a:avLst/>
          </a:prstGeom>
          <a:noFill/>
        </p:spPr>
        <p:txBody>
          <a:bodyPr wrap="square" rtlCol="0">
            <a:spAutoFit/>
          </a:bodyPr>
          <a:lstStyle/>
          <a:p>
            <a:r>
              <a:rPr lang="en-IN" dirty="0" err="1"/>
              <a:t>m</a:t>
            </a:r>
            <a:r>
              <a:rPr lang="en-IN" b="1" dirty="0" err="1">
                <a:solidFill>
                  <a:srgbClr val="0070C0"/>
                </a:solidFill>
                <a:latin typeface="Arial Black" panose="020B0A04020102020204" pitchFamily="34" charset="0"/>
              </a:rPr>
              <a:t>X</a:t>
            </a:r>
            <a:endParaRPr lang="en-IN" b="1" dirty="0">
              <a:solidFill>
                <a:srgbClr val="0070C0"/>
              </a:solidFill>
              <a:latin typeface="Arial Black" panose="020B0A04020102020204" pitchFamily="34" charset="0"/>
            </a:endParaRPr>
          </a:p>
        </p:txBody>
      </p:sp>
      <p:sp>
        <p:nvSpPr>
          <p:cNvPr id="6" name="Rectangle 5">
            <a:extLst>
              <a:ext uri="{FF2B5EF4-FFF2-40B4-BE49-F238E27FC236}">
                <a16:creationId xmlns:a16="http://schemas.microsoft.com/office/drawing/2014/main" id="{1651CE69-CADE-08F7-D908-CE4B7EBF459E}"/>
              </a:ext>
            </a:extLst>
          </p:cNvPr>
          <p:cNvSpPr/>
          <p:nvPr/>
        </p:nvSpPr>
        <p:spPr>
          <a:xfrm>
            <a:off x="2630567" y="1758069"/>
            <a:ext cx="2066925" cy="729344"/>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7E063D93-BAF4-1A54-0619-89A6AF907BF2}"/>
              </a:ext>
            </a:extLst>
          </p:cNvPr>
          <p:cNvCxnSpPr>
            <a:cxnSpLocks/>
            <a:stCxn id="6" idx="2"/>
          </p:cNvCxnSpPr>
          <p:nvPr/>
        </p:nvCxnSpPr>
        <p:spPr>
          <a:xfrm flipH="1">
            <a:off x="3259217" y="2487413"/>
            <a:ext cx="404813" cy="53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35705C1-0E7E-3242-161B-7F8389F721EB}"/>
              </a:ext>
            </a:extLst>
          </p:cNvPr>
          <p:cNvSpPr/>
          <p:nvPr/>
        </p:nvSpPr>
        <p:spPr>
          <a:xfrm>
            <a:off x="4876804" y="1755347"/>
            <a:ext cx="485773" cy="70041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D2839634-F56F-AE73-B56A-C30A336EFD1A}"/>
              </a:ext>
            </a:extLst>
          </p:cNvPr>
          <p:cNvSpPr/>
          <p:nvPr/>
        </p:nvSpPr>
        <p:spPr>
          <a:xfrm>
            <a:off x="1825343" y="1758069"/>
            <a:ext cx="609600" cy="728949"/>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B9CFBD31-F502-09B2-CBCC-9441336BC813}"/>
              </a:ext>
            </a:extLst>
          </p:cNvPr>
          <p:cNvCxnSpPr>
            <a:stCxn id="10" idx="2"/>
          </p:cNvCxnSpPr>
          <p:nvPr/>
        </p:nvCxnSpPr>
        <p:spPr>
          <a:xfrm>
            <a:off x="2130143" y="2487018"/>
            <a:ext cx="119063" cy="53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10E48D-48E0-59DB-9187-885AE39C5454}"/>
              </a:ext>
            </a:extLst>
          </p:cNvPr>
          <p:cNvCxnSpPr>
            <a:stCxn id="9" idx="2"/>
          </p:cNvCxnSpPr>
          <p:nvPr/>
        </p:nvCxnSpPr>
        <p:spPr>
          <a:xfrm flipH="1">
            <a:off x="4724402" y="2455764"/>
            <a:ext cx="395289" cy="55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B0A5C4-0160-4FD6-BD33-B0715A01E97F}"/>
                  </a:ext>
                </a:extLst>
              </p:cNvPr>
              <p:cNvSpPr txBox="1"/>
              <p:nvPr/>
            </p:nvSpPr>
            <p:spPr>
              <a:xfrm>
                <a:off x="4240035" y="3623219"/>
                <a:ext cx="970137" cy="489814"/>
              </a:xfrm>
              <a:prstGeom prst="rect">
                <a:avLst/>
              </a:prstGeom>
              <a:noFill/>
            </p:spPr>
            <p:txBody>
              <a:bodyPr wrap="none" rtlCol="0">
                <a:spAutoFit/>
              </a:bodyPr>
              <a:lstStyle/>
              <a:p>
                <a:r>
                  <a:rPr lang="en-IN" dirty="0"/>
                  <a:t> m = </a:t>
                </a:r>
                <a14:m>
                  <m:oMath xmlns:m="http://schemas.openxmlformats.org/officeDocument/2006/math">
                    <m:r>
                      <a:rPr lang="en-IN" b="0" i="0" smtClean="0">
                        <a:latin typeface="Cambria Math" panose="02040503050406030204" pitchFamily="18" charset="0"/>
                      </a:rPr>
                      <m:t>−</m:t>
                    </m:r>
                    <m:f>
                      <m:fPr>
                        <m:ctrlPr>
                          <a:rPr lang="en-IN" b="1" i="1" smtClean="0">
                            <a:latin typeface="Cambria Math" panose="02040503050406030204" pitchFamily="18" charset="0"/>
                          </a:rPr>
                        </m:ctrlPr>
                      </m:fPr>
                      <m:num>
                        <m:r>
                          <a:rPr lang="en-IN" b="1" i="0" smtClean="0">
                            <a:latin typeface="Cambria Math" panose="02040503050406030204" pitchFamily="18" charset="0"/>
                          </a:rPr>
                          <m:t>𝐄</m:t>
                        </m:r>
                      </m:num>
                      <m:den>
                        <m:r>
                          <a:rPr lang="en-IN" b="1" i="0" smtClean="0">
                            <a:latin typeface="Cambria Math" panose="02040503050406030204" pitchFamily="18" charset="0"/>
                          </a:rPr>
                          <m:t>𝐑</m:t>
                        </m:r>
                      </m:den>
                    </m:f>
                  </m:oMath>
                </a14:m>
                <a:endParaRPr lang="en-IN" b="1" dirty="0"/>
              </a:p>
            </p:txBody>
          </p:sp>
        </mc:Choice>
        <mc:Fallback xmlns="">
          <p:sp>
            <p:nvSpPr>
              <p:cNvPr id="15" name="TextBox 14">
                <a:extLst>
                  <a:ext uri="{FF2B5EF4-FFF2-40B4-BE49-F238E27FC236}">
                    <a16:creationId xmlns:a16="http://schemas.microsoft.com/office/drawing/2014/main" id="{F9B0A5C4-0160-4FD6-BD33-B0715A01E97F}"/>
                  </a:ext>
                </a:extLst>
              </p:cNvPr>
              <p:cNvSpPr txBox="1">
                <a:spLocks noRot="1" noChangeAspect="1" noMove="1" noResize="1" noEditPoints="1" noAdjustHandles="1" noChangeArrowheads="1" noChangeShapeType="1" noTextEdit="1"/>
              </p:cNvSpPr>
              <p:nvPr/>
            </p:nvSpPr>
            <p:spPr>
              <a:xfrm>
                <a:off x="4240035" y="3623219"/>
                <a:ext cx="970137" cy="489814"/>
              </a:xfrm>
              <a:prstGeom prst="rect">
                <a:avLst/>
              </a:prstGeom>
              <a:blipFill>
                <a:blip r:embed="rId3"/>
                <a:stretch>
                  <a:fillRect b="-7407"/>
                </a:stretch>
              </a:blipFill>
            </p:spPr>
            <p:txBody>
              <a:bodyPr/>
              <a:lstStyle/>
              <a:p>
                <a:r>
                  <a:rPr lang="en-IN">
                    <a:noFill/>
                  </a:rPr>
                  <a:t> </a:t>
                </a:r>
              </a:p>
            </p:txBody>
          </p:sp>
        </mc:Fallback>
      </mc:AlternateContent>
      <p:cxnSp>
        <p:nvCxnSpPr>
          <p:cNvPr id="17" name="Straight Arrow Connector 16">
            <a:extLst>
              <a:ext uri="{FF2B5EF4-FFF2-40B4-BE49-F238E27FC236}">
                <a16:creationId xmlns:a16="http://schemas.microsoft.com/office/drawing/2014/main" id="{8DC870B5-D5CF-6596-7568-BB0C8B842837}"/>
              </a:ext>
            </a:extLst>
          </p:cNvPr>
          <p:cNvCxnSpPr>
            <a:stCxn id="5" idx="2"/>
            <a:endCxn id="15" idx="0"/>
          </p:cNvCxnSpPr>
          <p:nvPr/>
        </p:nvCxnSpPr>
        <p:spPr>
          <a:xfrm>
            <a:off x="4415541" y="3278584"/>
            <a:ext cx="309563" cy="34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180C88-E4CA-BABC-7ED2-513C97248EB5}"/>
              </a:ext>
            </a:extLst>
          </p:cNvPr>
          <p:cNvSpPr txBox="1"/>
          <p:nvPr/>
        </p:nvSpPr>
        <p:spPr>
          <a:xfrm>
            <a:off x="1467195" y="4142290"/>
            <a:ext cx="8761534" cy="369332"/>
          </a:xfrm>
          <a:prstGeom prst="rect">
            <a:avLst/>
          </a:prstGeom>
          <a:noFill/>
        </p:spPr>
        <p:txBody>
          <a:bodyPr wrap="square" rtlCol="0">
            <a:spAutoFit/>
          </a:bodyPr>
          <a:lstStyle/>
          <a:p>
            <a:r>
              <a:rPr lang="en-IN" b="1" dirty="0">
                <a:cs typeface="Times New Roman" panose="02020603050405020304" pitchFamily="18" charset="0"/>
              </a:rPr>
              <a:t>By using this formula we can find out Activation Energy and Pre-Exponential Factor</a:t>
            </a:r>
          </a:p>
        </p:txBody>
      </p:sp>
      <p:sp>
        <p:nvSpPr>
          <p:cNvPr id="21" name="TextBox 20">
            <a:extLst>
              <a:ext uri="{FF2B5EF4-FFF2-40B4-BE49-F238E27FC236}">
                <a16:creationId xmlns:a16="http://schemas.microsoft.com/office/drawing/2014/main" id="{9B059713-1FEE-4943-696D-C4030917947F}"/>
              </a:ext>
            </a:extLst>
          </p:cNvPr>
          <p:cNvSpPr txBox="1"/>
          <p:nvPr/>
        </p:nvSpPr>
        <p:spPr>
          <a:xfrm>
            <a:off x="1105343" y="480141"/>
            <a:ext cx="5717374" cy="707886"/>
          </a:xfrm>
          <a:prstGeom prst="rect">
            <a:avLst/>
          </a:prstGeom>
          <a:noFill/>
        </p:spPr>
        <p:txBody>
          <a:bodyPr wrap="square" rtlCol="0">
            <a:spAutoFit/>
          </a:bodyPr>
          <a:lstStyle/>
          <a:p>
            <a:r>
              <a:rPr lang="en-IN" sz="2000" b="1" dirty="0">
                <a:solidFill>
                  <a:srgbClr val="0070C0"/>
                </a:solidFill>
                <a:cs typeface="Times New Roman" panose="02020603050405020304" pitchFamily="18" charset="0"/>
              </a:rPr>
              <a:t>Distributed Activation Energy Model (DAEM) Equation: </a:t>
            </a:r>
            <a:endParaRPr lang="en-IN" sz="2000" dirty="0"/>
          </a:p>
        </p:txBody>
      </p:sp>
      <p:pic>
        <p:nvPicPr>
          <p:cNvPr id="25" name="Picture 24">
            <a:extLst>
              <a:ext uri="{FF2B5EF4-FFF2-40B4-BE49-F238E27FC236}">
                <a16:creationId xmlns:a16="http://schemas.microsoft.com/office/drawing/2014/main" id="{EE76D837-C063-EE89-EDB9-FC42845A7150}"/>
              </a:ext>
            </a:extLst>
          </p:cNvPr>
          <p:cNvPicPr>
            <a:picLocks noChangeAspect="1"/>
          </p:cNvPicPr>
          <p:nvPr/>
        </p:nvPicPr>
        <p:blipFill>
          <a:blip r:embed="rId4"/>
          <a:stretch>
            <a:fillRect/>
          </a:stretch>
        </p:blipFill>
        <p:spPr>
          <a:xfrm>
            <a:off x="10561042" y="377685"/>
            <a:ext cx="718741" cy="574245"/>
          </a:xfrm>
          <a:prstGeom prst="rect">
            <a:avLst/>
          </a:prstGeom>
        </p:spPr>
      </p:pic>
      <p:graphicFrame>
        <p:nvGraphicFramePr>
          <p:cNvPr id="7" name="Chart 6">
            <a:extLst>
              <a:ext uri="{FF2B5EF4-FFF2-40B4-BE49-F238E27FC236}">
                <a16:creationId xmlns:a16="http://schemas.microsoft.com/office/drawing/2014/main" id="{DEDBDA59-3965-1454-6F32-6B85A4F4D9F1}"/>
              </a:ext>
            </a:extLst>
          </p:cNvPr>
          <p:cNvGraphicFramePr>
            <a:graphicFrameLocks/>
          </p:cNvGraphicFramePr>
          <p:nvPr>
            <p:extLst>
              <p:ext uri="{D42A27DB-BD31-4B8C-83A1-F6EECF244321}">
                <p14:modId xmlns:p14="http://schemas.microsoft.com/office/powerpoint/2010/main" val="1840774739"/>
              </p:ext>
            </p:extLst>
          </p:nvPr>
        </p:nvGraphicFramePr>
        <p:xfrm>
          <a:off x="6807022" y="1548402"/>
          <a:ext cx="4091940" cy="220980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BCED192-CFC7-7BD2-DD03-CB9554AAA195}"/>
                  </a:ext>
                </a:extLst>
              </p:cNvPr>
              <p:cNvSpPr txBox="1"/>
              <p:nvPr/>
            </p:nvSpPr>
            <p:spPr>
              <a:xfrm rot="16200000">
                <a:off x="6350421" y="2222815"/>
                <a:ext cx="1320145" cy="37555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1" i="0" smtClean="0">
                          <a:latin typeface="Cambria Math" panose="02040503050406030204" pitchFamily="18" charset="0"/>
                        </a:rPr>
                        <m:t>𝐥𝐧</m:t>
                      </m:r>
                      <m:r>
                        <a:rPr lang="en-IN" b="1" i="0" smtClean="0">
                          <a:latin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𝛃</m:t>
                      </m:r>
                      <m:r>
                        <a:rPr lang="en-IN" b="1" i="0" smtClean="0">
                          <a:latin typeface="Cambria Math" panose="02040503050406030204" pitchFamily="18" charset="0"/>
                          <a:ea typeface="Cambria Math" panose="02040503050406030204" pitchFamily="18" charset="0"/>
                        </a:rPr>
                        <m:t>/</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𝐓</m:t>
                          </m:r>
                        </m:e>
                        <m:sup>
                          <m:r>
                            <a:rPr lang="en-IN" b="1" i="0" smtClean="0">
                              <a:latin typeface="Cambria Math" panose="02040503050406030204" pitchFamily="18" charset="0"/>
                              <a:ea typeface="Cambria Math" panose="02040503050406030204" pitchFamily="18" charset="0"/>
                            </a:rPr>
                            <m:t>𝟐</m:t>
                          </m:r>
                        </m:sup>
                      </m:sSup>
                      <m:r>
                        <a:rPr lang="en-IN" b="1" i="0" smtClean="0">
                          <a:latin typeface="Cambria Math" panose="02040503050406030204" pitchFamily="18" charset="0"/>
                        </a:rPr>
                        <m:t>)</m:t>
                      </m:r>
                    </m:oMath>
                  </m:oMathPara>
                </a14:m>
                <a:endParaRPr lang="en-IN" b="1" dirty="0"/>
              </a:p>
            </p:txBody>
          </p:sp>
        </mc:Choice>
        <mc:Fallback xmlns="">
          <p:sp>
            <p:nvSpPr>
              <p:cNvPr id="18" name="TextBox 17">
                <a:extLst>
                  <a:ext uri="{FF2B5EF4-FFF2-40B4-BE49-F238E27FC236}">
                    <a16:creationId xmlns:a16="http://schemas.microsoft.com/office/drawing/2014/main" id="{9BCED192-CFC7-7BD2-DD03-CB9554AAA195}"/>
                  </a:ext>
                </a:extLst>
              </p:cNvPr>
              <p:cNvSpPr txBox="1">
                <a:spLocks noRot="1" noChangeAspect="1" noMove="1" noResize="1" noEditPoints="1" noAdjustHandles="1" noChangeArrowheads="1" noChangeShapeType="1" noTextEdit="1"/>
              </p:cNvSpPr>
              <p:nvPr/>
            </p:nvSpPr>
            <p:spPr>
              <a:xfrm rot="16200000">
                <a:off x="6350421" y="2222815"/>
                <a:ext cx="1320145" cy="375552"/>
              </a:xfrm>
              <a:prstGeom prst="rect">
                <a:avLst/>
              </a:prstGeom>
              <a:blipFill>
                <a:blip r:embed="rId6"/>
                <a:stretch>
                  <a:fillRect r="-12903"/>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A2DFF8C5-3011-1C35-B6D0-A795F7A971A5}"/>
              </a:ext>
            </a:extLst>
          </p:cNvPr>
          <p:cNvSpPr txBox="1"/>
          <p:nvPr/>
        </p:nvSpPr>
        <p:spPr>
          <a:xfrm>
            <a:off x="8575132" y="3336339"/>
            <a:ext cx="588084" cy="369332"/>
          </a:xfrm>
          <a:prstGeom prst="rect">
            <a:avLst/>
          </a:prstGeom>
          <a:solidFill>
            <a:schemeClr val="bg1"/>
          </a:solidFill>
        </p:spPr>
        <p:txBody>
          <a:bodyPr wrap="square" rtlCol="0">
            <a:spAutoFit/>
          </a:bodyPr>
          <a:lstStyle/>
          <a:p>
            <a:r>
              <a:rPr lang="en-IN" b="1" dirty="0">
                <a:cs typeface="Times New Roman" panose="02020603050405020304" pitchFamily="18" charset="0"/>
              </a:rPr>
              <a:t>1/T</a:t>
            </a:r>
          </a:p>
        </p:txBody>
      </p:sp>
      <p:cxnSp>
        <p:nvCxnSpPr>
          <p:cNvPr id="27" name="Straight Arrow Connector 26">
            <a:extLst>
              <a:ext uri="{FF2B5EF4-FFF2-40B4-BE49-F238E27FC236}">
                <a16:creationId xmlns:a16="http://schemas.microsoft.com/office/drawing/2014/main" id="{31D389E9-2483-CACF-1081-E1AA863A1D9B}"/>
              </a:ext>
            </a:extLst>
          </p:cNvPr>
          <p:cNvCxnSpPr>
            <a:cxnSpLocks/>
          </p:cNvCxnSpPr>
          <p:nvPr/>
        </p:nvCxnSpPr>
        <p:spPr>
          <a:xfrm>
            <a:off x="7198270" y="1932490"/>
            <a:ext cx="0" cy="1434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34D5B92-CC01-3F61-DB96-CFA7D807F7E7}"/>
              </a:ext>
            </a:extLst>
          </p:cNvPr>
          <p:cNvCxnSpPr>
            <a:cxnSpLocks/>
          </p:cNvCxnSpPr>
          <p:nvPr/>
        </p:nvCxnSpPr>
        <p:spPr>
          <a:xfrm>
            <a:off x="7198270" y="1932490"/>
            <a:ext cx="3452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A93B6E5E-B9EE-4BD1-3186-B98D53E7F76D}"/>
              </a:ext>
            </a:extLst>
          </p:cNvPr>
          <p:cNvSpPr>
            <a:spLocks noGrp="1"/>
          </p:cNvSpPr>
          <p:nvPr>
            <p:ph type="sldNum" sz="quarter" idx="12"/>
          </p:nvPr>
        </p:nvSpPr>
        <p:spPr/>
        <p:txBody>
          <a:bodyPr/>
          <a:lstStyle/>
          <a:p>
            <a:fld id="{F2C85D18-3AFB-4D9F-BFD7-2A201C4C1692}" type="slidenum">
              <a:rPr lang="en-IN" smtClean="0"/>
              <a:t>7</a:t>
            </a:fld>
            <a:endParaRPr lang="en-IN"/>
          </a:p>
        </p:txBody>
      </p:sp>
      <p:sp>
        <p:nvSpPr>
          <p:cNvPr id="22" name="TextBox 21">
            <a:extLst>
              <a:ext uri="{FF2B5EF4-FFF2-40B4-BE49-F238E27FC236}">
                <a16:creationId xmlns:a16="http://schemas.microsoft.com/office/drawing/2014/main" id="{D4B4C380-4F4C-F55D-F035-7C2989B8ECAB}"/>
              </a:ext>
            </a:extLst>
          </p:cNvPr>
          <p:cNvSpPr txBox="1"/>
          <p:nvPr/>
        </p:nvSpPr>
        <p:spPr>
          <a:xfrm>
            <a:off x="579657" y="4933461"/>
            <a:ext cx="11462993" cy="923330"/>
          </a:xfrm>
          <a:prstGeom prst="rect">
            <a:avLst/>
          </a:prstGeom>
          <a:noFill/>
        </p:spPr>
        <p:txBody>
          <a:bodyPr wrap="square" rtlCol="0">
            <a:spAutoFit/>
          </a:bodyPr>
          <a:lstStyle/>
          <a:p>
            <a:r>
              <a:rPr lang="en-US" dirty="0"/>
              <a:t>I used data from the Research paper Kinetics of Biomass Pyrolysis Using Nickel-Based Functional Materials .In which, they used three types of biomass</a:t>
            </a:r>
            <a:r>
              <a:rPr lang="en-US" b="1" dirty="0"/>
              <a:t>, straw</a:t>
            </a:r>
            <a:r>
              <a:rPr lang="en-US" dirty="0"/>
              <a:t>, </a:t>
            </a:r>
            <a:r>
              <a:rPr lang="en-US" b="1" dirty="0"/>
              <a:t>sawdust</a:t>
            </a:r>
            <a:r>
              <a:rPr lang="en-US" dirty="0"/>
              <a:t>, and</a:t>
            </a:r>
            <a:r>
              <a:rPr lang="en-US" b="1" dirty="0"/>
              <a:t> cellulose.</a:t>
            </a:r>
            <a:r>
              <a:rPr lang="en-US" dirty="0"/>
              <a:t> under three conditions: </a:t>
            </a:r>
            <a:r>
              <a:rPr lang="en-US" b="1" dirty="0"/>
              <a:t>without catalyst</a:t>
            </a:r>
            <a:r>
              <a:rPr lang="en-US" dirty="0"/>
              <a:t>,</a:t>
            </a:r>
            <a:r>
              <a:rPr lang="en-US" b="1" dirty="0"/>
              <a:t> with Ni-CaO-Si</a:t>
            </a:r>
            <a:r>
              <a:rPr lang="en-US" b="1" baseline="-25000" dirty="0"/>
              <a:t>2</a:t>
            </a:r>
            <a:r>
              <a:rPr lang="en-US" b="1" dirty="0"/>
              <a:t>O</a:t>
            </a:r>
            <a:r>
              <a:rPr lang="en-US" b="1" baseline="-25000" dirty="0"/>
              <a:t>4</a:t>
            </a:r>
            <a:r>
              <a:rPr lang="en-US" b="1" dirty="0"/>
              <a:t> catalyst </a:t>
            </a:r>
            <a:r>
              <a:rPr lang="en-US" dirty="0"/>
              <a:t>and</a:t>
            </a:r>
            <a:r>
              <a:rPr lang="en-US" b="1" dirty="0"/>
              <a:t> with Ni-Ca</a:t>
            </a:r>
            <a:r>
              <a:rPr lang="en-US" b="1" baseline="-25000" dirty="0"/>
              <a:t>2</a:t>
            </a:r>
            <a:r>
              <a:rPr lang="en-US" b="1" dirty="0"/>
              <a:t>SiO</a:t>
            </a:r>
            <a:r>
              <a:rPr lang="en-US" b="1" baseline="-25000" dirty="0"/>
              <a:t>4</a:t>
            </a:r>
            <a:r>
              <a:rPr lang="en-US" b="1" dirty="0"/>
              <a:t> catalyst.</a:t>
            </a:r>
            <a:endParaRPr lang="en-IN" b="1" baseline="-25000" dirty="0"/>
          </a:p>
        </p:txBody>
      </p:sp>
    </p:spTree>
    <p:extLst>
      <p:ext uri="{BB962C8B-B14F-4D97-AF65-F5344CB8AC3E}">
        <p14:creationId xmlns:p14="http://schemas.microsoft.com/office/powerpoint/2010/main" val="17440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anim calcmode="lin" valueType="num">
                                      <p:cBhvr>
                                        <p:cTn id="71" dur="1000" fill="hold"/>
                                        <p:tgtEl>
                                          <p:spTgt spid="5"/>
                                        </p:tgtEl>
                                        <p:attrNameLst>
                                          <p:attrName>ppt_x</p:attrName>
                                        </p:attrNameLst>
                                      </p:cBhvr>
                                      <p:tavLst>
                                        <p:tav tm="0">
                                          <p:val>
                                            <p:strVal val="#ppt_x"/>
                                          </p:val>
                                        </p:tav>
                                        <p:tav tm="100000">
                                          <p:val>
                                            <p:strVal val="#ppt_x"/>
                                          </p:val>
                                        </p:tav>
                                      </p:tavLst>
                                    </p:anim>
                                    <p:anim calcmode="lin" valueType="num">
                                      <p:cBhvr>
                                        <p:cTn id="7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1000"/>
                                        <p:tgtEl>
                                          <p:spTgt spid="7"/>
                                        </p:tgtEl>
                                      </p:cBhvr>
                                    </p:animEffect>
                                    <p:anim calcmode="lin" valueType="num">
                                      <p:cBhvr>
                                        <p:cTn id="92" dur="1000" fill="hold"/>
                                        <p:tgtEl>
                                          <p:spTgt spid="7"/>
                                        </p:tgtEl>
                                        <p:attrNameLst>
                                          <p:attrName>ppt_x</p:attrName>
                                        </p:attrNameLst>
                                      </p:cBhvr>
                                      <p:tavLst>
                                        <p:tav tm="0">
                                          <p:val>
                                            <p:strVal val="#ppt_x"/>
                                          </p:val>
                                        </p:tav>
                                        <p:tav tm="100000">
                                          <p:val>
                                            <p:strVal val="#ppt_x"/>
                                          </p:val>
                                        </p:tav>
                                      </p:tavLst>
                                    </p:anim>
                                    <p:anim calcmode="lin" valueType="num">
                                      <p:cBhvr>
                                        <p:cTn id="9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500" fill="hold"/>
                                        <p:tgtEl>
                                          <p:spTgt spid="27"/>
                                        </p:tgtEl>
                                        <p:attrNameLst>
                                          <p:attrName>ppt_x</p:attrName>
                                        </p:attrNameLst>
                                      </p:cBhvr>
                                      <p:tavLst>
                                        <p:tav tm="0">
                                          <p:val>
                                            <p:strVal val="#ppt_x"/>
                                          </p:val>
                                        </p:tav>
                                        <p:tav tm="100000">
                                          <p:val>
                                            <p:strVal val="#ppt_x"/>
                                          </p:val>
                                        </p:tav>
                                      </p:tavLst>
                                    </p:anim>
                                    <p:anim calcmode="lin" valueType="num">
                                      <p:cBhvr additive="base">
                                        <p:cTn id="9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additive="base">
                                        <p:cTn id="104" dur="500" fill="hold"/>
                                        <p:tgtEl>
                                          <p:spTgt spid="29"/>
                                        </p:tgtEl>
                                        <p:attrNameLst>
                                          <p:attrName>ppt_x</p:attrName>
                                        </p:attrNameLst>
                                      </p:cBhvr>
                                      <p:tavLst>
                                        <p:tav tm="0">
                                          <p:val>
                                            <p:strVal val="#ppt_x"/>
                                          </p:val>
                                        </p:tav>
                                        <p:tav tm="100000">
                                          <p:val>
                                            <p:strVal val="#ppt_x"/>
                                          </p:val>
                                        </p:tav>
                                      </p:tavLst>
                                    </p:anim>
                                    <p:anim calcmode="lin" valueType="num">
                                      <p:cBhvr additive="base">
                                        <p:cTn id="10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fade">
                                      <p:cBhvr>
                                        <p:cTn id="110" dur="1000"/>
                                        <p:tgtEl>
                                          <p:spTgt spid="18"/>
                                        </p:tgtEl>
                                      </p:cBhvr>
                                    </p:animEffect>
                                    <p:anim calcmode="lin" valueType="num">
                                      <p:cBhvr>
                                        <p:cTn id="111" dur="1000" fill="hold"/>
                                        <p:tgtEl>
                                          <p:spTgt spid="18"/>
                                        </p:tgtEl>
                                        <p:attrNameLst>
                                          <p:attrName>ppt_x</p:attrName>
                                        </p:attrNameLst>
                                      </p:cBhvr>
                                      <p:tavLst>
                                        <p:tav tm="0">
                                          <p:val>
                                            <p:strVal val="#ppt_x"/>
                                          </p:val>
                                        </p:tav>
                                        <p:tav tm="100000">
                                          <p:val>
                                            <p:strVal val="#ppt_x"/>
                                          </p:val>
                                        </p:tav>
                                      </p:tavLst>
                                    </p:anim>
                                    <p:anim calcmode="lin" valueType="num">
                                      <p:cBhvr>
                                        <p:cTn id="11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fade">
                                      <p:cBhvr>
                                        <p:cTn id="117" dur="1000"/>
                                        <p:tgtEl>
                                          <p:spTgt spid="20"/>
                                        </p:tgtEl>
                                      </p:cBhvr>
                                    </p:animEffect>
                                    <p:anim calcmode="lin" valueType="num">
                                      <p:cBhvr>
                                        <p:cTn id="118" dur="1000" fill="hold"/>
                                        <p:tgtEl>
                                          <p:spTgt spid="20"/>
                                        </p:tgtEl>
                                        <p:attrNameLst>
                                          <p:attrName>ppt_x</p:attrName>
                                        </p:attrNameLst>
                                      </p:cBhvr>
                                      <p:tavLst>
                                        <p:tav tm="0">
                                          <p:val>
                                            <p:strVal val="#ppt_x"/>
                                          </p:val>
                                        </p:tav>
                                        <p:tav tm="100000">
                                          <p:val>
                                            <p:strVal val="#ppt_x"/>
                                          </p:val>
                                        </p:tav>
                                      </p:tavLst>
                                    </p:anim>
                                    <p:anim calcmode="lin" valueType="num">
                                      <p:cBhvr>
                                        <p:cTn id="1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19"/>
                                        </p:tgtEl>
                                        <p:attrNameLst>
                                          <p:attrName>style.visibility</p:attrName>
                                        </p:attrNameLst>
                                      </p:cBhvr>
                                      <p:to>
                                        <p:strVal val="visible"/>
                                      </p:to>
                                    </p:set>
                                    <p:animEffect transition="in" filter="fade">
                                      <p:cBhvr>
                                        <p:cTn id="124" dur="1000"/>
                                        <p:tgtEl>
                                          <p:spTgt spid="19"/>
                                        </p:tgtEl>
                                      </p:cBhvr>
                                    </p:animEffect>
                                    <p:anim calcmode="lin" valueType="num">
                                      <p:cBhvr>
                                        <p:cTn id="125" dur="1000" fill="hold"/>
                                        <p:tgtEl>
                                          <p:spTgt spid="19"/>
                                        </p:tgtEl>
                                        <p:attrNameLst>
                                          <p:attrName>ppt_x</p:attrName>
                                        </p:attrNameLst>
                                      </p:cBhvr>
                                      <p:tavLst>
                                        <p:tav tm="0">
                                          <p:val>
                                            <p:strVal val="#ppt_x"/>
                                          </p:val>
                                        </p:tav>
                                        <p:tav tm="100000">
                                          <p:val>
                                            <p:strVal val="#ppt_x"/>
                                          </p:val>
                                        </p:tav>
                                      </p:tavLst>
                                    </p:anim>
                                    <p:anim calcmode="lin" valueType="num">
                                      <p:cBhvr>
                                        <p:cTn id="1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22">
                                            <p:txEl>
                                              <p:pRg st="0" end="0"/>
                                            </p:txEl>
                                          </p:spTgt>
                                        </p:tgtEl>
                                        <p:attrNameLst>
                                          <p:attrName>style.visibility</p:attrName>
                                        </p:attrNameLst>
                                      </p:cBhvr>
                                      <p:to>
                                        <p:strVal val="visible"/>
                                      </p:to>
                                    </p:set>
                                    <p:animEffect transition="in" filter="fade">
                                      <p:cBhvr>
                                        <p:cTn id="131" dur="1000"/>
                                        <p:tgtEl>
                                          <p:spTgt spid="22">
                                            <p:txEl>
                                              <p:pRg st="0" end="0"/>
                                            </p:txEl>
                                          </p:spTgt>
                                        </p:tgtEl>
                                      </p:cBhvr>
                                    </p:animEffect>
                                    <p:anim calcmode="lin" valueType="num">
                                      <p:cBhvr>
                                        <p:cTn id="132"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33"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9" grpId="0" animBg="1"/>
      <p:bldP spid="10" grpId="0" animBg="1"/>
      <p:bldP spid="15" grpId="0"/>
      <p:bldP spid="19" grpId="0"/>
      <p:bldGraphic spid="7" grpId="0">
        <p:bldAsOne/>
      </p:bldGraphic>
      <p:bldP spid="1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773E22-21EB-C668-0973-B0EC3C08AB94}"/>
              </a:ext>
            </a:extLst>
          </p:cNvPr>
          <p:cNvPicPr>
            <a:picLocks noChangeAspect="1"/>
          </p:cNvPicPr>
          <p:nvPr/>
        </p:nvPicPr>
        <p:blipFill>
          <a:blip r:embed="rId2"/>
          <a:stretch>
            <a:fillRect/>
          </a:stretch>
        </p:blipFill>
        <p:spPr>
          <a:xfrm>
            <a:off x="2536529" y="1718901"/>
            <a:ext cx="5730737" cy="3993226"/>
          </a:xfrm>
          <a:prstGeom prst="rect">
            <a:avLst/>
          </a:prstGeom>
        </p:spPr>
      </p:pic>
      <p:cxnSp>
        <p:nvCxnSpPr>
          <p:cNvPr id="4" name="Straight Arrow Connector 3">
            <a:extLst>
              <a:ext uri="{FF2B5EF4-FFF2-40B4-BE49-F238E27FC236}">
                <a16:creationId xmlns:a16="http://schemas.microsoft.com/office/drawing/2014/main" id="{7E7C1708-B439-A33B-BBF5-3D625E9E1754}"/>
              </a:ext>
            </a:extLst>
          </p:cNvPr>
          <p:cNvCxnSpPr>
            <a:cxnSpLocks/>
          </p:cNvCxnSpPr>
          <p:nvPr/>
        </p:nvCxnSpPr>
        <p:spPr>
          <a:xfrm flipH="1">
            <a:off x="5623934" y="4140615"/>
            <a:ext cx="1918447" cy="620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F81521E-1AEC-28A3-B18A-64B5B29ED333}"/>
              </a:ext>
            </a:extLst>
          </p:cNvPr>
          <p:cNvSpPr txBox="1"/>
          <p:nvPr/>
        </p:nvSpPr>
        <p:spPr>
          <a:xfrm>
            <a:off x="7480451" y="4162067"/>
            <a:ext cx="636494" cy="369332"/>
          </a:xfrm>
          <a:prstGeom prst="rect">
            <a:avLst/>
          </a:prstGeom>
          <a:noFill/>
        </p:spPr>
        <p:txBody>
          <a:bodyPr wrap="square" rtlCol="0">
            <a:spAutoFit/>
          </a:bodyPr>
          <a:lstStyle/>
          <a:p>
            <a:r>
              <a:rPr lang="en-IN" b="1" dirty="0">
                <a:solidFill>
                  <a:schemeClr val="accent6"/>
                </a:solidFill>
                <a:latin typeface="Times New Roman" panose="02020603050405020304" pitchFamily="18" charset="0"/>
                <a:cs typeface="Times New Roman" panose="02020603050405020304" pitchFamily="18" charset="0"/>
              </a:rPr>
              <a:t>0.05</a:t>
            </a:r>
          </a:p>
        </p:txBody>
      </p:sp>
      <p:sp>
        <p:nvSpPr>
          <p:cNvPr id="6" name="TextBox 5">
            <a:extLst>
              <a:ext uri="{FF2B5EF4-FFF2-40B4-BE49-F238E27FC236}">
                <a16:creationId xmlns:a16="http://schemas.microsoft.com/office/drawing/2014/main" id="{E72FF89B-ABE9-53BC-4E2D-2F28EE0E783C}"/>
              </a:ext>
            </a:extLst>
          </p:cNvPr>
          <p:cNvSpPr txBox="1"/>
          <p:nvPr/>
        </p:nvSpPr>
        <p:spPr>
          <a:xfrm>
            <a:off x="6616719" y="4501270"/>
            <a:ext cx="394447" cy="369332"/>
          </a:xfrm>
          <a:prstGeom prst="rect">
            <a:avLst/>
          </a:prstGeom>
          <a:noFill/>
        </p:spPr>
        <p:txBody>
          <a:bodyPr wrap="square" rtlCol="0">
            <a:spAutoFit/>
          </a:bodyPr>
          <a:lstStyle/>
          <a:p>
            <a:r>
              <a:rPr lang="el-GR" b="1" i="1" dirty="0">
                <a:solidFill>
                  <a:schemeClr val="accent5">
                    <a:lumMod val="75000"/>
                  </a:schemeClr>
                </a:solidFill>
                <a:latin typeface="Times New Roman" panose="02020603050405020304" pitchFamily="18" charset="0"/>
                <a:cs typeface="Times New Roman" panose="02020603050405020304" pitchFamily="18" charset="0"/>
              </a:rPr>
              <a:t>α</a:t>
            </a:r>
            <a:endParaRPr lang="en-IN" b="1" i="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C50AC7C-5B0B-2026-AD5B-A9B692D10784}"/>
              </a:ext>
            </a:extLst>
          </p:cNvPr>
          <p:cNvSpPr txBox="1"/>
          <p:nvPr/>
        </p:nvSpPr>
        <p:spPr>
          <a:xfrm>
            <a:off x="5351379" y="4769768"/>
            <a:ext cx="664284" cy="369332"/>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0.9</a:t>
            </a:r>
          </a:p>
        </p:txBody>
      </p:sp>
      <p:cxnSp>
        <p:nvCxnSpPr>
          <p:cNvPr id="28" name="Straight Arrow Connector 27">
            <a:extLst>
              <a:ext uri="{FF2B5EF4-FFF2-40B4-BE49-F238E27FC236}">
                <a16:creationId xmlns:a16="http://schemas.microsoft.com/office/drawing/2014/main" id="{FC6CAA1A-8513-10E7-A675-5B3E2ADE4B6B}"/>
              </a:ext>
            </a:extLst>
          </p:cNvPr>
          <p:cNvCxnSpPr>
            <a:cxnSpLocks/>
          </p:cNvCxnSpPr>
          <p:nvPr/>
        </p:nvCxnSpPr>
        <p:spPr>
          <a:xfrm>
            <a:off x="7575570" y="1972943"/>
            <a:ext cx="2005168"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A13F8BC4-ECF9-FD88-8D99-14EA1B588307}"/>
              </a:ext>
            </a:extLst>
          </p:cNvPr>
          <p:cNvCxnSpPr>
            <a:cxnSpLocks/>
          </p:cNvCxnSpPr>
          <p:nvPr/>
        </p:nvCxnSpPr>
        <p:spPr>
          <a:xfrm>
            <a:off x="7655263" y="2372116"/>
            <a:ext cx="1925475" cy="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2BA9247C-CBFB-458E-C8BE-E9AF7247848D}"/>
              </a:ext>
            </a:extLst>
          </p:cNvPr>
          <p:cNvCxnSpPr/>
          <p:nvPr/>
        </p:nvCxnSpPr>
        <p:spPr>
          <a:xfrm>
            <a:off x="7798698" y="2918536"/>
            <a:ext cx="1782041"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4F47C845-065B-F1D1-DCA4-DDE637E3D10C}"/>
              </a:ext>
            </a:extLst>
          </p:cNvPr>
          <p:cNvCxnSpPr>
            <a:cxnSpLocks/>
          </p:cNvCxnSpPr>
          <p:nvPr/>
        </p:nvCxnSpPr>
        <p:spPr>
          <a:xfrm>
            <a:off x="7979856" y="3700102"/>
            <a:ext cx="160088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EC2B3C1-E3C5-D047-0C1A-B6FD06169FCB}"/>
                  </a:ext>
                </a:extLst>
              </p:cNvPr>
              <p:cNvSpPr txBox="1"/>
              <p:nvPr/>
            </p:nvSpPr>
            <p:spPr>
              <a:xfrm rot="16200000">
                <a:off x="2006921" y="3241224"/>
                <a:ext cx="1337878" cy="37555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1" i="0" smtClean="0">
                          <a:latin typeface="Cambria Math" panose="02040503050406030204" pitchFamily="18" charset="0"/>
                        </a:rPr>
                        <m:t>𝐥𝐧</m:t>
                      </m:r>
                      <m:r>
                        <a:rPr lang="en-IN" b="1" i="0" smtClean="0">
                          <a:latin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𝛃</m:t>
                      </m:r>
                      <m:r>
                        <a:rPr lang="en-IN" b="1" i="0" smtClean="0">
                          <a:latin typeface="Cambria Math" panose="02040503050406030204" pitchFamily="18" charset="0"/>
                          <a:ea typeface="Cambria Math" panose="02040503050406030204" pitchFamily="18" charset="0"/>
                        </a:rPr>
                        <m:t>/</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𝐓</m:t>
                          </m:r>
                        </m:e>
                        <m:sup>
                          <m:r>
                            <a:rPr lang="en-IN" b="1" i="0" smtClean="0">
                              <a:latin typeface="Cambria Math" panose="02040503050406030204" pitchFamily="18" charset="0"/>
                              <a:ea typeface="Cambria Math" panose="02040503050406030204" pitchFamily="18" charset="0"/>
                            </a:rPr>
                            <m:t>𝟐</m:t>
                          </m:r>
                        </m:sup>
                      </m:sSup>
                      <m:r>
                        <a:rPr lang="en-IN" b="1" i="0" smtClean="0">
                          <a:latin typeface="Cambria Math" panose="02040503050406030204" pitchFamily="18" charset="0"/>
                        </a:rPr>
                        <m:t>)</m:t>
                      </m:r>
                    </m:oMath>
                  </m:oMathPara>
                </a14:m>
                <a:endParaRPr lang="en-IN" b="1" dirty="0">
                  <a:latin typeface="Bauhaus 93" panose="04030905020B02020C02" pitchFamily="82" charset="0"/>
                </a:endParaRPr>
              </a:p>
            </p:txBody>
          </p:sp>
        </mc:Choice>
        <mc:Fallback xmlns="">
          <p:sp>
            <p:nvSpPr>
              <p:cNvPr id="35" name="TextBox 34">
                <a:extLst>
                  <a:ext uri="{FF2B5EF4-FFF2-40B4-BE49-F238E27FC236}">
                    <a16:creationId xmlns:a16="http://schemas.microsoft.com/office/drawing/2014/main" id="{FEC2B3C1-E3C5-D047-0C1A-B6FD06169FCB}"/>
                  </a:ext>
                </a:extLst>
              </p:cNvPr>
              <p:cNvSpPr txBox="1">
                <a:spLocks noRot="1" noChangeAspect="1" noMove="1" noResize="1" noEditPoints="1" noAdjustHandles="1" noChangeArrowheads="1" noChangeShapeType="1" noTextEdit="1"/>
              </p:cNvSpPr>
              <p:nvPr/>
            </p:nvSpPr>
            <p:spPr>
              <a:xfrm rot="16200000">
                <a:off x="2006921" y="3241224"/>
                <a:ext cx="1337878" cy="375552"/>
              </a:xfrm>
              <a:prstGeom prst="rect">
                <a:avLst/>
              </a:prstGeom>
              <a:blipFill>
                <a:blip r:embed="rId3"/>
                <a:stretch>
                  <a:fillRect r="-14516"/>
                </a:stretch>
              </a:blipFill>
            </p:spPr>
            <p:txBody>
              <a:bodyPr/>
              <a:lstStyle/>
              <a:p>
                <a:r>
                  <a:rPr lang="en-IN">
                    <a:noFill/>
                  </a:rPr>
                  <a:t> </a:t>
                </a:r>
              </a:p>
            </p:txBody>
          </p:sp>
        </mc:Fallback>
      </mc:AlternateContent>
      <p:sp>
        <p:nvSpPr>
          <p:cNvPr id="36" name="TextBox 35">
            <a:extLst>
              <a:ext uri="{FF2B5EF4-FFF2-40B4-BE49-F238E27FC236}">
                <a16:creationId xmlns:a16="http://schemas.microsoft.com/office/drawing/2014/main" id="{BFFB584E-AA1B-B187-C093-6F3B1BA5627F}"/>
              </a:ext>
            </a:extLst>
          </p:cNvPr>
          <p:cNvSpPr txBox="1"/>
          <p:nvPr/>
        </p:nvSpPr>
        <p:spPr>
          <a:xfrm>
            <a:off x="5477201" y="5407434"/>
            <a:ext cx="588084" cy="369332"/>
          </a:xfrm>
          <a:prstGeom prst="rect">
            <a:avLst/>
          </a:prstGeom>
          <a:solidFill>
            <a:schemeClr val="bg1"/>
          </a:solidFill>
        </p:spPr>
        <p:txBody>
          <a:bodyPr wrap="square" rtlCol="0">
            <a:spAutoFit/>
          </a:bodyPr>
          <a:lstStyle/>
          <a:p>
            <a:r>
              <a:rPr lang="en-IN" b="1" dirty="0">
                <a:latin typeface="Times New Roman" panose="02020603050405020304" pitchFamily="18" charset="0"/>
                <a:cs typeface="Times New Roman" panose="02020603050405020304" pitchFamily="18" charset="0"/>
              </a:rPr>
              <a:t>1/T</a:t>
            </a:r>
          </a:p>
        </p:txBody>
      </p:sp>
      <p:sp>
        <p:nvSpPr>
          <p:cNvPr id="37" name="TextBox 36">
            <a:extLst>
              <a:ext uri="{FF2B5EF4-FFF2-40B4-BE49-F238E27FC236}">
                <a16:creationId xmlns:a16="http://schemas.microsoft.com/office/drawing/2014/main" id="{078484A5-E592-F680-910E-77E00DC46DD8}"/>
              </a:ext>
            </a:extLst>
          </p:cNvPr>
          <p:cNvSpPr txBox="1"/>
          <p:nvPr/>
        </p:nvSpPr>
        <p:spPr>
          <a:xfrm>
            <a:off x="9580738" y="1821329"/>
            <a:ext cx="1310783" cy="369332"/>
          </a:xfrm>
          <a:prstGeom prst="rect">
            <a:avLst/>
          </a:prstGeom>
          <a:noFill/>
        </p:spPr>
        <p:txBody>
          <a:bodyPr wrap="square" rtlCol="0">
            <a:spAutoFit/>
          </a:bodyPr>
          <a:lstStyle/>
          <a:p>
            <a:r>
              <a:rPr lang="en-IN" b="1" dirty="0">
                <a:solidFill>
                  <a:srgbClr val="FF0000"/>
                </a:solidFill>
                <a:latin typeface="Arial Black" panose="020B0A04020102020204" pitchFamily="34" charset="0"/>
                <a:cs typeface="Times New Roman" panose="02020603050405020304" pitchFamily="18" charset="0"/>
              </a:rPr>
              <a:t>50</a:t>
            </a:r>
            <a:r>
              <a:rPr lang="en-IN" b="1" baseline="30000" dirty="0">
                <a:solidFill>
                  <a:srgbClr val="FF0000"/>
                </a:solidFill>
                <a:latin typeface="Arial Black" panose="020B0A04020102020204" pitchFamily="34" charset="0"/>
                <a:cs typeface="Times New Roman" panose="02020603050405020304" pitchFamily="18" charset="0"/>
              </a:rPr>
              <a:t>o</a:t>
            </a:r>
            <a:r>
              <a:rPr lang="en-IN" sz="1050" b="1" dirty="0">
                <a:solidFill>
                  <a:srgbClr val="FF0000"/>
                </a:solidFill>
                <a:latin typeface="Arial Black" panose="020B0A04020102020204" pitchFamily="34" charset="0"/>
                <a:cs typeface="Times New Roman" panose="02020603050405020304" pitchFamily="18" charset="0"/>
              </a:rPr>
              <a:t>c/min</a:t>
            </a:r>
          </a:p>
        </p:txBody>
      </p:sp>
      <p:sp>
        <p:nvSpPr>
          <p:cNvPr id="38" name="TextBox 37">
            <a:extLst>
              <a:ext uri="{FF2B5EF4-FFF2-40B4-BE49-F238E27FC236}">
                <a16:creationId xmlns:a16="http://schemas.microsoft.com/office/drawing/2014/main" id="{AA7ECC0A-41BF-3DE6-A8A0-FA37A1C4539B}"/>
              </a:ext>
            </a:extLst>
          </p:cNvPr>
          <p:cNvSpPr txBox="1"/>
          <p:nvPr/>
        </p:nvSpPr>
        <p:spPr>
          <a:xfrm>
            <a:off x="9580738" y="2240442"/>
            <a:ext cx="997019" cy="369332"/>
          </a:xfrm>
          <a:prstGeom prst="rect">
            <a:avLst/>
          </a:prstGeom>
          <a:noFill/>
        </p:spPr>
        <p:txBody>
          <a:bodyPr wrap="square" rtlCol="0">
            <a:spAutoFit/>
          </a:bodyPr>
          <a:lstStyle/>
          <a:p>
            <a:r>
              <a:rPr lang="en-IN" b="1" dirty="0">
                <a:solidFill>
                  <a:srgbClr val="FFFF00"/>
                </a:solidFill>
                <a:latin typeface="Arial Black" panose="020B0A04020102020204" pitchFamily="34" charset="0"/>
                <a:cs typeface="Times New Roman" panose="02020603050405020304" pitchFamily="18" charset="0"/>
              </a:rPr>
              <a:t>40</a:t>
            </a:r>
            <a:r>
              <a:rPr lang="en-IN" b="1" baseline="30000" dirty="0">
                <a:solidFill>
                  <a:srgbClr val="FFFF00"/>
                </a:solidFill>
                <a:latin typeface="Arial Black" panose="020B0A04020102020204" pitchFamily="34" charset="0"/>
                <a:cs typeface="Times New Roman" panose="02020603050405020304" pitchFamily="18" charset="0"/>
              </a:rPr>
              <a:t>o</a:t>
            </a:r>
            <a:r>
              <a:rPr lang="en-IN" sz="1050" b="1" dirty="0">
                <a:solidFill>
                  <a:srgbClr val="FFFF00"/>
                </a:solidFill>
                <a:latin typeface="Arial Black" panose="020B0A04020102020204" pitchFamily="34" charset="0"/>
                <a:cs typeface="Times New Roman" panose="02020603050405020304" pitchFamily="18" charset="0"/>
              </a:rPr>
              <a:t>C/min</a:t>
            </a:r>
          </a:p>
        </p:txBody>
      </p:sp>
      <p:sp>
        <p:nvSpPr>
          <p:cNvPr id="39" name="TextBox 38">
            <a:extLst>
              <a:ext uri="{FF2B5EF4-FFF2-40B4-BE49-F238E27FC236}">
                <a16:creationId xmlns:a16="http://schemas.microsoft.com/office/drawing/2014/main" id="{E25B9A6A-D16D-FEC3-D808-DA9C697DD5FB}"/>
              </a:ext>
            </a:extLst>
          </p:cNvPr>
          <p:cNvSpPr txBox="1"/>
          <p:nvPr/>
        </p:nvSpPr>
        <p:spPr>
          <a:xfrm>
            <a:off x="9580738" y="2722210"/>
            <a:ext cx="1071751" cy="369332"/>
          </a:xfrm>
          <a:prstGeom prst="rect">
            <a:avLst/>
          </a:prstGeom>
          <a:noFill/>
        </p:spPr>
        <p:txBody>
          <a:bodyPr wrap="square" rtlCol="0">
            <a:spAutoFit/>
          </a:bodyPr>
          <a:lstStyle/>
          <a:p>
            <a:r>
              <a:rPr lang="en-IN" b="1" dirty="0">
                <a:solidFill>
                  <a:srgbClr val="FF9900"/>
                </a:solidFill>
                <a:latin typeface="Arial Black" panose="020B0A04020102020204" pitchFamily="34" charset="0"/>
                <a:cs typeface="Times New Roman" panose="02020603050405020304" pitchFamily="18" charset="0"/>
              </a:rPr>
              <a:t>30</a:t>
            </a:r>
            <a:r>
              <a:rPr lang="en-IN" sz="1800" b="1" baseline="30000" dirty="0">
                <a:solidFill>
                  <a:srgbClr val="FF9900"/>
                </a:solidFill>
                <a:latin typeface="Arial Black" panose="020B0A04020102020204" pitchFamily="34" charset="0"/>
              </a:rPr>
              <a:t>o</a:t>
            </a:r>
            <a:r>
              <a:rPr lang="en-IN" sz="1050" b="1" dirty="0">
                <a:solidFill>
                  <a:srgbClr val="FF9900"/>
                </a:solidFill>
                <a:latin typeface="Arial Black" panose="020B0A04020102020204" pitchFamily="34" charset="0"/>
              </a:rPr>
              <a:t>C/min</a:t>
            </a:r>
            <a:endParaRPr lang="en-IN" sz="1050" b="1" dirty="0">
              <a:solidFill>
                <a:srgbClr val="FF9900"/>
              </a:solidFill>
              <a:latin typeface="Arial Black" panose="020B0A0402010202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1839F883-909B-ECDC-3948-6D5374532979}"/>
              </a:ext>
            </a:extLst>
          </p:cNvPr>
          <p:cNvSpPr txBox="1"/>
          <p:nvPr/>
        </p:nvSpPr>
        <p:spPr>
          <a:xfrm>
            <a:off x="9631329" y="3493192"/>
            <a:ext cx="1071751" cy="369332"/>
          </a:xfrm>
          <a:prstGeom prst="rect">
            <a:avLst/>
          </a:prstGeom>
          <a:noFill/>
        </p:spPr>
        <p:txBody>
          <a:bodyPr wrap="square" rtlCol="0">
            <a:spAutoFit/>
          </a:bodyPr>
          <a:lstStyle/>
          <a:p>
            <a:r>
              <a:rPr lang="en-IN" b="1" dirty="0">
                <a:solidFill>
                  <a:srgbClr val="00B050"/>
                </a:solidFill>
                <a:latin typeface="Arial Black" panose="020B0A04020102020204" pitchFamily="34" charset="0"/>
              </a:rPr>
              <a:t>20</a:t>
            </a:r>
            <a:r>
              <a:rPr lang="en-IN" b="1" baseline="30000" dirty="0">
                <a:solidFill>
                  <a:srgbClr val="00B050"/>
                </a:solidFill>
                <a:latin typeface="Arial Black" panose="020B0A04020102020204" pitchFamily="34" charset="0"/>
              </a:rPr>
              <a:t>o</a:t>
            </a:r>
            <a:r>
              <a:rPr lang="en-IN" sz="1050" b="1" dirty="0">
                <a:solidFill>
                  <a:srgbClr val="00B050"/>
                </a:solidFill>
                <a:latin typeface="Arial Black" panose="020B0A04020102020204" pitchFamily="34" charset="0"/>
              </a:rPr>
              <a:t>C/min</a:t>
            </a:r>
          </a:p>
        </p:txBody>
      </p:sp>
      <p:sp>
        <p:nvSpPr>
          <p:cNvPr id="9" name="TextBox 8">
            <a:extLst>
              <a:ext uri="{FF2B5EF4-FFF2-40B4-BE49-F238E27FC236}">
                <a16:creationId xmlns:a16="http://schemas.microsoft.com/office/drawing/2014/main" id="{BF56364E-BD66-F22B-0065-B7CD6FBEBFCC}"/>
              </a:ext>
            </a:extLst>
          </p:cNvPr>
          <p:cNvSpPr txBox="1"/>
          <p:nvPr/>
        </p:nvSpPr>
        <p:spPr>
          <a:xfrm>
            <a:off x="3243131" y="552592"/>
            <a:ext cx="6337608" cy="369332"/>
          </a:xfrm>
          <a:prstGeom prst="rect">
            <a:avLst/>
          </a:prstGeom>
          <a:noFill/>
        </p:spPr>
        <p:txBody>
          <a:bodyPr wrap="square" rtlCol="0">
            <a:spAutoFit/>
          </a:bodyPr>
          <a:lstStyle/>
          <a:p>
            <a:r>
              <a:rPr lang="en-IN" b="1" dirty="0">
                <a:solidFill>
                  <a:schemeClr val="accent4"/>
                </a:solidFill>
                <a:latin typeface="Arial Black" panose="020B0A04020102020204" pitchFamily="34" charset="0"/>
                <a:cs typeface="Times New Roman" panose="02020603050405020304" pitchFamily="18" charset="0"/>
              </a:rPr>
              <a:t>Distributed Activation Energy Model</a:t>
            </a:r>
          </a:p>
        </p:txBody>
      </p:sp>
      <p:cxnSp>
        <p:nvCxnSpPr>
          <p:cNvPr id="11" name="Straight Connector 10">
            <a:extLst>
              <a:ext uri="{FF2B5EF4-FFF2-40B4-BE49-F238E27FC236}">
                <a16:creationId xmlns:a16="http://schemas.microsoft.com/office/drawing/2014/main" id="{A017C5A1-0581-E627-D474-610B03AFC4B7}"/>
              </a:ext>
            </a:extLst>
          </p:cNvPr>
          <p:cNvCxnSpPr>
            <a:cxnSpLocks/>
          </p:cNvCxnSpPr>
          <p:nvPr/>
        </p:nvCxnSpPr>
        <p:spPr>
          <a:xfrm>
            <a:off x="0" y="1081234"/>
            <a:ext cx="12192000" cy="0"/>
          </a:xfrm>
          <a:prstGeom prst="line">
            <a:avLst/>
          </a:prstGeom>
        </p:spPr>
        <p:style>
          <a:lnRef idx="3">
            <a:schemeClr val="accent5"/>
          </a:lnRef>
          <a:fillRef idx="0">
            <a:schemeClr val="accent5"/>
          </a:fillRef>
          <a:effectRef idx="2">
            <a:schemeClr val="accent5"/>
          </a:effectRef>
          <a:fontRef idx="minor">
            <a:schemeClr val="tx1"/>
          </a:fontRef>
        </p:style>
      </p:cxnSp>
      <p:pic>
        <p:nvPicPr>
          <p:cNvPr id="12" name="Picture 11">
            <a:extLst>
              <a:ext uri="{FF2B5EF4-FFF2-40B4-BE49-F238E27FC236}">
                <a16:creationId xmlns:a16="http://schemas.microsoft.com/office/drawing/2014/main" id="{F0B62FB6-FA20-A00C-9A0D-101284F44195}"/>
              </a:ext>
            </a:extLst>
          </p:cNvPr>
          <p:cNvPicPr>
            <a:picLocks noChangeAspect="1"/>
          </p:cNvPicPr>
          <p:nvPr/>
        </p:nvPicPr>
        <p:blipFill>
          <a:blip r:embed="rId4"/>
          <a:stretch>
            <a:fillRect/>
          </a:stretch>
        </p:blipFill>
        <p:spPr>
          <a:xfrm>
            <a:off x="10236130" y="323897"/>
            <a:ext cx="718741" cy="574245"/>
          </a:xfrm>
          <a:prstGeom prst="rect">
            <a:avLst/>
          </a:prstGeom>
        </p:spPr>
      </p:pic>
      <p:sp>
        <p:nvSpPr>
          <p:cNvPr id="3" name="Slide Number Placeholder 2">
            <a:extLst>
              <a:ext uri="{FF2B5EF4-FFF2-40B4-BE49-F238E27FC236}">
                <a16:creationId xmlns:a16="http://schemas.microsoft.com/office/drawing/2014/main" id="{F5882519-9B43-2005-03FF-057B23567FAF}"/>
              </a:ext>
            </a:extLst>
          </p:cNvPr>
          <p:cNvSpPr>
            <a:spLocks noGrp="1"/>
          </p:cNvSpPr>
          <p:nvPr>
            <p:ph type="sldNum" sz="quarter" idx="12"/>
          </p:nvPr>
        </p:nvSpPr>
        <p:spPr/>
        <p:txBody>
          <a:bodyPr/>
          <a:lstStyle/>
          <a:p>
            <a:fld id="{F2C85D18-3AFB-4D9F-BFD7-2A201C4C1692}" type="slidenum">
              <a:rPr lang="en-IN" smtClean="0"/>
              <a:t>8</a:t>
            </a:fld>
            <a:endParaRPr lang="en-IN"/>
          </a:p>
        </p:txBody>
      </p:sp>
    </p:spTree>
    <p:extLst>
      <p:ext uri="{BB962C8B-B14F-4D97-AF65-F5344CB8AC3E}">
        <p14:creationId xmlns:p14="http://schemas.microsoft.com/office/powerpoint/2010/main" val="296006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anim calcmode="lin" valueType="num">
                                      <p:cBhvr>
                                        <p:cTn id="29" dur="1000" fill="hold"/>
                                        <p:tgtEl>
                                          <p:spTgt spid="38"/>
                                        </p:tgtEl>
                                        <p:attrNameLst>
                                          <p:attrName>ppt_x</p:attrName>
                                        </p:attrNameLst>
                                      </p:cBhvr>
                                      <p:tavLst>
                                        <p:tav tm="0">
                                          <p:val>
                                            <p:strVal val="#ppt_x"/>
                                          </p:val>
                                        </p:tav>
                                        <p:tav tm="100000">
                                          <p:val>
                                            <p:strVal val="#ppt_x"/>
                                          </p:val>
                                        </p:tav>
                                      </p:tavLst>
                                    </p:anim>
                                    <p:anim calcmode="lin" valueType="num">
                                      <p:cBhvr>
                                        <p:cTn id="3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000"/>
                                        <p:tgtEl>
                                          <p:spTgt spid="40"/>
                                        </p:tgtEl>
                                      </p:cBhvr>
                                    </p:animEffect>
                                    <p:anim calcmode="lin" valueType="num">
                                      <p:cBhvr>
                                        <p:cTn id="57" dur="1000" fill="hold"/>
                                        <p:tgtEl>
                                          <p:spTgt spid="40"/>
                                        </p:tgtEl>
                                        <p:attrNameLst>
                                          <p:attrName>ppt_x</p:attrName>
                                        </p:attrNameLst>
                                      </p:cBhvr>
                                      <p:tavLst>
                                        <p:tav tm="0">
                                          <p:val>
                                            <p:strVal val="#ppt_x"/>
                                          </p:val>
                                        </p:tav>
                                        <p:tav tm="100000">
                                          <p:val>
                                            <p:strVal val="#ppt_x"/>
                                          </p:val>
                                        </p:tav>
                                      </p:tavLst>
                                    </p:anim>
                                    <p:anim calcmode="lin" valueType="num">
                                      <p:cBhvr>
                                        <p:cTn id="5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1000"/>
                                        <p:tgtEl>
                                          <p:spTgt spid="6"/>
                                        </p:tgtEl>
                                      </p:cBhvr>
                                    </p:animEffect>
                                    <p:anim calcmode="lin" valueType="num">
                                      <p:cBhvr>
                                        <p:cTn id="71" dur="1000" fill="hold"/>
                                        <p:tgtEl>
                                          <p:spTgt spid="6"/>
                                        </p:tgtEl>
                                        <p:attrNameLst>
                                          <p:attrName>ppt_x</p:attrName>
                                        </p:attrNameLst>
                                      </p:cBhvr>
                                      <p:tavLst>
                                        <p:tav tm="0">
                                          <p:val>
                                            <p:strVal val="#ppt_x"/>
                                          </p:val>
                                        </p:tav>
                                        <p:tav tm="100000">
                                          <p:val>
                                            <p:strVal val="#ppt_x"/>
                                          </p:val>
                                        </p:tav>
                                      </p:tavLst>
                                    </p:anim>
                                    <p:anim calcmode="lin" valueType="num">
                                      <p:cBhvr>
                                        <p:cTn id="7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1000"/>
                                        <p:tgtEl>
                                          <p:spTgt spid="7"/>
                                        </p:tgtEl>
                                      </p:cBhvr>
                                    </p:animEffect>
                                    <p:anim calcmode="lin" valueType="num">
                                      <p:cBhvr>
                                        <p:cTn id="85" dur="1000" fill="hold"/>
                                        <p:tgtEl>
                                          <p:spTgt spid="7"/>
                                        </p:tgtEl>
                                        <p:attrNameLst>
                                          <p:attrName>ppt_x</p:attrName>
                                        </p:attrNameLst>
                                      </p:cBhvr>
                                      <p:tavLst>
                                        <p:tav tm="0">
                                          <p:val>
                                            <p:strVal val="#ppt_x"/>
                                          </p:val>
                                        </p:tav>
                                        <p:tav tm="100000">
                                          <p:val>
                                            <p:strVal val="#ppt_x"/>
                                          </p:val>
                                        </p:tav>
                                      </p:tavLst>
                                    </p:anim>
                                    <p:anim calcmode="lin" valueType="num">
                                      <p:cBhvr>
                                        <p:cTn id="8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7" grpId="0"/>
      <p:bldP spid="38" grpId="0"/>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94B16E-E325-5795-D096-FE9048651B61}"/>
              </a:ext>
            </a:extLst>
          </p:cNvPr>
          <p:cNvSpPr>
            <a:spLocks noGrp="1"/>
          </p:cNvSpPr>
          <p:nvPr>
            <p:ph type="sldNum" sz="quarter" idx="12"/>
          </p:nvPr>
        </p:nvSpPr>
        <p:spPr/>
        <p:txBody>
          <a:bodyPr/>
          <a:lstStyle/>
          <a:p>
            <a:fld id="{F2C85D18-3AFB-4D9F-BFD7-2A201C4C1692}" type="slidenum">
              <a:rPr lang="en-IN" smtClean="0"/>
              <a:t>9</a:t>
            </a:fld>
            <a:endParaRPr lang="en-IN"/>
          </a:p>
        </p:txBody>
      </p:sp>
      <p:graphicFrame>
        <p:nvGraphicFramePr>
          <p:cNvPr id="3" name="Chart 2">
            <a:extLst>
              <a:ext uri="{FF2B5EF4-FFF2-40B4-BE49-F238E27FC236}">
                <a16:creationId xmlns:a16="http://schemas.microsoft.com/office/drawing/2014/main" id="{EAFC9599-371C-034C-0571-655CB0931A53}"/>
              </a:ext>
            </a:extLst>
          </p:cNvPr>
          <p:cNvGraphicFramePr/>
          <p:nvPr>
            <p:extLst>
              <p:ext uri="{D42A27DB-BD31-4B8C-83A1-F6EECF244321}">
                <p14:modId xmlns:p14="http://schemas.microsoft.com/office/powerpoint/2010/main" val="1851299242"/>
              </p:ext>
            </p:extLst>
          </p:nvPr>
        </p:nvGraphicFramePr>
        <p:xfrm>
          <a:off x="1534795" y="1083945"/>
          <a:ext cx="4561205" cy="27711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35D59C4-257E-4775-BDEB-8C3720769524}"/>
              </a:ext>
            </a:extLst>
          </p:cNvPr>
          <p:cNvGraphicFramePr/>
          <p:nvPr>
            <p:extLst>
              <p:ext uri="{D42A27DB-BD31-4B8C-83A1-F6EECF244321}">
                <p14:modId xmlns:p14="http://schemas.microsoft.com/office/powerpoint/2010/main" val="3246204418"/>
              </p:ext>
            </p:extLst>
          </p:nvPr>
        </p:nvGraphicFramePr>
        <p:xfrm>
          <a:off x="6168072" y="1115060"/>
          <a:ext cx="456120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3194B76-FA1B-4F70-AD7A-A94D2619030A}"/>
              </a:ext>
            </a:extLst>
          </p:cNvPr>
          <p:cNvGraphicFramePr/>
          <p:nvPr>
            <p:extLst>
              <p:ext uri="{D42A27DB-BD31-4B8C-83A1-F6EECF244321}">
                <p14:modId xmlns:p14="http://schemas.microsoft.com/office/powerpoint/2010/main" val="2902858210"/>
              </p:ext>
            </p:extLst>
          </p:nvPr>
        </p:nvGraphicFramePr>
        <p:xfrm>
          <a:off x="3581401" y="3752532"/>
          <a:ext cx="4561205" cy="278638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E1BEFB02-FFBA-5BE4-0BAA-BA5678963361}"/>
              </a:ext>
            </a:extLst>
          </p:cNvPr>
          <p:cNvSpPr txBox="1"/>
          <p:nvPr/>
        </p:nvSpPr>
        <p:spPr>
          <a:xfrm>
            <a:off x="380999" y="162610"/>
            <a:ext cx="7267575" cy="369332"/>
          </a:xfrm>
          <a:prstGeom prst="rect">
            <a:avLst/>
          </a:prstGeom>
          <a:noFill/>
        </p:spPr>
        <p:txBody>
          <a:bodyPr wrap="square">
            <a:spAutoFit/>
          </a:bodyPr>
          <a:lstStyle/>
          <a:p>
            <a:r>
              <a:rPr lang="en-US" sz="1800" b="1" dirty="0">
                <a:latin typeface="Arial Black" panose="020B0A04020102020204" pitchFamily="34" charset="0"/>
                <a:cs typeface="Times New Roman" panose="02020603050405020304" pitchFamily="18" charset="0"/>
              </a:rPr>
              <a:t>The graph below depicts how activation energy varies :</a:t>
            </a:r>
            <a:endParaRPr lang="en-IN" dirty="0"/>
          </a:p>
        </p:txBody>
      </p:sp>
      <p:cxnSp>
        <p:nvCxnSpPr>
          <p:cNvPr id="8" name="Straight Arrow Connector 7">
            <a:extLst>
              <a:ext uri="{FF2B5EF4-FFF2-40B4-BE49-F238E27FC236}">
                <a16:creationId xmlns:a16="http://schemas.microsoft.com/office/drawing/2014/main" id="{B5F0F1A0-D185-9921-4EC2-0F252BF5833A}"/>
              </a:ext>
            </a:extLst>
          </p:cNvPr>
          <p:cNvCxnSpPr/>
          <p:nvPr/>
        </p:nvCxnSpPr>
        <p:spPr>
          <a:xfrm>
            <a:off x="503703" y="665069"/>
            <a:ext cx="714487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94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3666</TotalTime>
  <Words>1031</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Bauhaus 93</vt:lpstr>
      <vt:lpstr>Calibri</vt:lpstr>
      <vt:lpstr>Calibri Light</vt:lpstr>
      <vt:lpstr>Cambria Math</vt:lpstr>
      <vt:lpstr>Roboto</vt:lpstr>
      <vt:lpstr>Times New Roman</vt:lpstr>
      <vt:lpstr>Office Theme</vt:lpstr>
      <vt:lpstr>Kinetic Modelling of Fast Catalytic Pyrolysis of biomass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model</vt:lpstr>
      <vt:lpstr>PowerPoint Presentation</vt:lpstr>
      <vt:lpstr>PowerPoint Presentation</vt:lpstr>
      <vt:lpstr>PowerPoint Presentation</vt:lpstr>
      <vt:lpstr>Conclusion</vt:lpstr>
      <vt:lpstr>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Selukar</dc:creator>
  <cp:lastModifiedBy>Abhijeet Selukar</cp:lastModifiedBy>
  <cp:revision>56</cp:revision>
  <dcterms:created xsi:type="dcterms:W3CDTF">2023-01-10T19:33:39Z</dcterms:created>
  <dcterms:modified xsi:type="dcterms:W3CDTF">2024-04-04T14:33:18Z</dcterms:modified>
</cp:coreProperties>
</file>