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5cb2ae4b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5cb2ae4b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5cb2ae4b3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5cb2ae4b3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5cb2ae4b3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5cb2ae4b3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5f7dacec8d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5f7dacec8d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5f79cb01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5f79cb01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5f79cb017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5f79cb017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5f7dacec8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5f7dacec8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roups.csail.mit.edu/vision/datasets/ADE20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54525" y="744575"/>
            <a:ext cx="8377800" cy="130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680"/>
              <a:t>Computation Creativity in Images</a:t>
            </a:r>
            <a:endParaRPr sz="328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124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720"/>
              <a:t>Automatic Anime Characters Creation with Generative Adversarial Networks</a:t>
            </a:r>
            <a:endParaRPr b="1" sz="1720"/>
          </a:p>
        </p:txBody>
      </p:sp>
      <p:sp>
        <p:nvSpPr>
          <p:cNvPr id="60" name="Google Shape;60;p14"/>
          <p:cNvSpPr txBox="1"/>
          <p:nvPr>
            <p:ph idx="1" type="body"/>
          </p:nvPr>
        </p:nvSpPr>
        <p:spPr>
          <a:xfrm>
            <a:off x="311700" y="620300"/>
            <a:ext cx="8480400" cy="4380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535"/>
              <a:t>Problem Statement</a:t>
            </a:r>
            <a:endParaRPr b="1" sz="1535"/>
          </a:p>
          <a:p>
            <a:pPr indent="-304958" lvl="0" marL="457200" rtl="0" algn="l">
              <a:spcBef>
                <a:spcPts val="1200"/>
              </a:spcBef>
              <a:spcAft>
                <a:spcPts val="0"/>
              </a:spcAft>
              <a:buSzPct val="100000"/>
              <a:buChar char="●"/>
            </a:pPr>
            <a:r>
              <a:rPr lang="en" sz="1300"/>
              <a:t>Given a set of “Anime” images, create Anime Characters using GANs.</a:t>
            </a:r>
            <a:endParaRPr sz="1300"/>
          </a:p>
          <a:p>
            <a:pPr indent="0" lvl="0" marL="0" rtl="0" algn="l">
              <a:spcBef>
                <a:spcPts val="1200"/>
              </a:spcBef>
              <a:spcAft>
                <a:spcPts val="0"/>
              </a:spcAft>
              <a:buNone/>
            </a:pPr>
            <a:r>
              <a:rPr b="1" lang="en" sz="1535"/>
              <a:t>Dataset</a:t>
            </a:r>
            <a:endParaRPr b="1" sz="1535"/>
          </a:p>
          <a:p>
            <a:pPr indent="-304958" lvl="0" marL="457200" rtl="0" algn="l">
              <a:spcBef>
                <a:spcPts val="1200"/>
              </a:spcBef>
              <a:spcAft>
                <a:spcPts val="0"/>
              </a:spcAft>
              <a:buSzPct val="100000"/>
              <a:buChar char="●"/>
            </a:pPr>
            <a:r>
              <a:rPr lang="en" sz="1300"/>
              <a:t>Roughly 33,000 images of anime characters collected from the following websites:  safebooru.org, www.getchu.com, danbooru.donmai.us .</a:t>
            </a:r>
            <a:endParaRPr sz="1300"/>
          </a:p>
          <a:p>
            <a:pPr indent="-304958" lvl="0" marL="457200" rtl="0" algn="l">
              <a:spcBef>
                <a:spcPts val="0"/>
              </a:spcBef>
              <a:spcAft>
                <a:spcPts val="0"/>
              </a:spcAft>
              <a:buSzPct val="100000"/>
              <a:buChar char="●"/>
            </a:pPr>
            <a:r>
              <a:rPr lang="en" sz="1300"/>
              <a:t>The images were preprocessed and brought to a fixed dimension.</a:t>
            </a:r>
            <a:endParaRPr sz="1300"/>
          </a:p>
          <a:p>
            <a:pPr indent="-304958" lvl="0" marL="457200" rtl="0" algn="l">
              <a:spcBef>
                <a:spcPts val="0"/>
              </a:spcBef>
              <a:spcAft>
                <a:spcPts val="0"/>
              </a:spcAft>
              <a:buSzPct val="100000"/>
              <a:buChar char="●"/>
            </a:pPr>
            <a:r>
              <a:rPr lang="en" sz="1300"/>
              <a:t>Tag Estimation : Illustration2Vec, a CNN based model is used to estimate tags </a:t>
            </a:r>
            <a:r>
              <a:rPr lang="en" sz="1300"/>
              <a:t>from the images. 512 different tags were identified out of which 34 are used. These tags help in customized image creation and also for evaluation.</a:t>
            </a:r>
            <a:endParaRPr sz="1300"/>
          </a:p>
          <a:p>
            <a:pPr indent="0" lvl="0" marL="0" rtl="0" algn="l">
              <a:spcBef>
                <a:spcPts val="1200"/>
              </a:spcBef>
              <a:spcAft>
                <a:spcPts val="0"/>
              </a:spcAft>
              <a:buNone/>
            </a:pPr>
            <a:r>
              <a:rPr b="1" lang="en" sz="1500"/>
              <a:t>Model </a:t>
            </a:r>
            <a:endParaRPr b="1" sz="1500"/>
          </a:p>
          <a:p>
            <a:pPr indent="-304958" lvl="0" marL="457200" rtl="0" algn="l">
              <a:spcBef>
                <a:spcPts val="1200"/>
              </a:spcBef>
              <a:spcAft>
                <a:spcPts val="0"/>
              </a:spcAft>
              <a:buSzPct val="100000"/>
              <a:buChar char="●"/>
            </a:pPr>
            <a:r>
              <a:rPr lang="en" sz="1300"/>
              <a:t>A GAN-based model, DRAGAN proposed by Kodali et al. in “How to Train Your DRAGAN” is modified to solve the problem statement.</a:t>
            </a:r>
            <a:endParaRPr sz="1300"/>
          </a:p>
          <a:p>
            <a:pPr indent="0" lvl="0" marL="0" rtl="0" algn="l">
              <a:spcBef>
                <a:spcPts val="1200"/>
              </a:spcBef>
              <a:spcAft>
                <a:spcPts val="0"/>
              </a:spcAft>
              <a:buNone/>
            </a:pPr>
            <a:r>
              <a:rPr b="1" lang="en" sz="1516"/>
              <a:t>Evaluation Criteria</a:t>
            </a:r>
            <a:endParaRPr b="1" sz="1516"/>
          </a:p>
          <a:p>
            <a:pPr indent="-304958" lvl="0" marL="457200" rtl="0" algn="l">
              <a:spcBef>
                <a:spcPts val="1200"/>
              </a:spcBef>
              <a:spcAft>
                <a:spcPts val="0"/>
              </a:spcAft>
              <a:buSzPct val="100000"/>
              <a:buChar char="●"/>
            </a:pPr>
            <a:r>
              <a:rPr b="1" lang="en" sz="1300"/>
              <a:t>Manually</a:t>
            </a:r>
            <a:r>
              <a:rPr lang="en" sz="1300"/>
              <a:t>: Using tags, precision is calculated using the images generated under a tag(one tag fixed and all the other labels sampled at random) as “predicted tag” and a </a:t>
            </a:r>
            <a:r>
              <a:rPr lang="en" sz="1300"/>
              <a:t>manually</a:t>
            </a:r>
            <a:r>
              <a:rPr lang="en" sz="1300"/>
              <a:t> judged tag as the “actual tag”.</a:t>
            </a:r>
            <a:endParaRPr sz="1300"/>
          </a:p>
          <a:p>
            <a:pPr indent="-304958" lvl="0" marL="457200" rtl="0" algn="l">
              <a:spcBef>
                <a:spcPts val="0"/>
              </a:spcBef>
              <a:spcAft>
                <a:spcPts val="0"/>
              </a:spcAft>
              <a:buSzPct val="100000"/>
              <a:buChar char="●"/>
            </a:pPr>
            <a:r>
              <a:rPr b="1" lang="en" sz="1300"/>
              <a:t>Fréchet Inception Distance(FID)</a:t>
            </a:r>
            <a:r>
              <a:rPr lang="en" sz="1300"/>
              <a:t>: Using a pre-trained model, feature are extracted from real and fake samples and are approximated with 2 gaussian distributions; the Fréchet distance(Wasserstein-2 distance) between the two distributions gives a measure of the model quality.</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153700"/>
            <a:ext cx="8520600" cy="89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to Generate Images of Outdoor Scenes from Attributes and Semantic Layouts</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457200" rtl="0" algn="l">
              <a:lnSpc>
                <a:spcPct val="100000"/>
              </a:lnSpc>
              <a:spcBef>
                <a:spcPts val="0"/>
              </a:spcBef>
              <a:spcAft>
                <a:spcPts val="0"/>
              </a:spcAft>
              <a:buNone/>
            </a:pPr>
            <a:r>
              <a:rPr b="1" lang="en" sz="1300">
                <a:solidFill>
                  <a:srgbClr val="000000"/>
                </a:solidFill>
              </a:rPr>
              <a:t>Problem Statement:</a:t>
            </a:r>
            <a:r>
              <a:rPr lang="en" sz="1300">
                <a:solidFill>
                  <a:srgbClr val="000000"/>
                </a:solidFill>
              </a:rPr>
              <a:t> A model that takes its strength from the semantic layout of outdoor scenes and scene attributes integrated as conditioning variables able to generate realistic outdoor scene images under different conditions, e.g. daynight, sunny-foggy, with clear object boundaries. </a:t>
            </a:r>
            <a:endParaRPr sz="1300">
              <a:solidFill>
                <a:srgbClr val="000000"/>
              </a:solidFill>
            </a:endParaRPr>
          </a:p>
          <a:p>
            <a:pPr indent="0" lvl="0" marL="457200" rtl="0" algn="l">
              <a:lnSpc>
                <a:spcPct val="100000"/>
              </a:lnSpc>
              <a:spcBef>
                <a:spcPts val="0"/>
              </a:spcBef>
              <a:spcAft>
                <a:spcPts val="0"/>
              </a:spcAft>
              <a:buNone/>
            </a:pPr>
            <a:r>
              <a:t/>
            </a:r>
            <a:endParaRPr sz="1300">
              <a:solidFill>
                <a:srgbClr val="000000"/>
              </a:solidFill>
            </a:endParaRPr>
          </a:p>
          <a:p>
            <a:pPr indent="0" lvl="0" marL="457200" rtl="0" algn="l">
              <a:lnSpc>
                <a:spcPct val="100000"/>
              </a:lnSpc>
              <a:spcBef>
                <a:spcPts val="0"/>
              </a:spcBef>
              <a:spcAft>
                <a:spcPts val="0"/>
              </a:spcAft>
              <a:buNone/>
            </a:pPr>
            <a:r>
              <a:t/>
            </a:r>
            <a:endParaRPr b="1" sz="1300">
              <a:solidFill>
                <a:srgbClr val="000000"/>
              </a:solidFill>
            </a:endParaRPr>
          </a:p>
          <a:p>
            <a:pPr indent="0" lvl="0" marL="457200" rtl="0" algn="l">
              <a:lnSpc>
                <a:spcPct val="100000"/>
              </a:lnSpc>
              <a:spcBef>
                <a:spcPts val="0"/>
              </a:spcBef>
              <a:spcAft>
                <a:spcPts val="0"/>
              </a:spcAft>
              <a:buNone/>
            </a:pPr>
            <a:r>
              <a:rPr b="1" lang="en" sz="1300">
                <a:solidFill>
                  <a:srgbClr val="000000"/>
                </a:solidFill>
              </a:rPr>
              <a:t>Dataset :  </a:t>
            </a:r>
            <a:r>
              <a:rPr lang="en" sz="1300">
                <a:solidFill>
                  <a:srgbClr val="000000"/>
                </a:solidFill>
              </a:rPr>
              <a:t>ADE20K dataset which includes 22, 210 images from a diverse set of indoor and outdoor scenes. This dataset </a:t>
            </a:r>
            <a:endParaRPr sz="1300">
              <a:solidFill>
                <a:srgbClr val="000000"/>
              </a:solidFill>
            </a:endParaRPr>
          </a:p>
          <a:p>
            <a:pPr indent="0" lvl="0" marL="457200" rtl="0" algn="l">
              <a:lnSpc>
                <a:spcPct val="100000"/>
              </a:lnSpc>
              <a:spcBef>
                <a:spcPts val="0"/>
              </a:spcBef>
              <a:spcAft>
                <a:spcPts val="0"/>
              </a:spcAft>
              <a:buNone/>
            </a:pPr>
            <a:r>
              <a:t/>
            </a:r>
            <a:endParaRPr sz="1300">
              <a:solidFill>
                <a:srgbClr val="000000"/>
              </a:solidFill>
            </a:endParaRPr>
          </a:p>
          <a:p>
            <a:pPr indent="0" lvl="0" marL="457200" rtl="0" algn="l">
              <a:lnSpc>
                <a:spcPct val="100000"/>
              </a:lnSpc>
              <a:spcBef>
                <a:spcPts val="0"/>
              </a:spcBef>
              <a:spcAft>
                <a:spcPts val="0"/>
              </a:spcAft>
              <a:buNone/>
            </a:pPr>
            <a:r>
              <a:t/>
            </a:r>
            <a:endParaRPr sz="1300">
              <a:solidFill>
                <a:srgbClr val="000000"/>
              </a:solidFill>
            </a:endParaRPr>
          </a:p>
          <a:p>
            <a:pPr indent="0" lvl="0" marL="457200" rtl="0" algn="l">
              <a:lnSpc>
                <a:spcPct val="100000"/>
              </a:lnSpc>
              <a:spcBef>
                <a:spcPts val="0"/>
              </a:spcBef>
              <a:spcAft>
                <a:spcPts val="0"/>
              </a:spcAft>
              <a:buNone/>
            </a:pPr>
            <a:r>
              <a:rPr lang="en" sz="1300">
                <a:solidFill>
                  <a:srgbClr val="000000"/>
                </a:solidFill>
              </a:rPr>
              <a:t>contains the annotated form of the images.  (</a:t>
            </a:r>
            <a:r>
              <a:rPr lang="en" sz="1300" u="sng">
                <a:solidFill>
                  <a:schemeClr val="hlink"/>
                </a:solidFill>
                <a:hlinkClick r:id="rId3"/>
              </a:rPr>
              <a:t>https://groups.csail.mit.edu/vision/datasets/ADE20K/</a:t>
            </a:r>
            <a:r>
              <a:rPr lang="en" sz="1300">
                <a:solidFill>
                  <a:srgbClr val="000000"/>
                </a:solidFill>
              </a:rPr>
              <a:t>)</a:t>
            </a:r>
            <a:endParaRPr sz="1300">
              <a:solidFill>
                <a:srgbClr val="000000"/>
              </a:solidFill>
            </a:endParaRPr>
          </a:p>
          <a:p>
            <a:pPr indent="0" lvl="0" marL="457200" rtl="0" algn="l">
              <a:lnSpc>
                <a:spcPct val="100000"/>
              </a:lnSpc>
              <a:spcBef>
                <a:spcPts val="0"/>
              </a:spcBef>
              <a:spcAft>
                <a:spcPts val="0"/>
              </a:spcAft>
              <a:buNone/>
            </a:pPr>
            <a:r>
              <a:t/>
            </a:r>
            <a:endParaRPr sz="1300">
              <a:solidFill>
                <a:srgbClr val="000000"/>
              </a:solidFill>
            </a:endParaRPr>
          </a:p>
          <a:p>
            <a:pPr indent="0" lvl="0" marL="457200" rtl="0" algn="l">
              <a:lnSpc>
                <a:spcPct val="100000"/>
              </a:lnSpc>
              <a:spcBef>
                <a:spcPts val="0"/>
              </a:spcBef>
              <a:spcAft>
                <a:spcPts val="0"/>
              </a:spcAft>
              <a:buNone/>
            </a:pPr>
            <a:r>
              <a:t/>
            </a:r>
            <a:endParaRPr sz="1300">
              <a:solidFill>
                <a:srgbClr val="000000"/>
              </a:solidFill>
            </a:endParaRPr>
          </a:p>
          <a:p>
            <a:pPr indent="0" lvl="0" marL="457200" rtl="0" algn="l">
              <a:lnSpc>
                <a:spcPct val="100000"/>
              </a:lnSpc>
              <a:spcBef>
                <a:spcPts val="0"/>
              </a:spcBef>
              <a:spcAft>
                <a:spcPts val="0"/>
              </a:spcAft>
              <a:buNone/>
            </a:pPr>
            <a:r>
              <a:rPr lang="en" sz="1300">
                <a:solidFill>
                  <a:srgbClr val="000000"/>
                </a:solidFill>
              </a:rPr>
              <a:t>Transient Attributes  dataset contains 8, 571 outdoor scene images captured by 101 web-cams</a:t>
            </a:r>
            <a:endParaRPr sz="1300">
              <a:solidFill>
                <a:srgbClr val="000000"/>
              </a:solidFill>
            </a:endParaRPr>
          </a:p>
          <a:p>
            <a:pPr indent="0" lvl="0" marL="457200" rtl="0" algn="l">
              <a:lnSpc>
                <a:spcPct val="100000"/>
              </a:lnSpc>
              <a:spcBef>
                <a:spcPts val="0"/>
              </a:spcBef>
              <a:spcAft>
                <a:spcPts val="0"/>
              </a:spcAft>
              <a:buNone/>
            </a:pPr>
            <a:r>
              <a:rPr lang="en" sz="1300">
                <a:solidFill>
                  <a:srgbClr val="000000"/>
                </a:solidFill>
              </a:rPr>
              <a:t>(http://transattr.cs.brown.edu/)</a:t>
            </a:r>
            <a:endParaRPr sz="1300">
              <a:solidFill>
                <a:srgbClr val="000000"/>
              </a:solidFill>
            </a:endParaRPr>
          </a:p>
          <a:p>
            <a:pPr indent="0" lvl="0" marL="457200" rtl="0" algn="l">
              <a:lnSpc>
                <a:spcPct val="100000"/>
              </a:lnSpc>
              <a:spcBef>
                <a:spcPts val="0"/>
              </a:spcBef>
              <a:spcAft>
                <a:spcPts val="0"/>
              </a:spcAft>
              <a:buNone/>
            </a:pPr>
            <a:r>
              <a:t/>
            </a:r>
            <a:endParaRPr b="1" sz="1300">
              <a:solidFill>
                <a:srgbClr val="000000"/>
              </a:solidFill>
            </a:endParaRPr>
          </a:p>
          <a:p>
            <a:pPr indent="0" lvl="0" marL="457200" rtl="0" algn="l">
              <a:lnSpc>
                <a:spcPct val="100000"/>
              </a:lnSpc>
              <a:spcBef>
                <a:spcPts val="0"/>
              </a:spcBef>
              <a:spcAft>
                <a:spcPts val="0"/>
              </a:spcAft>
              <a:buNone/>
            </a:pPr>
            <a:r>
              <a:rPr b="1" lang="en" sz="1300">
                <a:solidFill>
                  <a:srgbClr val="000000"/>
                </a:solidFill>
              </a:rPr>
              <a:t>Model :  </a:t>
            </a:r>
            <a:r>
              <a:rPr lang="en" sz="1300">
                <a:solidFill>
                  <a:srgbClr val="000000"/>
                </a:solidFill>
              </a:rPr>
              <a:t>A</a:t>
            </a:r>
            <a:r>
              <a:rPr b="1" lang="en" sz="1300">
                <a:solidFill>
                  <a:srgbClr val="000000"/>
                </a:solidFill>
              </a:rPr>
              <a:t> </a:t>
            </a:r>
            <a:r>
              <a:rPr lang="en" sz="1300">
                <a:solidFill>
                  <a:srgbClr val="000000"/>
                </a:solidFill>
              </a:rPr>
              <a:t>layout conditioned GAN architecture namely AL-CGAN.(attribute and layout conditioned GAN)</a:t>
            </a:r>
            <a:endParaRPr sz="1300">
              <a:solidFill>
                <a:srgbClr val="000000"/>
              </a:solidFill>
            </a:endParaRPr>
          </a:p>
          <a:p>
            <a:pPr indent="0" lvl="0" marL="457200" rtl="0" algn="l">
              <a:lnSpc>
                <a:spcPct val="100000"/>
              </a:lnSpc>
              <a:spcBef>
                <a:spcPts val="0"/>
              </a:spcBef>
              <a:spcAft>
                <a:spcPts val="0"/>
              </a:spcAft>
              <a:buNone/>
            </a:pPr>
            <a:r>
              <a:t/>
            </a:r>
            <a:endParaRPr b="1" sz="1300">
              <a:solidFill>
                <a:srgbClr val="000000"/>
              </a:solidFill>
            </a:endParaRPr>
          </a:p>
          <a:p>
            <a:pPr indent="0" lvl="0" marL="457200" rtl="0" algn="l">
              <a:lnSpc>
                <a:spcPct val="100000"/>
              </a:lnSpc>
              <a:spcBef>
                <a:spcPts val="0"/>
              </a:spcBef>
              <a:spcAft>
                <a:spcPts val="0"/>
              </a:spcAft>
              <a:buNone/>
            </a:pPr>
            <a:r>
              <a:t/>
            </a:r>
            <a:endParaRPr b="1" sz="1300">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 attempt to understand GANs </a:t>
            </a:r>
            <a:r>
              <a:rPr lang="en"/>
              <a:t>using</a:t>
            </a:r>
            <a:r>
              <a:rPr lang="en"/>
              <a:t> MNIST </a:t>
            </a:r>
            <a:r>
              <a:rPr lang="en"/>
              <a:t>dataset</a:t>
            </a:r>
            <a:r>
              <a:rPr lang="en"/>
              <a:t>.</a:t>
            </a:r>
            <a:endParaRPr/>
          </a:p>
        </p:txBody>
      </p:sp>
      <p:sp>
        <p:nvSpPr>
          <p:cNvPr id="72" name="Google Shape;72;p16"/>
          <p:cNvSpPr txBox="1"/>
          <p:nvPr>
            <p:ph idx="1" type="body"/>
          </p:nvPr>
        </p:nvSpPr>
        <p:spPr>
          <a:xfrm>
            <a:off x="240500" y="1214750"/>
            <a:ext cx="65445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AutoNum type="arabicPeriod"/>
            </a:pPr>
            <a:r>
              <a:rPr lang="en" sz="1700"/>
              <a:t>MNIST dataset contains the images of handwritten digits.</a:t>
            </a:r>
            <a:endParaRPr sz="1700"/>
          </a:p>
          <a:p>
            <a:pPr indent="-336550" lvl="0" marL="457200" rtl="0" algn="l">
              <a:lnSpc>
                <a:spcPct val="100000"/>
              </a:lnSpc>
              <a:spcBef>
                <a:spcPts val="0"/>
              </a:spcBef>
              <a:spcAft>
                <a:spcPts val="0"/>
              </a:spcAft>
              <a:buSzPts val="1700"/>
              <a:buAutoNum type="arabicPeriod"/>
            </a:pPr>
            <a:r>
              <a:rPr lang="en" sz="1700"/>
              <a:t>A </a:t>
            </a:r>
            <a:r>
              <a:rPr lang="en" sz="1700"/>
              <a:t>vanilla</a:t>
            </a:r>
            <a:r>
              <a:rPr lang="en" sz="1700"/>
              <a:t> GAN was trained using the dataset and then </a:t>
            </a:r>
            <a:r>
              <a:rPr lang="en" sz="1700"/>
              <a:t>f</a:t>
            </a:r>
            <a:r>
              <a:rPr lang="en" sz="1700"/>
              <a:t>ew new samples of images were generated which are as shown.</a:t>
            </a:r>
            <a:endParaRPr sz="1700"/>
          </a:p>
          <a:p>
            <a:pPr indent="0" lvl="0" marL="0" rtl="0" algn="l">
              <a:lnSpc>
                <a:spcPct val="100000"/>
              </a:lnSpc>
              <a:spcBef>
                <a:spcPts val="1200"/>
              </a:spcBef>
              <a:spcAft>
                <a:spcPts val="0"/>
              </a:spcAft>
              <a:buNone/>
            </a:pPr>
            <a:r>
              <a:t/>
            </a:r>
            <a:endParaRPr sz="1700"/>
          </a:p>
          <a:p>
            <a:pPr indent="0" lvl="0" marL="0" rtl="0" algn="l">
              <a:lnSpc>
                <a:spcPct val="100000"/>
              </a:lnSpc>
              <a:spcBef>
                <a:spcPts val="1200"/>
              </a:spcBef>
              <a:spcAft>
                <a:spcPts val="0"/>
              </a:spcAft>
              <a:buNone/>
            </a:pPr>
            <a:r>
              <a:t/>
            </a:r>
            <a:endParaRPr sz="1700"/>
          </a:p>
          <a:p>
            <a:pPr indent="0" lvl="0" marL="0" rtl="0" algn="l">
              <a:lnSpc>
                <a:spcPct val="100000"/>
              </a:lnSpc>
              <a:spcBef>
                <a:spcPts val="1200"/>
              </a:spcBef>
              <a:spcAft>
                <a:spcPts val="0"/>
              </a:spcAft>
              <a:buNone/>
            </a:pPr>
            <a:r>
              <a:t/>
            </a:r>
            <a:endParaRPr sz="1700"/>
          </a:p>
          <a:p>
            <a:pPr indent="0" lvl="0" marL="0" rtl="0" algn="l">
              <a:lnSpc>
                <a:spcPct val="100000"/>
              </a:lnSpc>
              <a:spcBef>
                <a:spcPts val="1200"/>
              </a:spcBef>
              <a:spcAft>
                <a:spcPts val="0"/>
              </a:spcAft>
              <a:buNone/>
            </a:pPr>
            <a:r>
              <a:t/>
            </a:r>
            <a:endParaRPr sz="1700"/>
          </a:p>
          <a:p>
            <a:pPr indent="0" lvl="0" marL="0" rtl="0" algn="r">
              <a:lnSpc>
                <a:spcPct val="100000"/>
              </a:lnSpc>
              <a:spcBef>
                <a:spcPts val="1200"/>
              </a:spcBef>
              <a:spcAft>
                <a:spcPts val="1200"/>
              </a:spcAft>
              <a:buNone/>
            </a:pPr>
            <a:r>
              <a:t/>
            </a:r>
            <a:endParaRPr sz="900">
              <a:solidFill>
                <a:schemeClr val="dk1"/>
              </a:solidFill>
            </a:endParaRPr>
          </a:p>
        </p:txBody>
      </p:sp>
      <p:pic>
        <p:nvPicPr>
          <p:cNvPr id="73" name="Google Shape;73;p16"/>
          <p:cNvPicPr preferRelativeResize="0"/>
          <p:nvPr/>
        </p:nvPicPr>
        <p:blipFill>
          <a:blip r:embed="rId3">
            <a:alphaModFix/>
          </a:blip>
          <a:stretch>
            <a:fillRect/>
          </a:stretch>
        </p:blipFill>
        <p:spPr>
          <a:xfrm>
            <a:off x="6856275" y="1214738"/>
            <a:ext cx="2247900" cy="2200275"/>
          </a:xfrm>
          <a:prstGeom prst="rect">
            <a:avLst/>
          </a:prstGeom>
          <a:noFill/>
          <a:ln>
            <a:noFill/>
          </a:ln>
        </p:spPr>
      </p:pic>
      <p:sp>
        <p:nvSpPr>
          <p:cNvPr id="74" name="Google Shape;74;p16"/>
          <p:cNvSpPr txBox="1"/>
          <p:nvPr/>
        </p:nvSpPr>
        <p:spPr>
          <a:xfrm>
            <a:off x="7021150" y="4751950"/>
            <a:ext cx="20829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1200"/>
              </a:spcAft>
              <a:buClr>
                <a:schemeClr val="dk1"/>
              </a:buClr>
              <a:buSzPts val="1100"/>
              <a:buFont typeface="Arial"/>
              <a:buNone/>
            </a:pPr>
            <a:r>
              <a:rPr lang="en" sz="900">
                <a:solidFill>
                  <a:schemeClr val="dk1"/>
                </a:solidFill>
              </a:rPr>
              <a:t>*</a:t>
            </a:r>
            <a:r>
              <a:rPr lang="en" sz="900">
                <a:solidFill>
                  <a:schemeClr val="dk1"/>
                </a:solidFill>
              </a:rPr>
              <a:t>Show Jupyter notebook for details.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124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720"/>
              <a:t>Learning to Discover Cross-Domain Relations with Generative Adversarial Networks</a:t>
            </a:r>
            <a:endParaRPr b="1" sz="1720"/>
          </a:p>
          <a:p>
            <a:pPr indent="0" lvl="0" marL="0" rtl="0" algn="l">
              <a:spcBef>
                <a:spcPts val="0"/>
              </a:spcBef>
              <a:spcAft>
                <a:spcPts val="0"/>
              </a:spcAft>
              <a:buClr>
                <a:schemeClr val="dk1"/>
              </a:buClr>
              <a:buSzPts val="1100"/>
              <a:buFont typeface="Arial"/>
              <a:buNone/>
            </a:pPr>
            <a:r>
              <a:t/>
            </a:r>
            <a:endParaRPr b="1" sz="1720"/>
          </a:p>
          <a:p>
            <a:pPr indent="0" lvl="0" marL="0" rtl="0" algn="l">
              <a:spcBef>
                <a:spcPts val="0"/>
              </a:spcBef>
              <a:spcAft>
                <a:spcPts val="0"/>
              </a:spcAft>
              <a:buClr>
                <a:schemeClr val="dk1"/>
              </a:buClr>
              <a:buSzPts val="1100"/>
              <a:buFont typeface="Arial"/>
              <a:buNone/>
            </a:pPr>
            <a:r>
              <a:t/>
            </a:r>
            <a:endParaRPr b="1" sz="1720"/>
          </a:p>
          <a:p>
            <a:pPr indent="0" lvl="0" marL="0" rtl="0" algn="l">
              <a:spcBef>
                <a:spcPts val="0"/>
              </a:spcBef>
              <a:spcAft>
                <a:spcPts val="0"/>
              </a:spcAft>
              <a:buSzPts val="990"/>
              <a:buNone/>
            </a:pPr>
            <a:r>
              <a:t/>
            </a:r>
            <a:endParaRPr b="1" sz="1720"/>
          </a:p>
        </p:txBody>
      </p:sp>
      <p:sp>
        <p:nvSpPr>
          <p:cNvPr id="86" name="Google Shape;86;p18"/>
          <p:cNvSpPr txBox="1"/>
          <p:nvPr>
            <p:ph idx="1" type="body"/>
          </p:nvPr>
        </p:nvSpPr>
        <p:spPr>
          <a:xfrm>
            <a:off x="331800" y="762600"/>
            <a:ext cx="8480400" cy="438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35"/>
              <a:t>Problem Statement</a:t>
            </a:r>
            <a:endParaRPr b="1" sz="1535"/>
          </a:p>
          <a:p>
            <a:pPr indent="-311150" lvl="0" marL="457200" rtl="0" algn="l">
              <a:spcBef>
                <a:spcPts val="1200"/>
              </a:spcBef>
              <a:spcAft>
                <a:spcPts val="0"/>
              </a:spcAft>
              <a:buSzPts val="1300"/>
              <a:buChar char="●"/>
            </a:pPr>
            <a:r>
              <a:rPr lang="en" sz="1300"/>
              <a:t>Learns to generate an image of one domain given an image of other domain using DiscoGAN. It learns to discover relations between different domains and using those discovered relations it transfers style from one domain to another while preserving key attribute.</a:t>
            </a:r>
            <a:endParaRPr sz="1300"/>
          </a:p>
          <a:p>
            <a:pPr indent="0" lvl="0" marL="0" rtl="0" algn="l">
              <a:spcBef>
                <a:spcPts val="1200"/>
              </a:spcBef>
              <a:spcAft>
                <a:spcPts val="0"/>
              </a:spcAft>
              <a:buNone/>
            </a:pPr>
            <a:r>
              <a:rPr b="1" lang="en" sz="1535"/>
              <a:t>Dataset</a:t>
            </a:r>
            <a:endParaRPr b="1" sz="1535"/>
          </a:p>
          <a:p>
            <a:pPr indent="-313390" lvl="0" marL="457200" rtl="0" algn="l">
              <a:spcBef>
                <a:spcPts val="1200"/>
              </a:spcBef>
              <a:spcAft>
                <a:spcPts val="0"/>
              </a:spcAft>
              <a:buSzPts val="1335"/>
              <a:buChar char="●"/>
            </a:pPr>
            <a:r>
              <a:rPr lang="en" sz="1335"/>
              <a:t>Edges2Handbags and </a:t>
            </a:r>
            <a:r>
              <a:rPr lang="en" sz="1300">
                <a:solidFill>
                  <a:srgbClr val="24292F"/>
                </a:solidFill>
                <a:highlight>
                  <a:srgbClr val="FFFFFF"/>
                </a:highlight>
              </a:rPr>
              <a:t>Edges2Shoes</a:t>
            </a:r>
            <a:r>
              <a:rPr lang="en" sz="1300"/>
              <a:t> </a:t>
            </a:r>
            <a:r>
              <a:rPr lang="en" sz="1335"/>
              <a:t>dataset downloaded from below URL: http://efrosgans.eecs.berkeley.edu/pix2pix/datasets/  </a:t>
            </a:r>
            <a:endParaRPr sz="1335"/>
          </a:p>
          <a:p>
            <a:pPr indent="0" lvl="0" marL="0" rtl="0" algn="l">
              <a:spcBef>
                <a:spcPts val="1200"/>
              </a:spcBef>
              <a:spcAft>
                <a:spcPts val="0"/>
              </a:spcAft>
              <a:buNone/>
            </a:pPr>
            <a:r>
              <a:rPr b="1" lang="en" sz="1500"/>
              <a:t>Model </a:t>
            </a:r>
            <a:endParaRPr b="1" sz="1500"/>
          </a:p>
          <a:p>
            <a:pPr indent="-311150" lvl="0" marL="457200" rtl="0" algn="l">
              <a:spcBef>
                <a:spcPts val="1200"/>
              </a:spcBef>
              <a:spcAft>
                <a:spcPts val="0"/>
              </a:spcAft>
              <a:buSzPts val="1300"/>
              <a:buChar char="●"/>
            </a:pPr>
            <a:r>
              <a:rPr lang="en" sz="1300"/>
              <a:t>Three different models were tried for training data- Standard GAN, GAN with reconstruction loss, DiscoGAN</a:t>
            </a:r>
            <a:endParaRPr sz="1300"/>
          </a:p>
          <a:p>
            <a:pPr indent="-311150" lvl="0" marL="457200" rtl="0" algn="l">
              <a:spcBef>
                <a:spcPts val="0"/>
              </a:spcBef>
              <a:spcAft>
                <a:spcPts val="0"/>
              </a:spcAft>
              <a:buSzPts val="1300"/>
              <a:buChar char="●"/>
            </a:pPr>
            <a:r>
              <a:rPr lang="en" sz="1300"/>
              <a:t>First two baseline models faced 2 problems: a) Not Bijective b) Mode Collapse problem</a:t>
            </a:r>
            <a:endParaRPr sz="1300"/>
          </a:p>
          <a:p>
            <a:pPr indent="-311150" lvl="0" marL="457200" rtl="0" algn="l">
              <a:spcBef>
                <a:spcPts val="0"/>
              </a:spcBef>
              <a:spcAft>
                <a:spcPts val="0"/>
              </a:spcAft>
              <a:buSzPts val="1300"/>
              <a:buChar char="●"/>
            </a:pPr>
            <a:r>
              <a:rPr lang="en" sz="1300"/>
              <a:t>DiscoGAN is the combination of 2 models. Each of the two coupled models learns the mapping from one domain to another, and also the reverse mapping to for reconstruction</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9"/>
          <p:cNvPicPr preferRelativeResize="0"/>
          <p:nvPr/>
        </p:nvPicPr>
        <p:blipFill>
          <a:blip r:embed="rId3">
            <a:alphaModFix/>
          </a:blip>
          <a:stretch>
            <a:fillRect/>
          </a:stretch>
        </p:blipFill>
        <p:spPr>
          <a:xfrm>
            <a:off x="1392350" y="0"/>
            <a:ext cx="6234812"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Model Architecture</a:t>
            </a:r>
            <a:endParaRPr b="1"/>
          </a:p>
        </p:txBody>
      </p:sp>
      <p:pic>
        <p:nvPicPr>
          <p:cNvPr id="97" name="Google Shape;97;p20"/>
          <p:cNvPicPr preferRelativeResize="0"/>
          <p:nvPr/>
        </p:nvPicPr>
        <p:blipFill>
          <a:blip r:embed="rId3">
            <a:alphaModFix/>
          </a:blip>
          <a:stretch>
            <a:fillRect/>
          </a:stretch>
        </p:blipFill>
        <p:spPr>
          <a:xfrm>
            <a:off x="152400" y="1170125"/>
            <a:ext cx="8839200" cy="365798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