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525C-E45E-4B0C-9C36-625A01C6062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264B3-2BE9-4264-BE26-7C2A646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0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6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5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8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65C7-2578-418A-8CBA-E2FC7B3AEB41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1443-C1E2-4604-BAF2-ADC6C6295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-787875" y="513925"/>
            <a:ext cx="102081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P147 - Telecommunications Churn Prediction</a:t>
            </a:r>
            <a:endParaRPr sz="4500" b="0" i="0" u="none" strike="noStrike" cap="none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-96925" y="2378699"/>
            <a:ext cx="3356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  <a:endParaRPr sz="2500" b="0" i="0" u="none" strike="noStrike" cap="none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0" y="2887435"/>
            <a:ext cx="30000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Abhilash 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Karan 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Shivam V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Ashutosh M	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4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46875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Checking for Skewness in data set: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5112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0131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International_charge  and international_mins has Negative Skewness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Voice_mail_plan, customer_service_calls, voice_mail_messages, international_calls, churn and international_plan has Positive Skewness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7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45111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Checking for Kurtosis in data set: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0131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Voice_mail_plan has Negative Kurtosis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Day_calls, international_mins, international_charge, customer_service_calls, churn, international_calls, international_plan has Positive Kurtosis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6371"/>
            <a:ext cx="4968745" cy="40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1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90209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Voice Mail Plan:</a:t>
            </a:r>
            <a:endParaRPr lang="en-IN" sz="2500" dirty="0"/>
          </a:p>
        </p:txBody>
      </p:sp>
      <p:sp>
        <p:nvSpPr>
          <p:cNvPr id="3" name="AutoShape 2" descr="data:image/png;base64,iVBORw0KGgoAAAANSUhEUgAAAYsAAAEHCAYAAABfkmooAAAAOXRFWHRTb2Z0d2FyZQBNYXRwbG90bGliIHZlcnNpb24zLjUuMSwgaHR0cHM6Ly9tYXRwbG90bGliLm9yZy/YYfK9AAAACXBIWXMAAAsTAAALEwEAmpwYAAAYkklEQVR4nO3df7DddX3n8efLBEmrsBVysZAbTbDRlQCCuVKqlLJLXSjjyo+hGHYqsNCNstBV63YLdcYfdDNjV6zjTxysiHQ0LEIpLCO0FIoMs1B6Q4H8QJYgqVxIQwBnxW2JJrz3j/MNHMPJ/d6Ee+65yX0+Zs6cc97n8/1+32q8r/n++nxTVUiSNJ5XDboBSdL0Z1hIkloZFpKkVoaFJKmVYSFJajV70A30y9y5c2vBggWDbkOSdisrV658uqqGtq/vsWGxYMECRkdHB92GJO1Wkvxjr7qHoSRJrQwLSVIrw0KS1GqPPWchSYPws5/9jLGxMZ5//vlBtzKuOXPmMDw8zF577TWh8YaFJE2isbEx9tlnHxYsWECSQbfTU1XxzDPPMDY2xsKFCye0jIehJGkSPf/88+y///7TNigAkrD//vvv1N5P38Iiyfwkf5vkoSRrknyoqe+X5NYkjzTvr+ta5uIk65I8nOSErvqSJKua376Q6fy/gqQZb3f4E7WzPfZzz2IL8NGqeitwNHBBkkOAi4DbqmoRcFvznea3pcBi4ETgK0lmNeu6DFgGLGpeJ/axb0nSdvoWFlW1oaruaz4/BzwEzANOBr7ZDPsmcErz+WTg6qraXFWPAeuAo5IcCOxbVXdX5+EbV3UtI0m7tXPOOYdrr7120G20mpIT3EkWAEcCfwe8vqo2QCdQkhzQDJsH3NO12FhT+1nzeft6Xy35g6v6vYndxsrPnDXoFiTtwNatW5k1a1b7wFeo7ye4k7wWuA74cFX9eLyhPWo1Tr3XtpYlGU0yumnTpp1vVpL67KqrruLwww/nbW97G+9///sBuPPOO3nnO9/JwQcf/OJexh133MF73vOeF5e78MILufLKK4HOdEaXXHIJxxxzDN/5zndYsGABn/jEJ3j729/OYYcdxve///1J77uvYZFkLzpB8a2q+oumvLE5tETz/lRTHwPmdy0+DDzZ1Id71F+mqi6vqpGqGhkaetk8WJI0UGvWrGH58uXcfvvtPPDAA3z+858HYMOGDdx1113cdNNNXHTRRRNa15w5c7jrrrtYunQpAHPnzuW+++7j/PPP59JLL5303vt5NVSArwMPVdWfdv10I3B28/ls4Iau+tIkeydZSOdE9r3NIavnkhzdrPOsrmUkabdx++23c/rppzN37lwA9ttvPwBOOeUUXvWqV3HIIYewcePGCa3rfe973899P+200wBYsmQJ69evn7ymG/08Z/Eu4P3AqiT3N7U/Aj4NXJPkPOCHwG8DVNWaJNcAa+lcSXVBVW1tljsfuBL4BeDm5iVJu5Wq6nnJ6t577/1zYwBmz57NCy+88GJ9+3siXvOa1/Rcx6xZs9iyZcuk9bxN38Kiqu6i9/kGgON3sMxyYHmP+ihw6OR1J0lT7/jjj+fUU0/lIx/5CPvvvz/PPvvsDse+8Y1vZO3atWzevJnnn3+e2267jWOOOWYKu/15TvchSVNk8eLFfOxjH+M3fuM3mDVrFkceeeQOx86fP58zzjiDww8/nEWLFo07dipk2y7PnmZkZKReycOPvHT2JV46K03cQw89xFvf+tZBtzEhvXpNsrKqRrYf69xQkqRWhoUkqZVhIUlqZVhIkloZFpKkVoaFJKmV91lIUh9N9mX4E72U/ZZbbuFDH/oQW7du5Xd/93cnPOfUjrhnIUl7mK1bt3LBBRdw8803s3btWlasWMHatWtf0ToNC0naw9x77738yq/8CgcffDCvfvWrWbp0KTfc8MrmXzUsJGkP88QTTzB//ktPfBgeHuaJJ554Res0LCRpD9NrGqdes93uDMNCkvYww8PDPP744y9+Hxsb46CDDnpF6zQsJGkP8453vINHHnmExx57jJ/+9KdcffXVvPe9731F6/TSWUnqo0HM2jx79my+9KUvccIJJ7B161bOPfdcFi9e/MrWOUm9SZKmkZNOOomTTjpp0tbXz2dwX5HkqSSru2r/M8n9zWv9tsetJlmQ5F+6fvtq1zJLkqxKsi7JF/JKz9JIknZaP/csrgS+BLx4+2JVvfiE8SSfBf5v1/hHq+qIHuu5DFgG3AN8FzgRn8EtSVOqb3sWVXUn0PMBs83ewRnAivHWkeRAYN+qurs614JdBZwyya1KkloM6mqoXwc2VtUjXbWFSf4hyfeS/HpTmweMdY0Za2o9JVmWZDTJ6KZNmya/a0maoQYVFmfy83sVG4A3VNWRwO8D306yL9Dr/MQOHxpeVZdX1UhVjQwNDU1qw5I0k0351VBJZgOnAUu21apqM7C5+bwyyaPAm+nsSQx3LT4MPDl13UqSYDCXzv4m8P2qevHwUpIh4Nmq2prkYGAR8IOqejbJc0mOBv4OOAv44gB6lqRd8sNLDpvU9b3h46tax5x77rncdNNNHHDAAaxevbp1/ET089LZFcDdwFuSjCU5r/lpKS8/sX0s8GCSB4BrgQ9W1baT4+cDfwasAx7FK6EkaVznnHMOt9xyy6Sus297FlV15g7q5/SoXQdct4Pxo8Chk9qcJO3Bjj32WNavXz+p63RuKElSK8NCktTKsJAktTIsJEmtnHVWkvpoIpe6TrYzzzyTO+64g6effprh4WE+9alPcd5557UvOA7DQpL2MCtWjDvt3i7xMJQkqZVhIUlqZVhI0iTrPFFhetvZHg0LSZpEc+bM4ZlnnpnWgVFVPPPMM8yZM2fCy3iCW5Im0fDwMGNjY0z3Z+rMmTOH4eHh9oENw0KSJtFee+3FwoULB93GpPMwlCSplWEhSWplWEiSWhkWkqRWhoUkqVU/H6t6RZKnkqzuqn0yyRNJ7m9eJ3X9dnGSdUkeTnJCV31JklXNb19Ikn71LEnqrZ97FlcCJ/aof66qjmhe3wVIcgidZ3Mvbpb5SpJZzfjLgGXAoubVa52SpD7qW1hU1Z3AsxMcfjJwdVVtrqrHgHXAUUkOBPatqrurczvkVcApfWlYkrRDgzhncWGSB5vDVK9ravOAx7vGjDW1ec3n7es9JVmWZDTJ6HS/e1KSdidTHRaXAW8CjgA2AJ9t6r3OQ9Q49Z6q6vKqGqmqkaGhoVfYqiRpmykNi6raWFVbq+oF4GvAUc1PY8D8rqHDwJNNfbhHXZI0haY0LJpzENucCmy7UupGYGmSvZMspHMi+96q2gA8l+To5iqos4AbprJnSVIfJxJMsgI4DpibZAz4BHBckiPoHEpaD3wAoKrWJLkGWAtsAS6oqq3Nqs6nc2XVLwA3Ny9J0hTqW1hU1Zk9yl8fZ/xyYHmP+ihw6CS2JknaSd7BLUlqZVhIkloZFpKkVoaFJKmVYSFJamVYSJJaGRaSpFaGhSSplWEhSWplWEiSWhkWkqRWhoUkqZVhIUlqZVhIkloZFpKkVoaFJKmVYSFJatW3sEhyRZKnkqzuqn0myfeTPJjk+iS/1NQXJPmXJPc3r692LbMkyaok65J8oXkWtyRpCvVzz+JK4MTtarcCh1bV4cD/AS7u+u3RqjqieX2wq34ZsAxY1Ly2X6ckqc/6FhZVdSfw7Ha1v66qLc3Xe4Dh8daR5EBg36q6u6oKuAo4pQ/tSpLGMchzFucCN3d9X5jkH5J8L8mvN7V5wFjXmLGm1lOSZUlGk4xu2rRp8juWpBlqIGGR5GPAFuBbTWkD8IaqOhL4feDbSfYFep2fqB2tt6our6qRqhoZGhqa7LYlacaaPdUbTHI28B7g+ObQElW1GdjcfF6Z5FHgzXT2JLoPVQ0DT05tx5KkKd2zSHIi8IfAe6vqn7vqQ0lmNZ8PpnMi+wdVtQF4LsnRzVVQZwE3TGXPkqQ+7lkkWQEcB8xNMgZ8gs7VT3sDtzZXwN7TXPl0LHBJki3AVuCDVbXt5Pj5dK6s+gU65zi6z3NIkqZA38Kiqs7sUf76DsZeB1y3g99GgUMnsTVJ0k7yDm5JUivDQpLUyrCQJLWaUFgkuW0iNUnSnmncE9xJ5gC/SOeKptfx0k1y+wIH9bk3SdI00XY11AeAD9MJhpW8FBY/Br7cv7YkSdPJuGFRVZ8HPp/k96rqi1PUkyRpmpnQfRZV9cUk7wQWdC9TVVf1qS9J0jQyobBI8ufAm4D76dxhDZ0J/QwLSZoBJnoH9whwyLaJ/yRJM8tE77NYDfxyPxuRJE1fE92zmAusTXIvzVTiAFX13r50JUmaViYaFp/sZxOSpOltoldDfa/fjUiSpq+JXg31HC89zvTVwF7A/6uqffvVmCRp+pjonsU+3d+TnAIc1Y+GJEnTzy7NOltVfwn828ltRZI0XU101tnTul6nJ/k0Lx2W2tEyVyR5Ksnqrtp+SW5N8kjz/rqu3y5Osi7Jw0lO6KovSbKq+e0LzbO4JUlTaKJ7Fv++63UC8BxwcssyVwInble7CLitqhYBtzXfSXIIsBRY3CzzlSSzmmUuA5YBi5rX9uuUJPXZRM9Z/MedXXFV3ZlkwXblk4Hjms/fBO4A/rCpX11Vm4HHkqwDjkqyHti3qu4GSHIVcApw8872I0nadRM9DDWc5PrmsNLGJNclGd6F7b2+qjYANO8HNPV5wONd48aa2rzm8/b1HfW5LMloktFNmzbtQnuSpF4mehjqG8CNdJ5rMQ/4X01tsvQ6D1Hj1HuqqsuraqSqRoaGhiatOUma6SYaFkNV9Y2q2tK8rgR25a/xxiQHAjTvTzX1MWB+17hh4MmmPtyjLkmaQhMNi6eT/E6SWc3rd4BndmF7NwJnN5/PBm7oqi9NsneShXROZN/bHKp6LsnRzVVQZ3UtI0maIhMNi3OBM4B/AjYApwPjnvROsgK4G3hLkrEk5wGfBt6d5BHg3c13qmoNcA2wFrgFuKCqtj0343zgz4B1wKN4cluSptxEJxL8Y+DsqvoRdO6XAC6lEyI9VdWZO/jp+B2MXw4s71EfBQ6dYJ+SpD6Y6J7F4duCAqCqngWO7E9LkqTpZqJh8art7rbej4nvlUiSdnMT/YP/WeB/J7mWzqWrZ9DjkJEkac800Tu4r0oySmfywACnVdXavnYmSZo2JnwoqQkHA0KSZqBdmqJckjSzGBaSpFaGhSSplWEhSWplWEiSWnljnbQbWvIHVw26hWlj5WfOGnQLM4J7FpKkVoaFJKmVYSFJamVYSJJaGRaSpFZTHhZJ3pLk/q7Xj5N8OMknkzzRVT+pa5mLk6xL8nCSE6a6Z0ma6ab80tmqehg4AiDJLOAJ4Ho6j2n9XFVd2j0+ySHAUmAxcBDwN0ne3PXYVUlSnw36MNTxwKNV9Y/jjDkZuLqqNlfVY3SexX3UlHQnSQIGHxZLgRVd3y9M8mCSK7qezDcPeLxrzFhTkyRNkYGFRZJXA+8FvtOULgPeROcQ1QY6T+eDzsOWtlc7WOeyJKNJRjdt2jS5DUvSDDbIPYvfAu6rqo0AVbWxqrZW1QvA13jpUNMYML9ruWHgyV4rrKrLq2qkqkaGhob62LokzSyDDIsz6ToEleTArt9OBVY3n28ElibZO8lCYBFw75R1KUkazESCSX4ReDfwga7y/0hyBJ1DTOu3/VZVa5JcQ+eRrluAC7wSSpKm1kDCoqr+Gdh/u9r7xxm/HFje774kSb0N+mooSdJuwLCQJLUyLCRJrQwLSVIrw0KS1MqwkCS1MiwkSa0MC0lSK8NCktTKsJAktTIsJEmtDAtJUivDQpLUyrCQJLUyLCRJrQwLSVIrw0KS1GogYZFkfZJVSe5PMtrU9ktya5JHmvfXdY2/OMm6JA8nOWEQPUvSTDbIPYt/U1VHVNVI8/0i4LaqWgTc1nwnySHAUmAxcCLwlSSzBtGwJM1U0+kw1MnAN5vP3wRO6apfXVWbq+oxYB1w1NS3J0kz16DCooC/TrIyybKm9vqq2gDQvB/Q1OcBj3ctO9bUXibJsiSjSUY3bdrUp9YlaeaZPaDtvquqnkxyAHBrku+PMzY9atVrYFVdDlwOMDIy0nOMJGnnDWTPoqqebN6fAq6nc1hpY5IDAZr3p5rhY8D8rsWHgSenrltJ0pSHRZLXJNln22fg3wGrgRuBs5thZwM3NJ9vBJYm2TvJQmARcO/Udi1JM9sgDkO9Hrg+ybbtf7uqbkny98A1Sc4Dfgj8NkBVrUlyDbAW2AJcUFVbB9C3JM1YUx4WVfUD4G096s8Ax+9gmeXA8j63Jknagel06awkaZoyLCRJrQwLSVIrw0KS1GpQN+VpN/LDSw4bdAvTxhs+vmrQLUgD4Z6FJKmVYSFJamVYSJJaGRaSpFaGhSSplWEhSWplWEiSWhkWkqRWhoUkqZVhIUlqZVhIkloZFpKkVoN4Bvf8JH+b5KEka5J8qKl/MskTSe5vXid1LXNxknVJHk5ywlT3LEkz3SBmnd0CfLSq7kuyD7Ayya3Nb5+rqku7Byc5BFgKLAYOAv4myZt9DrckTZ0p37Ooqg1VdV/z+TngIWDeOIucDFxdVZur6jFgHXBU/zuVJG0z0HMWSRYARwJ/15QuTPJgkiuSvK6pzQMe71psjB2ES5JlSUaTjG7atKlfbUvSjDOwsEjyWuA64MNV9WPgMuBNwBHABuCz24b2WLx6rbOqLq+qkaoaGRoamvymJWmGGkhYJNmLTlB8q6r+AqCqNlbV1qp6AfgaLx1qGgPmdy0+DDw5lf1K0kw3iKuhAnwdeKiq/rSrfmDXsFOB1c3nG4GlSfZOshBYBNw7Vf1KkgZzNdS7gPcDq5Lc39T+CDgzyRF0DjGtBz4AUFVrklwDrKVzJdUFXgklSVNrysOiqu6i93mI746zzHJged+akiSNyzu4JUmtDAtJUivDQpLUyrCQJLUyLCRJrQwLSVIrw0KS1MqwkCS1MiwkSa0MC0lSK8NCktTKsJAktRrErLOSNGl+eMlhg25h2njDx1f1bd3uWUiSWhkWkqRWhoUkqZVhIUlqtduERZITkzycZF2SiwbdjyTNJLtFWCSZBXwZ+C3gEDrP6z5ksF1J0syxW4QFcBSwrqp+UFU/Ba4GTh5wT5I0Y+wu91nMAx7v+j4G/Or2g5IsA5Y1X3+S5OEp6G2P90aYCzw96D6mhU9k0B1oO/777DI5/z7f2Ku4u4RFr/8G6mWFqsuBy/vfzsySZLSqRgbdh9SL/z6nxu5yGGoMmN/1fRh4ckC9SNKMs7uExd8Di5IsTPJqYClw44B7kqQZY7c4DFVVW5JcCPwVMAu4oqrWDLitmcRDe5rO/Pc5BVL1skP/kiT9nN3lMJQkaYAMC0lSK8NC43KaFU1XSa5I8lSS1YPuZSYwLLRDTrOiae5K4MRBNzFTGBYaj9OsaNqqqjuBZwfdx0xhWGg8vaZZmTegXiQNkGGh8UxomhVJez7DQuNxmhVJgGGh8TnNiiTAsNA4qmoLsG2alYeAa5xmRdNFkhXA3cBbkowlOW/QPe3JnO5DktTKPQtJUivDQpLUyrCQJLUyLCRJrQwLSVIrw0KS1Mqw0IyX5KAk1w66j22SfDfJLzWff7KL61ifZO6kNqYZzfsspGksyU+q6rW7sNx6YKSqnp78rjQTuWehPVKSP0nyn7u+fzLJR5N8JsnqJKuSvK/5bcG2B+gkmZXk0ub3B5P8XlNfkuR7SVYm+askB46z7TuSfC7JnUkeSvKOJH+R5JEk/71r3F8261uTZFlXfUJ7BUmOa7ZxfZK1Sb6a5GX/nx5nOz9JsjzJA0nuSfL69v9mNVMZFtpTXQ28r+v7GcDTwBHA24DfBD7T44/+MmAhcGRVHQ58K8lewBeB06tqCXAFsLxl+z+tqmOBrwI3ABcAhwLnJNm/GXNus74R4L901XfGUcBHgcOANwGn9Rizo+28Brinqt4G3An8p13YvmaI2YNuQOqHqvqHJAckOQgYAn5EJyhWVNVWYGOS7wHvAB7sWvQ3ga8282JRVc8mOZTOH/pbkwDMAja0tLBtwsVVwJqq2gCQ5Ad0ZvJ9hs4f7lObcfOBRU19Z9xbVT9o1r0COAbY/vzLjrbzU+Cmpr4SePdOblsziGGhPdm1wOnAL9PZ03jTBJYJL39mR+j8wf+1ndj25ub9ha7P277PTnIcnWD6tar65yR3AHN2Yv3bbN/rz31v2c7P6qWTllvx74HG4WEo7cmupjOt+ul0guNO4H3NeYkh4Fjg3u2W+Wvgg0lmAyTZD3gYGErya01trySLX2Fv/wr4UfMH/F8DR+/ieo5qppB/FZ3Dbnf1aTua4QwL7bGa6dT3AZ5oDgNdT+eQ0wPA7cB/q6p/2m6xPwN+CDyY5AHgPzTPHz8d+JOmdj/wzlfY3i109jAeBP4YuGcX13M38GlgNfAYnf+M/diOZjgvnZV2U80hpv9aVe8ZcCuaAdyzkCS1cs9C2kVJvgy8a7vy56vqG5O8ncOAP9+uvLmqfnUytyONx7CQJLXyMJQkqZVhIUlqZVhIkloZFpKkVv8fTSz7V9lnnQ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iOZjgvnZV2U80hpv9aVe8ZcCuaAdyzkCS1cs9C2kVJvgy8a7vy56vqG5O8ncOAP9+uvLmqfnUytyONx7CQJLXyMJQkqZVhIUlqZVhIkloZFpKkVv8fTSz7V9lnnQ8AAAAASUVORK5CYII= (395×263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469607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44522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Above graphical representation we can clearly see that Customers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No Voice_mail Plan has higher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Churn rate.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26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0989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day_Mins:</a:t>
            </a:r>
            <a:endParaRPr lang="en-IN" sz="2500" dirty="0"/>
          </a:p>
        </p:txBody>
      </p:sp>
      <p:sp>
        <p:nvSpPr>
          <p:cNvPr id="3" name="AutoShape 2" descr="data:image/png;base64,iVBORw0KGgoAAAANSUhEUgAAAYsAAAEHCAYAAABfkmooAAAAOXRFWHRTb2Z0d2FyZQBNYXRwbG90bGliIHZlcnNpb24zLjUuMSwgaHR0cHM6Ly9tYXRwbG90bGliLm9yZy/YYfK9AAAACXBIWXMAAAsTAAALEwEAmpwYAAAYkklEQVR4nO3df7DddX3n8efLBEmrsBVysZAbTbDRlQCCuVKqlLJLXSjjyo+hGHYqsNCNstBV63YLdcYfdDNjV6zjTxysiHQ0LEIpLCO0FIoMs1B6Q4H8QJYgqVxIQwBnxW2JJrz3j/MNHMPJ/d6Ee+65yX0+Zs6cc97n8/1+32q8r/n++nxTVUiSNJ5XDboBSdL0Z1hIkloZFpKkVoaFJKmVYSFJajV70A30y9y5c2vBggWDbkOSdisrV658uqqGtq/vsWGxYMECRkdHB92GJO1Wkvxjr7qHoSRJrQwLSVIrw0KS1GqPPWchSYPws5/9jLGxMZ5//vlBtzKuOXPmMDw8zF577TWh8YaFJE2isbEx9tlnHxYsWECSQbfTU1XxzDPPMDY2xsKFCye0jIehJGkSPf/88+y///7TNigAkrD//vvv1N5P38Iiyfwkf5vkoSRrknyoqe+X5NYkjzTvr+ta5uIk65I8nOSErvqSJKua376Q6fy/gqQZb3f4E7WzPfZzz2IL8NGqeitwNHBBkkOAi4DbqmoRcFvznea3pcBi4ETgK0lmNeu6DFgGLGpeJ/axb0nSdvoWFlW1oaruaz4/BzwEzANOBr7ZDPsmcErz+WTg6qraXFWPAeuAo5IcCOxbVXdX5+EbV3UtI0m7tXPOOYdrr7120G20mpIT3EkWAEcCfwe8vqo2QCdQkhzQDJsH3NO12FhT+1nzeft6Xy35g6v6vYndxsrPnDXoFiTtwNatW5k1a1b7wFeo7ye4k7wWuA74cFX9eLyhPWo1Tr3XtpYlGU0yumnTpp1vVpL67KqrruLwww/nbW97G+9///sBuPPOO3nnO9/JwQcf/OJexh133MF73vOeF5e78MILufLKK4HOdEaXXHIJxxxzDN/5zndYsGABn/jEJ3j729/OYYcdxve///1J77uvYZFkLzpB8a2q+oumvLE5tETz/lRTHwPmdy0+DDzZ1Id71F+mqi6vqpGqGhkaetk8WJI0UGvWrGH58uXcfvvtPPDAA3z+858HYMOGDdx1113cdNNNXHTRRRNa15w5c7jrrrtYunQpAHPnzuW+++7j/PPP59JLL5303vt5NVSArwMPVdWfdv10I3B28/ls4Iau+tIkeydZSOdE9r3NIavnkhzdrPOsrmUkabdx++23c/rppzN37lwA9ttvPwBOOeUUXvWqV3HIIYewcePGCa3rfe973899P+200wBYsmQJ69evn7ymG/08Z/Eu4P3AqiT3N7U/Aj4NXJPkPOCHwG8DVNWaJNcAa+lcSXVBVW1tljsfuBL4BeDm5iVJu5Wq6nnJ6t577/1zYwBmz57NCy+88GJ9+3siXvOa1/Rcx6xZs9iyZcuk9bxN38Kiqu6i9/kGgON3sMxyYHmP+ihw6OR1J0lT7/jjj+fUU0/lIx/5CPvvvz/PPvvsDse+8Y1vZO3atWzevJnnn3+e2267jWOOOWYKu/15TvchSVNk8eLFfOxjH+M3fuM3mDVrFkceeeQOx86fP58zzjiDww8/nEWLFo07dipk2y7PnmZkZKReycOPvHT2JV46K03cQw89xFvf+tZBtzEhvXpNsrKqRrYf69xQkqRWhoUkqZVhIUlqZVhIkloZFpKkVoaFJKmV91lIUh9N9mX4E72U/ZZbbuFDH/oQW7du5Xd/93cnPOfUjrhnIUl7mK1bt3LBBRdw8803s3btWlasWMHatWtf0ToNC0naw9x77738yq/8CgcffDCvfvWrWbp0KTfc8MrmXzUsJGkP88QTTzB//ktPfBgeHuaJJ554Res0LCRpD9NrGqdes93uDMNCkvYww8PDPP744y9+Hxsb46CDDnpF6zQsJGkP8453vINHHnmExx57jJ/+9KdcffXVvPe9731F6/TSWUnqo0HM2jx79my+9KUvccIJJ7B161bOPfdcFi9e/MrWOUm9SZKmkZNOOomTTjpp0tbXz2dwX5HkqSSru2r/M8n9zWv9tsetJlmQ5F+6fvtq1zJLkqxKsi7JF/JKz9JIknZaP/csrgS+BLx4+2JVvfiE8SSfBf5v1/hHq+qIHuu5DFgG3AN8FzgRn8EtSVOqb3sWVXUn0PMBs83ewRnAivHWkeRAYN+qurs614JdBZwyya1KkloM6mqoXwc2VtUjXbWFSf4hyfeS/HpTmweMdY0Za2o9JVmWZDTJ6KZNmya/a0maoQYVFmfy83sVG4A3VNWRwO8D306yL9Dr/MQOHxpeVZdX1UhVjQwNDU1qw5I0k0351VBJZgOnAUu21apqM7C5+bwyyaPAm+nsSQx3LT4MPDl13UqSYDCXzv4m8P2qevHwUpIh4Nmq2prkYGAR8IOqejbJc0mOBv4OOAv44gB6lqRd8sNLDpvU9b3h46tax5x77rncdNNNHHDAAaxevbp1/ET089LZFcDdwFuSjCU5r/lpKS8/sX0s8GCSB4BrgQ9W1baT4+cDfwasAx7FK6EkaVznnHMOt9xyy6Sus297FlV15g7q5/SoXQdct4Pxo8Chk9qcJO3Bjj32WNavXz+p63RuKElSK8NCktTKsJAktTIsJEmtnHVWkvpoIpe6TrYzzzyTO+64g6effprh4WE+9alPcd5557UvOA7DQpL2MCtWjDvt3i7xMJQkqZVhIUlqZVhI0iTrPFFhetvZHg0LSZpEc+bM4ZlnnpnWgVFVPPPMM8yZM2fCy3iCW5Im0fDwMGNjY0z3Z+rMmTOH4eHh9oENw0KSJtFee+3FwoULB93GpPMwlCSplWEhSWplWEiSWhkWkqRWhoUkqVU/H6t6RZKnkqzuqn0yyRNJ7m9eJ3X9dnGSdUkeTnJCV31JklXNb19Ikn71LEnqrZ97FlcCJ/aof66qjmhe3wVIcgidZ3Mvbpb5SpJZzfjLgGXAoubVa52SpD7qW1hU1Z3AsxMcfjJwdVVtrqrHgHXAUUkOBPatqrurczvkVcApfWlYkrRDgzhncWGSB5vDVK9ravOAx7vGjDW1ec3n7es9JVmWZDTJ6HS/e1KSdidTHRaXAW8CjgA2AJ9t6r3OQ9Q49Z6q6vKqGqmqkaGhoVfYqiRpmykNi6raWFVbq+oF4GvAUc1PY8D8rqHDwJNNfbhHXZI0haY0LJpzENucCmy7UupGYGmSvZMspHMi+96q2gA8l+To5iqos4AbprJnSVIfJxJMsgI4DpibZAz4BHBckiPoHEpaD3wAoKrWJLkGWAtsAS6oqq3Nqs6nc2XVLwA3Ny9J0hTqW1hU1Zk9yl8fZ/xyYHmP+ihw6CS2JknaSd7BLUlqZVhIkloZFpKkVoaFJKmVYSFJamVYSJJaGRaSpFaGhSSplWEhSWplWEiSWhkWkqRWhoUkqZVhIUlqZVhIkloZFpKkVoaFJKmVYSFJatW3sEhyRZKnkqzuqn0myfeTPJjk+iS/1NQXJPmXJPc3r692LbMkyaok65J8oXkWtyRpCvVzz+JK4MTtarcCh1bV4cD/AS7u+u3RqjqieX2wq34ZsAxY1Ly2X6ckqc/6FhZVdSfw7Ha1v66qLc3Xe4Dh8daR5EBg36q6u6oKuAo4pQ/tSpLGMchzFucCN3d9X5jkH5J8L8mvN7V5wFjXmLGm1lOSZUlGk4xu2rRp8juWpBlqIGGR5GPAFuBbTWkD8IaqOhL4feDbSfYFep2fqB2tt6our6qRqhoZGhqa7LYlacaaPdUbTHI28B7g+ObQElW1GdjcfF6Z5FHgzXT2JLoPVQ0DT05tx5KkKd2zSHIi8IfAe6vqn7vqQ0lmNZ8PpnMi+wdVtQF4LsnRzVVQZwE3TGXPkqQ+7lkkWQEcB8xNMgZ8gs7VT3sDtzZXwN7TXPl0LHBJki3AVuCDVbXt5Pj5dK6s+gU65zi6z3NIkqZA38Kiqs7sUf76DsZeB1y3g99GgUMnsTVJ0k7yDm5JUivDQpLUyrCQJLWaUFgkuW0iNUnSnmncE9xJ5gC/SOeKptfx0k1y+wIH9bk3SdI00XY11AeAD9MJhpW8FBY/Br7cv7YkSdPJuGFRVZ8HPp/k96rqi1PUkyRpmpnQfRZV9cUk7wQWdC9TVVf1qS9J0jQyobBI8ufAm4D76dxhDZ0J/QwLSZoBJnoH9whwyLaJ/yRJM8tE77NYDfxyPxuRJE1fE92zmAusTXIvzVTiAFX13r50JUmaViYaFp/sZxOSpOltoldDfa/fjUiSpq+JXg31HC89zvTVwF7A/6uqffvVmCRp+pjonsU+3d+TnAIc1Y+GJEnTzy7NOltVfwn828ltRZI0XU101tnTul6nJ/k0Lx2W2tEyVyR5Ksnqrtp+SW5N8kjz/rqu3y5Osi7Jw0lO6KovSbKq+e0LzbO4JUlTaKJ7Fv++63UC8BxwcssyVwInble7CLitqhYBtzXfSXIIsBRY3CzzlSSzmmUuA5YBi5rX9uuUJPXZRM9Z/MedXXFV3ZlkwXblk4Hjms/fBO4A/rCpX11Vm4HHkqwDjkqyHti3qu4GSHIVcApw8872I0nadRM9DDWc5PrmsNLGJNclGd6F7b2+qjYANO8HNPV5wONd48aa2rzm8/b1HfW5LMloktFNmzbtQnuSpF4mehjqG8CNdJ5rMQ/4X01tsvQ6D1Hj1HuqqsuraqSqRoaGhiatOUma6SYaFkNV9Y2q2tK8rgR25a/xxiQHAjTvTzX1MWB+17hh4MmmPtyjLkmaQhMNi6eT/E6SWc3rd4BndmF7NwJnN5/PBm7oqi9NsneShXROZN/bHKp6LsnRzVVQZ3UtI0maIhMNi3OBM4B/AjYApwPjnvROsgK4G3hLkrEk5wGfBt6d5BHg3c13qmoNcA2wFrgFuKCqtj0343zgz4B1wKN4cluSptxEJxL8Y+DsqvoRdO6XAC6lEyI9VdWZO/jp+B2MXw4s71EfBQ6dYJ+SpD6Y6J7F4duCAqCqngWO7E9LkqTpZqJh8art7rbej4nvlUiSdnMT/YP/WeB/J7mWzqWrZ9DjkJEkac800Tu4r0oySmfywACnVdXavnYmSZo2JnwoqQkHA0KSZqBdmqJckjSzGBaSpFaGhSSplWEhSWplWEiSWnljnbQbWvIHVw26hWlj5WfOGnQLM4J7FpKkVoaFJKmVYSFJamVYSJJaGRaSpFZTHhZJ3pLk/q7Xj5N8OMknkzzRVT+pa5mLk6xL8nCSE6a6Z0ma6ab80tmqehg4AiDJLOAJ4Ho6j2n9XFVd2j0+ySHAUmAxcBDwN0ne3PXYVUlSnw36MNTxwKNV9Y/jjDkZuLqqNlfVY3SexX3UlHQnSQIGHxZLgRVd3y9M8mCSK7qezDcPeLxrzFhTkyRNkYGFRZJXA+8FvtOULgPeROcQ1QY6T+eDzsOWtlc7WOeyJKNJRjdt2jS5DUvSDDbIPYvfAu6rqo0AVbWxqrZW1QvA13jpUNMYML9ruWHgyV4rrKrLq2qkqkaGhob62LokzSyDDIsz6ToEleTArt9OBVY3n28ElibZO8lCYBFw75R1KUkazESCSX4ReDfwga7y/0hyBJ1DTOu3/VZVa5JcQ+eRrluAC7wSSpKm1kDCoqr+Gdh/u9r7xxm/HFje774kSb0N+mooSdJuwLCQJLUyLCRJrQwLSVIrw0KS1MqwkCS1MiwkSa0MC0lSK8NCktTKsJAktTIsJEmtDAtJUivDQpLUyrCQJLUyLCRJrQwLSVIrw0KS1GogYZFkfZJVSe5PMtrU9ktya5JHmvfXdY2/OMm6JA8nOWEQPUvSTDbIPYt/U1VHVNVI8/0i4LaqWgTc1nwnySHAUmAxcCLwlSSzBtGwJM1U0+kw1MnAN5vP3wRO6apfXVWbq+oxYB1w1NS3J0kz16DCooC/TrIyybKm9vqq2gDQvB/Q1OcBj3ctO9bUXibJsiSjSUY3bdrUp9YlaeaZPaDtvquqnkxyAHBrku+PMzY9atVrYFVdDlwOMDIy0nOMJGnnDWTPoqqebN6fAq6nc1hpY5IDAZr3p5rhY8D8rsWHgSenrltJ0pSHRZLXJNln22fg3wGrgRuBs5thZwM3NJ9vBJYm2TvJQmARcO/Udi1JM9sgDkO9Hrg+ybbtf7uqbkny98A1Sc4Dfgj8NkBVrUlyDbAW2AJcUFVbB9C3JM1YUx4WVfUD4G096s8Ax+9gmeXA8j63Jknagel06awkaZoyLCRJrQwLSVIrw0KS1GpQN+VpN/LDSw4bdAvTxhs+vmrQLUgD4Z6FJKmVYSFJamVYSJJaGRaSpFaGhSSplWEhSWplWEiSWhkWkqRWhoUkqZVhIUlqZVhIkloZFpKkVoN4Bvf8JH+b5KEka5J8qKl/MskTSe5vXid1LXNxknVJHk5ywlT3LEkz3SBmnd0CfLSq7kuyD7Ayya3Nb5+rqku7Byc5BFgKLAYOAv4myZt9DrckTZ0p37Ooqg1VdV/z+TngIWDeOIucDFxdVZur6jFgHXBU/zuVJG0z0HMWSRYARwJ/15QuTPJgkiuSvK6pzQMe71psjB2ES5JlSUaTjG7atKlfbUvSjDOwsEjyWuA64MNV9WPgMuBNwBHABuCz24b2WLx6rbOqLq+qkaoaGRoamvymJWmGGkhYJNmLTlB8q6r+AqCqNlbV1qp6AfgaLx1qGgPmdy0+DDw5lf1K0kw3iKuhAnwdeKiq/rSrfmDXsFOB1c3nG4GlSfZOshBYBNw7Vf1KkgZzNdS7gPcDq5Lc39T+CDgzyRF0DjGtBz4AUFVrklwDrKVzJdUFXgklSVNrysOiqu6i93mI746zzHJged+akiSNyzu4JUmtDAtJUivDQpLUyrCQJLUyLCRJrQwLSVIrw0KS1MqwkCS1MiwkSa0MC0lSK8NCktTKsJAktRrErLOSNGl+eMlhg25h2njDx1f1bd3uWUiSWhkWkqRWhoUkqZVhIUlqtduERZITkzycZF2SiwbdjyTNJLtFWCSZBXwZ+C3gEDrP6z5ksF1J0syxW4QFcBSwrqp+UFU/Ba4GTh5wT5I0Y+wu91nMAx7v+j4G/Or2g5IsA5Y1X3+S5OEp6G2P90aYCzw96D6mhU9k0B1oO/777DI5/z7f2Ku4u4RFr/8G6mWFqsuBy/vfzsySZLSqRgbdh9SL/z6nxu5yGGoMmN/1fRh4ckC9SNKMs7uExd8Di5IsTPJqYClw44B7kqQZY7c4DFVVW5JcCPwVMAu4oqrWDLitmcRDe5rO/Pc5BVL1skP/kiT9nN3lMJQkaYAMC0lSK8NC43KaFU1XSa5I8lSS1YPuZSYwLLRDTrOiae5K4MRBNzFTGBYaj9OsaNqqqjuBZwfdx0xhWGg8vaZZmTegXiQNkGGh8UxomhVJez7DQuNxmhVJgGGh8TnNiiTAsNA4qmoLsG2alYeAa5xmRdNFkhXA3cBbkowlOW/QPe3JnO5DktTKPQtJUivDQpLUyrCQJLUyLCRJrQwLSVIrw0KS1Mqw0IyX5KAk1w66j22SfDfJLzWff7KL61ifZO6kNqYZzfsspGksyU+q6rW7sNx6YKSqnp78rjQTuWehPVKSP0nyn7u+fzLJR5N8JsnqJKuSvK/5bcG2B+gkmZXk0ub3B5P8XlNfkuR7SVYm+askB46z7TuSfC7JnUkeSvKOJH+R5JEk/71r3F8261uTZFlXfUJ7BUmOa7ZxfZK1Sb6a5GX/nx5nOz9JsjzJA0nuSfL69v9mNVMZFtpTXQ28r+v7GcDTwBHA24DfBD7T44/+MmAhcGRVHQ58K8lewBeB06tqCXAFsLxl+z+tqmOBrwI3ABcAhwLnJNm/GXNus74R4L901XfGUcBHgcOANwGn9Rizo+28Brinqt4G3An8p13YvmaI2YNuQOqHqvqHJAckOQgYAn5EJyhWVNVWYGOS7wHvAB7sWvQ3ga8282JRVc8mOZTOH/pbkwDMAja0tLBtwsVVwJqq2gCQ5Ad0ZvJ9hs4f7lObcfOBRU19Z9xbVT9o1r0COAbY/vzLjrbzU+Cmpr4SePdOblsziGGhPdm1wOnAL9PZ03jTBJYJL39mR+j8wf+1ndj25ub9ha7P277PTnIcnWD6tar65yR3AHN2Yv3bbN/rz31v2c7P6qWTllvx74HG4WEo7cmupjOt+ul0guNO4H3NeYkh4Fjg3u2W+Wvgg0lmAyTZD3gYGErya01trySLX2Fv/wr4UfMH/F8DR+/ieo5qppB/FZ3Dbnf1aTua4QwL7bGa6dT3AZ5oDgNdT+eQ0wPA7cB/q6p/2m6xPwN+CDyY5AHgPzTPHz8d+JOmdj/wzlfY3i109jAeBP4YuGcX13M38GlgNfAYnf+M/diOZjgvnZV2U80hpv9aVe8ZcCuaAdyzkCS1cs9C2kVJvgy8a7vy56vqG5O8ncOAP9+uvLmqfnUytyONx7CQJLXyMJQkqZVhIUlqZVhIkloZFpKkVv8fTSz7V9lnnQ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iOZjgvnZV2U80hpv9aVe8ZcCuaAdyzkCS1cs9C2kVJvgy8a7vy56vqG5O8ncOAP9+uvLmqfnUytyONx7CQJLXyMJQkqZVhIUlqZVhIkloZFpKkVv8fTSz7V9lnnQ8AAAAASUVORK5CYII= (395×263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43608" y="544522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Above graphical representation we can clearly see 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Churn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 in customers with day_mins around 100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280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9" y="908720"/>
            <a:ext cx="6341049" cy="428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08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6519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lang="en-IN" sz="2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vening</a:t>
            </a:r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_Mins:</a:t>
            </a:r>
            <a:endParaRPr lang="en-IN" sz="2500" dirty="0"/>
          </a:p>
        </p:txBody>
      </p:sp>
      <p:sp>
        <p:nvSpPr>
          <p:cNvPr id="3" name="AutoShape 2" descr="data:image/png;base64,iVBORw0KGgoAAAANSUhEUgAAAYsAAAEHCAYAAABfkmooAAAAOXRFWHRTb2Z0d2FyZQBNYXRwbG90bGliIHZlcnNpb24zLjUuMSwgaHR0cHM6Ly9tYXRwbG90bGliLm9yZy/YYfK9AAAACXBIWXMAAAsTAAALEwEAmpwYAAAYkklEQVR4nO3df7DddX3n8efLBEmrsBVysZAbTbDRlQCCuVKqlLJLXSjjyo+hGHYqsNCNstBV63YLdcYfdDNjV6zjTxysiHQ0LEIpLCO0FIoMs1B6Q4H8QJYgqVxIQwBnxW2JJrz3j/MNHMPJ/d6Ee+65yX0+Zs6cc97n8/1+32q8r/n++nxTVUiSNJ5XDboBSdL0Z1hIkloZFpKkVoaFJKmVYSFJajV70A30y9y5c2vBggWDbkOSdisrV658uqqGtq/vsWGxYMECRkdHB92GJO1Wkvxjr7qHoSRJrQwLSVIrw0KS1GqPPWchSYPws5/9jLGxMZ5//vlBtzKuOXPmMDw8zF577TWh8YaFJE2isbEx9tlnHxYsWECSQbfTU1XxzDPPMDY2xsKFCye0jIehJGkSPf/88+y///7TNigAkrD//vvv1N5P38Iiyfwkf5vkoSRrknyoqe+X5NYkjzTvr+ta5uIk65I8nOSErvqSJKua376Q6fy/gqQZb3f4E7WzPfZzz2IL8NGqeitwNHBBkkOAi4DbqmoRcFvznea3pcBi4ETgK0lmNeu6DFgGLGpeJ/axb0nSdvoWFlW1oaruaz4/BzwEzANOBr7ZDPsmcErz+WTg6qraXFWPAeuAo5IcCOxbVXdX5+EbV3UtI0m7tXPOOYdrr7120G20mpIT3EkWAEcCfwe8vqo2QCdQkhzQDJsH3NO12FhT+1nzeft6Xy35g6v6vYndxsrPnDXoFiTtwNatW5k1a1b7wFeo7ye4k7wWuA74cFX9eLyhPWo1Tr3XtpYlGU0yumnTpp1vVpL67KqrruLwww/nbW97G+9///sBuPPOO3nnO9/JwQcf/OJexh133MF73vOeF5e78MILufLKK4HOdEaXXHIJxxxzDN/5zndYsGABn/jEJ3j729/OYYcdxve///1J77uvYZFkLzpB8a2q+oumvLE5tETz/lRTHwPmdy0+DDzZ1Id71F+mqi6vqpGqGhkaetk8WJI0UGvWrGH58uXcfvvtPPDAA3z+858HYMOGDdx1113cdNNNXHTRRRNa15w5c7jrrrtYunQpAHPnzuW+++7j/PPP59JLL5303vt5NVSArwMPVdWfdv10I3B28/ls4Iau+tIkeydZSOdE9r3NIavnkhzdrPOsrmUkabdx++23c/rppzN37lwA9ttvPwBOOeUUXvWqV3HIIYewcePGCa3rfe973899P+200wBYsmQJ69evn7ymG/08Z/Eu4P3AqiT3N7U/Aj4NXJPkPOCHwG8DVNWaJNcAa+lcSXVBVW1tljsfuBL4BeDm5iVJu5Wq6nnJ6t577/1zYwBmz57NCy+88GJ9+3siXvOa1/Rcx6xZs9iyZcuk9bxN38Kiqu6i9/kGgON3sMxyYHmP+ihw6OR1J0lT7/jjj+fUU0/lIx/5CPvvvz/PPvvsDse+8Y1vZO3atWzevJnnn3+e2267jWOOOWYKu/15TvchSVNk8eLFfOxjH+M3fuM3mDVrFkceeeQOx86fP58zzjiDww8/nEWLFo07dipk2y7PnmZkZKReycOPvHT2JV46K03cQw89xFvf+tZBtzEhvXpNsrKqRrYf69xQkqRWhoUkqZVhIUlqZVhIkloZFpKkVoaFJKmV91lIUh9N9mX4E72U/ZZbbuFDH/oQW7du5Xd/93cnPOfUjrhnIUl7mK1bt3LBBRdw8803s3btWlasWMHatWtf0ToNC0naw9x77738yq/8CgcffDCvfvWrWbp0KTfc8MrmXzUsJGkP88QTTzB//ktPfBgeHuaJJ554Res0LCRpD9NrGqdes93uDMNCkvYww8PDPP744y9+Hxsb46CDDnpF6zQsJGkP8453vINHHnmExx57jJ/+9KdcffXVvPe9731F6/TSWUnqo0HM2jx79my+9KUvccIJJ7B161bOPfdcFi9e/MrWOUm9SZKmkZNOOomTTjpp0tbXz2dwX5HkqSSru2r/M8n9zWv9tsetJlmQ5F+6fvtq1zJLkqxKsi7JF/JKz9JIknZaP/csrgS+BLx4+2JVvfiE8SSfBf5v1/hHq+qIHuu5DFgG3AN8FzgRn8EtSVOqb3sWVXUn0PMBs83ewRnAivHWkeRAYN+qurs614JdBZwyya1KkloM6mqoXwc2VtUjXbWFSf4hyfeS/HpTmweMdY0Za2o9JVmWZDTJ6KZNmya/a0maoQYVFmfy83sVG4A3VNWRwO8D306yL9Dr/MQOHxpeVZdX1UhVjQwNDU1qw5I0k0351VBJZgOnAUu21apqM7C5+bwyyaPAm+nsSQx3LT4MPDl13UqSYDCXzv4m8P2qevHwUpIh4Nmq2prkYGAR8IOqejbJc0mOBv4OOAv44gB6lqRd8sNLDpvU9b3h46tax5x77rncdNNNHHDAAaxevbp1/ET089LZFcDdwFuSjCU5r/lpKS8/sX0s8GCSB4BrgQ9W1baT4+cDfwasAx7FK6EkaVznnHMOt9xyy6Sus297FlV15g7q5/SoXQdct4Pxo8Chk9qcJO3Bjj32WNavXz+p63RuKElSK8NCktTKsJAktTIsJEmtnHVWkvpoIpe6TrYzzzyTO+64g6effprh4WE+9alPcd5557UvOA7DQpL2MCtWjDvt3i7xMJQkqZVhIUlqZVhI0iTrPFFhetvZHg0LSZpEc+bM4ZlnnpnWgVFVPPPMM8yZM2fCy3iCW5Im0fDwMGNjY0z3Z+rMmTOH4eHh9oENw0KSJtFee+3FwoULB93GpPMwlCSplWEhSWplWEiSWhkWkqRWhoUkqVU/H6t6RZKnkqzuqn0yyRNJ7m9eJ3X9dnGSdUkeTnJCV31JklXNb19Ikn71LEnqrZ97FlcCJ/aof66qjmhe3wVIcgidZ3Mvbpb5SpJZzfjLgGXAoubVa52SpD7qW1hU1Z3AsxMcfjJwdVVtrqrHgHXAUUkOBPatqrurczvkVcApfWlYkrRDgzhncWGSB5vDVK9ravOAx7vGjDW1ec3n7es9JVmWZDTJ6HS/e1KSdidTHRaXAW8CjgA2AJ9t6r3OQ9Q49Z6q6vKqGqmqkaGhoVfYqiRpmykNi6raWFVbq+oF4GvAUc1PY8D8rqHDwJNNfbhHXZI0haY0LJpzENucCmy7UupGYGmSvZMspHMi+96q2gA8l+To5iqos4AbprJnSVIfJxJMsgI4DpibZAz4BHBckiPoHEpaD3wAoKrWJLkGWAtsAS6oqq3Nqs6nc2XVLwA3Ny9J0hTqW1hU1Zk9yl8fZ/xyYHmP+ihw6CS2JknaSd7BLUlqZVhIkloZFpKkVoaFJKmVYSFJamVYSJJaGRaSpFaGhSSplWEhSWplWEiSWhkWkqRWhoUkqZVhIUlqZVhIkloZFpKkVoaFJKmVYSFJatW3sEhyRZKnkqzuqn0myfeTPJjk+iS/1NQXJPmXJPc3r692LbMkyaok65J8oXkWtyRpCvVzz+JK4MTtarcCh1bV4cD/AS7u+u3RqjqieX2wq34ZsAxY1Ly2X6ckqc/6FhZVdSfw7Ha1v66qLc3Xe4Dh8daR5EBg36q6u6oKuAo4pQ/tSpLGMchzFucCN3d9X5jkH5J8L8mvN7V5wFjXmLGm1lOSZUlGk4xu2rRp8juWpBlqIGGR5GPAFuBbTWkD8IaqOhL4feDbSfYFep2fqB2tt6our6qRqhoZGhqa7LYlacaaPdUbTHI28B7g+ObQElW1GdjcfF6Z5FHgzXT2JLoPVQ0DT05tx5KkKd2zSHIi8IfAe6vqn7vqQ0lmNZ8PpnMi+wdVtQF4LsnRzVVQZwE3TGXPkqQ+7lkkWQEcB8xNMgZ8gs7VT3sDtzZXwN7TXPl0LHBJki3AVuCDVbXt5Pj5dK6s+gU65zi6z3NIkqZA38Kiqs7sUf76DsZeB1y3g99GgUMnsTVJ0k7yDm5JUivDQpLUyrCQJLWaUFgkuW0iNUnSnmncE9xJ5gC/SOeKptfx0k1y+wIH9bk3SdI00XY11AeAD9MJhpW8FBY/Br7cv7YkSdPJuGFRVZ8HPp/k96rqi1PUkyRpmpnQfRZV9cUk7wQWdC9TVVf1qS9J0jQyobBI8ufAm4D76dxhDZ0J/QwLSZoBJnoH9whwyLaJ/yRJM8tE77NYDfxyPxuRJE1fE92zmAusTXIvzVTiAFX13r50JUmaViYaFp/sZxOSpOltoldDfa/fjUiSpq+JXg31HC89zvTVwF7A/6uqffvVmCRp+pjonsU+3d+TnAIc1Y+GJEnTzy7NOltVfwn828ltRZI0XU101tnTul6nJ/k0Lx2W2tEyVyR5Ksnqrtp+SW5N8kjz/rqu3y5Osi7Jw0lO6KovSbKq+e0LzbO4JUlTaKJ7Fv++63UC8BxwcssyVwInble7CLitqhYBtzXfSXIIsBRY3CzzlSSzmmUuA5YBi5rX9uuUJPXZRM9Z/MedXXFV3ZlkwXblk4Hjms/fBO4A/rCpX11Vm4HHkqwDjkqyHti3qu4GSHIVcApw8872I0nadRM9DDWc5PrmsNLGJNclGd6F7b2+qjYANO8HNPV5wONd48aa2rzm8/b1HfW5LMloktFNmzbtQnuSpF4mehjqG8CNdJ5rMQ/4X01tsvQ6D1Hj1HuqqsuraqSqRoaGhiatOUma6SYaFkNV9Y2q2tK8rgR25a/xxiQHAjTvTzX1MWB+17hh4MmmPtyjLkmaQhMNi6eT/E6SWc3rd4BndmF7NwJnN5/PBm7oqi9NsneShXROZN/bHKp6LsnRzVVQZ3UtI0maIhMNi3OBM4B/AjYApwPjnvROsgK4G3hLkrEk5wGfBt6d5BHg3c13qmoNcA2wFrgFuKCqtj0343zgz4B1wKN4cluSptxEJxL8Y+DsqvoRdO6XAC6lEyI9VdWZO/jp+B2MXw4s71EfBQ6dYJ+SpD6Y6J7F4duCAqCqngWO7E9LkqTpZqJh8art7rbej4nvlUiSdnMT/YP/WeB/J7mWzqWrZ9DjkJEkac800Tu4r0oySmfywACnVdXavnYmSZo2JnwoqQkHA0KSZqBdmqJckjSzGBaSpFaGhSSplWEhSWplWEiSWnljnbQbWvIHVw26hWlj5WfOGnQLM4J7FpKkVoaFJKmVYSFJamVYSJJaGRaSpFZTHhZJ3pLk/q7Xj5N8OMknkzzRVT+pa5mLk6xL8nCSE6a6Z0ma6ab80tmqehg4AiDJLOAJ4Ho6j2n9XFVd2j0+ySHAUmAxcBDwN0ne3PXYVUlSnw36MNTxwKNV9Y/jjDkZuLqqNlfVY3SexX3UlHQnSQIGHxZLgRVd3y9M8mCSK7qezDcPeLxrzFhTkyRNkYGFRZJXA+8FvtOULgPeROcQ1QY6T+eDzsOWtlc7WOeyJKNJRjdt2jS5DUvSDDbIPYvfAu6rqo0AVbWxqrZW1QvA13jpUNMYML9ruWHgyV4rrKrLq2qkqkaGhob62LokzSyDDIsz6ToEleTArt9OBVY3n28ElibZO8lCYBFw75R1KUkazESCSX4ReDfwga7y/0hyBJ1DTOu3/VZVa5JcQ+eRrluAC7wSSpKm1kDCoqr+Gdh/u9r7xxm/HFje774kSb0N+mooSdJuwLCQJLUyLCRJrQwLSVIrw0KS1MqwkCS1MiwkSa0MC0lSK8NCktTKsJAktTIsJEmtDAtJUivDQpLUyrCQJLUyLCRJrQwLSVIrw0KS1GogYZFkfZJVSe5PMtrU9ktya5JHmvfXdY2/OMm6JA8nOWEQPUvSTDbIPYt/U1VHVNVI8/0i4LaqWgTc1nwnySHAUmAxcCLwlSSzBtGwJM1U0+kw1MnAN5vP3wRO6apfXVWbq+oxYB1w1NS3J0kz16DCooC/TrIyybKm9vqq2gDQvB/Q1OcBj3ctO9bUXibJsiSjSUY3bdrUp9YlaeaZPaDtvquqnkxyAHBrku+PMzY9atVrYFVdDlwOMDIy0nOMJGnnDWTPoqqebN6fAq6nc1hpY5IDAZr3p5rhY8D8rsWHgSenrltJ0pSHRZLXJNln22fg3wGrgRuBs5thZwM3NJ9vBJYm2TvJQmARcO/Udi1JM9sgDkO9Hrg+ybbtf7uqbkny98A1Sc4Dfgj8NkBVrUlyDbAW2AJcUFVbB9C3JM1YUx4WVfUD4G096s8Ax+9gmeXA8j63Jknagel06awkaZoyLCRJrQwLSVIrw0KS1GpQN+VpN/LDSw4bdAvTxhs+vmrQLUgD4Z6FJKmVYSFJamVYSJJaGRaSpFaGhSSplWEhSWplWEiSWhkWkqRWhoUkqZVhIUlqZVhIkloZFpKkVoN4Bvf8JH+b5KEka5J8qKl/MskTSe5vXid1LXNxknVJHk5ywlT3LEkz3SBmnd0CfLSq7kuyD7Ayya3Nb5+rqku7Byc5BFgKLAYOAv4myZt9DrckTZ0p37Ooqg1VdV/z+TngIWDeOIucDFxdVZur6jFgHXBU/zuVJG0z0HMWSRYARwJ/15QuTPJgkiuSvK6pzQMe71psjB2ES5JlSUaTjG7atKlfbUvSjDOwsEjyWuA64MNV9WPgMuBNwBHABuCz24b2WLx6rbOqLq+qkaoaGRoamvymJWmGGkhYJNmLTlB8q6r+AqCqNlbV1qp6AfgaLx1qGgPmdy0+DDw5lf1K0kw3iKuhAnwdeKiq/rSrfmDXsFOB1c3nG4GlSfZOshBYBNw7Vf1KkgZzNdS7gPcDq5Lc39T+CDgzyRF0DjGtBz4AUFVrklwDrKVzJdUFXgklSVNrysOiqu6i93mI746zzHJged+akiSNyzu4JUmtDAtJUivDQpLUyrCQJLUyLCRJrQwLSVIrw0KS1MqwkCS1MiwkSa0MC0lSK8NCktTKsJAktRrErLOSNGl+eMlhg25h2njDx1f1bd3uWUiSWhkWkqRWhoUkqZVhIUlqtduERZITkzycZF2SiwbdjyTNJLtFWCSZBXwZ+C3gEDrP6z5ksF1J0syxW4QFcBSwrqp+UFU/Ba4GTh5wT5I0Y+wu91nMAx7v+j4G/Or2g5IsA5Y1X3+S5OEp6G2P90aYCzw96D6mhU9k0B1oO/777DI5/z7f2Ku4u4RFr/8G6mWFqsuBy/vfzsySZLSqRgbdh9SL/z6nxu5yGGoMmN/1fRh4ckC9SNKMs7uExd8Di5IsTPJqYClw44B7kqQZY7c4DFVVW5JcCPwVMAu4oqrWDLitmcRDe5rO/Pc5BVL1skP/kiT9nN3lMJQkaYAMC0lSK8NC43KaFU1XSa5I8lSS1YPuZSYwLLRDTrOiae5K4MRBNzFTGBYaj9OsaNqqqjuBZwfdx0xhWGg8vaZZmTegXiQNkGGh8UxomhVJez7DQuNxmhVJgGGh8TnNiiTAsNA4qmoLsG2alYeAa5xmRdNFkhXA3cBbkowlOW/QPe3JnO5DktTKPQtJUivDQpLUyrCQJLUyLCRJrQwLSVIrw0KS1Mqw0IyX5KAk1w66j22SfDfJLzWff7KL61ifZO6kNqYZzfsspGksyU+q6rW7sNx6YKSqnp78rjQTuWehPVKSP0nyn7u+fzLJR5N8JsnqJKuSvK/5bcG2B+gkmZXk0ub3B5P8XlNfkuR7SVYm+askB46z7TuSfC7JnUkeSvKOJH+R5JEk/71r3F8261uTZFlXfUJ7BUmOa7ZxfZK1Sb6a5GX/nx5nOz9JsjzJA0nuSfL69v9mNVMZFtpTXQ28r+v7GcDTwBHA24DfBD7T44/+MmAhcGRVHQ58K8lewBeB06tqCXAFsLxl+z+tqmOBrwI3ABcAhwLnJNm/GXNus74R4L901XfGUcBHgcOANwGn9Rizo+28Brinqt4G3An8p13YvmaI2YNuQOqHqvqHJAckOQgYAn5EJyhWVNVWYGOS7wHvAB7sWvQ3ga8282JRVc8mOZTOH/pbkwDMAja0tLBtwsVVwJqq2gCQ5Ad0ZvJ9hs4f7lObcfOBRU19Z9xbVT9o1r0COAbY/vzLjrbzU+Cmpr4SePdOblsziGGhPdm1wOnAL9PZ03jTBJYJL39mR+j8wf+1ndj25ub9ha7P277PTnIcnWD6tar65yR3AHN2Yv3bbN/rz31v2c7P6qWTllvx74HG4WEo7cmupjOt+ul0guNO4H3NeYkh4Fjg3u2W+Wvgg0lmAyTZD3gYGErya01trySLX2Fv/wr4UfMH/F8DR+/ieo5qppB/FZ3Dbnf1aTua4QwL7bGa6dT3AZ5oDgNdT+eQ0wPA7cB/q6p/2m6xPwN+CDyY5AHgPzTPHz8d+JOmdj/wzlfY3i109jAeBP4YuGcX13M38GlgNfAYnf+M/diOZjgvnZV2U80hpv9aVe8ZcCuaAdyzkCS1cs9C2kVJvgy8a7vy56vqG5O8ncOAP9+uvLmqfnUytyONx7CQJLXyMJQkqZVhIUlqZVhIkloZFpKkVv8fTSz7V9lnnQ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iOZjgvnZV2U80hpv9aVe8ZcCuaAdyzkCS1cs9C2kVJvgy8a7vy56vqG5O8ncOAP9+uvLmqfnUytyONx7CQJLXyMJQkqZVhIUlqZVhIkloZFpKkVv8fTSz7V9lnnQ8AAAAASUVORK5CYII= (395×263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43608" y="544522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Above graphical representation we can clearly see 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Churn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 in customers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evening_mins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130 to 300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56437"/>
            <a:ext cx="6787218" cy="458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86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3137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lang="en-IN" sz="25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IN" sz="25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_Mins:</a:t>
            </a:r>
            <a:endParaRPr lang="en-IN" sz="2500" dirty="0"/>
          </a:p>
        </p:txBody>
      </p:sp>
      <p:sp>
        <p:nvSpPr>
          <p:cNvPr id="3" name="AutoShape 2" descr="data:image/png;base64,iVBORw0KGgoAAAANSUhEUgAAAYsAAAEHCAYAAABfkmooAAAAOXRFWHRTb2Z0d2FyZQBNYXRwbG90bGliIHZlcnNpb24zLjUuMSwgaHR0cHM6Ly9tYXRwbG90bGliLm9yZy/YYfK9AAAACXBIWXMAAAsTAAALEwEAmpwYAAAYkklEQVR4nO3df7DddX3n8efLBEmrsBVysZAbTbDRlQCCuVKqlLJLXSjjyo+hGHYqsNCNstBV63YLdcYfdDNjV6zjTxysiHQ0LEIpLCO0FIoMs1B6Q4H8QJYgqVxIQwBnxW2JJrz3j/MNHMPJ/d6Ee+65yX0+Zs6cc97n8/1+32q8r/n++nxTVUiSNJ5XDboBSdL0Z1hIkloZFpKkVoaFJKmVYSFJajV70A30y9y5c2vBggWDbkOSdisrV658uqqGtq/vsWGxYMECRkdHB92GJO1Wkvxjr7qHoSRJrQwLSVIrw0KS1GqPPWchSYPws5/9jLGxMZ5//vlBtzKuOXPmMDw8zF577TWh8YaFJE2isbEx9tlnHxYsWECSQbfTU1XxzDPPMDY2xsKFCye0jIehJGkSPf/88+y///7TNigAkrD//vvv1N5P38Iiyfwkf5vkoSRrknyoqe+X5NYkjzTvr+ta5uIk65I8nOSErvqSJKua376Q6fy/gqQZb3f4E7WzPfZzz2IL8NGqeitwNHBBkkOAi4DbqmoRcFvznea3pcBi4ETgK0lmNeu6DFgGLGpeJ/axb0nSdvoWFlW1oaruaz4/BzwEzANOBr7ZDPsmcErz+WTg6qraXFWPAeuAo5IcCOxbVXdX5+EbV3UtI0m7tXPOOYdrr7120G20mpIT3EkWAEcCfwe8vqo2QCdQkhzQDJsH3NO12FhT+1nzeft6Xy35g6v6vYndxsrPnDXoFiTtwNatW5k1a1b7wFeo7ye4k7wWuA74cFX9eLyhPWo1Tr3XtpYlGU0yumnTpp1vVpL67KqrruLwww/nbW97G+9///sBuPPOO3nnO9/JwQcf/OJexh133MF73vOeF5e78MILufLKK4HOdEaXXHIJxxxzDN/5zndYsGABn/jEJ3j729/OYYcdxve///1J77uvYZFkLzpB8a2q+oumvLE5tETz/lRTHwPmdy0+DDzZ1Id71F+mqi6vqpGqGhkaetk8WJI0UGvWrGH58uXcfvvtPPDAA3z+858HYMOGDdx1113cdNNNXHTRRRNa15w5c7jrrrtYunQpAHPnzuW+++7j/PPP59JLL5303vt5NVSArwMPVdWfdv10I3B28/ls4Iau+tIkeydZSOdE9r3NIavnkhzdrPOsrmUkabdx++23c/rppzN37lwA9ttvPwBOOeUUXvWqV3HIIYewcePGCa3rfe973899P+200wBYsmQJ69evn7ymG/08Z/Eu4P3AqiT3N7U/Aj4NXJPkPOCHwG8DVNWaJNcAa+lcSXVBVW1tljsfuBL4BeDm5iVJu5Wq6nnJ6t577/1zYwBmz57NCy+88GJ9+3siXvOa1/Rcx6xZs9iyZcuk9bxN38Kiqu6i9/kGgON3sMxyYHmP+ihw6OR1J0lT7/jjj+fUU0/lIx/5CPvvvz/PPvvsDse+8Y1vZO3atWzevJnnn3+e2267jWOOOWYKu/15TvchSVNk8eLFfOxjH+M3fuM3mDVrFkceeeQOx86fP58zzjiDww8/nEWLFo07dipk2y7PnmZkZKReycOPvHT2JV46K03cQw89xFvf+tZBtzEhvXpNsrKqRrYf69xQkqRWhoUkqZVhIUlqZVhIkloZFpKkVoaFJKmV91lIUh9N9mX4E72U/ZZbbuFDH/oQW7du5Xd/93cnPOfUjrhnIUl7mK1bt3LBBRdw8803s3btWlasWMHatWtf0ToNC0naw9x77738yq/8CgcffDCvfvWrWbp0KTfc8MrmXzUsJGkP88QTTzB//ktPfBgeHuaJJ554Res0LCRpD9NrGqdes93uDMNCkvYww8PDPP744y9+Hxsb46CDDnpF6zQsJGkP8453vINHHnmExx57jJ/+9KdcffXVvPe9731F6/TSWUnqo0HM2jx79my+9KUvccIJJ7B161bOPfdcFi9e/MrWOUm9SZKmkZNOOomTTjpp0tbXz2dwX5HkqSSru2r/M8n9zWv9tsetJlmQ5F+6fvtq1zJLkqxKsi7JF/JKz9JIknZaP/csrgS+BLx4+2JVvfiE8SSfBf5v1/hHq+qIHuu5DFgG3AN8FzgRn8EtSVOqb3sWVXUn0PMBs83ewRnAivHWkeRAYN+qurs614JdBZwyya1KkloM6mqoXwc2VtUjXbWFSf4hyfeS/HpTmweMdY0Za2o9JVmWZDTJ6KZNmya/a0maoQYVFmfy83sVG4A3VNWRwO8D306yL9Dr/MQOHxpeVZdX1UhVjQwNDU1qw5I0k0351VBJZgOnAUu21apqM7C5+bwyyaPAm+nsSQx3LT4MPDl13UqSYDCXzv4m8P2qevHwUpIh4Nmq2prkYGAR8IOqejbJc0mOBv4OOAv44gB6lqRd8sNLDpvU9b3h46tax5x77rncdNNNHHDAAaxevbp1/ET089LZFcDdwFuSjCU5r/lpKS8/sX0s8GCSB4BrgQ9W1baT4+cDfwasAx7FK6EkaVznnHMOt9xyy6Sus297FlV15g7q5/SoXQdct4Pxo8Chk9qcJO3Bjj32WNavXz+p63RuKElSK8NCktTKsJAktTIsJEmtnHVWkvpoIpe6TrYzzzyTO+64g6effprh4WE+9alPcd5557UvOA7DQpL2MCtWjDvt3i7xMJQkqZVhIUlqZVhI0iTrPFFhetvZHg0LSZpEc+bM4ZlnnpnWgVFVPPPMM8yZM2fCy3iCW5Im0fDwMGNjY0z3Z+rMmTOH4eHh9oENw0KSJtFee+3FwoULB93GpPMwlCSplWEhSWplWEiSWhkWkqRWhoUkqVU/H6t6RZKnkqzuqn0yyRNJ7m9eJ3X9dnGSdUkeTnJCV31JklXNb19Ikn71LEnqrZ97FlcCJ/aof66qjmhe3wVIcgidZ3Mvbpb5SpJZzfjLgGXAoubVa52SpD7qW1hU1Z3AsxMcfjJwdVVtrqrHgHXAUUkOBPatqrurczvkVcApfWlYkrRDgzhncWGSB5vDVK9ravOAx7vGjDW1ec3n7es9JVmWZDTJ6HS/e1KSdidTHRaXAW8CjgA2AJ9t6r3OQ9Q49Z6q6vKqGqmqkaGhoVfYqiRpmykNi6raWFVbq+oF4GvAUc1PY8D8rqHDwJNNfbhHXZI0haY0LJpzENucCmy7UupGYGmSvZMspHMi+96q2gA8l+To5iqos4AbprJnSVIfJxJMsgI4DpibZAz4BHBckiPoHEpaD3wAoKrWJLkGWAtsAS6oqq3Nqs6nc2XVLwA3Ny9J0hTqW1hU1Zk9yl8fZ/xyYHmP+ihw6CS2JknaSd7BLUlqZVhIkloZFpKkVoaFJKmVYSFJamVYSJJaGRaSpFaGhSSplWEhSWplWEiSWhkWkqRWhoUkqZVhIUlqZVhIkloZFpKkVoaFJKmVYSFJatW3sEhyRZKnkqzuqn0myfeTPJjk+iS/1NQXJPmXJPc3r692LbMkyaok65J8oXkWtyRpCvVzz+JK4MTtarcCh1bV4cD/AS7u+u3RqjqieX2wq34ZsAxY1Ly2X6ckqc/6FhZVdSfw7Ha1v66qLc3Xe4Dh8daR5EBg36q6u6oKuAo4pQ/tSpLGMchzFucCN3d9X5jkH5J8L8mvN7V5wFjXmLGm1lOSZUlGk4xu2rRp8juWpBlqIGGR5GPAFuBbTWkD8IaqOhL4feDbSfYFep2fqB2tt6our6qRqhoZGhqa7LYlacaaPdUbTHI28B7g+ObQElW1GdjcfF6Z5FHgzXT2JLoPVQ0DT05tx5KkKd2zSHIi8IfAe6vqn7vqQ0lmNZ8PpnMi+wdVtQF4LsnRzVVQZwE3TGXPkqQ+7lkkWQEcB8xNMgZ8gs7VT3sDtzZXwN7TXPl0LHBJki3AVuCDVbXt5Pj5dK6s+gU65zi6z3NIkqZA38Kiqs7sUf76DsZeB1y3g99GgUMnsTVJ0k7yDm5JUivDQpLUyrCQJLWaUFgkuW0iNUnSnmncE9xJ5gC/SOeKptfx0k1y+wIH9bk3SdI00XY11AeAD9MJhpW8FBY/Br7cv7YkSdPJuGFRVZ8HPp/k96rqi1PUkyRpmpnQfRZV9cUk7wQWdC9TVVf1qS9J0jQyobBI8ufAm4D76dxhDZ0J/QwLSZoBJnoH9whwyLaJ/yRJM8tE77NYDfxyPxuRJE1fE92zmAusTXIvzVTiAFX13r50JUmaViYaFp/sZxOSpOltoldDfa/fjUiSpq+JXg31HC89zvTVwF7A/6uqffvVmCRp+pjonsU+3d+TnAIc1Y+GJEnTzy7NOltVfwn828ltRZI0XU101tnTul6nJ/k0Lx2W2tEyVyR5Ksnqrtp+SW5N8kjz/rqu3y5Osi7Jw0lO6KovSbKq+e0LzbO4JUlTaKJ7Fv++63UC8BxwcssyVwInble7CLitqhYBtzXfSXIIsBRY3CzzlSSzmmUuA5YBi5rX9uuUJPXZRM9Z/MedXXFV3ZlkwXblk4Hjms/fBO4A/rCpX11Vm4HHkqwDjkqyHti3qu4GSHIVcApw8872I0nadRM9DDWc5PrmsNLGJNclGd6F7b2+qjYANO8HNPV5wONd48aa2rzm8/b1HfW5LMloktFNmzbtQnuSpF4mehjqG8CNdJ5rMQ/4X01tsvQ6D1Hj1HuqqsuraqSqRoaGhiatOUma6SYaFkNV9Y2q2tK8rgR25a/xxiQHAjTvTzX1MWB+17hh4MmmPtyjLkmaQhMNi6eT/E6SWc3rd4BndmF7NwJnN5/PBm7oqi9NsneShXROZN/bHKp6LsnRzVVQZ3UtI0maIhMNi3OBM4B/AjYApwPjnvROsgK4G3hLkrEk5wGfBt6d5BHg3c13qmoNcA2wFrgFuKCqtj0343zgz4B1wKN4cluSptxEJxL8Y+DsqvoRdO6XAC6lEyI9VdWZO/jp+B2MXw4s71EfBQ6dYJ+SpD6Y6J7F4duCAqCqngWO7E9LkqTpZqJh8art7rbej4nvlUiSdnMT/YP/WeB/J7mWzqWrZ9DjkJEkac800Tu4r0oySmfywACnVdXavnYmSZo2JnwoqQkHA0KSZqBdmqJckjSzGBaSpFaGhSSplWEhSWplWEiSWnljnbQbWvIHVw26hWlj5WfOGnQLM4J7FpKkVoaFJKmVYSFJamVYSJJaGRaSpFZTHhZJ3pLk/q7Xj5N8OMknkzzRVT+pa5mLk6xL8nCSE6a6Z0ma6ab80tmqehg4AiDJLOAJ4Ho6j2n9XFVd2j0+ySHAUmAxcBDwN0ne3PXYVUlSnw36MNTxwKNV9Y/jjDkZuLqqNlfVY3SexX3UlHQnSQIGHxZLgRVd3y9M8mCSK7qezDcPeLxrzFhTkyRNkYGFRZJXA+8FvtOULgPeROcQ1QY6T+eDzsOWtlc7WOeyJKNJRjdt2jS5DUvSDDbIPYvfAu6rqo0AVbWxqrZW1QvA13jpUNMYML9ruWHgyV4rrKrLq2qkqkaGhob62LokzSyDDIsz6ToEleTArt9OBVY3n28ElibZO8lCYBFw75R1KUkazESCSX4ReDfwga7y/0hyBJ1DTOu3/VZVa5JcQ+eRrluAC7wSSpKm1kDCoqr+Gdh/u9r7xxm/HFje774kSb0N+mooSdJuwLCQJLUyLCRJrQwLSVIrw0KS1MqwkCS1MiwkSa0MC0lSK8NCktTKsJAktTIsJEmtDAtJUivDQpLUyrCQJLUyLCRJrQwLSVIrw0KS1GogYZFkfZJVSe5PMtrU9ktya5JHmvfXdY2/OMm6JA8nOWEQPUvSTDbIPYt/U1VHVNVI8/0i4LaqWgTc1nwnySHAUmAxcCLwlSSzBtGwJM1U0+kw1MnAN5vP3wRO6apfXVWbq+oxYB1w1NS3J0kz16DCooC/TrIyybKm9vqq2gDQvB/Q1OcBj3ctO9bUXibJsiSjSUY3bdrUp9YlaeaZPaDtvquqnkxyAHBrku+PMzY9atVrYFVdDlwOMDIy0nOMJGnnDWTPoqqebN6fAq6nc1hpY5IDAZr3p5rhY8D8rsWHgSenrltJ0pSHRZLXJNln22fg3wGrgRuBs5thZwM3NJ9vBJYm2TvJQmARcO/Udi1JM9sgDkO9Hrg+ybbtf7uqbkny98A1Sc4Dfgj8NkBVrUlyDbAW2AJcUFVbB9C3JM1YUx4WVfUD4G096s8Ax+9gmeXA8j63Jknagel06awkaZoyLCRJrQwLSVIrw0KS1GpQN+VpN/LDSw4bdAvTxhs+vmrQLUgD4Z6FJKmVYSFJamVYSJJaGRaSpFaGhSSplWEhSWplWEiSWhkWkqRWhoUkqZVhIUlqZVhIkloZFpKkVoN4Bvf8JH+b5KEka5J8qKl/MskTSe5vXid1LXNxknVJHk5ywlT3LEkz3SBmnd0CfLSq7kuyD7Ayya3Nb5+rqku7Byc5BFgKLAYOAv4myZt9DrckTZ0p37Ooqg1VdV/z+TngIWDeOIucDFxdVZur6jFgHXBU/zuVJG0z0HMWSRYARwJ/15QuTPJgkiuSvK6pzQMe71psjB2ES5JlSUaTjG7atKlfbUvSjDOwsEjyWuA64MNV9WPgMuBNwBHABuCz24b2WLx6rbOqLq+qkaoaGRoamvymJWmGGkhYJNmLTlB8q6r+AqCqNlbV1qp6AfgaLx1qGgPmdy0+DDw5lf1K0kw3iKuhAnwdeKiq/rSrfmDXsFOB1c3nG4GlSfZOshBYBNw7Vf1KkgZzNdS7gPcDq5Lc39T+CDgzyRF0DjGtBz4AUFVrklwDrKVzJdUFXgklSVNrysOiqu6i93mI746zzHJged+akiSNyzu4JUmtDAtJUivDQpLUyrCQJLUyLCRJrQwLSVIrw0KS1MqwkCS1MiwkSa0MC0lSK8NCktTKsJAktRrErLOSNGl+eMlhg25h2njDx1f1bd3uWUiSWhkWkqRWhoUkqZVhIUlqtduERZITkzycZF2SiwbdjyTNJLtFWCSZBXwZ+C3gEDrP6z5ksF1J0syxW4QFcBSwrqp+UFU/Ba4GTh5wT5I0Y+wu91nMAx7v+j4G/Or2g5IsA5Y1X3+S5OEp6G2P90aYCzw96D6mhU9k0B1oO/777DI5/z7f2Ku4u4RFr/8G6mWFqsuBy/vfzsySZLSqRgbdh9SL/z6nxu5yGGoMmN/1fRh4ckC9SNKMs7uExd8Di5IsTPJqYClw44B7kqQZY7c4DFVVW5JcCPwVMAu4oqrWDLitmcRDe5rO/Pc5BVL1skP/kiT9nN3lMJQkaYAMC0lSK8NC43KaFU1XSa5I8lSS1YPuZSYwLLRDTrOiae5K4MRBNzFTGBYaj9OsaNqqqjuBZwfdx0xhWGg8vaZZmTegXiQNkGGh8UxomhVJez7DQuNxmhVJgGGh8TnNiiTAsNA4qmoLsG2alYeAa5xmRdNFkhXA3cBbkowlOW/QPe3JnO5DktTKPQtJUivDQpLUyrCQJLUyLCRJrQwLSVIrw0KS1Mqw0IyX5KAk1w66j22SfDfJLzWff7KL61ifZO6kNqYZzfsspGksyU+q6rW7sNx6YKSqnp78rjQTuWehPVKSP0nyn7u+fzLJR5N8JsnqJKuSvK/5bcG2B+gkmZXk0ub3B5P8XlNfkuR7SVYm+askB46z7TuSfC7JnUkeSvKOJH+R5JEk/71r3F8261uTZFlXfUJ7BUmOa7ZxfZK1Sb6a5GX/nx5nOz9JsjzJA0nuSfL69v9mNVMZFtpTXQ28r+v7GcDTwBHA24DfBD7T44/+MmAhcGRVHQ58K8lewBeB06tqCXAFsLxl+z+tqmOBrwI3ABcAhwLnJNm/GXNus74R4L901XfGUcBHgcOANwGn9Rizo+28Brinqt4G3An8p13YvmaI2YNuQOqHqvqHJAckOQgYAn5EJyhWVNVWYGOS7wHvAB7sWvQ3ga8282JRVc8mOZTOH/pbkwDMAja0tLBtwsVVwJqq2gCQ5Ad0ZvJ9hs4f7lObcfOBRU19Z9xbVT9o1r0COAbY/vzLjrbzU+Cmpr4SePdOblsziGGhPdm1wOnAL9PZ03jTBJYJL39mR+j8wf+1ndj25ub9ha7P277PTnIcnWD6tar65yR3AHN2Yv3bbN/rz31v2c7P6qWTllvx74HG4WEo7cmupjOt+ul0guNO4H3NeYkh4Fjg3u2W+Wvgg0lmAyTZD3gYGErya01trySLX2Fv/wr4UfMH/F8DR+/ieo5qppB/FZ3Dbnf1aTua4QwL7bGa6dT3AZ5oDgNdT+eQ0wPA7cB/q6p/2m6xPwN+CDyY5AHgPzTPHz8d+JOmdj/wzlfY3i109jAeBP4YuGcX13M38GlgNfAYnf+M/diOZjgvnZV2U80hpv9aVe8ZcCuaAdyzkCS1cs9C2kVJvgy8a7vy56vqG5O8ncOAP9+uvLmqfnUytyONx7CQJLXyMJQkqZVhIUlqZVhIkloZFpKkVv8fTSz7V9lnnQ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iOZjgvnZV2U80hpv9aVe8ZcCuaAdyzkCS1cs9C2kVJvgy8a7vy56vqG5O8ncOAP9+uvLmqfnUytyONx7CQJLXyMJQkqZVhIUlqZVhIkloZFpKkVv8fTSz7V9lnnQ8AAAAASUVORK5CYII= (395×263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43608" y="544522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Above graphical representation we can clearly see 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Churn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 in customers with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ight_mins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120 to 280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1" y="980728"/>
            <a:ext cx="6141614" cy="415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9896" y="1075615"/>
            <a:ext cx="10729192" cy="57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560684" y="188640"/>
            <a:ext cx="31625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lang="en-IN" sz="30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000" dirty="0"/>
          </a:p>
        </p:txBody>
      </p:sp>
      <p:pic>
        <p:nvPicPr>
          <p:cNvPr id="4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4319" y="20055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9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20688" y="980728"/>
            <a:ext cx="790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Account_length has Outliers in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Voice_mail_messages has Outliers in Upper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Day_mins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Evening_mins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Night_mins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International_mins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Customer_service_calls has Outliers in Upper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International_plan has Outliers in Upper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Day_calls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Day_charge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Evening_calls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Evening_charge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Customer_service_calls has Outliers in Upper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Night_calls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Night_charge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International_calls has Outliers in Upper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International_charge has Outliers in Both Upper and Lower Quartile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Total_charge has Outliers in Both Upper and Lower Quartile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978012" y="37702"/>
            <a:ext cx="31625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lang="en-IN" sz="30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000" dirty="0"/>
          </a:p>
        </p:txBody>
      </p:sp>
      <p:pic>
        <p:nvPicPr>
          <p:cNvPr id="4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00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17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3">
            <a:extLst>
              <a:ext uri="{FF2B5EF4-FFF2-40B4-BE49-F238E27FC236}">
                <a16:creationId xmlns="" xmlns:a16="http://schemas.microsoft.com/office/drawing/2014/main" id="{59C9BD50-78AC-1C0C-9395-A8271D7F95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78F01E-AE50-DEF9-166F-D9FBFCBC44B4}"/>
              </a:ext>
            </a:extLst>
          </p:cNvPr>
          <p:cNvSpPr txBox="1"/>
          <p:nvPr/>
        </p:nvSpPr>
        <p:spPr>
          <a:xfrm>
            <a:off x="695130" y="330060"/>
            <a:ext cx="775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Multicollinearity: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4" y="865500"/>
            <a:ext cx="8095085" cy="527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35080" cy="418058"/>
          </a:xfrm>
        </p:spPr>
        <p:txBody>
          <a:bodyPr>
            <a:noAutofit/>
          </a:bodyPr>
          <a:lstStyle/>
          <a:p>
            <a:pPr algn="l"/>
            <a:r>
              <a:rPr lang="en-IN" sz="28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Multicollinearity:</a:t>
            </a:r>
            <a:br>
              <a:rPr lang="en-IN" sz="28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Voice_mail_plan &amp; voice_mail_messages has Strong Correlation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value 0.96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Total Charge &amp; Day_min has a Strong Correlation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value 0.87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Charge &amp; Evening_min, Evening_Charges has a  Weak Correlation.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6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/>
        </p:nvSpPr>
        <p:spPr>
          <a:xfrm>
            <a:off x="228375" y="249994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0;p2">
            <a:extLst>
              <a:ext uri="{FF2B5EF4-FFF2-40B4-BE49-F238E27FC236}">
                <a16:creationId xmlns="" xmlns:a16="http://schemas.microsoft.com/office/drawing/2014/main" id="{38F8D05A-AD15-8E92-B673-28731E5A92E9}"/>
              </a:ext>
            </a:extLst>
          </p:cNvPr>
          <p:cNvSpPr txBox="1"/>
          <p:nvPr/>
        </p:nvSpPr>
        <p:spPr>
          <a:xfrm>
            <a:off x="320925" y="864493"/>
            <a:ext cx="836197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churn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rates are usually higher than 10%. </a:t>
            </a: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that reason, they develop strategies to keep as many clients as possible. </a:t>
            </a: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classification project since the variable to be predicted is binary (churn or loyal customer). </a:t>
            </a:r>
          </a:p>
        </p:txBody>
      </p:sp>
      <p:sp>
        <p:nvSpPr>
          <p:cNvPr id="9" name="Google Shape;341;p2"/>
          <p:cNvSpPr txBox="1"/>
          <p:nvPr/>
        </p:nvSpPr>
        <p:spPr>
          <a:xfrm>
            <a:off x="320925" y="3198188"/>
            <a:ext cx="256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Century Gothic"/>
              </a:rPr>
              <a:t>Objective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: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375" y="3861048"/>
            <a:ext cx="813690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analyze customer-level data of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firm, build predictive models to identify customers at high risk of churn and identify the main indicators of churn.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here is to model churn probability, conditioned on the customer features.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algn="just"/>
            <a:endParaRPr lang="en-US"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76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8640960" cy="320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dirty="0"/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analysis 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 smtClean="0"/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business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lang="en-US" dirty="0" smtClean="0"/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/>
              <a:t>Outlier Detection and Treatment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/>
              <a:t>Feature Engineering.</a:t>
            </a:r>
            <a:endParaRPr lang="en-US" dirty="0" smtClean="0"/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/>
              <a:t>Model Building</a:t>
            </a:r>
          </a:p>
          <a:p>
            <a:pPr marL="342900" lvl="0" indent="-342900"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through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Stream-lit.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5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103065" y="100243"/>
            <a:ext cx="613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973718"/>
            <a:ext cx="6998891" cy="5744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6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326571" y="249994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set details: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"/>
          <p:cNvSpPr txBox="1"/>
          <p:nvPr/>
        </p:nvSpPr>
        <p:spPr>
          <a:xfrm>
            <a:off x="326571" y="974871"/>
            <a:ext cx="86322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about predicting whether a customer will change telecommunications provider, something known as "churning".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contains 3333 samples. Each sample contains 18 features and 1 boolean variable "churn" which indicates the class of the sample.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does not contain any 'nan' values hence we don't have any missing values, also the data types are correct.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that 19 columns there are 10 integer type and 9 floating type.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does not contain any duplicate rows.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2DFC3E-470E-0E26-6CC9-B6915673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83" y="3484812"/>
            <a:ext cx="8632234" cy="29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32656"/>
            <a:ext cx="686004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746652"/>
            <a:ext cx="417646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oogle Shape;37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58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6"/>
          <p:cNvSpPr txBox="1"/>
          <p:nvPr/>
        </p:nvSpPr>
        <p:spPr>
          <a:xfrm>
            <a:off x="305014" y="217431"/>
            <a:ext cx="8503149" cy="5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Exploratory Data Analysis (EDA):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7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41B4E4-0081-25D5-15F2-7F0594EDBF73}"/>
              </a:ext>
            </a:extLst>
          </p:cNvPr>
          <p:cNvSpPr txBox="1"/>
          <p:nvPr/>
        </p:nvSpPr>
        <p:spPr>
          <a:xfrm>
            <a:off x="354530" y="1091681"/>
            <a:ext cx="8434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mean value and the median value (50% percentile) are not having much difference between them for all the columns except the four discrete columns which are voice_mail_plan, voice_mail_messages, international_plan, and churn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4" y="2132856"/>
            <a:ext cx="8653792" cy="320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1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6;p6"/>
          <p:cNvSpPr txBox="1"/>
          <p:nvPr/>
        </p:nvSpPr>
        <p:spPr>
          <a:xfrm>
            <a:off x="305014" y="217431"/>
            <a:ext cx="8503149" cy="5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Exploratory Data Analysis (EDA):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7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41B4E4-0081-25D5-15F2-7F0594EDBF73}"/>
              </a:ext>
            </a:extLst>
          </p:cNvPr>
          <p:cNvSpPr txBox="1"/>
          <p:nvPr/>
        </p:nvSpPr>
        <p:spPr>
          <a:xfrm>
            <a:off x="354530" y="1091681"/>
            <a:ext cx="8434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account length, voice mail messages, customer service calls, &amp; international calls the max value is almost double to the 75% percentile value. For the remaining columns there is not a big difference in the 75% value and max value.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observations 1 and 2, it looks like the given data is somewhat symmetric. And, we can say there is a chance of outlier in account length, voice mail messages, customer service calls, &amp; international calls columns. But we will be confirming that below with the help of histogram and boxplot.</a:t>
            </a:r>
          </a:p>
          <a:p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2" y="885608"/>
            <a:ext cx="8628651" cy="3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77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>
            <a:spLocks noGrp="1"/>
          </p:cNvSpPr>
          <p:nvPr>
            <p:ph type="title"/>
          </p:nvPr>
        </p:nvSpPr>
        <p:spPr>
          <a:xfrm>
            <a:off x="-12441" y="385990"/>
            <a:ext cx="8828311" cy="53495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given Target </a:t>
            </a:r>
            <a:r>
              <a:rPr lang="en-US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“CHURN”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oogle Shape;348;p3">
            <a:extLst>
              <a:ext uri="{FF2B5EF4-FFF2-40B4-BE49-F238E27FC236}">
                <a16:creationId xmlns="" xmlns:a16="http://schemas.microsoft.com/office/drawing/2014/main" id="{9A12A648-D700-1243-3F39-976BD0D507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849" y="1803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AEA7F6-0648-8DD9-18C4-ECA3BB03B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48" y="1261500"/>
            <a:ext cx="5951736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94C916-C275-885B-6B10-5AB0764EC0C1}"/>
              </a:ext>
            </a:extLst>
          </p:cNvPr>
          <p:cNvSpPr txBox="1"/>
          <p:nvPr/>
        </p:nvSpPr>
        <p:spPr>
          <a:xfrm>
            <a:off x="417544" y="4957353"/>
            <a:ext cx="796834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data only 483 (14.5%) customers are the churn customers.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data only 2850 (85.5%) customers are the loyal customers.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observations 1 and 2 we can say that there is a significant imbalance in the two classes of data.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700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"/>
    </mc:Choice>
    <mc:Fallback xmlns="">
      <p:transition spd="slow" advTm="1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836</Words>
  <Application>Microsoft Office PowerPoint</Application>
  <PresentationFormat>On-screen Show (4:3)</PresentationFormat>
  <Paragraphs>107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the given Target variable “CHURN”: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Multicollinearity: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2023-01-08T06:26:58Z</dcterms:created>
  <dcterms:modified xsi:type="dcterms:W3CDTF">2023-01-08T09:00:09Z</dcterms:modified>
</cp:coreProperties>
</file>