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Raleway" pitchFamily="2" charset="0"/>
      <p:regular r:id="rId20"/>
    </p:embeddedFont>
    <p:embeddedFont>
      <p:font typeface="Roboto" panose="02000000000000000000" pitchFamily="2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0757B7-D3B4-4B01-9325-A7E9407A4E96}" v="5" dt="2025-10-29T05:48:17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nav T K" userId="f78cdfa7ae49d165" providerId="LiveId" clId="{BCB8B3DA-02A9-4D01-B080-D0F89BE01238}"/>
    <pc:docChg chg="custSel addSld modSld">
      <pc:chgData name="Abhinav T K" userId="f78cdfa7ae49d165" providerId="LiveId" clId="{BCB8B3DA-02A9-4D01-B080-D0F89BE01238}" dt="2025-10-29T05:48:34.726" v="196" actId="1076"/>
      <pc:docMkLst>
        <pc:docMk/>
      </pc:docMkLst>
      <pc:sldChg chg="modSp mod">
        <pc:chgData name="Abhinav T K" userId="f78cdfa7ae49d165" providerId="LiveId" clId="{BCB8B3DA-02A9-4D01-B080-D0F89BE01238}" dt="2025-10-29T05:38:04.563" v="17" actId="1036"/>
        <pc:sldMkLst>
          <pc:docMk/>
          <pc:sldMk cId="0" sldId="261"/>
        </pc:sldMkLst>
        <pc:spChg chg="mod">
          <ac:chgData name="Abhinav T K" userId="f78cdfa7ae49d165" providerId="LiveId" clId="{BCB8B3DA-02A9-4D01-B080-D0F89BE01238}" dt="2025-10-29T05:38:04.563" v="17" actId="1036"/>
          <ac:spMkLst>
            <pc:docMk/>
            <pc:sldMk cId="0" sldId="261"/>
            <ac:spMk id="9" creationId="{00000000-0000-0000-0000-000000000000}"/>
          </ac:spMkLst>
        </pc:spChg>
      </pc:sldChg>
      <pc:sldChg chg="modSp mod">
        <pc:chgData name="Abhinav T K" userId="f78cdfa7ae49d165" providerId="LiveId" clId="{BCB8B3DA-02A9-4D01-B080-D0F89BE01238}" dt="2025-10-29T05:37:24.992" v="2" actId="1036"/>
        <pc:sldMkLst>
          <pc:docMk/>
          <pc:sldMk cId="0" sldId="265"/>
        </pc:sldMkLst>
        <pc:spChg chg="mod">
          <ac:chgData name="Abhinav T K" userId="f78cdfa7ae49d165" providerId="LiveId" clId="{BCB8B3DA-02A9-4D01-B080-D0F89BE01238}" dt="2025-10-29T05:36:56.895" v="1" actId="1036"/>
          <ac:spMkLst>
            <pc:docMk/>
            <pc:sldMk cId="0" sldId="265"/>
            <ac:spMk id="5" creationId="{00000000-0000-0000-0000-000000000000}"/>
          </ac:spMkLst>
        </pc:spChg>
        <pc:spChg chg="mod">
          <ac:chgData name="Abhinav T K" userId="f78cdfa7ae49d165" providerId="LiveId" clId="{BCB8B3DA-02A9-4D01-B080-D0F89BE01238}" dt="2025-10-29T05:37:24.992" v="2" actId="1036"/>
          <ac:spMkLst>
            <pc:docMk/>
            <pc:sldMk cId="0" sldId="265"/>
            <ac:spMk id="9" creationId="{00000000-0000-0000-0000-000000000000}"/>
          </ac:spMkLst>
        </pc:spChg>
      </pc:sldChg>
      <pc:sldChg chg="addSp delSp modSp new mod">
        <pc:chgData name="Abhinav T K" userId="f78cdfa7ae49d165" providerId="LiveId" clId="{BCB8B3DA-02A9-4D01-B080-D0F89BE01238}" dt="2025-10-29T05:46:20.814" v="112" actId="20577"/>
        <pc:sldMkLst>
          <pc:docMk/>
          <pc:sldMk cId="110209233" sldId="266"/>
        </pc:sldMkLst>
        <pc:spChg chg="add mod">
          <ac:chgData name="Abhinav T K" userId="f78cdfa7ae49d165" providerId="LiveId" clId="{BCB8B3DA-02A9-4D01-B080-D0F89BE01238}" dt="2025-10-29T05:39:08.450" v="43" actId="20577"/>
          <ac:spMkLst>
            <pc:docMk/>
            <pc:sldMk cId="110209233" sldId="266"/>
            <ac:spMk id="2" creationId="{8B26C3AD-ADFC-0AB2-B8CF-13871F278A91}"/>
          </ac:spMkLst>
        </pc:spChg>
        <pc:spChg chg="add del mod">
          <ac:chgData name="Abhinav T K" userId="f78cdfa7ae49d165" providerId="LiveId" clId="{BCB8B3DA-02A9-4D01-B080-D0F89BE01238}" dt="2025-10-29T05:45:30.748" v="56" actId="478"/>
          <ac:spMkLst>
            <pc:docMk/>
            <pc:sldMk cId="110209233" sldId="266"/>
            <ac:spMk id="5" creationId="{7EB8EC3F-ABAA-45F8-3B3C-05606D9FD9D8}"/>
          </ac:spMkLst>
        </pc:spChg>
        <pc:spChg chg="add mod">
          <ac:chgData name="Abhinav T K" userId="f78cdfa7ae49d165" providerId="LiveId" clId="{BCB8B3DA-02A9-4D01-B080-D0F89BE01238}" dt="2025-10-29T05:46:20.814" v="112" actId="20577"/>
          <ac:spMkLst>
            <pc:docMk/>
            <pc:sldMk cId="110209233" sldId="266"/>
            <ac:spMk id="7" creationId="{41FB8C4C-7A1C-BFEB-D3B8-C09E9126322E}"/>
          </ac:spMkLst>
        </pc:spChg>
        <pc:picChg chg="add mod">
          <ac:chgData name="Abhinav T K" userId="f78cdfa7ae49d165" providerId="LiveId" clId="{BCB8B3DA-02A9-4D01-B080-D0F89BE01238}" dt="2025-10-29T05:45:46.870" v="58" actId="1076"/>
          <ac:picMkLst>
            <pc:docMk/>
            <pc:sldMk cId="110209233" sldId="266"/>
            <ac:picMk id="4" creationId="{0BCB9243-9D43-B243-756C-96F19466CA50}"/>
          </ac:picMkLst>
        </pc:picChg>
      </pc:sldChg>
      <pc:sldChg chg="addSp modSp new mod">
        <pc:chgData name="Abhinav T K" userId="f78cdfa7ae49d165" providerId="LiveId" clId="{BCB8B3DA-02A9-4D01-B080-D0F89BE01238}" dt="2025-10-29T05:47:27.721" v="154" actId="14100"/>
        <pc:sldMkLst>
          <pc:docMk/>
          <pc:sldMk cId="2334652065" sldId="267"/>
        </pc:sldMkLst>
        <pc:spChg chg="add mod">
          <ac:chgData name="Abhinav T K" userId="f78cdfa7ae49d165" providerId="LiveId" clId="{BCB8B3DA-02A9-4D01-B080-D0F89BE01238}" dt="2025-10-29T05:46:52.487" v="149" actId="20577"/>
          <ac:spMkLst>
            <pc:docMk/>
            <pc:sldMk cId="2334652065" sldId="267"/>
            <ac:spMk id="3" creationId="{C83413CE-DADC-1127-978D-286E96700594}"/>
          </ac:spMkLst>
        </pc:spChg>
        <pc:picChg chg="add mod">
          <ac:chgData name="Abhinav T K" userId="f78cdfa7ae49d165" providerId="LiveId" clId="{BCB8B3DA-02A9-4D01-B080-D0F89BE01238}" dt="2025-10-29T05:47:27.721" v="154" actId="14100"/>
          <ac:picMkLst>
            <pc:docMk/>
            <pc:sldMk cId="2334652065" sldId="267"/>
            <ac:picMk id="5" creationId="{F1EE1B48-6019-A8D4-08C4-86C9658DFB65}"/>
          </ac:picMkLst>
        </pc:picChg>
      </pc:sldChg>
      <pc:sldChg chg="addSp modSp new mod">
        <pc:chgData name="Abhinav T K" userId="f78cdfa7ae49d165" providerId="LiveId" clId="{BCB8B3DA-02A9-4D01-B080-D0F89BE01238}" dt="2025-10-29T05:48:34.726" v="196" actId="1076"/>
        <pc:sldMkLst>
          <pc:docMk/>
          <pc:sldMk cId="1209085939" sldId="268"/>
        </pc:sldMkLst>
        <pc:spChg chg="add mod">
          <ac:chgData name="Abhinav T K" userId="f78cdfa7ae49d165" providerId="LiveId" clId="{BCB8B3DA-02A9-4D01-B080-D0F89BE01238}" dt="2025-10-29T05:48:04.175" v="189" actId="20577"/>
          <ac:spMkLst>
            <pc:docMk/>
            <pc:sldMk cId="1209085939" sldId="268"/>
            <ac:spMk id="3" creationId="{B51F83DD-145B-272E-446F-F4481CE5D6A3}"/>
          </ac:spMkLst>
        </pc:spChg>
        <pc:picChg chg="add mod">
          <ac:chgData name="Abhinav T K" userId="f78cdfa7ae49d165" providerId="LiveId" clId="{BCB8B3DA-02A9-4D01-B080-D0F89BE01238}" dt="2025-10-29T05:48:34.726" v="196" actId="1076"/>
          <ac:picMkLst>
            <pc:docMk/>
            <pc:sldMk cId="1209085939" sldId="268"/>
            <ac:picMk id="5" creationId="{CF009D68-07FB-0220-6803-C16DC14134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45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72978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ContactApp - Full Stack Contact Management System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63069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comprehensive full-stack solution built with Spring Boot, React, and MongoDB for seamless contact management and real-time search capabilities.</a:t>
            </a:r>
            <a:endParaRPr lang="en-US" sz="17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007438-8D96-9A34-9162-3B2E8446D4B6}"/>
              </a:ext>
            </a:extLst>
          </p:cNvPr>
          <p:cNvSpPr/>
          <p:nvPr/>
        </p:nvSpPr>
        <p:spPr>
          <a:xfrm>
            <a:off x="12801600" y="7727795"/>
            <a:ext cx="1828800" cy="42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0908" y="607814"/>
            <a:ext cx="5624512" cy="536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Demo &amp; Learning Outcomes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600908" y="1573530"/>
            <a:ext cx="2146102" cy="268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Live Demonstration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600908" y="2013466"/>
            <a:ext cx="6504861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Browse complete contact list with sorting capabilities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00908" y="2359302"/>
            <a:ext cx="6504861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new contacts with form validation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00908" y="2682835"/>
            <a:ext cx="6504861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Edit and update existing contact information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600908" y="3017520"/>
            <a:ext cx="6504861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Delete contacts with confirmation dialogs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600908" y="3352205"/>
            <a:ext cx="6504861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search functionality across all fields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00908" y="3698040"/>
            <a:ext cx="6504861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Responsive design on desktop, tablet, and mobile screens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7532251" y="1556266"/>
            <a:ext cx="6504861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endParaRPr lang="en-US" sz="1350" dirty="0"/>
          </a:p>
        </p:txBody>
      </p:sp>
      <p:sp>
        <p:nvSpPr>
          <p:cNvPr id="11" name="Shape 9"/>
          <p:cNvSpPr/>
          <p:nvPr/>
        </p:nvSpPr>
        <p:spPr>
          <a:xfrm>
            <a:off x="600908" y="4300480"/>
            <a:ext cx="13428583" cy="29051"/>
          </a:xfrm>
          <a:prstGeom prst="rect">
            <a:avLst/>
          </a:prstGeom>
          <a:solidFill>
            <a:srgbClr val="3C3939">
              <a:alpha val="50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600908" y="4587002"/>
            <a:ext cx="2891552" cy="321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Skills Demonstrated</a:t>
            </a:r>
            <a:endParaRPr lang="en-US" sz="2000" dirty="0"/>
          </a:p>
        </p:txBody>
      </p:sp>
      <p:sp>
        <p:nvSpPr>
          <p:cNvPr id="13" name="Shape 11"/>
          <p:cNvSpPr/>
          <p:nvPr/>
        </p:nvSpPr>
        <p:spPr>
          <a:xfrm>
            <a:off x="600908" y="5166360"/>
            <a:ext cx="6628448" cy="1279208"/>
          </a:xfrm>
          <a:prstGeom prst="roundRect">
            <a:avLst>
              <a:gd name="adj" fmla="val 563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80217" y="5345668"/>
            <a:ext cx="2403634" cy="268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Full-Stack Development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780217" y="5716905"/>
            <a:ext cx="6269831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Integration of frontend, backend, and database layers into cohesive application</a:t>
            </a:r>
            <a:endParaRPr lang="en-US" sz="1350" dirty="0"/>
          </a:p>
        </p:txBody>
      </p:sp>
      <p:sp>
        <p:nvSpPr>
          <p:cNvPr id="16" name="Shape 14"/>
          <p:cNvSpPr/>
          <p:nvPr/>
        </p:nvSpPr>
        <p:spPr>
          <a:xfrm>
            <a:off x="7401044" y="5166360"/>
            <a:ext cx="6628448" cy="1279208"/>
          </a:xfrm>
          <a:prstGeom prst="roundRect">
            <a:avLst>
              <a:gd name="adj" fmla="val 563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580352" y="5345668"/>
            <a:ext cx="2146102" cy="268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REST API Design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7580352" y="5716905"/>
            <a:ext cx="6269831" cy="549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Professional API implementation following industry best practices and conventions</a:t>
            </a:r>
            <a:endParaRPr lang="en-US" sz="1350" dirty="0"/>
          </a:p>
        </p:txBody>
      </p:sp>
      <p:sp>
        <p:nvSpPr>
          <p:cNvPr id="19" name="Shape 17"/>
          <p:cNvSpPr/>
          <p:nvPr/>
        </p:nvSpPr>
        <p:spPr>
          <a:xfrm>
            <a:off x="600908" y="6617256"/>
            <a:ext cx="6628448" cy="1004530"/>
          </a:xfrm>
          <a:prstGeom prst="roundRect">
            <a:avLst>
              <a:gd name="adj" fmla="val 717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80217" y="6796564"/>
            <a:ext cx="2661285" cy="268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Modern Web Technologies</a:t>
            </a:r>
            <a:endParaRPr lang="en-US" sz="1650" dirty="0"/>
          </a:p>
        </p:txBody>
      </p:sp>
      <p:sp>
        <p:nvSpPr>
          <p:cNvPr id="21" name="Text 19"/>
          <p:cNvSpPr/>
          <p:nvPr/>
        </p:nvSpPr>
        <p:spPr>
          <a:xfrm>
            <a:off x="780217" y="7167801"/>
            <a:ext cx="6269831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Expertise in React, Spring Boot, and MongoDB with latest features and patterns</a:t>
            </a:r>
            <a:endParaRPr lang="en-US" sz="1350" dirty="0"/>
          </a:p>
        </p:txBody>
      </p:sp>
      <p:sp>
        <p:nvSpPr>
          <p:cNvPr id="22" name="Shape 20"/>
          <p:cNvSpPr/>
          <p:nvPr/>
        </p:nvSpPr>
        <p:spPr>
          <a:xfrm>
            <a:off x="7401044" y="6617256"/>
            <a:ext cx="6628448" cy="1004530"/>
          </a:xfrm>
          <a:prstGeom prst="roundRect">
            <a:avLst>
              <a:gd name="adj" fmla="val 717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7580352" y="6796564"/>
            <a:ext cx="2146102" cy="268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MVC Architecture</a:t>
            </a:r>
            <a:endParaRPr lang="en-US" sz="1650" dirty="0"/>
          </a:p>
        </p:txBody>
      </p:sp>
      <p:sp>
        <p:nvSpPr>
          <p:cNvPr id="24" name="Text 22"/>
          <p:cNvSpPr/>
          <p:nvPr/>
        </p:nvSpPr>
        <p:spPr>
          <a:xfrm>
            <a:off x="7580352" y="7167801"/>
            <a:ext cx="6269831" cy="274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 separation of concerns ensuring maintainable and scalable codebase</a:t>
            </a:r>
            <a:endParaRPr lang="en-US" sz="13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C4F48F-9BFE-4831-DEA1-CCC309CD3B4F}"/>
              </a:ext>
            </a:extLst>
          </p:cNvPr>
          <p:cNvSpPr/>
          <p:nvPr/>
        </p:nvSpPr>
        <p:spPr>
          <a:xfrm>
            <a:off x="12801600" y="7738946"/>
            <a:ext cx="1828800" cy="42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26C3AD-ADFC-0AB2-B8CF-13871F278A91}"/>
              </a:ext>
            </a:extLst>
          </p:cNvPr>
          <p:cNvSpPr txBox="1"/>
          <p:nvPr/>
        </p:nvSpPr>
        <p:spPr>
          <a:xfrm>
            <a:off x="1081668" y="61331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Raleway" pitchFamily="2" charset="0"/>
              </a:rPr>
              <a:t>Sample</a:t>
            </a:r>
            <a:r>
              <a:rPr lang="en-IN" sz="3200" dirty="0"/>
              <a:t> </a:t>
            </a:r>
            <a:r>
              <a:rPr lang="en-IN" sz="3200" dirty="0">
                <a:latin typeface="Raleway" pitchFamily="2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CB9243-9D43-B243-756C-96F19466C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5097" y="1999892"/>
            <a:ext cx="10069551" cy="58394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FB8C4C-7A1C-BFEB-D3B8-C09E9126322E}"/>
              </a:ext>
            </a:extLst>
          </p:cNvPr>
          <p:cNvSpPr txBox="1"/>
          <p:nvPr/>
        </p:nvSpPr>
        <p:spPr>
          <a:xfrm>
            <a:off x="1159727" y="1418173"/>
            <a:ext cx="7315200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800" dirty="0">
                <a:solidFill>
                  <a:srgbClr val="1B1B27"/>
                </a:solidFill>
                <a:latin typeface="Raleway" pitchFamily="34" charset="0"/>
              </a:rPr>
              <a:t>Fronten</a:t>
            </a:r>
            <a:r>
              <a:rPr lang="en-US" dirty="0">
                <a:solidFill>
                  <a:srgbClr val="1B1B27"/>
                </a:solidFill>
                <a:latin typeface="Raleway" pitchFamily="34" charset="0"/>
              </a:rPr>
              <a:t>d: React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0209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3413CE-DADC-1127-978D-286E96700594}"/>
              </a:ext>
            </a:extLst>
          </p:cNvPr>
          <p:cNvSpPr txBox="1"/>
          <p:nvPr/>
        </p:nvSpPr>
        <p:spPr>
          <a:xfrm>
            <a:off x="1148576" y="588617"/>
            <a:ext cx="7315200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100"/>
              </a:lnSpc>
              <a:buNone/>
            </a:pPr>
            <a:r>
              <a:rPr lang="en-US" dirty="0">
                <a:solidFill>
                  <a:srgbClr val="1B1B27"/>
                </a:solidFill>
                <a:latin typeface="Raleway" pitchFamily="34" charset="0"/>
              </a:rPr>
              <a:t>Backend: </a:t>
            </a:r>
            <a:r>
              <a:rPr lang="en-US" dirty="0" err="1">
                <a:solidFill>
                  <a:srgbClr val="1B1B27"/>
                </a:solidFill>
                <a:latin typeface="Raleway" pitchFamily="34" charset="0"/>
              </a:rPr>
              <a:t>SpringBoot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E1B48-6019-A8D4-08C4-86C9658D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452" y="1182028"/>
            <a:ext cx="7407496" cy="645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52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1F83DD-145B-272E-446F-F4481CE5D6A3}"/>
              </a:ext>
            </a:extLst>
          </p:cNvPr>
          <p:cNvSpPr txBox="1"/>
          <p:nvPr/>
        </p:nvSpPr>
        <p:spPr>
          <a:xfrm>
            <a:off x="981307" y="588617"/>
            <a:ext cx="7315200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100"/>
              </a:lnSpc>
              <a:buNone/>
            </a:pPr>
            <a:r>
              <a:rPr lang="en-US" dirty="0">
                <a:solidFill>
                  <a:srgbClr val="1B1B27"/>
                </a:solidFill>
                <a:latin typeface="Raleway" pitchFamily="34" charset="0"/>
              </a:rPr>
              <a:t>Database: MongoDB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09D68-07FB-0220-6803-C16DC1413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77" y="1126274"/>
            <a:ext cx="10917045" cy="63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8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1743"/>
            <a:ext cx="103898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Overview &amp; System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1068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ContactApp is a full-stack CRUD application designed for efficient contact management with real-time search and responsive design capabilities.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591639"/>
            <a:ext cx="4347567" cy="90725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20604" y="4725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React Frontend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216128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Port 3000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604" y="5715119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interface with real-time updates and responsive design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3591639"/>
            <a:ext cx="4347567" cy="907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368171" y="4725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Spring Boot API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368171" y="5216128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Port 8080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5368171" y="5715119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RESTful services handling business logic and data operations</a:t>
            </a:r>
            <a:endParaRPr lang="en-US" sz="175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3591639"/>
            <a:ext cx="4347567" cy="90725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715738" y="47257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MongoDB Database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9715738" y="5216128"/>
            <a:ext cx="38939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Port 27017</a:t>
            </a:r>
            <a:endParaRPr lang="en-US" sz="1750" dirty="0"/>
          </a:p>
        </p:txBody>
      </p:sp>
      <p:sp>
        <p:nvSpPr>
          <p:cNvPr id="15" name="Text 10"/>
          <p:cNvSpPr/>
          <p:nvPr/>
        </p:nvSpPr>
        <p:spPr>
          <a:xfrm>
            <a:off x="9715738" y="5715119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NoSQL storage for flexible contact data management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72EB79-E430-8443-88CE-85C779469D3D}"/>
              </a:ext>
            </a:extLst>
          </p:cNvPr>
          <p:cNvSpPr/>
          <p:nvPr/>
        </p:nvSpPr>
        <p:spPr>
          <a:xfrm>
            <a:off x="12801600" y="7738946"/>
            <a:ext cx="1828800" cy="42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8657"/>
            <a:ext cx="73803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Complete Technology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14412"/>
            <a:ext cx="29609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Backend Technologies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95556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Spring Boot 3.5.5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37754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 17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79952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Maven build tool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22150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Spring Data MongoDB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64348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Spring Web framework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706547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Embedded Tomcat server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148745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REST API architecture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288161" y="2914412"/>
            <a:ext cx="29954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Frontend Technologies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288161" y="3495556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 19.1.1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288161" y="3937754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Axios for HTTP requests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288161" y="4379952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JavaScript ES6+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5288161" y="4822150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CSS3 styling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5288161" y="5264348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NPM package manager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5288161" y="5706547"/>
            <a:ext cx="3933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Component-based architecture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782532" y="2914412"/>
            <a:ext cx="28371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Database Technology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9782532" y="3495556"/>
            <a:ext cx="4069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MongoDB (NoSQL)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9782532" y="3937754"/>
            <a:ext cx="4069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JSON document format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9782532" y="4379952"/>
            <a:ext cx="4069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Flexible schema design</a:t>
            </a:r>
            <a:endParaRPr lang="en-US" sz="1750" dirty="0"/>
          </a:p>
        </p:txBody>
      </p:sp>
      <p:sp>
        <p:nvSpPr>
          <p:cNvPr id="22" name="Text 20"/>
          <p:cNvSpPr/>
          <p:nvPr/>
        </p:nvSpPr>
        <p:spPr>
          <a:xfrm>
            <a:off x="9782532" y="4822150"/>
            <a:ext cx="4069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High-performance queries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9782532" y="5264348"/>
            <a:ext cx="4069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Scalable data storage</a:t>
            </a:r>
            <a:endParaRPr lang="en-US" sz="17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5C855E3-C133-61EC-080E-DFC4C36C2BA7}"/>
              </a:ext>
            </a:extLst>
          </p:cNvPr>
          <p:cNvSpPr/>
          <p:nvPr/>
        </p:nvSpPr>
        <p:spPr>
          <a:xfrm>
            <a:off x="12801600" y="7727795"/>
            <a:ext cx="1828800" cy="42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710922"/>
            <a:ext cx="6034207" cy="5107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Structure &amp; MVC Pattern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72095" y="1630204"/>
            <a:ext cx="2098953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Backend (Spring Boot)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572095" y="2069425"/>
            <a:ext cx="6543675" cy="1374577"/>
          </a:xfrm>
          <a:prstGeom prst="roundRect">
            <a:avLst>
              <a:gd name="adj" fmla="val 4995"/>
            </a:avLst>
          </a:prstGeom>
          <a:solidFill>
            <a:srgbClr val="D2D2E0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49" y="2292906"/>
            <a:ext cx="255389" cy="20431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54192" y="2273618"/>
            <a:ext cx="204335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Model Layer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1154192" y="2692360"/>
            <a:ext cx="5798225" cy="5229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User.java</a:t>
            </a:r>
            <a:r>
              <a:rPr lang="en-US" sz="12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Defines the data structure and entity mapping for contact information</a:t>
            </a:r>
            <a:endParaRPr lang="en-US" sz="1250" dirty="0"/>
          </a:p>
        </p:txBody>
      </p:sp>
      <p:sp>
        <p:nvSpPr>
          <p:cNvPr id="8" name="Shape 5"/>
          <p:cNvSpPr/>
          <p:nvPr/>
        </p:nvSpPr>
        <p:spPr>
          <a:xfrm>
            <a:off x="572095" y="3627834"/>
            <a:ext cx="6543675" cy="1113115"/>
          </a:xfrm>
          <a:prstGeom prst="roundRect">
            <a:avLst>
              <a:gd name="adj" fmla="val 6168"/>
            </a:avLst>
          </a:prstGeom>
          <a:solidFill>
            <a:srgbClr val="D2D2E0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49" y="3851315"/>
            <a:ext cx="255389" cy="20431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154192" y="3832027"/>
            <a:ext cx="204335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Repository Layer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1154192" y="4250769"/>
            <a:ext cx="5798225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UserRepository.java</a:t>
            </a:r>
            <a:r>
              <a:rPr lang="en-US" sz="12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Handles database operations and custom queries</a:t>
            </a:r>
            <a:endParaRPr lang="en-US" sz="1250" dirty="0"/>
          </a:p>
        </p:txBody>
      </p:sp>
      <p:sp>
        <p:nvSpPr>
          <p:cNvPr id="12" name="Shape 8"/>
          <p:cNvSpPr/>
          <p:nvPr/>
        </p:nvSpPr>
        <p:spPr>
          <a:xfrm>
            <a:off x="572095" y="4924782"/>
            <a:ext cx="6543675" cy="1113115"/>
          </a:xfrm>
          <a:prstGeom prst="roundRect">
            <a:avLst>
              <a:gd name="adj" fmla="val 6168"/>
            </a:avLst>
          </a:prstGeom>
          <a:solidFill>
            <a:srgbClr val="D2D2E0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49" y="5148263"/>
            <a:ext cx="255389" cy="204311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154192" y="5128974"/>
            <a:ext cx="204335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Controller Layer</a:t>
            </a:r>
            <a:endParaRPr lang="en-US" sz="1600" dirty="0"/>
          </a:p>
        </p:txBody>
      </p:sp>
      <p:sp>
        <p:nvSpPr>
          <p:cNvPr id="15" name="Text 10"/>
          <p:cNvSpPr/>
          <p:nvPr/>
        </p:nvSpPr>
        <p:spPr>
          <a:xfrm>
            <a:off x="1154192" y="5547717"/>
            <a:ext cx="5798225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UserController.java</a:t>
            </a:r>
            <a:r>
              <a:rPr lang="en-US" sz="12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Exposes REST API endpoints for client communication</a:t>
            </a:r>
            <a:endParaRPr lang="en-US" sz="1250" dirty="0"/>
          </a:p>
        </p:txBody>
      </p:sp>
      <p:sp>
        <p:nvSpPr>
          <p:cNvPr id="16" name="Shape 11"/>
          <p:cNvSpPr/>
          <p:nvPr/>
        </p:nvSpPr>
        <p:spPr>
          <a:xfrm>
            <a:off x="572095" y="6221730"/>
            <a:ext cx="6543675" cy="1113115"/>
          </a:xfrm>
          <a:prstGeom prst="roundRect">
            <a:avLst>
              <a:gd name="adj" fmla="val 6168"/>
            </a:avLst>
          </a:prstGeom>
          <a:solidFill>
            <a:srgbClr val="D2D2E0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49" y="6445210"/>
            <a:ext cx="255389" cy="20431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154192" y="6425922"/>
            <a:ext cx="204335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Configuration</a:t>
            </a:r>
            <a:endParaRPr lang="en-US" sz="1600" dirty="0"/>
          </a:p>
        </p:txBody>
      </p:sp>
      <p:sp>
        <p:nvSpPr>
          <p:cNvPr id="19" name="Text 13"/>
          <p:cNvSpPr/>
          <p:nvPr/>
        </p:nvSpPr>
        <p:spPr>
          <a:xfrm>
            <a:off x="1154192" y="6844665"/>
            <a:ext cx="5798225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application.properties</a:t>
            </a:r>
            <a:r>
              <a:rPr lang="en-US" sz="12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Database connection and application settings</a:t>
            </a:r>
            <a:endParaRPr lang="en-US" sz="1250" dirty="0"/>
          </a:p>
        </p:txBody>
      </p:sp>
      <p:sp>
        <p:nvSpPr>
          <p:cNvPr id="20" name="Text 14"/>
          <p:cNvSpPr/>
          <p:nvPr/>
        </p:nvSpPr>
        <p:spPr>
          <a:xfrm>
            <a:off x="7522250" y="1630204"/>
            <a:ext cx="204335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Frontend (React)</a:t>
            </a:r>
            <a:endParaRPr lang="en-US" sz="1600" dirty="0"/>
          </a:p>
        </p:txBody>
      </p:sp>
      <p:sp>
        <p:nvSpPr>
          <p:cNvPr id="21" name="Shape 15"/>
          <p:cNvSpPr/>
          <p:nvPr/>
        </p:nvSpPr>
        <p:spPr>
          <a:xfrm>
            <a:off x="7522250" y="2069425"/>
            <a:ext cx="6543675" cy="1113115"/>
          </a:xfrm>
          <a:prstGeom prst="roundRect">
            <a:avLst>
              <a:gd name="adj" fmla="val 6168"/>
            </a:avLst>
          </a:prstGeom>
          <a:solidFill>
            <a:srgbClr val="D2D2E0"/>
          </a:solidFill>
          <a:ln/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603" y="2292906"/>
            <a:ext cx="255389" cy="20431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8104346" y="2273618"/>
            <a:ext cx="204335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Main Component</a:t>
            </a:r>
            <a:endParaRPr lang="en-US" sz="1600" dirty="0"/>
          </a:p>
        </p:txBody>
      </p:sp>
      <p:sp>
        <p:nvSpPr>
          <p:cNvPr id="24" name="Text 17"/>
          <p:cNvSpPr/>
          <p:nvPr/>
        </p:nvSpPr>
        <p:spPr>
          <a:xfrm>
            <a:off x="8104346" y="2692360"/>
            <a:ext cx="5798225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App.js</a:t>
            </a:r>
            <a:r>
              <a:rPr lang="en-US" sz="12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Core application logic, state management, and API integration</a:t>
            </a:r>
            <a:endParaRPr lang="en-US" sz="1250" dirty="0"/>
          </a:p>
        </p:txBody>
      </p:sp>
      <p:sp>
        <p:nvSpPr>
          <p:cNvPr id="25" name="Shape 18"/>
          <p:cNvSpPr/>
          <p:nvPr/>
        </p:nvSpPr>
        <p:spPr>
          <a:xfrm>
            <a:off x="7522250" y="3366373"/>
            <a:ext cx="6543675" cy="1113115"/>
          </a:xfrm>
          <a:prstGeom prst="roundRect">
            <a:avLst>
              <a:gd name="adj" fmla="val 6168"/>
            </a:avLst>
          </a:prstGeom>
          <a:solidFill>
            <a:srgbClr val="D2D2E0"/>
          </a:solidFill>
          <a:ln/>
        </p:spPr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603" y="3589853"/>
            <a:ext cx="255389" cy="204311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8104346" y="3570565"/>
            <a:ext cx="2043351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Styling</a:t>
            </a:r>
            <a:endParaRPr lang="en-US" sz="1600" dirty="0"/>
          </a:p>
        </p:txBody>
      </p:sp>
      <p:sp>
        <p:nvSpPr>
          <p:cNvPr id="28" name="Text 20"/>
          <p:cNvSpPr/>
          <p:nvPr/>
        </p:nvSpPr>
        <p:spPr>
          <a:xfrm>
            <a:off x="8104346" y="3989308"/>
            <a:ext cx="5798225" cy="2614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App.css</a:t>
            </a:r>
            <a:r>
              <a:rPr lang="en-US" sz="12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Custom styles for responsive and modern UI design</a:t>
            </a:r>
            <a:endParaRPr lang="en-US" sz="1250" dirty="0"/>
          </a:p>
        </p:txBody>
      </p:sp>
      <p:sp>
        <p:nvSpPr>
          <p:cNvPr id="29" name="Text 21"/>
          <p:cNvSpPr/>
          <p:nvPr/>
        </p:nvSpPr>
        <p:spPr>
          <a:xfrm>
            <a:off x="7522250" y="4663321"/>
            <a:ext cx="6543675" cy="5229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MVC pattern ensures clean separation of concerns, making the application maintainable, scalable, and easy to test.</a:t>
            </a:r>
            <a:endParaRPr lang="en-US" sz="12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D75A9A-B197-E85D-056D-ABA918C842EA}"/>
              </a:ext>
            </a:extLst>
          </p:cNvPr>
          <p:cNvSpPr/>
          <p:nvPr/>
        </p:nvSpPr>
        <p:spPr>
          <a:xfrm>
            <a:off x="12801600" y="7727795"/>
            <a:ext cx="1828800" cy="42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8213"/>
            <a:ext cx="74127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Features &amp; Functionality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87153"/>
            <a:ext cx="4196358" cy="2955250"/>
          </a:xfrm>
          <a:prstGeom prst="roundRect">
            <a:avLst>
              <a:gd name="adj" fmla="val 322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028224" y="2221587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B1B27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5390" y="2408634"/>
            <a:ext cx="306110" cy="30611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8224" y="31288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Add Contact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3619262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Form validation ensures data integrity during contact creation with real-time error handling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1987153"/>
            <a:ext cx="4196358" cy="2955250"/>
          </a:xfrm>
          <a:prstGeom prst="roundRect">
            <a:avLst>
              <a:gd name="adj" fmla="val 322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5451396" y="2221587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B1B27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562" y="2408634"/>
            <a:ext cx="306110" cy="30611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451396" y="31288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View All Contacts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451396" y="3619262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Display comprehensive contact list with clean, organized layout and instant loading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640133" y="1987153"/>
            <a:ext cx="4196358" cy="2955250"/>
          </a:xfrm>
          <a:prstGeom prst="roundRect">
            <a:avLst>
              <a:gd name="adj" fmla="val 322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9874568" y="2221587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B1B27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1734" y="2408634"/>
            <a:ext cx="306110" cy="30611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74568" y="31288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Edit Contact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9874568" y="3619262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Update existing contact data seamlessly with pre-populated forms and validation</a:t>
            </a:r>
            <a:endParaRPr lang="en-US" sz="1750" dirty="0"/>
          </a:p>
        </p:txBody>
      </p:sp>
      <p:sp>
        <p:nvSpPr>
          <p:cNvPr id="18" name="Shape 13"/>
          <p:cNvSpPr/>
          <p:nvPr/>
        </p:nvSpPr>
        <p:spPr>
          <a:xfrm>
            <a:off x="793790" y="5197554"/>
            <a:ext cx="4196358" cy="2093714"/>
          </a:xfrm>
          <a:prstGeom prst="roundRect">
            <a:avLst>
              <a:gd name="adj" fmla="val 4550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19" name="Text 14"/>
          <p:cNvSpPr/>
          <p:nvPr/>
        </p:nvSpPr>
        <p:spPr>
          <a:xfrm>
            <a:off x="1051084" y="54548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Delete Contact</a:t>
            </a:r>
            <a:endParaRPr lang="en-US" sz="2200" dirty="0"/>
          </a:p>
        </p:txBody>
      </p:sp>
      <p:sp>
        <p:nvSpPr>
          <p:cNvPr id="20" name="Text 15"/>
          <p:cNvSpPr/>
          <p:nvPr/>
        </p:nvSpPr>
        <p:spPr>
          <a:xfrm>
            <a:off x="1051084" y="5945267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Safely remove contacts from the database with confirmation prompts</a:t>
            </a:r>
            <a:endParaRPr lang="en-US" sz="1750" dirty="0"/>
          </a:p>
        </p:txBody>
      </p:sp>
      <p:sp>
        <p:nvSpPr>
          <p:cNvPr id="21" name="Shape 16"/>
          <p:cNvSpPr/>
          <p:nvPr/>
        </p:nvSpPr>
        <p:spPr>
          <a:xfrm>
            <a:off x="5216962" y="5197554"/>
            <a:ext cx="4196358" cy="2093714"/>
          </a:xfrm>
          <a:prstGeom prst="roundRect">
            <a:avLst>
              <a:gd name="adj" fmla="val 4550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22" name="Text 17"/>
          <p:cNvSpPr/>
          <p:nvPr/>
        </p:nvSpPr>
        <p:spPr>
          <a:xfrm>
            <a:off x="5474256" y="54548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Real-time Search</a:t>
            </a:r>
            <a:endParaRPr lang="en-US" sz="2200" dirty="0"/>
          </a:p>
        </p:txBody>
      </p:sp>
      <p:sp>
        <p:nvSpPr>
          <p:cNvPr id="23" name="Text 18"/>
          <p:cNvSpPr/>
          <p:nvPr/>
        </p:nvSpPr>
        <p:spPr>
          <a:xfrm>
            <a:off x="5474256" y="5945267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Filter contacts instantly by name, email, or phone number without server calls</a:t>
            </a:r>
            <a:endParaRPr lang="en-US" sz="1750" dirty="0"/>
          </a:p>
        </p:txBody>
      </p:sp>
      <p:sp>
        <p:nvSpPr>
          <p:cNvPr id="24" name="Shape 19"/>
          <p:cNvSpPr/>
          <p:nvPr/>
        </p:nvSpPr>
        <p:spPr>
          <a:xfrm>
            <a:off x="9640133" y="5197554"/>
            <a:ext cx="4196358" cy="2093714"/>
          </a:xfrm>
          <a:prstGeom prst="roundRect">
            <a:avLst>
              <a:gd name="adj" fmla="val 4550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C7C7D0"/>
            </a:solidFill>
            <a:prstDash val="solid"/>
          </a:ln>
        </p:spPr>
      </p:sp>
      <p:sp>
        <p:nvSpPr>
          <p:cNvPr id="25" name="Text 20"/>
          <p:cNvSpPr/>
          <p:nvPr/>
        </p:nvSpPr>
        <p:spPr>
          <a:xfrm>
            <a:off x="9897427" y="54548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Responsive UI</a:t>
            </a:r>
            <a:endParaRPr lang="en-US" sz="2200" dirty="0"/>
          </a:p>
        </p:txBody>
      </p:sp>
      <p:sp>
        <p:nvSpPr>
          <p:cNvPr id="26" name="Text 21"/>
          <p:cNvSpPr/>
          <p:nvPr/>
        </p:nvSpPr>
        <p:spPr>
          <a:xfrm>
            <a:off x="9897427" y="5945267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Clean, user-friendly interface that adapts beautifully to all screen sizes</a:t>
            </a:r>
            <a:endParaRPr lang="en-US" sz="17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79F1A0-FC92-8578-4BA2-08E127B16637}"/>
              </a:ext>
            </a:extLst>
          </p:cNvPr>
          <p:cNvSpPr/>
          <p:nvPr/>
        </p:nvSpPr>
        <p:spPr>
          <a:xfrm>
            <a:off x="12801600" y="7727795"/>
            <a:ext cx="1828800" cy="42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3870" y="394335"/>
            <a:ext cx="5929193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REST API Endpoints &amp; HTTP Methods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83870" y="1102757"/>
            <a:ext cx="13662660" cy="221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application exposes a comprehensive RESTful API supporting full CRUD operations with search capabilities.</a:t>
            </a:r>
            <a:endParaRPr lang="en-US" sz="1050" dirty="0"/>
          </a:p>
        </p:txBody>
      </p:sp>
      <p:sp>
        <p:nvSpPr>
          <p:cNvPr id="4" name="Shape 2"/>
          <p:cNvSpPr/>
          <p:nvPr/>
        </p:nvSpPr>
        <p:spPr>
          <a:xfrm>
            <a:off x="483870" y="1479352"/>
            <a:ext cx="13662660" cy="829508"/>
          </a:xfrm>
          <a:prstGeom prst="roundRect">
            <a:avLst>
              <a:gd name="adj" fmla="val 7000"/>
            </a:avLst>
          </a:prstGeom>
          <a:solidFill>
            <a:srgbClr val="FFFFFF">
              <a:alpha val="95000"/>
            </a:srgbClr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99110" y="1494592"/>
            <a:ext cx="552926" cy="799028"/>
          </a:xfrm>
          <a:prstGeom prst="roundRect">
            <a:avLst>
              <a:gd name="adj" fmla="val 7194"/>
            </a:avLst>
          </a:prstGeom>
          <a:solidFill>
            <a:srgbClr val="E1E1EA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8060" y="1790462"/>
            <a:ext cx="207288" cy="20728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190268" y="1632823"/>
            <a:ext cx="1728073" cy="215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GET /contact/users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1190268" y="1931551"/>
            <a:ext cx="12802791" cy="221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Fetch all contacts from the database</a:t>
            </a:r>
            <a:endParaRPr lang="en-US" sz="1050" dirty="0"/>
          </a:p>
        </p:txBody>
      </p:sp>
      <p:sp>
        <p:nvSpPr>
          <p:cNvPr id="9" name="Shape 6"/>
          <p:cNvSpPr/>
          <p:nvPr/>
        </p:nvSpPr>
        <p:spPr>
          <a:xfrm>
            <a:off x="483870" y="2458243"/>
            <a:ext cx="13662660" cy="829508"/>
          </a:xfrm>
          <a:prstGeom prst="roundRect">
            <a:avLst>
              <a:gd name="adj" fmla="val 7000"/>
            </a:avLst>
          </a:prstGeom>
          <a:solidFill>
            <a:srgbClr val="FFFFFF">
              <a:alpha val="95000"/>
            </a:srgbClr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499110" y="2462332"/>
            <a:ext cx="552926" cy="799028"/>
          </a:xfrm>
          <a:prstGeom prst="roundRect">
            <a:avLst>
              <a:gd name="adj" fmla="val 7194"/>
            </a:avLst>
          </a:prstGeom>
          <a:solidFill>
            <a:srgbClr val="E1E1EA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8060" y="2758202"/>
            <a:ext cx="207288" cy="20728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190268" y="2600563"/>
            <a:ext cx="1728073" cy="215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POST /contact/users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1190268" y="2899291"/>
            <a:ext cx="12802791" cy="221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a new contact with validation</a:t>
            </a:r>
            <a:endParaRPr lang="en-US" sz="1050" dirty="0"/>
          </a:p>
        </p:txBody>
      </p:sp>
      <p:sp>
        <p:nvSpPr>
          <p:cNvPr id="14" name="Shape 10"/>
          <p:cNvSpPr/>
          <p:nvPr/>
        </p:nvSpPr>
        <p:spPr>
          <a:xfrm>
            <a:off x="483870" y="3414832"/>
            <a:ext cx="13662660" cy="829508"/>
          </a:xfrm>
          <a:prstGeom prst="roundRect">
            <a:avLst>
              <a:gd name="adj" fmla="val 7000"/>
            </a:avLst>
          </a:prstGeom>
          <a:solidFill>
            <a:srgbClr val="FFFFFF">
              <a:alpha val="95000"/>
            </a:srgbClr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15" name="Shape 11"/>
          <p:cNvSpPr/>
          <p:nvPr/>
        </p:nvSpPr>
        <p:spPr>
          <a:xfrm>
            <a:off x="499110" y="3430072"/>
            <a:ext cx="552926" cy="799028"/>
          </a:xfrm>
          <a:prstGeom prst="roundRect">
            <a:avLst>
              <a:gd name="adj" fmla="val 7194"/>
            </a:avLst>
          </a:prstGeom>
          <a:solidFill>
            <a:srgbClr val="E1E1EA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8060" y="3725942"/>
            <a:ext cx="207288" cy="20728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1190268" y="3568303"/>
            <a:ext cx="1940362" cy="215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GET /contact/users/{id}</a:t>
            </a:r>
            <a:endParaRPr lang="en-US" sz="1350" dirty="0"/>
          </a:p>
        </p:txBody>
      </p:sp>
      <p:sp>
        <p:nvSpPr>
          <p:cNvPr id="18" name="Text 13"/>
          <p:cNvSpPr/>
          <p:nvPr/>
        </p:nvSpPr>
        <p:spPr>
          <a:xfrm>
            <a:off x="1190268" y="3867031"/>
            <a:ext cx="12802791" cy="221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Retrieve specific contact by unique ID</a:t>
            </a:r>
            <a:endParaRPr lang="en-US" sz="1050" dirty="0"/>
          </a:p>
        </p:txBody>
      </p:sp>
      <p:sp>
        <p:nvSpPr>
          <p:cNvPr id="19" name="Shape 14"/>
          <p:cNvSpPr/>
          <p:nvPr/>
        </p:nvSpPr>
        <p:spPr>
          <a:xfrm>
            <a:off x="483870" y="4382572"/>
            <a:ext cx="13662660" cy="829508"/>
          </a:xfrm>
          <a:prstGeom prst="roundRect">
            <a:avLst>
              <a:gd name="adj" fmla="val 7000"/>
            </a:avLst>
          </a:prstGeom>
          <a:solidFill>
            <a:srgbClr val="FFFFFF">
              <a:alpha val="95000"/>
            </a:srgbClr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20" name="Shape 15"/>
          <p:cNvSpPr/>
          <p:nvPr/>
        </p:nvSpPr>
        <p:spPr>
          <a:xfrm>
            <a:off x="499110" y="4397812"/>
            <a:ext cx="552926" cy="799028"/>
          </a:xfrm>
          <a:prstGeom prst="roundRect">
            <a:avLst>
              <a:gd name="adj" fmla="val 7194"/>
            </a:avLst>
          </a:prstGeom>
          <a:solidFill>
            <a:srgbClr val="E1E1EA"/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8060" y="4693682"/>
            <a:ext cx="207288" cy="207288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1190268" y="4536043"/>
            <a:ext cx="1949291" cy="215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PUT /contact/users/{id}</a:t>
            </a:r>
            <a:endParaRPr lang="en-US" sz="1350" dirty="0"/>
          </a:p>
        </p:txBody>
      </p:sp>
      <p:sp>
        <p:nvSpPr>
          <p:cNvPr id="23" name="Text 17"/>
          <p:cNvSpPr/>
          <p:nvPr/>
        </p:nvSpPr>
        <p:spPr>
          <a:xfrm>
            <a:off x="1190268" y="4834771"/>
            <a:ext cx="12802791" cy="221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Update existing contact information</a:t>
            </a:r>
            <a:endParaRPr lang="en-US" sz="1050" dirty="0"/>
          </a:p>
        </p:txBody>
      </p:sp>
      <p:sp>
        <p:nvSpPr>
          <p:cNvPr id="24" name="Shape 18"/>
          <p:cNvSpPr/>
          <p:nvPr/>
        </p:nvSpPr>
        <p:spPr>
          <a:xfrm>
            <a:off x="483870" y="5350312"/>
            <a:ext cx="13662660" cy="829508"/>
          </a:xfrm>
          <a:prstGeom prst="roundRect">
            <a:avLst>
              <a:gd name="adj" fmla="val 7000"/>
            </a:avLst>
          </a:prstGeom>
          <a:solidFill>
            <a:srgbClr val="FFFFFF">
              <a:alpha val="95000"/>
            </a:srgbClr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25" name="Shape 19"/>
          <p:cNvSpPr/>
          <p:nvPr/>
        </p:nvSpPr>
        <p:spPr>
          <a:xfrm>
            <a:off x="499110" y="5365552"/>
            <a:ext cx="552926" cy="799028"/>
          </a:xfrm>
          <a:prstGeom prst="roundRect">
            <a:avLst>
              <a:gd name="adj" fmla="val 7194"/>
            </a:avLst>
          </a:prstGeom>
          <a:solidFill>
            <a:srgbClr val="E1E1EA"/>
          </a:solidFill>
          <a:ln/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8060" y="5661422"/>
            <a:ext cx="207288" cy="207288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1190268" y="5503783"/>
            <a:ext cx="2256115" cy="215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DELETE /contact/users/{id}</a:t>
            </a:r>
            <a:endParaRPr lang="en-US" sz="1350" dirty="0"/>
          </a:p>
        </p:txBody>
      </p:sp>
      <p:sp>
        <p:nvSpPr>
          <p:cNvPr id="28" name="Text 21"/>
          <p:cNvSpPr/>
          <p:nvPr/>
        </p:nvSpPr>
        <p:spPr>
          <a:xfrm>
            <a:off x="1190268" y="5802511"/>
            <a:ext cx="12802791" cy="221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Remove contact from the database</a:t>
            </a:r>
            <a:endParaRPr lang="en-US" sz="1050" dirty="0"/>
          </a:p>
        </p:txBody>
      </p:sp>
      <p:sp>
        <p:nvSpPr>
          <p:cNvPr id="29" name="Shape 22"/>
          <p:cNvSpPr/>
          <p:nvPr/>
        </p:nvSpPr>
        <p:spPr>
          <a:xfrm>
            <a:off x="483870" y="6318052"/>
            <a:ext cx="13662660" cy="829508"/>
          </a:xfrm>
          <a:prstGeom prst="roundRect">
            <a:avLst>
              <a:gd name="adj" fmla="val 7000"/>
            </a:avLst>
          </a:prstGeom>
          <a:solidFill>
            <a:srgbClr val="FFFFFF">
              <a:alpha val="95000"/>
            </a:srgbClr>
          </a:solidFill>
          <a:ln w="15240">
            <a:solidFill>
              <a:srgbClr val="C7C7D0"/>
            </a:solidFill>
            <a:prstDash val="solid"/>
          </a:ln>
        </p:spPr>
      </p:sp>
      <p:sp>
        <p:nvSpPr>
          <p:cNvPr id="30" name="Shape 23"/>
          <p:cNvSpPr/>
          <p:nvPr/>
        </p:nvSpPr>
        <p:spPr>
          <a:xfrm>
            <a:off x="499110" y="6333292"/>
            <a:ext cx="552926" cy="799028"/>
          </a:xfrm>
          <a:prstGeom prst="roundRect">
            <a:avLst>
              <a:gd name="adj" fmla="val 7194"/>
            </a:avLst>
          </a:prstGeom>
          <a:solidFill>
            <a:srgbClr val="E1E1EA"/>
          </a:solidFill>
          <a:ln/>
        </p:spPr>
      </p:sp>
      <p:pic>
        <p:nvPicPr>
          <p:cNvPr id="31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68060" y="6629162"/>
            <a:ext cx="207288" cy="207288"/>
          </a:xfrm>
          <a:prstGeom prst="rect">
            <a:avLst/>
          </a:prstGeom>
        </p:spPr>
      </p:pic>
      <p:sp>
        <p:nvSpPr>
          <p:cNvPr id="32" name="Text 24"/>
          <p:cNvSpPr/>
          <p:nvPr/>
        </p:nvSpPr>
        <p:spPr>
          <a:xfrm>
            <a:off x="1190268" y="6471523"/>
            <a:ext cx="3109793" cy="2158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3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GET /contact/users/search/{keyword}</a:t>
            </a:r>
            <a:endParaRPr lang="en-US" sz="1350" dirty="0"/>
          </a:p>
        </p:txBody>
      </p:sp>
      <p:sp>
        <p:nvSpPr>
          <p:cNvPr id="33" name="Text 25"/>
          <p:cNvSpPr/>
          <p:nvPr/>
        </p:nvSpPr>
        <p:spPr>
          <a:xfrm>
            <a:off x="1190268" y="6770251"/>
            <a:ext cx="12802791" cy="221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Search contacts by name, email, or phone</a:t>
            </a:r>
            <a:endParaRPr lang="en-US" sz="1050" dirty="0"/>
          </a:p>
        </p:txBody>
      </p:sp>
      <p:sp>
        <p:nvSpPr>
          <p:cNvPr id="34" name="Text 26"/>
          <p:cNvSpPr/>
          <p:nvPr/>
        </p:nvSpPr>
        <p:spPr>
          <a:xfrm>
            <a:off x="691158" y="7458551"/>
            <a:ext cx="13455372" cy="221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CRUD Operations:</a:t>
            </a:r>
            <a:r>
              <a:rPr lang="en-US" sz="10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Create, Read, Update, and Delete - the foundation of data management</a:t>
            </a:r>
            <a:endParaRPr lang="en-US" sz="1050" dirty="0"/>
          </a:p>
        </p:txBody>
      </p:sp>
      <p:sp>
        <p:nvSpPr>
          <p:cNvPr id="35" name="Shape 27"/>
          <p:cNvSpPr/>
          <p:nvPr/>
        </p:nvSpPr>
        <p:spPr>
          <a:xfrm>
            <a:off x="483870" y="7303056"/>
            <a:ext cx="15240" cy="53209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929690-532A-4CA6-A79B-972EC393954D}"/>
              </a:ext>
            </a:extLst>
          </p:cNvPr>
          <p:cNvSpPr/>
          <p:nvPr/>
        </p:nvSpPr>
        <p:spPr>
          <a:xfrm>
            <a:off x="12801600" y="7727795"/>
            <a:ext cx="1828800" cy="42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094" y="761048"/>
            <a:ext cx="8798838" cy="669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Spring Boot Implementation Details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50094" y="1966555"/>
            <a:ext cx="267902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Key Annotations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750094" y="2515672"/>
            <a:ext cx="63036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@SpringBootApplication</a:t>
            </a: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Main application class bootstrapping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50094" y="3284101"/>
            <a:ext cx="630364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@RestController</a:t>
            </a: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Marks REST API endpoint classes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50094" y="3709630"/>
            <a:ext cx="630364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@Autowired</a:t>
            </a: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Enables dependency injection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50094" y="4135160"/>
            <a:ext cx="63036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@Document(collection="users")</a:t>
            </a: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Maps entity to MongoDB collection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50094" y="4903589"/>
            <a:ext cx="630364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@GetMapping</a:t>
            </a: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Handles HTTP GET requests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50094" y="5329118"/>
            <a:ext cx="630364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@PostMapping</a:t>
            </a: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Handles HTTP POST requests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50094" y="5754648"/>
            <a:ext cx="630364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@PutMapping</a:t>
            </a: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Handles HTTP PUT requests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50094" y="6180177"/>
            <a:ext cx="630364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65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@DeleteMapping</a:t>
            </a: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- Handles HTTP DELETE requests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584281" y="1966555"/>
            <a:ext cx="267902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Database Integration</a:t>
            </a:r>
            <a:endParaRPr lang="en-US" sz="2100" dirty="0"/>
          </a:p>
        </p:txBody>
      </p:sp>
      <p:sp>
        <p:nvSpPr>
          <p:cNvPr id="13" name="Text 11"/>
          <p:cNvSpPr/>
          <p:nvPr/>
        </p:nvSpPr>
        <p:spPr>
          <a:xfrm>
            <a:off x="7584281" y="2515672"/>
            <a:ext cx="630364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Spring Data MongoDB provides powerful repository abstraction with built-in CRUD operations and custom query methods.</a:t>
            </a:r>
            <a:endParaRPr lang="en-US" sz="1650" dirty="0"/>
          </a:p>
        </p:txBody>
      </p:sp>
      <p:sp>
        <p:nvSpPr>
          <p:cNvPr id="14" name="Shape 12"/>
          <p:cNvSpPr/>
          <p:nvPr/>
        </p:nvSpPr>
        <p:spPr>
          <a:xfrm>
            <a:off x="7584281" y="3442573"/>
            <a:ext cx="6303645" cy="1596628"/>
          </a:xfrm>
          <a:prstGeom prst="roundRect">
            <a:avLst>
              <a:gd name="adj" fmla="val 5638"/>
            </a:avLst>
          </a:prstGeom>
          <a:solidFill>
            <a:srgbClr val="D2D2E0"/>
          </a:solidFill>
          <a:ln/>
        </p:spPr>
      </p:sp>
      <p:pic>
        <p:nvPicPr>
          <p:cNvPr id="1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594" y="3766780"/>
            <a:ext cx="267891" cy="214312"/>
          </a:xfrm>
          <a:prstGeom prst="rect">
            <a:avLst/>
          </a:prstGeom>
        </p:spPr>
      </p:pic>
      <p:sp>
        <p:nvSpPr>
          <p:cNvPr id="16" name="Text 13"/>
          <p:cNvSpPr/>
          <p:nvPr/>
        </p:nvSpPr>
        <p:spPr>
          <a:xfrm>
            <a:off x="8280797" y="3710464"/>
            <a:ext cx="5392817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MongoRepository Interface:</a:t>
            </a: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Extends CrudRepository to provide standard database operations without writing implementation code</a:t>
            </a:r>
            <a:endParaRPr lang="en-US" sz="1650" dirty="0"/>
          </a:p>
        </p:txBody>
      </p:sp>
      <p:sp>
        <p:nvSpPr>
          <p:cNvPr id="17" name="Shape 14"/>
          <p:cNvSpPr/>
          <p:nvPr/>
        </p:nvSpPr>
        <p:spPr>
          <a:xfrm>
            <a:off x="7584281" y="5280303"/>
            <a:ext cx="6303645" cy="1947148"/>
          </a:xfrm>
          <a:prstGeom prst="roundRect">
            <a:avLst>
              <a:gd name="adj" fmla="val 4623"/>
            </a:avLst>
          </a:prstGeom>
          <a:solidFill>
            <a:srgbClr val="D2D2E0"/>
          </a:solidFill>
          <a:ln/>
        </p:spPr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594" y="5604510"/>
            <a:ext cx="267891" cy="214312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8280797" y="5548193"/>
            <a:ext cx="5392817" cy="1379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 Search Methods:</a:t>
            </a: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</a:t>
            </a:r>
            <a:r>
              <a:rPr lang="en-US" sz="1650" dirty="0">
                <a:solidFill>
                  <a:srgbClr val="000000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findByNameContainingIgnoreCase</a:t>
            </a:r>
            <a:r>
              <a:rPr lang="en-US" sz="16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enables case-insensitive partial matching for flexible search functionality</a:t>
            </a:r>
            <a:endParaRPr lang="en-US" sz="165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5A9EA8-73BE-B923-7D91-CC258CE46367}"/>
              </a:ext>
            </a:extLst>
          </p:cNvPr>
          <p:cNvSpPr/>
          <p:nvPr/>
        </p:nvSpPr>
        <p:spPr>
          <a:xfrm>
            <a:off x="12801600" y="7727795"/>
            <a:ext cx="1828800" cy="42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5563" y="546497"/>
            <a:ext cx="7289006" cy="621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React Frontend Implementation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5563" y="1589723"/>
            <a:ext cx="198715" cy="19871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695563" y="1879759"/>
            <a:ext cx="6520220" cy="2286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5" name="Text 2"/>
          <p:cNvSpPr/>
          <p:nvPr/>
        </p:nvSpPr>
        <p:spPr>
          <a:xfrm>
            <a:off x="695563" y="2024777"/>
            <a:ext cx="2484358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useState Hook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95563" y="2454473"/>
            <a:ext cx="6520220" cy="635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Manages application state including users list, form data, and editing state for dynamic UI updates</a:t>
            </a:r>
            <a:endParaRPr lang="en-US" sz="15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14498" y="1589723"/>
            <a:ext cx="198715" cy="198715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7414498" y="1879759"/>
            <a:ext cx="6520339" cy="2286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9" name="Text 5"/>
          <p:cNvSpPr/>
          <p:nvPr/>
        </p:nvSpPr>
        <p:spPr>
          <a:xfrm>
            <a:off x="7414498" y="2024777"/>
            <a:ext cx="2484358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useEffect Hook</a:t>
            </a:r>
            <a:endParaRPr lang="en-US" sz="1950" dirty="0"/>
          </a:p>
        </p:txBody>
      </p:sp>
      <p:sp>
        <p:nvSpPr>
          <p:cNvPr id="10" name="Text 6"/>
          <p:cNvSpPr/>
          <p:nvPr/>
        </p:nvSpPr>
        <p:spPr>
          <a:xfrm>
            <a:off x="7414498" y="2454473"/>
            <a:ext cx="6520339" cy="635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Handles component lifecycle events, triggering API calls on mount and updates</a:t>
            </a:r>
            <a:endParaRPr lang="en-US" sz="15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5563" y="3462695"/>
            <a:ext cx="198715" cy="198715"/>
          </a:xfrm>
          <a:prstGeom prst="rect">
            <a:avLst/>
          </a:prstGeom>
        </p:spPr>
      </p:pic>
      <p:sp>
        <p:nvSpPr>
          <p:cNvPr id="12" name="Shape 7"/>
          <p:cNvSpPr/>
          <p:nvPr/>
        </p:nvSpPr>
        <p:spPr>
          <a:xfrm>
            <a:off x="695563" y="3752731"/>
            <a:ext cx="6520220" cy="2286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13" name="Text 8"/>
          <p:cNvSpPr/>
          <p:nvPr/>
        </p:nvSpPr>
        <p:spPr>
          <a:xfrm>
            <a:off x="695563" y="3897749"/>
            <a:ext cx="2484358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Axios Integration</a:t>
            </a:r>
            <a:endParaRPr lang="en-US" sz="1950" dirty="0"/>
          </a:p>
        </p:txBody>
      </p:sp>
      <p:sp>
        <p:nvSpPr>
          <p:cNvPr id="14" name="Text 9"/>
          <p:cNvSpPr/>
          <p:nvPr/>
        </p:nvSpPr>
        <p:spPr>
          <a:xfrm>
            <a:off x="695563" y="4327446"/>
            <a:ext cx="6520220" cy="635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clean API communication with GET, POST, PUT, and DELETE methods for seamless backend interaction</a:t>
            </a:r>
            <a:endParaRPr lang="en-US" sz="155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14498" y="3462695"/>
            <a:ext cx="198715" cy="198715"/>
          </a:xfrm>
          <a:prstGeom prst="rect">
            <a:avLst/>
          </a:prstGeom>
        </p:spPr>
      </p:pic>
      <p:sp>
        <p:nvSpPr>
          <p:cNvPr id="16" name="Shape 10"/>
          <p:cNvSpPr/>
          <p:nvPr/>
        </p:nvSpPr>
        <p:spPr>
          <a:xfrm>
            <a:off x="7414498" y="3752731"/>
            <a:ext cx="6520339" cy="22860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17" name="Text 11"/>
          <p:cNvSpPr/>
          <p:nvPr/>
        </p:nvSpPr>
        <p:spPr>
          <a:xfrm>
            <a:off x="7414498" y="3897749"/>
            <a:ext cx="2484358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Event Handlers</a:t>
            </a:r>
            <a:endParaRPr lang="en-US" sz="1950" dirty="0"/>
          </a:p>
        </p:txBody>
      </p:sp>
      <p:sp>
        <p:nvSpPr>
          <p:cNvPr id="18" name="Text 12"/>
          <p:cNvSpPr/>
          <p:nvPr/>
        </p:nvSpPr>
        <p:spPr>
          <a:xfrm>
            <a:off x="7414498" y="4327446"/>
            <a:ext cx="6520339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Manages form submission, user actions, and real-time input validation</a:t>
            </a:r>
            <a:endParaRPr lang="en-US" sz="1550" dirty="0"/>
          </a:p>
        </p:txBody>
      </p:sp>
      <p:sp>
        <p:nvSpPr>
          <p:cNvPr id="19" name="Shape 13"/>
          <p:cNvSpPr/>
          <p:nvPr/>
        </p:nvSpPr>
        <p:spPr>
          <a:xfrm>
            <a:off x="695563" y="5435005"/>
            <a:ext cx="13239274" cy="32385"/>
          </a:xfrm>
          <a:prstGeom prst="rect">
            <a:avLst/>
          </a:prstGeom>
          <a:solidFill>
            <a:srgbClr val="3C3939">
              <a:alpha val="50000"/>
            </a:srgbClr>
          </a:solidFill>
          <a:ln/>
        </p:spPr>
      </p:sp>
      <p:sp>
        <p:nvSpPr>
          <p:cNvPr id="20" name="Text 14"/>
          <p:cNvSpPr/>
          <p:nvPr/>
        </p:nvSpPr>
        <p:spPr>
          <a:xfrm>
            <a:off x="695563" y="5765363"/>
            <a:ext cx="3325416" cy="3105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Advanced Frontend Features</a:t>
            </a:r>
            <a:endParaRPr lang="en-US" sz="1950" dirty="0"/>
          </a:p>
        </p:txBody>
      </p:sp>
      <p:sp>
        <p:nvSpPr>
          <p:cNvPr id="21" name="Text 15"/>
          <p:cNvSpPr/>
          <p:nvPr/>
        </p:nvSpPr>
        <p:spPr>
          <a:xfrm>
            <a:off x="695563" y="6552724"/>
            <a:ext cx="4089321" cy="953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Real-time Filtering:</a:t>
            </a: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Client-side search without API calls for instant results and reduced server load</a:t>
            </a:r>
            <a:endParaRPr lang="en-US" sz="1550" dirty="0"/>
          </a:p>
        </p:txBody>
      </p:sp>
      <p:sp>
        <p:nvSpPr>
          <p:cNvPr id="22" name="Text 16"/>
          <p:cNvSpPr/>
          <p:nvPr/>
        </p:nvSpPr>
        <p:spPr>
          <a:xfrm>
            <a:off x="5277326" y="6552724"/>
            <a:ext cx="4089321" cy="953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Form Validation:</a:t>
            </a: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Comprehensive error handling ensures data quality before submission</a:t>
            </a:r>
            <a:endParaRPr lang="en-US" sz="1550" dirty="0"/>
          </a:p>
        </p:txBody>
      </p:sp>
      <p:sp>
        <p:nvSpPr>
          <p:cNvPr id="23" name="Text 17"/>
          <p:cNvSpPr/>
          <p:nvPr/>
        </p:nvSpPr>
        <p:spPr>
          <a:xfrm>
            <a:off x="9859089" y="6552724"/>
            <a:ext cx="4089321" cy="9536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Dynamic UI Updates:</a:t>
            </a:r>
            <a:r>
              <a:rPr lang="en-US" sz="15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Automatic re-rendering when data changes for smooth user experience</a:t>
            </a:r>
            <a:endParaRPr lang="en-US" sz="15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C0912B-06E3-8385-D794-DE967118BF3D}"/>
              </a:ext>
            </a:extLst>
          </p:cNvPr>
          <p:cNvSpPr/>
          <p:nvPr/>
        </p:nvSpPr>
        <p:spPr>
          <a:xfrm>
            <a:off x="12801600" y="7727795"/>
            <a:ext cx="1828800" cy="42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0549" y="457438"/>
            <a:ext cx="6733223" cy="518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Application Flow &amp; Data Integration</a:t>
            </a:r>
            <a:endParaRPr lang="en-US" sz="3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9" y="1307425"/>
            <a:ext cx="497562" cy="1143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43965" y="1473279"/>
            <a:ext cx="2073354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Initial Load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1243965" y="1831777"/>
            <a:ext cx="12805886" cy="272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 app loads and </a:t>
            </a:r>
            <a:r>
              <a:rPr lang="en-US" sz="1300" dirty="0">
                <a:solidFill>
                  <a:srgbClr val="3C3939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useEffect</a:t>
            </a:r>
            <a:r>
              <a:rPr lang="en-US" sz="13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automatically triggers API call to fetch all contacts</a:t>
            </a:r>
            <a:endParaRPr lang="en-US" sz="13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70" y="2468523"/>
            <a:ext cx="497562" cy="11430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92687" y="2634377"/>
            <a:ext cx="2073354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Backend Processing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1492687" y="2992874"/>
            <a:ext cx="12557165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Spring Boot receives request, and Repository queries MongoDB for contact data</a:t>
            </a:r>
            <a:endParaRPr lang="en-US" sz="13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11" y="3629620"/>
            <a:ext cx="497562" cy="11430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741527" y="3795474"/>
            <a:ext cx="2073354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Transfer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1741527" y="4153972"/>
            <a:ext cx="12308324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Contact data returns as JSON format, ensuring seamless communication between layers</a:t>
            </a:r>
            <a:endParaRPr lang="en-US" sz="13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52" y="4790718"/>
            <a:ext cx="497562" cy="11430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90368" y="4956572"/>
            <a:ext cx="2073354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UI Update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1990368" y="5315069"/>
            <a:ext cx="12059483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React updates the user interface with retrieved data, displaying contacts dynamically</a:t>
            </a:r>
            <a:endParaRPr lang="en-US" sz="13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111" y="5951815"/>
            <a:ext cx="497562" cy="114300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741527" y="6117669"/>
            <a:ext cx="2073354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Actions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1741527" y="6476167"/>
            <a:ext cx="12308324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User interactions trigger new API calls, database updates, and automatic UI refresh with latest data</a:t>
            </a:r>
            <a:endParaRPr lang="en-US" sz="1300" dirty="0"/>
          </a:p>
        </p:txBody>
      </p:sp>
      <p:sp>
        <p:nvSpPr>
          <p:cNvPr id="18" name="Text 11"/>
          <p:cNvSpPr/>
          <p:nvPr/>
        </p:nvSpPr>
        <p:spPr>
          <a:xfrm>
            <a:off x="829270" y="7320201"/>
            <a:ext cx="13220581" cy="265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30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MongoDB Integration:</a:t>
            </a:r>
            <a:r>
              <a:rPr lang="en-US" sz="13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Connection configured via application.properties with document-based storage offering flexible schema and automatic JSON conversion</a:t>
            </a:r>
            <a:endParaRPr lang="en-US" sz="1300" dirty="0"/>
          </a:p>
        </p:txBody>
      </p:sp>
      <p:sp>
        <p:nvSpPr>
          <p:cNvPr id="19" name="Shape 12"/>
          <p:cNvSpPr/>
          <p:nvPr/>
        </p:nvSpPr>
        <p:spPr>
          <a:xfrm>
            <a:off x="580549" y="7133630"/>
            <a:ext cx="22860" cy="638413"/>
          </a:xfrm>
          <a:prstGeom prst="rect">
            <a:avLst/>
          </a:prstGeom>
          <a:solidFill>
            <a:srgbClr val="1B1B27"/>
          </a:solidFill>
          <a:ln/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0EB3B9C-4A0C-AA9A-FA41-FB74C72307C4}"/>
              </a:ext>
            </a:extLst>
          </p:cNvPr>
          <p:cNvSpPr/>
          <p:nvPr/>
        </p:nvSpPr>
        <p:spPr>
          <a:xfrm>
            <a:off x="12801600" y="7727795"/>
            <a:ext cx="1828800" cy="4237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915</Words>
  <Application>Microsoft Office PowerPoint</Application>
  <PresentationFormat>Custom</PresentationFormat>
  <Paragraphs>149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Raleway</vt:lpstr>
      <vt:lpstr>Consolas</vt:lpstr>
      <vt:lpstr>Roboto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Abhinav</dc:creator>
  <cp:lastModifiedBy>Abhinav T K</cp:lastModifiedBy>
  <cp:revision>2</cp:revision>
  <dcterms:created xsi:type="dcterms:W3CDTF">2025-10-29T02:00:15Z</dcterms:created>
  <dcterms:modified xsi:type="dcterms:W3CDTF">2025-10-29T05:48:41Z</dcterms:modified>
</cp:coreProperties>
</file>