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8" r:id="rId28"/>
    <p:sldId id="282" r:id="rId29"/>
    <p:sldId id="283" r:id="rId30"/>
    <p:sldId id="284" r:id="rId31"/>
    <p:sldId id="286" r:id="rId32"/>
    <p:sldId id="287" r:id="rId33"/>
    <p:sldId id="289" r:id="rId34"/>
    <p:sldId id="300" r:id="rId35"/>
    <p:sldId id="299" r:id="rId36"/>
    <p:sldId id="290" r:id="rId37"/>
    <p:sldId id="292" r:id="rId38"/>
    <p:sldId id="293" r:id="rId39"/>
    <p:sldId id="294" r:id="rId40"/>
    <p:sldId id="295" r:id="rId41"/>
    <p:sldId id="296" r:id="rId42"/>
    <p:sldId id="297"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Lst>
  <p:sldSz cx="109458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630" y="174"/>
      </p:cViewPr>
      <p:guideLst>
        <p:guide orient="horz" pos="2160"/>
        <p:guide pos="3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936" y="2130426"/>
            <a:ext cx="930394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1872" y="3886200"/>
            <a:ext cx="766206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35714" y="274639"/>
            <a:ext cx="246280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7290" y="274639"/>
            <a:ext cx="720599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644" y="4406901"/>
            <a:ext cx="930394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4644" y="2906713"/>
            <a:ext cx="930394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7291" y="1600201"/>
            <a:ext cx="4834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4121" y="1600201"/>
            <a:ext cx="4834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7290" y="1535113"/>
            <a:ext cx="483630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290" y="2174875"/>
            <a:ext cx="483630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60322" y="1535113"/>
            <a:ext cx="48382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60322" y="2174875"/>
            <a:ext cx="48382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7291" y="273050"/>
            <a:ext cx="360109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79509" y="273051"/>
            <a:ext cx="611901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7291" y="1435101"/>
            <a:ext cx="360109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5456" y="4800600"/>
            <a:ext cx="656748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45456" y="612775"/>
            <a:ext cx="65674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45456" y="5367338"/>
            <a:ext cx="65674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7291" y="274638"/>
            <a:ext cx="985123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7291" y="1600201"/>
            <a:ext cx="985123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7291" y="6356351"/>
            <a:ext cx="25540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11/24/2022</a:t>
            </a:fld>
            <a:endParaRPr lang="en-US"/>
          </a:p>
        </p:txBody>
      </p:sp>
      <p:sp>
        <p:nvSpPr>
          <p:cNvPr id="5" name="Footer Placeholder 4"/>
          <p:cNvSpPr>
            <a:spLocks noGrp="1"/>
          </p:cNvSpPr>
          <p:nvPr>
            <p:ph type="ftr" sz="quarter" idx="3"/>
          </p:nvPr>
        </p:nvSpPr>
        <p:spPr>
          <a:xfrm>
            <a:off x="3739820" y="6356351"/>
            <a:ext cx="34661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4499" y="6356351"/>
            <a:ext cx="255402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Prince779/pizza-split/-/blob/master/src/main/java/com/epam/rd/autotasks/pizzasplit/PizzaSpli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219200"/>
          </a:xfrm>
        </p:spPr>
        <p:txBody>
          <a:bodyPr/>
          <a:lstStyle/>
          <a:p>
            <a:r>
              <a:rPr lang="en-GB" b="1" dirty="0" smtClean="0"/>
              <a:t>Create an Object</a:t>
            </a:r>
          </a:p>
          <a:p>
            <a:r>
              <a:rPr lang="en-GB" dirty="0" smtClean="0"/>
              <a:t>An object is created from a class.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824706" y="1690688"/>
            <a:ext cx="7590632" cy="448109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295400"/>
          </a:xfrm>
        </p:spPr>
        <p:txBody>
          <a:bodyPr/>
          <a:lstStyle/>
          <a:p>
            <a:r>
              <a:rPr lang="en-GB" b="1" dirty="0" smtClean="0"/>
              <a:t>Multiple Objects</a:t>
            </a:r>
          </a:p>
          <a:p>
            <a:r>
              <a:rPr lang="en-GB" dirty="0" smtClean="0"/>
              <a:t>You can create multiple objects of one class: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977106" y="1752600"/>
            <a:ext cx="6934199" cy="469338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Class Attributes</a:t>
            </a:r>
          </a:p>
          <a:p>
            <a:r>
              <a:rPr lang="en-GB" dirty="0" smtClean="0"/>
              <a:t>A variable defined within the class is called class attribute.</a:t>
            </a:r>
            <a:endParaRPr lang="en-US" dirty="0" smtClean="0"/>
          </a:p>
          <a:p>
            <a:r>
              <a:rPr lang="en-GB" b="1" dirty="0" smtClean="0"/>
              <a:t>Accessing Attributes</a:t>
            </a:r>
          </a:p>
          <a:p>
            <a:r>
              <a:rPr lang="en-GB" dirty="0" smtClean="0"/>
              <a:t>You can access attributes by creating an object of the class, and by using the dot syntax (.):</a:t>
            </a:r>
          </a:p>
          <a:p>
            <a:r>
              <a:rPr lang="en-GB" dirty="0" smtClean="0"/>
              <a:t>Another term for class attributes is </a:t>
            </a:r>
            <a:r>
              <a:rPr lang="en-GB" b="1" dirty="0" smtClean="0"/>
              <a:t>fields</a:t>
            </a:r>
            <a:r>
              <a:rPr lang="en-GB" dirty="0" smtClean="0"/>
              <a:t>.</a:t>
            </a:r>
          </a:p>
          <a:p>
            <a:endParaRPr lang="en-GB" dirty="0" smtClean="0"/>
          </a:p>
          <a:p>
            <a:r>
              <a:rPr lang="en-GB" dirty="0" smtClean="0"/>
              <a:t>Similarly modification of attribute can be done by accessing with . operator and assigning value to it.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066800"/>
          </a:xfrm>
        </p:spPr>
        <p:txBody>
          <a:bodyPr/>
          <a:lstStyle/>
          <a:p>
            <a:r>
              <a:rPr lang="en-GB" dirty="0" smtClean="0"/>
              <a:t>If you don't want the ability to override existing values, declare the attribute as </a:t>
            </a:r>
            <a:r>
              <a:rPr lang="en-GB" dirty="0" smtClean="0">
                <a:solidFill>
                  <a:srgbClr val="FF0000"/>
                </a:solidFill>
              </a:rPr>
              <a:t>final</a:t>
            </a:r>
            <a:endParaRPr lang="en-US"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672306" y="1828800"/>
            <a:ext cx="9709848" cy="37973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Methods</a:t>
            </a:r>
          </a:p>
          <a:p>
            <a:r>
              <a:rPr lang="en-GB" dirty="0" smtClean="0"/>
              <a:t>A </a:t>
            </a:r>
            <a:r>
              <a:rPr lang="en-GB" b="1" dirty="0" smtClean="0"/>
              <a:t>method</a:t>
            </a:r>
            <a:r>
              <a:rPr lang="en-GB" dirty="0" smtClean="0"/>
              <a:t> is a block of code which only runs when it is called.</a:t>
            </a:r>
          </a:p>
          <a:p>
            <a:r>
              <a:rPr lang="en-GB" dirty="0" smtClean="0"/>
              <a:t>You can pass data, known as parameters, into a method.</a:t>
            </a:r>
          </a:p>
          <a:p>
            <a:r>
              <a:rPr lang="en-GB" dirty="0" smtClean="0"/>
              <a:t>Methods are used to perform certain actions, and they are also known as </a:t>
            </a:r>
            <a:r>
              <a:rPr lang="en-GB" b="1" dirty="0" smtClean="0"/>
              <a:t>functions</a:t>
            </a:r>
            <a:r>
              <a:rPr lang="en-GB" dirty="0" smtClean="0"/>
              <a:t>.</a:t>
            </a:r>
          </a:p>
          <a:p>
            <a:r>
              <a:rPr lang="en-GB" dirty="0" smtClean="0"/>
              <a:t>Why use methods? To reuse code: define the code once, and use it many times.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dirty="0" smtClean="0"/>
              <a:t>A method must be declared within a class. It is defined with the name of the method, followed by parentheses </a:t>
            </a:r>
            <a:r>
              <a:rPr lang="en-GB" b="1" dirty="0" smtClean="0"/>
              <a:t>()</a:t>
            </a:r>
            <a:r>
              <a:rPr lang="en-GB" dirty="0" smtClean="0"/>
              <a:t>. </a:t>
            </a:r>
          </a:p>
          <a:p>
            <a:endParaRPr lang="en-GB" dirty="0" smtClean="0"/>
          </a:p>
          <a:p>
            <a:r>
              <a:rPr lang="en-GB" dirty="0" smtClean="0"/>
              <a:t>Java provides some pre-defined methods, such as </a:t>
            </a:r>
            <a:r>
              <a:rPr lang="en-GB" dirty="0" err="1" smtClean="0"/>
              <a:t>System.out.println</a:t>
            </a:r>
            <a:r>
              <a:rPr lang="en-GB"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0"/>
            <a:ext cx="9851232" cy="1782764"/>
          </a:xfrm>
        </p:spPr>
        <p:txBody>
          <a:bodyPr>
            <a:normAutofit fontScale="92500" lnSpcReduction="20000"/>
          </a:bodyPr>
          <a:lstStyle/>
          <a:p>
            <a:r>
              <a:rPr lang="en-GB" b="1" dirty="0" smtClean="0"/>
              <a:t>Example Explained</a:t>
            </a:r>
          </a:p>
          <a:p>
            <a:r>
              <a:rPr lang="en-GB" dirty="0" err="1" smtClean="0">
                <a:solidFill>
                  <a:srgbClr val="FF0000"/>
                </a:solidFill>
              </a:rPr>
              <a:t>myMethod</a:t>
            </a:r>
            <a:r>
              <a:rPr lang="en-GB" dirty="0" smtClean="0">
                <a:solidFill>
                  <a:srgbClr val="FF0000"/>
                </a:solidFill>
              </a:rPr>
              <a:t>()</a:t>
            </a:r>
            <a:r>
              <a:rPr lang="en-GB" dirty="0" smtClean="0"/>
              <a:t> is the name of the method</a:t>
            </a:r>
          </a:p>
          <a:p>
            <a:r>
              <a:rPr lang="en-GB" dirty="0" smtClean="0"/>
              <a:t>static means that the method belongs to the Main class and not an object of the Main class.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120106" y="304800"/>
            <a:ext cx="4904582" cy="345238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Static vs. Public</a:t>
            </a:r>
          </a:p>
          <a:p>
            <a:r>
              <a:rPr lang="en-GB" dirty="0" smtClean="0"/>
              <a:t>In the example above, we created a static method, which means that it can be accessed without creating an object of the class, unlike public, which can only be accessed by objects: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152400"/>
            <a:ext cx="10806906"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5106" y="234213"/>
            <a:ext cx="9677400" cy="6242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GB" dirty="0" smtClean="0"/>
          </a:p>
          <a:p>
            <a:r>
              <a:rPr lang="en-GB" dirty="0" smtClean="0"/>
              <a:t>OOP stands for </a:t>
            </a:r>
            <a:r>
              <a:rPr lang="en-GB" b="1" dirty="0" smtClean="0"/>
              <a:t>Object-Oriented Programming</a:t>
            </a:r>
            <a:r>
              <a:rPr lang="en-GB" dirty="0" smtClean="0"/>
              <a:t>.</a:t>
            </a:r>
          </a:p>
          <a:p>
            <a:endParaRPr lang="en-GB" dirty="0" smtClean="0"/>
          </a:p>
          <a:p>
            <a:r>
              <a:rPr lang="en-GB" dirty="0" smtClean="0"/>
              <a:t>Object-Oriented Programming or OOPs refers to languages that use objects in programming, they use objects as a primary source to implement what is to happen in the code.</a:t>
            </a:r>
          </a:p>
          <a:p>
            <a:endParaRPr lang="en-GB" dirty="0" smtClean="0"/>
          </a:p>
          <a:p>
            <a:r>
              <a:rPr lang="en-GB" dirty="0" smtClean="0"/>
              <a:t>Objects are seen by the viewer or user, performing tasks assigned by you.</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Constructors</a:t>
            </a:r>
          </a:p>
          <a:p>
            <a:r>
              <a:rPr lang="en-GB" dirty="0" smtClean="0"/>
              <a:t>A constructor in Java is a </a:t>
            </a:r>
            <a:r>
              <a:rPr lang="en-GB" b="1" dirty="0" smtClean="0"/>
              <a:t>special method</a:t>
            </a:r>
            <a:r>
              <a:rPr lang="en-GB" dirty="0" smtClean="0"/>
              <a:t> that is used to initialize objects. The constructor is called when an object of a class is created. It can be used to set initial values for object attributes: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594" y="304800"/>
            <a:ext cx="10529047" cy="6172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600200"/>
          </a:xfrm>
        </p:spPr>
        <p:txBody>
          <a:bodyPr>
            <a:normAutofit lnSpcReduction="10000"/>
          </a:bodyPr>
          <a:lstStyle/>
          <a:p>
            <a:r>
              <a:rPr lang="en-US" b="1" dirty="0" smtClean="0"/>
              <a:t>Constructor Parameters</a:t>
            </a:r>
          </a:p>
          <a:p>
            <a:r>
              <a:rPr lang="en-GB" dirty="0" smtClean="0"/>
              <a:t>Constructors can also take parameters, which is used to initialize attributes.</a:t>
            </a:r>
            <a:endParaRPr lang="en-US" dirty="0"/>
          </a:p>
        </p:txBody>
      </p:sp>
      <p:pic>
        <p:nvPicPr>
          <p:cNvPr id="5122" name="Picture 2"/>
          <p:cNvPicPr>
            <a:picLocks noChangeAspect="1" noChangeArrowheads="1"/>
          </p:cNvPicPr>
          <p:nvPr/>
        </p:nvPicPr>
        <p:blipFill>
          <a:blip r:embed="rId2"/>
          <a:srcRect/>
          <a:stretch>
            <a:fillRect/>
          </a:stretch>
        </p:blipFill>
        <p:spPr bwMode="auto">
          <a:xfrm>
            <a:off x="1358106" y="2057400"/>
            <a:ext cx="6019800" cy="462973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96106" y="228600"/>
            <a:ext cx="8229600" cy="601906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Modifiers</a:t>
            </a:r>
          </a:p>
          <a:p>
            <a:r>
              <a:rPr lang="en-GB" dirty="0" smtClean="0"/>
              <a:t>We divide modifiers into two groups:</a:t>
            </a:r>
          </a:p>
          <a:p>
            <a:r>
              <a:rPr lang="en-GB" b="1" dirty="0" smtClean="0"/>
              <a:t>Access Modifiers</a:t>
            </a:r>
            <a:r>
              <a:rPr lang="en-GB" dirty="0" smtClean="0"/>
              <a:t> - controls the access level</a:t>
            </a:r>
          </a:p>
          <a:p>
            <a:r>
              <a:rPr lang="en-GB" b="1" dirty="0" smtClean="0"/>
              <a:t>Non-Access Modifiers</a:t>
            </a:r>
            <a:r>
              <a:rPr lang="en-GB" dirty="0" smtClean="0"/>
              <a:t> - do not control access level, but provides other functionality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6019800"/>
          </a:xfrm>
        </p:spPr>
        <p:txBody>
          <a:bodyPr/>
          <a:lstStyle/>
          <a:p>
            <a:r>
              <a:rPr lang="en-US" b="1" dirty="0" smtClean="0"/>
              <a:t>Access Modifiers</a:t>
            </a:r>
          </a:p>
          <a:p>
            <a:r>
              <a:rPr lang="en-GB" dirty="0" smtClean="0"/>
              <a:t>For </a:t>
            </a:r>
            <a:r>
              <a:rPr lang="en-GB" b="1" dirty="0" smtClean="0"/>
              <a:t>classes</a:t>
            </a:r>
            <a:r>
              <a:rPr lang="en-GB" dirty="0" smtClean="0"/>
              <a:t>, you can use either public or </a:t>
            </a:r>
            <a:r>
              <a:rPr lang="en-GB" i="1" dirty="0" smtClean="0"/>
              <a:t>default</a:t>
            </a:r>
            <a:r>
              <a:rPr lang="en-GB" dirty="0" smtClean="0"/>
              <a:t>:</a:t>
            </a:r>
          </a:p>
          <a:p>
            <a:endParaRPr lang="en-GB" dirty="0" smtClean="0"/>
          </a:p>
          <a:p>
            <a:r>
              <a:rPr lang="en-GB" dirty="0" smtClean="0">
                <a:solidFill>
                  <a:srgbClr val="FF0000"/>
                </a:solidFill>
              </a:rPr>
              <a:t>Public:-</a:t>
            </a:r>
            <a:r>
              <a:rPr lang="en-GB" dirty="0" smtClean="0"/>
              <a:t> The class is accessible by any other class </a:t>
            </a:r>
          </a:p>
          <a:p>
            <a:r>
              <a:rPr lang="en-GB" i="1" dirty="0" smtClean="0">
                <a:solidFill>
                  <a:srgbClr val="FF0000"/>
                </a:solidFill>
              </a:rPr>
              <a:t>default</a:t>
            </a:r>
            <a:r>
              <a:rPr lang="en-GB" dirty="0" smtClean="0"/>
              <a:t> The class is only accessible by classes in the same package. This is used when you don't specify a modifier.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dirty="0" smtClean="0"/>
              <a:t>For </a:t>
            </a:r>
            <a:r>
              <a:rPr lang="en-GB" b="1" dirty="0" smtClean="0"/>
              <a:t>attributes, methods and constructors</a:t>
            </a:r>
            <a:r>
              <a:rPr lang="en-GB" dirty="0" smtClean="0"/>
              <a:t>, you can use the one of the following:</a:t>
            </a:r>
          </a:p>
          <a:p>
            <a:endParaRPr lang="en-GB" dirty="0" smtClean="0"/>
          </a:p>
          <a:p>
            <a:r>
              <a:rPr lang="en-GB" dirty="0" smtClean="0">
                <a:solidFill>
                  <a:srgbClr val="FF0000"/>
                </a:solidFill>
              </a:rPr>
              <a:t>Public</a:t>
            </a:r>
            <a:r>
              <a:rPr lang="en-GB" dirty="0" smtClean="0"/>
              <a:t>:- The code is accessible for all classes</a:t>
            </a:r>
          </a:p>
          <a:p>
            <a:r>
              <a:rPr lang="en-GB" dirty="0" smtClean="0">
                <a:solidFill>
                  <a:srgbClr val="FF0000"/>
                </a:solidFill>
              </a:rPr>
              <a:t>Private</a:t>
            </a:r>
            <a:r>
              <a:rPr lang="en-GB" dirty="0" smtClean="0"/>
              <a:t>:- The code is only accessible within the declared class</a:t>
            </a:r>
          </a:p>
          <a:p>
            <a:r>
              <a:rPr lang="en-GB" i="1" dirty="0" smtClean="0">
                <a:solidFill>
                  <a:srgbClr val="FF0000"/>
                </a:solidFill>
              </a:rPr>
              <a:t>Default</a:t>
            </a:r>
            <a:r>
              <a:rPr lang="en-GB" i="1" dirty="0" smtClean="0"/>
              <a:t>:-</a:t>
            </a:r>
            <a:r>
              <a:rPr lang="en-GB" dirty="0" smtClean="0"/>
              <a:t> The code is only accessible in the same package. This is used when you don't specify a modifier.</a:t>
            </a:r>
          </a:p>
          <a:p>
            <a:r>
              <a:rPr lang="en-GB" dirty="0" smtClean="0">
                <a:solidFill>
                  <a:srgbClr val="FF0000"/>
                </a:solidFill>
              </a:rPr>
              <a:t>Protected</a:t>
            </a:r>
            <a:r>
              <a:rPr lang="en-GB" dirty="0" smtClean="0"/>
              <a:t>:- The code is accessible in the same package and </a:t>
            </a:r>
            <a:r>
              <a:rPr lang="en-GB" b="1" dirty="0" smtClean="0"/>
              <a:t>subclasses</a:t>
            </a:r>
            <a:r>
              <a:rPr lang="en-GB" dirty="0" smtClean="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Non-Access Modifiers</a:t>
            </a:r>
          </a:p>
          <a:p>
            <a:r>
              <a:rPr lang="en-GB" dirty="0" smtClean="0"/>
              <a:t>For </a:t>
            </a:r>
            <a:r>
              <a:rPr lang="en-GB" b="1" dirty="0" smtClean="0"/>
              <a:t>classes</a:t>
            </a:r>
            <a:r>
              <a:rPr lang="en-GB" dirty="0" smtClean="0"/>
              <a:t>, you can use either final or abstract:</a:t>
            </a:r>
            <a:endParaRPr lang="en-US" b="1" dirty="0" smtClean="0"/>
          </a:p>
          <a:p>
            <a:r>
              <a:rPr lang="en-GB" dirty="0" smtClean="0">
                <a:solidFill>
                  <a:srgbClr val="FF0000"/>
                </a:solidFill>
              </a:rPr>
              <a:t>Final</a:t>
            </a:r>
            <a:r>
              <a:rPr lang="en-GB" dirty="0" smtClean="0"/>
              <a:t>:- The class cannot be inherited by other classes </a:t>
            </a:r>
          </a:p>
          <a:p>
            <a:endParaRPr lang="en-GB" dirty="0" smtClean="0"/>
          </a:p>
          <a:p>
            <a:r>
              <a:rPr lang="en-GB" dirty="0" smtClean="0">
                <a:solidFill>
                  <a:srgbClr val="FF0000"/>
                </a:solidFill>
              </a:rPr>
              <a:t>Abstract</a:t>
            </a:r>
            <a:r>
              <a:rPr lang="en-GB" dirty="0" smtClean="0"/>
              <a:t>:- The class cannot be used to create objects (To access an abstract class, it must be inherited from another class. You will learn more about inheritance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dirty="0" smtClean="0"/>
              <a:t>For </a:t>
            </a:r>
            <a:r>
              <a:rPr lang="en-GB" b="1" dirty="0" smtClean="0"/>
              <a:t>attributes and methods</a:t>
            </a:r>
            <a:r>
              <a:rPr lang="en-GB" dirty="0" smtClean="0"/>
              <a:t>, you can use the one of the following:</a:t>
            </a:r>
          </a:p>
          <a:p>
            <a:endParaRPr lang="en-GB" dirty="0" smtClean="0"/>
          </a:p>
          <a:p>
            <a:r>
              <a:rPr lang="en-GB" dirty="0" smtClean="0">
                <a:solidFill>
                  <a:srgbClr val="FF0000"/>
                </a:solidFill>
              </a:rPr>
              <a:t>Final</a:t>
            </a:r>
            <a:r>
              <a:rPr lang="en-GB" dirty="0" smtClean="0"/>
              <a:t>:- Attributes and methods cannot be overridden/modified</a:t>
            </a:r>
          </a:p>
          <a:p>
            <a:endParaRPr lang="en-GB" dirty="0" smtClean="0"/>
          </a:p>
          <a:p>
            <a:r>
              <a:rPr lang="en-GB" dirty="0" smtClean="0">
                <a:solidFill>
                  <a:srgbClr val="FF0000"/>
                </a:solidFill>
              </a:rPr>
              <a:t>Static</a:t>
            </a:r>
            <a:r>
              <a:rPr lang="en-GB" dirty="0" smtClean="0"/>
              <a:t>:- Attributes and methods belongs to the class, rather than an object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519906" y="685800"/>
            <a:ext cx="10264089" cy="5334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GB" dirty="0" smtClean="0"/>
          </a:p>
          <a:p>
            <a:r>
              <a:rPr lang="en-GB" dirty="0" smtClean="0"/>
              <a:t>Object-oriented programming aims to implement real-world entities like inheritance, hiding, polymorphism etc. in programming. </a:t>
            </a:r>
          </a:p>
          <a:p>
            <a:endParaRPr lang="en-GB" dirty="0" smtClean="0"/>
          </a:p>
          <a:p>
            <a:r>
              <a:rPr lang="en-GB" dirty="0" smtClean="0"/>
              <a:t>The main aim of OOP is to bind together the data and the functions that operate on them so that no other part of the code can access this data except that function.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2706" y="0"/>
            <a:ext cx="10515600" cy="122261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15106" y="1524000"/>
            <a:ext cx="9968705" cy="50673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91306" y="152400"/>
            <a:ext cx="10287000" cy="122971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72306" y="1328737"/>
            <a:ext cx="7018356" cy="2633663"/>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516783" y="3733800"/>
            <a:ext cx="10429030" cy="2286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13222" y="985837"/>
            <a:ext cx="10112684" cy="36623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normAutofit fontScale="77500" lnSpcReduction="20000"/>
          </a:bodyPr>
          <a:lstStyle/>
          <a:p>
            <a:pPr algn="ctr">
              <a:buNone/>
            </a:pPr>
            <a:r>
              <a:rPr lang="en-GB" u="sng" dirty="0" smtClean="0"/>
              <a:t>Practice Question 1</a:t>
            </a:r>
          </a:p>
          <a:p>
            <a:pPr>
              <a:buNone/>
            </a:pPr>
            <a:r>
              <a:rPr lang="en-GB" b="1" dirty="0" smtClean="0"/>
              <a:t>Snail</a:t>
            </a:r>
          </a:p>
          <a:p>
            <a:pPr>
              <a:buNone/>
            </a:pPr>
            <a:r>
              <a:rPr lang="en-GB" dirty="0" smtClean="0"/>
              <a:t>The purpose of this exercise is to train you in usage of </a:t>
            </a:r>
          </a:p>
          <a:p>
            <a:pPr>
              <a:buNone/>
            </a:pPr>
            <a:r>
              <a:rPr lang="en-GB" dirty="0" smtClean="0"/>
              <a:t>simple integer operations.</a:t>
            </a:r>
          </a:p>
          <a:p>
            <a:pPr>
              <a:buNone/>
            </a:pPr>
            <a:r>
              <a:rPr lang="en-GB" dirty="0" smtClean="0"/>
              <a:t>Estimated workload of this exercise is </a:t>
            </a:r>
            <a:r>
              <a:rPr lang="en-GB" i="1" dirty="0" smtClean="0"/>
              <a:t>30 min</a:t>
            </a:r>
            <a:r>
              <a:rPr lang="en-GB" dirty="0" smtClean="0"/>
              <a:t>.</a:t>
            </a:r>
          </a:p>
          <a:p>
            <a:pPr>
              <a:buNone/>
            </a:pPr>
            <a:r>
              <a:rPr lang="en-GB" b="1" dirty="0" smtClean="0"/>
              <a:t>Description</a:t>
            </a:r>
          </a:p>
          <a:p>
            <a:pPr>
              <a:buNone/>
            </a:pPr>
            <a:r>
              <a:rPr lang="en-GB" dirty="0" smtClean="0"/>
              <a:t>Consider a snail travels up </a:t>
            </a:r>
            <a:r>
              <a:rPr lang="en-GB" dirty="0" smtClean="0">
                <a:solidFill>
                  <a:srgbClr val="FF0000"/>
                </a:solidFill>
              </a:rPr>
              <a:t>a</a:t>
            </a:r>
            <a:r>
              <a:rPr lang="en-GB" dirty="0" smtClean="0"/>
              <a:t> tree a feet each day. Then </a:t>
            </a:r>
          </a:p>
          <a:p>
            <a:pPr>
              <a:buNone/>
            </a:pPr>
            <a:r>
              <a:rPr lang="en-GB" dirty="0" smtClean="0"/>
              <a:t>snail slides down </a:t>
            </a:r>
            <a:r>
              <a:rPr lang="en-GB" dirty="0" smtClean="0">
                <a:solidFill>
                  <a:srgbClr val="FF0000"/>
                </a:solidFill>
              </a:rPr>
              <a:t>b</a:t>
            </a:r>
            <a:r>
              <a:rPr lang="en-GB" dirty="0" smtClean="0"/>
              <a:t> feet each night. Height of the tree is </a:t>
            </a:r>
            <a:r>
              <a:rPr lang="en-GB" dirty="0" smtClean="0">
                <a:solidFill>
                  <a:srgbClr val="FF0000"/>
                </a:solidFill>
              </a:rPr>
              <a:t>h</a:t>
            </a:r>
            <a:r>
              <a:rPr lang="en-GB" dirty="0" smtClean="0"/>
              <a:t> </a:t>
            </a:r>
          </a:p>
          <a:p>
            <a:pPr>
              <a:buNone/>
            </a:pPr>
            <a:r>
              <a:rPr lang="en-GB" dirty="0" smtClean="0"/>
              <a:t>feet.</a:t>
            </a:r>
          </a:p>
          <a:p>
            <a:pPr>
              <a:buNone/>
            </a:pPr>
            <a:r>
              <a:rPr lang="en-GB" dirty="0" smtClean="0"/>
              <a:t>write a program that prints number of days for the snail to </a:t>
            </a:r>
          </a:p>
          <a:p>
            <a:pPr>
              <a:buNone/>
            </a:pPr>
            <a:r>
              <a:rPr lang="en-GB" dirty="0" smtClean="0"/>
              <a:t>reach the top of the tree.</a:t>
            </a:r>
          </a:p>
          <a:p>
            <a:pPr>
              <a:buNone/>
            </a:pPr>
            <a:r>
              <a:rPr lang="en-GB" dirty="0" smtClean="0"/>
              <a:t>Program reads a, b, h line by line. Input values are guaranteed to be </a:t>
            </a:r>
          </a:p>
          <a:p>
            <a:pPr>
              <a:buNone/>
            </a:pPr>
            <a:r>
              <a:rPr lang="en-GB" dirty="0" smtClean="0"/>
              <a:t>positive integers.</a:t>
            </a:r>
          </a:p>
          <a:p>
            <a:pPr>
              <a:buNone/>
            </a:pPr>
            <a:r>
              <a:rPr lang="en-GB" dirty="0" smtClean="0"/>
              <a:t>If the snail cannot reach the top of the tree, print the message Impossible.</a:t>
            </a:r>
          </a:p>
          <a:p>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434306" y="947738"/>
            <a:ext cx="6409532" cy="4962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normAutofit fontScale="85000" lnSpcReduction="20000"/>
          </a:bodyPr>
          <a:lstStyle/>
          <a:p>
            <a:pPr algn="ctr">
              <a:buNone/>
            </a:pPr>
            <a:r>
              <a:rPr lang="en-GB" u="sng" dirty="0" smtClean="0"/>
              <a:t>Practice Question 2</a:t>
            </a:r>
          </a:p>
          <a:p>
            <a:r>
              <a:rPr lang="en-US" dirty="0" smtClean="0"/>
              <a:t>Pizza Split</a:t>
            </a:r>
          </a:p>
          <a:p>
            <a:r>
              <a:rPr lang="en-GB" dirty="0" smtClean="0"/>
              <a:t>The purpose of this exercise is to familiarize you with basic conditional and cyclic operations.</a:t>
            </a:r>
          </a:p>
          <a:p>
            <a:r>
              <a:rPr lang="en-GB" dirty="0" smtClean="0"/>
              <a:t>Estimated workload of this exercise is </a:t>
            </a:r>
            <a:r>
              <a:rPr lang="en-GB" i="1" dirty="0" smtClean="0"/>
              <a:t>20 minutes</a:t>
            </a:r>
            <a:r>
              <a:rPr lang="en-GB" dirty="0" smtClean="0"/>
              <a:t>.</a:t>
            </a:r>
          </a:p>
          <a:p>
            <a:r>
              <a:rPr lang="en-GB" b="1" dirty="0" smtClean="0"/>
              <a:t>Description</a:t>
            </a:r>
          </a:p>
          <a:p>
            <a:r>
              <a:rPr lang="en-GB" dirty="0" smtClean="0"/>
              <a:t>Please, proceed to </a:t>
            </a:r>
            <a:r>
              <a:rPr lang="en-GB" dirty="0" err="1" smtClean="0">
                <a:hlinkClick r:id="rId2" action="ppaction://hlinkfile"/>
              </a:rPr>
              <a:t>PizzaSplit</a:t>
            </a:r>
            <a:r>
              <a:rPr lang="en-GB" dirty="0" smtClean="0"/>
              <a:t> class. The program must read two values from </a:t>
            </a:r>
            <a:r>
              <a:rPr lang="en-GB" dirty="0" err="1" smtClean="0"/>
              <a:t>System.in</a:t>
            </a:r>
            <a:r>
              <a:rPr lang="en-GB" dirty="0" smtClean="0"/>
              <a:t>:</a:t>
            </a:r>
          </a:p>
          <a:p>
            <a:r>
              <a:rPr lang="en-GB" dirty="0" smtClean="0"/>
              <a:t>number of people;</a:t>
            </a:r>
          </a:p>
          <a:p>
            <a:r>
              <a:rPr lang="en-GB" dirty="0" smtClean="0"/>
              <a:t>number of pieces per pizza.</a:t>
            </a:r>
          </a:p>
          <a:p>
            <a:r>
              <a:rPr lang="en-GB" dirty="0" smtClean="0"/>
              <a:t>It is guaranteed that this values are positive integers.</a:t>
            </a:r>
          </a:p>
          <a:p>
            <a:r>
              <a:rPr lang="en-GB" dirty="0" smtClean="0"/>
              <a:t>Then the program must print the minimum number of pizzas (not zero) so that everyone has an equal number of slices and no slice is left.</a:t>
            </a:r>
          </a:p>
          <a:p>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739106" y="457200"/>
            <a:ext cx="3904457" cy="290842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Encapsulation</a:t>
            </a:r>
          </a:p>
          <a:p>
            <a:r>
              <a:rPr lang="en-GB" dirty="0" smtClean="0"/>
              <a:t>The meaning of </a:t>
            </a:r>
            <a:r>
              <a:rPr lang="en-GB" b="1" dirty="0" smtClean="0"/>
              <a:t>Encapsulation</a:t>
            </a:r>
            <a:r>
              <a:rPr lang="en-GB" dirty="0" smtClean="0"/>
              <a:t>, is to make sure that "sensitive" data is hidden from users. To achieve this, you must: </a:t>
            </a:r>
          </a:p>
          <a:p>
            <a:r>
              <a:rPr lang="en-GB" dirty="0" smtClean="0"/>
              <a:t>declare class variables/attributes as private</a:t>
            </a:r>
          </a:p>
          <a:p>
            <a:r>
              <a:rPr lang="en-GB" dirty="0" smtClean="0"/>
              <a:t>provide public </a:t>
            </a:r>
            <a:r>
              <a:rPr lang="en-GB" b="1" dirty="0" smtClean="0"/>
              <a:t>get</a:t>
            </a:r>
            <a:r>
              <a:rPr lang="en-GB" dirty="0" smtClean="0"/>
              <a:t> and </a:t>
            </a:r>
            <a:r>
              <a:rPr lang="en-GB" b="1" dirty="0" smtClean="0"/>
              <a:t>set</a:t>
            </a:r>
            <a:r>
              <a:rPr lang="en-GB" dirty="0" smtClean="0"/>
              <a:t> methods to access and update the value of a private variable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Get and Set</a:t>
            </a:r>
          </a:p>
          <a:p>
            <a:r>
              <a:rPr lang="en-GB" dirty="0" smtClean="0"/>
              <a:t>Private variables can only be accessed within the same class (an outside class has no access to it). However, it is possible to access them if we provide public </a:t>
            </a:r>
            <a:r>
              <a:rPr lang="en-GB" b="1" dirty="0" smtClean="0"/>
              <a:t>get</a:t>
            </a:r>
            <a:r>
              <a:rPr lang="en-GB" dirty="0" smtClean="0"/>
              <a:t> and </a:t>
            </a:r>
            <a:r>
              <a:rPr lang="en-GB" b="1" dirty="0" smtClean="0"/>
              <a:t>set</a:t>
            </a:r>
            <a:r>
              <a:rPr lang="en-GB" dirty="0" smtClean="0"/>
              <a:t> methods.</a:t>
            </a:r>
          </a:p>
          <a:p>
            <a:r>
              <a:rPr lang="en-GB" dirty="0" smtClean="0"/>
              <a:t>The get method returns the variable value, and the set method sets the value.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281906" y="685800"/>
            <a:ext cx="7315200" cy="546220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normAutofit/>
          </a:bodyPr>
          <a:lstStyle/>
          <a:p>
            <a:r>
              <a:rPr lang="en-US" sz="4000" u="sng" dirty="0" smtClean="0"/>
              <a:t>Prerequisites:-</a:t>
            </a:r>
          </a:p>
          <a:p>
            <a:endParaRPr lang="en-GB" sz="4000" u="sng" dirty="0" smtClean="0"/>
          </a:p>
          <a:p>
            <a:r>
              <a:rPr lang="en-GB" b="1" dirty="0" smtClean="0"/>
              <a:t>Access Modifier</a:t>
            </a:r>
            <a:r>
              <a:rPr lang="en-GB" dirty="0" smtClean="0"/>
              <a:t>: Defines the </a:t>
            </a:r>
            <a:r>
              <a:rPr lang="en-GB" b="1" dirty="0" smtClean="0"/>
              <a:t>access type</a:t>
            </a:r>
            <a:r>
              <a:rPr lang="en-GB" dirty="0" smtClean="0"/>
              <a:t> of the method i.e. from where it can be accessed in your application. In Java, there are 4 types of access </a:t>
            </a:r>
            <a:r>
              <a:rPr lang="en-GB" dirty="0" err="1" smtClean="0"/>
              <a:t>specifiers</a:t>
            </a:r>
            <a:r>
              <a:rPr lang="en-GB" dirty="0" smtClean="0"/>
              <a:t>: </a:t>
            </a:r>
          </a:p>
          <a:p>
            <a:r>
              <a:rPr lang="en-GB" b="1" dirty="0" smtClean="0"/>
              <a:t>public:</a:t>
            </a:r>
            <a:r>
              <a:rPr lang="en-GB" dirty="0" smtClean="0"/>
              <a:t> Accessible in all classes in your application.</a:t>
            </a:r>
          </a:p>
          <a:p>
            <a:r>
              <a:rPr lang="en-GB" b="1" dirty="0" smtClean="0"/>
              <a:t>protected:</a:t>
            </a:r>
            <a:r>
              <a:rPr lang="en-GB" dirty="0" smtClean="0"/>
              <a:t> Accessible within the package in which it is defined and in its </a:t>
            </a:r>
            <a:r>
              <a:rPr lang="en-GB" b="1" dirty="0" smtClean="0"/>
              <a:t>subclass(</a:t>
            </a:r>
            <a:r>
              <a:rPr lang="en-GB" b="1" dirty="0" err="1" smtClean="0"/>
              <a:t>es</a:t>
            </a:r>
            <a:r>
              <a:rPr lang="en-GB" b="1" dirty="0" smtClean="0"/>
              <a:t>) (including subclasses declared outside the package)</a:t>
            </a:r>
            <a:r>
              <a:rPr lang="en-GB" dirty="0" smtClean="0"/>
              <a:t>.</a:t>
            </a:r>
          </a:p>
          <a:p>
            <a:endParaRPr lang="en-US" u="sn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281906" y="1143000"/>
            <a:ext cx="7518958" cy="352901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519906" y="1066800"/>
            <a:ext cx="9250544" cy="35433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b="1" dirty="0" smtClean="0"/>
              <a:t>Why Encapsulation?</a:t>
            </a:r>
          </a:p>
          <a:p>
            <a:r>
              <a:rPr lang="en-GB" dirty="0" smtClean="0"/>
              <a:t>Better control of class attributes and methods</a:t>
            </a:r>
          </a:p>
          <a:p>
            <a:r>
              <a:rPr lang="en-GB" dirty="0" smtClean="0"/>
              <a:t>Class attributes can be made </a:t>
            </a:r>
            <a:r>
              <a:rPr lang="en-GB" b="1" dirty="0" smtClean="0"/>
              <a:t>read-only</a:t>
            </a:r>
            <a:r>
              <a:rPr lang="en-GB" dirty="0" smtClean="0"/>
              <a:t> (if you only use the get method), or </a:t>
            </a:r>
            <a:r>
              <a:rPr lang="en-GB" b="1" dirty="0" smtClean="0"/>
              <a:t>write-only</a:t>
            </a:r>
            <a:r>
              <a:rPr lang="en-GB" dirty="0" smtClean="0"/>
              <a:t> (if you only use the set method)</a:t>
            </a:r>
          </a:p>
          <a:p>
            <a:r>
              <a:rPr lang="en-GB" dirty="0" smtClean="0"/>
              <a:t>Flexible: the programmer can change one part of the code without affecting other parts</a:t>
            </a:r>
          </a:p>
          <a:p>
            <a:r>
              <a:rPr lang="en-GB" dirty="0" smtClean="0"/>
              <a:t>Increased security of data</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Packages</a:t>
            </a:r>
          </a:p>
          <a:p>
            <a:r>
              <a:rPr lang="en-GB" dirty="0" smtClean="0"/>
              <a:t>A package in Java is used to group related classes. Think of it as </a:t>
            </a:r>
            <a:r>
              <a:rPr lang="en-GB" b="1" dirty="0" smtClean="0"/>
              <a:t>a folder in a file directory</a:t>
            </a:r>
            <a:r>
              <a:rPr lang="en-GB" dirty="0" smtClean="0"/>
              <a:t>. We use packages to avoid name conflicts, and to write a better maintainable code. Packages are divided into two categories:</a:t>
            </a:r>
          </a:p>
          <a:p>
            <a:r>
              <a:rPr lang="en-GB" dirty="0" smtClean="0"/>
              <a:t>Built-in Packages (packages from the Java API)</a:t>
            </a:r>
          </a:p>
          <a:p>
            <a:r>
              <a:rPr lang="en-GB" dirty="0" smtClean="0"/>
              <a:t>User-defined Packages (create your own packages)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2286000"/>
          </a:xfrm>
        </p:spPr>
        <p:txBody>
          <a:bodyPr/>
          <a:lstStyle/>
          <a:p>
            <a:r>
              <a:rPr lang="en-GB" b="1" dirty="0" smtClean="0"/>
              <a:t>Built-in Packages</a:t>
            </a:r>
          </a:p>
          <a:p>
            <a:r>
              <a:rPr lang="en-GB" dirty="0" smtClean="0"/>
              <a:t>The Java API is a library of prewritten classes, that are free to use, included in the Java Development Environment.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129505" y="3048000"/>
            <a:ext cx="7903713" cy="21336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2209800"/>
          </a:xfrm>
        </p:spPr>
        <p:txBody>
          <a:bodyPr/>
          <a:lstStyle/>
          <a:p>
            <a:r>
              <a:rPr lang="en-GB" b="1" dirty="0" smtClean="0"/>
              <a:t>Import a Class</a:t>
            </a:r>
          </a:p>
          <a:p>
            <a:r>
              <a:rPr lang="en-GB" dirty="0" smtClean="0"/>
              <a:t>If you find a class you want to use, for example, the Scanner class, </a:t>
            </a:r>
            <a:r>
              <a:rPr lang="en-GB" b="1" dirty="0" smtClean="0"/>
              <a:t>which is used to get user input</a:t>
            </a:r>
            <a:r>
              <a:rPr lang="en-GB" dirty="0" smtClean="0"/>
              <a:t>, write the following code:</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129506" y="2790824"/>
            <a:ext cx="7620000" cy="283633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dirty="0" smtClean="0"/>
              <a:t>In the example above, </a:t>
            </a:r>
            <a:r>
              <a:rPr lang="en-GB" dirty="0" err="1" smtClean="0"/>
              <a:t>java.util</a:t>
            </a:r>
            <a:r>
              <a:rPr lang="en-GB" dirty="0" smtClean="0"/>
              <a:t> is a package, while Scanner is a class of the </a:t>
            </a:r>
            <a:r>
              <a:rPr lang="en-GB" dirty="0" err="1" smtClean="0"/>
              <a:t>java.util</a:t>
            </a:r>
            <a:r>
              <a:rPr lang="en-GB" dirty="0" smtClean="0"/>
              <a:t> package.</a:t>
            </a:r>
          </a:p>
          <a:p>
            <a:endParaRPr lang="en-GB" dirty="0" smtClean="0"/>
          </a:p>
          <a:p>
            <a:r>
              <a:rPr lang="en-GB" dirty="0" smtClean="0"/>
              <a:t>To use the Scanner class, create an object of the class and use any of the available methods found in the Scanner class documentation. In our example, we will use the </a:t>
            </a:r>
            <a:r>
              <a:rPr lang="en-GB" dirty="0" err="1" smtClean="0"/>
              <a:t>nextLine</a:t>
            </a:r>
            <a:r>
              <a:rPr lang="en-GB" dirty="0" smtClean="0"/>
              <a:t>() method, which is used to read a complete line: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81906" y="707220"/>
            <a:ext cx="7696200" cy="49991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2895600"/>
          </a:xfrm>
        </p:spPr>
        <p:txBody>
          <a:bodyPr>
            <a:normAutofit lnSpcReduction="10000"/>
          </a:bodyPr>
          <a:lstStyle/>
          <a:p>
            <a:r>
              <a:rPr lang="en-US" b="1" dirty="0" smtClean="0"/>
              <a:t>Import a Package</a:t>
            </a:r>
          </a:p>
          <a:p>
            <a:r>
              <a:rPr lang="en-GB" dirty="0" smtClean="0"/>
              <a:t>There are many packages to choose from. In the previous example, we used the Scanner class from the </a:t>
            </a:r>
            <a:r>
              <a:rPr lang="en-GB" dirty="0" err="1" smtClean="0"/>
              <a:t>java.util</a:t>
            </a:r>
            <a:r>
              <a:rPr lang="en-GB" dirty="0" smtClean="0"/>
              <a:t> package. This package also contains date and time facilities, random-number generator and other utility classes.</a:t>
            </a:r>
            <a:endParaRPr lang="en-US" dirty="0"/>
          </a:p>
        </p:txBody>
      </p:sp>
      <p:pic>
        <p:nvPicPr>
          <p:cNvPr id="4098" name="Picture 2"/>
          <p:cNvPicPr>
            <a:picLocks noChangeAspect="1" noChangeArrowheads="1"/>
          </p:cNvPicPr>
          <p:nvPr/>
        </p:nvPicPr>
        <p:blipFill>
          <a:blip r:embed="rId2"/>
          <a:srcRect/>
          <a:stretch>
            <a:fillRect/>
          </a:stretch>
        </p:blipFill>
        <p:spPr bwMode="auto">
          <a:xfrm>
            <a:off x="1739106" y="3276600"/>
            <a:ext cx="3461544" cy="1603399"/>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2286000"/>
          </a:xfrm>
        </p:spPr>
        <p:txBody>
          <a:bodyPr/>
          <a:lstStyle/>
          <a:p>
            <a:r>
              <a:rPr lang="en-GB" b="1" dirty="0" smtClean="0"/>
              <a:t>User-defined Packages</a:t>
            </a:r>
          </a:p>
          <a:p>
            <a:r>
              <a:rPr lang="en-GB" dirty="0" smtClean="0"/>
              <a:t>To create your own package, you need to understand that Java uses a file system directory to store them. Just like folders on your computer:</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129506" y="2643188"/>
            <a:ext cx="7085807" cy="202978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GB" b="1" dirty="0" smtClean="0"/>
          </a:p>
          <a:p>
            <a:r>
              <a:rPr lang="en-GB" b="1" dirty="0" smtClean="0"/>
              <a:t>private:</a:t>
            </a:r>
            <a:r>
              <a:rPr lang="en-GB" dirty="0" smtClean="0"/>
              <a:t> Accessible only within the class in which it is defined.</a:t>
            </a:r>
          </a:p>
          <a:p>
            <a:r>
              <a:rPr lang="en-GB" b="1" dirty="0" smtClean="0"/>
              <a:t>default (declared/defined without using any modifier):</a:t>
            </a:r>
            <a:r>
              <a:rPr lang="en-GB" dirty="0" smtClean="0"/>
              <a:t> Accessible within the same class and package within which its class is defined.</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609600"/>
          </a:xfrm>
        </p:spPr>
        <p:txBody>
          <a:bodyPr/>
          <a:lstStyle/>
          <a:p>
            <a:r>
              <a:rPr lang="en-GB" dirty="0" smtClean="0"/>
              <a:t>To create a package, use the package keyword:</a:t>
            </a:r>
            <a:endParaRPr lang="en-US" dirty="0"/>
          </a:p>
        </p:txBody>
      </p:sp>
      <p:pic>
        <p:nvPicPr>
          <p:cNvPr id="6146" name="Picture 2"/>
          <p:cNvPicPr>
            <a:picLocks noChangeAspect="1" noChangeArrowheads="1"/>
          </p:cNvPicPr>
          <p:nvPr/>
        </p:nvPicPr>
        <p:blipFill>
          <a:blip r:embed="rId2"/>
          <a:srcRect/>
          <a:stretch>
            <a:fillRect/>
          </a:stretch>
        </p:blipFill>
        <p:spPr bwMode="auto">
          <a:xfrm>
            <a:off x="519906" y="1295400"/>
            <a:ext cx="7625070" cy="3526952"/>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Inheritance</a:t>
            </a:r>
          </a:p>
          <a:p>
            <a:r>
              <a:rPr lang="en-GB" b="1" dirty="0" smtClean="0"/>
              <a:t>Java Inheritance (Subclass and </a:t>
            </a:r>
            <a:r>
              <a:rPr lang="en-GB" b="1" dirty="0" err="1" smtClean="0"/>
              <a:t>Superclass</a:t>
            </a:r>
            <a:r>
              <a:rPr lang="en-GB" b="1" dirty="0" smtClean="0"/>
              <a:t>)</a:t>
            </a:r>
          </a:p>
          <a:p>
            <a:endParaRPr lang="en-GB" dirty="0" smtClean="0"/>
          </a:p>
          <a:p>
            <a:r>
              <a:rPr lang="en-GB" dirty="0" smtClean="0"/>
              <a:t>In Java, it is possible to inherit attributes and methods from one class to another. We group the "inheritance concept" into two categories:</a:t>
            </a:r>
          </a:p>
          <a:p>
            <a:r>
              <a:rPr lang="en-GB" b="1" dirty="0" smtClean="0"/>
              <a:t>subclass</a:t>
            </a:r>
            <a:r>
              <a:rPr lang="en-GB" dirty="0" smtClean="0"/>
              <a:t> (child) - the class that inherits from another class</a:t>
            </a:r>
          </a:p>
          <a:p>
            <a:r>
              <a:rPr lang="en-GB" b="1" dirty="0" err="1" smtClean="0"/>
              <a:t>superclass</a:t>
            </a:r>
            <a:r>
              <a:rPr lang="en-GB" dirty="0" smtClean="0"/>
              <a:t> (parent) - the class being inherited from</a:t>
            </a:r>
          </a:p>
          <a:p>
            <a:r>
              <a:rPr lang="en-GB" dirty="0" smtClean="0"/>
              <a:t>To inherit from a class, use the extends keyword.</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524000"/>
          </a:xfrm>
        </p:spPr>
        <p:txBody>
          <a:bodyPr>
            <a:normAutofit lnSpcReduction="10000"/>
          </a:bodyPr>
          <a:lstStyle/>
          <a:p>
            <a:r>
              <a:rPr lang="en-GB" dirty="0" smtClean="0"/>
              <a:t>In the example below, the Car class (subclass) inherits the attributes and methods from the Vehicle class (</a:t>
            </a:r>
            <a:r>
              <a:rPr lang="en-GB" dirty="0" err="1" smtClean="0"/>
              <a:t>superclass</a:t>
            </a:r>
            <a:r>
              <a:rPr lang="en-GB" dirty="0" smtClean="0"/>
              <a:t>):</a:t>
            </a:r>
            <a:endParaRPr lang="en-US" dirty="0"/>
          </a:p>
        </p:txBody>
      </p:sp>
      <p:pic>
        <p:nvPicPr>
          <p:cNvPr id="7170" name="Picture 2"/>
          <p:cNvPicPr>
            <a:picLocks noChangeAspect="1" noChangeArrowheads="1"/>
          </p:cNvPicPr>
          <p:nvPr/>
        </p:nvPicPr>
        <p:blipFill>
          <a:blip r:embed="rId2"/>
          <a:srcRect/>
          <a:stretch>
            <a:fillRect/>
          </a:stretch>
        </p:blipFill>
        <p:spPr bwMode="auto">
          <a:xfrm>
            <a:off x="900906" y="1828800"/>
            <a:ext cx="8743950" cy="48291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The final Keyword</a:t>
            </a:r>
          </a:p>
          <a:p>
            <a:r>
              <a:rPr lang="en-GB" dirty="0" smtClean="0"/>
              <a:t>If you don't want other classes to inherit from a class, use the final keyword:</a:t>
            </a:r>
            <a:endParaRPr lang="en-US" dirty="0"/>
          </a:p>
        </p:txBody>
      </p:sp>
      <p:pic>
        <p:nvPicPr>
          <p:cNvPr id="8194" name="Picture 2"/>
          <p:cNvPicPr>
            <a:picLocks noChangeAspect="1" noChangeArrowheads="1"/>
          </p:cNvPicPr>
          <p:nvPr/>
        </p:nvPicPr>
        <p:blipFill>
          <a:blip r:embed="rId2"/>
          <a:srcRect/>
          <a:stretch>
            <a:fillRect/>
          </a:stretch>
        </p:blipFill>
        <p:spPr bwMode="auto">
          <a:xfrm>
            <a:off x="824706" y="2133600"/>
            <a:ext cx="8152826" cy="41814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US" b="1" dirty="0" smtClean="0"/>
              <a:t>Java Polymorphism</a:t>
            </a:r>
          </a:p>
          <a:p>
            <a:r>
              <a:rPr lang="en-GB" dirty="0" smtClean="0"/>
              <a:t>Polymorphism means "many forms", and it occurs when we have many classes that are related to each other by inheritance</a:t>
            </a:r>
            <a:r>
              <a:rPr lang="en-GB" dirty="0" smtClean="0"/>
              <a:t>.</a:t>
            </a:r>
          </a:p>
          <a:p>
            <a:endParaRPr lang="en-GB" dirty="0" smtClean="0"/>
          </a:p>
          <a:p>
            <a:r>
              <a:rPr lang="en-GB" b="1" dirty="0" smtClean="0"/>
              <a:t>Inheritance</a:t>
            </a:r>
            <a:r>
              <a:rPr lang="en-GB" dirty="0" smtClean="0"/>
              <a:t> lets us inherit attributes and methods from another class. </a:t>
            </a:r>
            <a:r>
              <a:rPr lang="en-GB" b="1" dirty="0" smtClean="0"/>
              <a:t>Polymorphism</a:t>
            </a:r>
            <a:r>
              <a:rPr lang="en-GB" dirty="0" smtClean="0"/>
              <a:t> uses those methods to perform different tasks. This allows us to perform a single action in different ways.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r>
              <a:rPr lang="en-GB" dirty="0" smtClean="0"/>
              <a:t>For example, think of a </a:t>
            </a:r>
            <a:r>
              <a:rPr lang="en-GB" dirty="0" err="1" smtClean="0"/>
              <a:t>superclass</a:t>
            </a:r>
            <a:r>
              <a:rPr lang="en-GB" dirty="0" smtClean="0"/>
              <a:t> called Animal that has a method called </a:t>
            </a:r>
            <a:r>
              <a:rPr lang="en-GB" dirty="0" err="1" smtClean="0"/>
              <a:t>animalSound</a:t>
            </a:r>
            <a:r>
              <a:rPr lang="en-GB" dirty="0" smtClean="0"/>
              <a:t>(). Subclasses of Animals could be Pigs, Cats, Dogs, Birds - And they also have their own implementation of an animal sound (the pig </a:t>
            </a:r>
            <a:r>
              <a:rPr lang="en-GB" dirty="0" err="1" smtClean="0"/>
              <a:t>oinks</a:t>
            </a:r>
            <a:r>
              <a:rPr lang="en-GB" dirty="0" smtClean="0"/>
              <a:t>, and the cat meows, etc.)</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43706" y="914400"/>
            <a:ext cx="5257800" cy="548942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35638" y="1143000"/>
            <a:ext cx="5210175" cy="23050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19906" y="457200"/>
            <a:ext cx="8896350" cy="16287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2306" y="2057400"/>
            <a:ext cx="6324600" cy="45243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24706" y="609600"/>
            <a:ext cx="8866982" cy="4495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00906" y="5562600"/>
            <a:ext cx="6048375" cy="86677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72306" y="381000"/>
            <a:ext cx="8810625" cy="11049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900906" y="1447800"/>
            <a:ext cx="5562600" cy="41529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normAutofit lnSpcReduction="10000"/>
          </a:bodyPr>
          <a:lstStyle/>
          <a:p>
            <a:r>
              <a:rPr lang="en-GB" dirty="0" smtClean="0"/>
              <a:t>OOPS concepts are as follows: </a:t>
            </a:r>
          </a:p>
          <a:p>
            <a:endParaRPr lang="en-GB" dirty="0" smtClean="0"/>
          </a:p>
          <a:p>
            <a:r>
              <a:rPr lang="en-GB" b="1" dirty="0" smtClean="0">
                <a:solidFill>
                  <a:srgbClr val="FF0000"/>
                </a:solidFill>
              </a:rPr>
              <a:t>Class</a:t>
            </a:r>
          </a:p>
          <a:p>
            <a:r>
              <a:rPr lang="en-GB" b="1" dirty="0" smtClean="0">
                <a:solidFill>
                  <a:srgbClr val="FF0000"/>
                </a:solidFill>
              </a:rPr>
              <a:t>Object</a:t>
            </a:r>
            <a:r>
              <a:rPr lang="en-GB" dirty="0" smtClean="0">
                <a:solidFill>
                  <a:srgbClr val="FF0000"/>
                </a:solidFill>
              </a:rPr>
              <a:t> </a:t>
            </a:r>
          </a:p>
          <a:p>
            <a:r>
              <a:rPr lang="en-GB" b="1" dirty="0" smtClean="0">
                <a:solidFill>
                  <a:srgbClr val="FF0000"/>
                </a:solidFill>
              </a:rPr>
              <a:t>Method</a:t>
            </a:r>
          </a:p>
          <a:p>
            <a:r>
              <a:rPr lang="en-GB" dirty="0" smtClean="0"/>
              <a:t>Pillars of OOPs</a:t>
            </a:r>
          </a:p>
          <a:p>
            <a:pPr lvl="1"/>
            <a:r>
              <a:rPr lang="en-GB" b="1" dirty="0" smtClean="0">
                <a:solidFill>
                  <a:srgbClr val="FF0000"/>
                </a:solidFill>
              </a:rPr>
              <a:t>Abstraction</a:t>
            </a:r>
          </a:p>
          <a:p>
            <a:pPr lvl="1"/>
            <a:r>
              <a:rPr lang="en-GB" b="1" dirty="0" smtClean="0">
                <a:solidFill>
                  <a:srgbClr val="FF0000"/>
                </a:solidFill>
              </a:rPr>
              <a:t>Encapsulation</a:t>
            </a:r>
          </a:p>
          <a:p>
            <a:pPr lvl="1"/>
            <a:r>
              <a:rPr lang="en-GB" b="1" dirty="0" smtClean="0">
                <a:solidFill>
                  <a:srgbClr val="FF0000"/>
                </a:solidFill>
              </a:rPr>
              <a:t>Inheritance</a:t>
            </a:r>
          </a:p>
          <a:p>
            <a:pPr lvl="1"/>
            <a:r>
              <a:rPr lang="en-GB" b="1" dirty="0" smtClean="0">
                <a:solidFill>
                  <a:srgbClr val="FF0000"/>
                </a:solidFill>
              </a:rPr>
              <a:t>Polymorphism</a:t>
            </a:r>
          </a:p>
          <a:p>
            <a:pPr lvl="2"/>
            <a:r>
              <a:rPr lang="en-GB" dirty="0" smtClean="0">
                <a:solidFill>
                  <a:srgbClr val="00B0F0"/>
                </a:solidFill>
              </a:rPr>
              <a:t>Compile-time polymorphism</a:t>
            </a:r>
          </a:p>
          <a:p>
            <a:pPr lvl="2"/>
            <a:r>
              <a:rPr lang="en-GB" dirty="0" smtClean="0">
                <a:solidFill>
                  <a:srgbClr val="00B0F0"/>
                </a:solidFill>
              </a:rPr>
              <a:t>Runtime polymorphism</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943600"/>
          </a:xfrm>
        </p:spPr>
        <p:txBody>
          <a:bodyPr>
            <a:normAutofit/>
          </a:bodyPr>
          <a:lstStyle/>
          <a:p>
            <a:endParaRPr lang="en-GB" b="1" dirty="0" smtClean="0"/>
          </a:p>
          <a:p>
            <a:endParaRPr lang="en-GB" b="1" dirty="0" smtClean="0"/>
          </a:p>
          <a:p>
            <a:endParaRPr lang="en-GB" b="1" dirty="0" smtClean="0"/>
          </a:p>
          <a:p>
            <a:endParaRPr lang="en-GB" b="1" dirty="0" smtClean="0"/>
          </a:p>
          <a:p>
            <a:pPr algn="ctr"/>
            <a:r>
              <a:rPr lang="en-GB" b="1" dirty="0" smtClean="0"/>
              <a:t>Java - What are Classes and Objects?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5897564"/>
          </a:xfrm>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215106" y="0"/>
            <a:ext cx="10528321"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06" y="457200"/>
            <a:ext cx="9851232" cy="1447800"/>
          </a:xfrm>
        </p:spPr>
        <p:txBody>
          <a:bodyPr/>
          <a:lstStyle/>
          <a:p>
            <a:r>
              <a:rPr lang="en-GB" b="1" dirty="0" smtClean="0"/>
              <a:t>Create a Class</a:t>
            </a:r>
          </a:p>
          <a:p>
            <a:r>
              <a:rPr lang="en-GB" dirty="0" smtClean="0"/>
              <a:t>To create a class, use the keyword class: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242888" y="2097088"/>
            <a:ext cx="10458450" cy="2663825"/>
          </a:xfrm>
          <a:prstGeom prst="rect">
            <a:avLst/>
          </a:prstGeom>
          <a:noFill/>
          <a:ln w="9525">
            <a:noFill/>
            <a:miter lim="800000"/>
            <a:headEnd/>
            <a:tailEnd/>
          </a:ln>
          <a:effectLst/>
        </p:spPr>
      </p:pic>
      <p:sp>
        <p:nvSpPr>
          <p:cNvPr id="5" name="TextBox 4"/>
          <p:cNvSpPr txBox="1"/>
          <p:nvPr/>
        </p:nvSpPr>
        <p:spPr>
          <a:xfrm>
            <a:off x="672306" y="4876800"/>
            <a:ext cx="9525000" cy="1384995"/>
          </a:xfrm>
          <a:prstGeom prst="rect">
            <a:avLst/>
          </a:prstGeom>
          <a:noFill/>
        </p:spPr>
        <p:txBody>
          <a:bodyPr wrap="square" rtlCol="0">
            <a:spAutoFit/>
          </a:bodyPr>
          <a:lstStyle/>
          <a:p>
            <a:r>
              <a:rPr lang="en-GB" sz="2800" dirty="0" smtClean="0"/>
              <a:t>Remember from the Java Syntax chapter that a class should always start with an uppercase first letter, and that the name of the java file should match the class name.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1653</Words>
  <Application>Microsoft Office PowerPoint</Application>
  <PresentationFormat>Custom</PresentationFormat>
  <Paragraphs>159</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kumar</dc:creator>
  <cp:lastModifiedBy>Prince kumar</cp:lastModifiedBy>
  <cp:revision>44</cp:revision>
  <dcterms:created xsi:type="dcterms:W3CDTF">2006-08-16T00:00:00Z</dcterms:created>
  <dcterms:modified xsi:type="dcterms:W3CDTF">2022-11-24T09:27:50Z</dcterms:modified>
</cp:coreProperties>
</file>