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Lst>
  <p:sldSz cx="109458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062" y="-96"/>
      </p:cViewPr>
      <p:guideLst>
        <p:guide orient="horz" pos="2160"/>
        <p:guide pos="344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936" y="2130426"/>
            <a:ext cx="930394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1872" y="3886200"/>
            <a:ext cx="766206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35714" y="274639"/>
            <a:ext cx="2462808"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7290" y="274639"/>
            <a:ext cx="7205994"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4644" y="4406901"/>
            <a:ext cx="930394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4644" y="2906713"/>
            <a:ext cx="930394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7291" y="1600201"/>
            <a:ext cx="48344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4121" y="1600201"/>
            <a:ext cx="48344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7290" y="1535113"/>
            <a:ext cx="483630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7290" y="2174875"/>
            <a:ext cx="483630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60322" y="1535113"/>
            <a:ext cx="483820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60322" y="2174875"/>
            <a:ext cx="48382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7291" y="273050"/>
            <a:ext cx="3601097"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79509" y="273051"/>
            <a:ext cx="611901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7291" y="1435101"/>
            <a:ext cx="360109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5456" y="4800600"/>
            <a:ext cx="656748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45456" y="612775"/>
            <a:ext cx="656748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145456" y="5367338"/>
            <a:ext cx="65674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7291" y="274638"/>
            <a:ext cx="985123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7291" y="1600201"/>
            <a:ext cx="985123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7291" y="6356351"/>
            <a:ext cx="255402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11/4/2022</a:t>
            </a:fld>
            <a:endParaRPr lang="en-US"/>
          </a:p>
        </p:txBody>
      </p:sp>
      <p:sp>
        <p:nvSpPr>
          <p:cNvPr id="5" name="Footer Placeholder 4"/>
          <p:cNvSpPr>
            <a:spLocks noGrp="1"/>
          </p:cNvSpPr>
          <p:nvPr>
            <p:ph type="ftr" sz="quarter" idx="3"/>
          </p:nvPr>
        </p:nvSpPr>
        <p:spPr>
          <a:xfrm>
            <a:off x="3739820" y="6356351"/>
            <a:ext cx="346617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4499" y="6356351"/>
            <a:ext cx="255402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jsp-tutorial" TargetMode="External"/><Relationship Id="rId7" Type="http://schemas.openxmlformats.org/officeDocument/2006/relationships/hyperlink" Target="https://www.javatpoint.com/jsf-tutorial" TargetMode="External"/><Relationship Id="rId2" Type="http://schemas.openxmlformats.org/officeDocument/2006/relationships/hyperlink" Target="https://www.javatpoint.com/servlet-tutorial" TargetMode="External"/><Relationship Id="rId1" Type="http://schemas.openxmlformats.org/officeDocument/2006/relationships/slideLayout" Target="../slideLayouts/slideLayout2.xml"/><Relationship Id="rId6" Type="http://schemas.openxmlformats.org/officeDocument/2006/relationships/hyperlink" Target="https://www.javatpoint.com/hibernate-tutorial" TargetMode="External"/><Relationship Id="rId5" Type="http://schemas.openxmlformats.org/officeDocument/2006/relationships/hyperlink" Target="https://www.javatpoint.com/spring-tutorial" TargetMode="External"/><Relationship Id="rId4" Type="http://schemas.openxmlformats.org/officeDocument/2006/relationships/hyperlink" Target="https://www.javatpoint.com/struts-2-tutoria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javatpoint.com/ejb-tu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avatpoint.com/jpa-tutori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What is Java?</a:t>
            </a:r>
            <a:br>
              <a:rPr lang="en-US" b="1" dirty="0" smtClean="0"/>
            </a:br>
            <a:endParaRPr lang="en-US" dirty="0"/>
          </a:p>
        </p:txBody>
      </p:sp>
      <p:sp>
        <p:nvSpPr>
          <p:cNvPr id="3" name="Subtitle 2"/>
          <p:cNvSpPr>
            <a:spLocks noGrp="1"/>
          </p:cNvSpPr>
          <p:nvPr>
            <p:ph type="subTitle" idx="1"/>
          </p:nvPr>
        </p:nvSpPr>
        <p:spPr/>
        <p:txBody>
          <a:bodyPr/>
          <a:lstStyle/>
          <a:p>
            <a:r>
              <a:rPr lang="en-GB" dirty="0" smtClean="0">
                <a:solidFill>
                  <a:schemeClr val="tx1"/>
                </a:solidFill>
              </a:rPr>
              <a:t>Java is a high </a:t>
            </a:r>
            <a:r>
              <a:rPr lang="en-GB" dirty="0" smtClean="0">
                <a:solidFill>
                  <a:schemeClr val="tx1"/>
                </a:solidFill>
              </a:rPr>
              <a:t>level, </a:t>
            </a:r>
            <a:r>
              <a:rPr lang="en-GB" dirty="0" smtClean="0">
                <a:solidFill>
                  <a:schemeClr val="tx1"/>
                </a:solidFill>
              </a:rPr>
              <a:t>object-oriented and secure programming language.</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lstStyle/>
          <a:p>
            <a:r>
              <a:rPr lang="en-GB" b="1" dirty="0" smtClean="0"/>
              <a:t>3) Java ME (Java Micro Edition)</a:t>
            </a:r>
          </a:p>
          <a:p>
            <a:r>
              <a:rPr lang="en-GB" dirty="0" smtClean="0"/>
              <a:t>It is a micro platform that is dedicated to mobile applications</a:t>
            </a:r>
            <a:r>
              <a:rPr lang="en-GB" dirty="0" smtClean="0"/>
              <a:t>.</a:t>
            </a:r>
          </a:p>
          <a:p>
            <a:endParaRPr lang="en-GB" dirty="0" smtClean="0"/>
          </a:p>
          <a:p>
            <a:r>
              <a:rPr lang="en-GB" b="1" dirty="0" smtClean="0"/>
              <a:t>4) </a:t>
            </a:r>
            <a:r>
              <a:rPr lang="en-GB" b="1" dirty="0" err="1" smtClean="0"/>
              <a:t>JavaFX</a:t>
            </a:r>
            <a:endParaRPr lang="en-GB" b="1" dirty="0" smtClean="0"/>
          </a:p>
          <a:p>
            <a:r>
              <a:rPr lang="en-GB" dirty="0" smtClean="0"/>
              <a:t>It is used to develop rich internet applications. It uses a lightweight user interface API.</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normAutofit fontScale="92500" lnSpcReduction="20000"/>
          </a:bodyPr>
          <a:lstStyle/>
          <a:p>
            <a:r>
              <a:rPr lang="en-US" b="1" dirty="0" smtClean="0"/>
              <a:t>Java Terminology</a:t>
            </a:r>
          </a:p>
          <a:p>
            <a:endParaRPr lang="en-GB" dirty="0" smtClean="0"/>
          </a:p>
          <a:p>
            <a:r>
              <a:rPr lang="en-GB" b="1" dirty="0" smtClean="0"/>
              <a:t>1.  Java Virtual Machine(JVM): </a:t>
            </a:r>
            <a:r>
              <a:rPr lang="en-GB" dirty="0" smtClean="0"/>
              <a:t> This is generally referred to as </a:t>
            </a:r>
            <a:r>
              <a:rPr lang="en-GB" u="sng" dirty="0" smtClean="0">
                <a:hlinkClick r:id="rId2"/>
              </a:rPr>
              <a:t>JVM</a:t>
            </a:r>
            <a:r>
              <a:rPr lang="en-GB" dirty="0" smtClean="0"/>
              <a:t>. There are three execution phases of a program. They are written, compile and run the program.</a:t>
            </a:r>
          </a:p>
          <a:p>
            <a:r>
              <a:rPr lang="en-GB" dirty="0" smtClean="0"/>
              <a:t>Writing a program is done by a java programmer like you and me.</a:t>
            </a:r>
          </a:p>
          <a:p>
            <a:r>
              <a:rPr lang="en-GB" dirty="0" smtClean="0"/>
              <a:t>The compilation is done by the </a:t>
            </a:r>
            <a:r>
              <a:rPr lang="en-GB" b="1" dirty="0" smtClean="0"/>
              <a:t>JAVAC</a:t>
            </a:r>
            <a:r>
              <a:rPr lang="en-GB" dirty="0" smtClean="0"/>
              <a:t> compiler which is a primary Java compiler included in the Java development kit (JDK). It takes the Java program as input and generates </a:t>
            </a:r>
            <a:r>
              <a:rPr lang="en-GB" dirty="0" err="1" smtClean="0"/>
              <a:t>bytecode</a:t>
            </a:r>
            <a:r>
              <a:rPr lang="en-GB" dirty="0" smtClean="0"/>
              <a:t> as output.</a:t>
            </a:r>
          </a:p>
          <a:p>
            <a:r>
              <a:rPr lang="en-GB" dirty="0" smtClean="0"/>
              <a:t>In the Running</a:t>
            </a:r>
            <a:r>
              <a:rPr lang="en-GB" b="1" dirty="0" smtClean="0"/>
              <a:t> </a:t>
            </a:r>
            <a:r>
              <a:rPr lang="en-GB" dirty="0" smtClean="0"/>
              <a:t>phase of a program,</a:t>
            </a:r>
            <a:r>
              <a:rPr lang="en-GB" b="1" dirty="0" smtClean="0"/>
              <a:t> JVM</a:t>
            </a:r>
            <a:r>
              <a:rPr lang="en-GB" dirty="0" smtClean="0"/>
              <a:t> executes the </a:t>
            </a:r>
            <a:r>
              <a:rPr lang="en-GB" dirty="0" err="1" smtClean="0"/>
              <a:t>bytecode</a:t>
            </a:r>
            <a:r>
              <a:rPr lang="en-GB" dirty="0" smtClean="0"/>
              <a:t> generated by the compiler.</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lstStyle/>
          <a:p>
            <a:endParaRPr lang="en-US" b="1" dirty="0" smtClean="0"/>
          </a:p>
          <a:p>
            <a:r>
              <a:rPr lang="en-US" b="1" dirty="0" smtClean="0"/>
              <a:t>2)Java </a:t>
            </a:r>
            <a:r>
              <a:rPr lang="en-US" b="1" dirty="0" smtClean="0"/>
              <a:t>Development Kit(JDK): </a:t>
            </a:r>
            <a:r>
              <a:rPr lang="en-GB" dirty="0" smtClean="0"/>
              <a:t>It </a:t>
            </a:r>
            <a:r>
              <a:rPr lang="en-GB" dirty="0" smtClean="0"/>
              <a:t>is a complete Java development kit that includes everything including compiler, Java Runtime Environment (JRE), java debuggers, java docs, etc. </a:t>
            </a:r>
            <a:endParaRPr lang="en-GB" dirty="0" smtClean="0"/>
          </a:p>
          <a:p>
            <a:endParaRPr lang="en-GB" dirty="0" smtClean="0"/>
          </a:p>
          <a:p>
            <a:r>
              <a:rPr lang="en-GB" dirty="0" smtClean="0"/>
              <a:t>For </a:t>
            </a:r>
            <a:r>
              <a:rPr lang="en-GB" dirty="0" smtClean="0"/>
              <a:t>the program to execute in java, we need to install JDK on our computer in order to create, compile and run the java program.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lstStyle/>
          <a:p>
            <a:endParaRPr lang="en-US" b="1" dirty="0" smtClean="0"/>
          </a:p>
          <a:p>
            <a:r>
              <a:rPr lang="en-US" b="1" dirty="0" smtClean="0"/>
              <a:t>3)Java </a:t>
            </a:r>
            <a:r>
              <a:rPr lang="en-US" b="1" dirty="0" smtClean="0"/>
              <a:t>Runtime Environment (JRE): </a:t>
            </a:r>
            <a:r>
              <a:rPr lang="en-US" dirty="0" smtClean="0"/>
              <a:t>JDK includes JRE. JRE installation on our computers allows the java program to run, however, we cannot compile it. </a:t>
            </a:r>
            <a:endParaRPr lang="en-US" dirty="0" smtClean="0"/>
          </a:p>
          <a:p>
            <a:endParaRPr lang="en-US" dirty="0" smtClean="0"/>
          </a:p>
          <a:p>
            <a:r>
              <a:rPr lang="en-US" dirty="0" smtClean="0"/>
              <a:t>JRE </a:t>
            </a:r>
            <a:r>
              <a:rPr lang="en-US" dirty="0" smtClean="0"/>
              <a:t>includes a browser, JVM, applet supports, and </a:t>
            </a:r>
            <a:r>
              <a:rPr lang="en-US" dirty="0" err="1" smtClean="0"/>
              <a:t>plugins</a:t>
            </a:r>
            <a:r>
              <a:rPr lang="en-US" dirty="0" smtClean="0"/>
              <a:t>. For running the java program, a computer needs JRE.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normAutofit/>
          </a:bodyPr>
          <a:lstStyle/>
          <a:p>
            <a:r>
              <a:rPr lang="en-GB" b="1" dirty="0" smtClean="0"/>
              <a:t>Primary/Main Features of Java</a:t>
            </a:r>
          </a:p>
          <a:p>
            <a:r>
              <a:rPr lang="en-GB" b="1" dirty="0" smtClean="0"/>
              <a:t>1. Platform Independent:  </a:t>
            </a:r>
            <a:r>
              <a:rPr lang="en-GB" dirty="0" smtClean="0"/>
              <a:t>Compiler converts source code to </a:t>
            </a:r>
            <a:r>
              <a:rPr lang="en-GB" dirty="0" err="1" smtClean="0"/>
              <a:t>bytecode</a:t>
            </a:r>
            <a:r>
              <a:rPr lang="en-GB" dirty="0" smtClean="0"/>
              <a:t> and then the JVM executes the </a:t>
            </a:r>
            <a:r>
              <a:rPr lang="en-GB" dirty="0" err="1" smtClean="0"/>
              <a:t>bytecode</a:t>
            </a:r>
            <a:r>
              <a:rPr lang="en-GB" dirty="0" smtClean="0"/>
              <a:t> generated by the compiler. This </a:t>
            </a:r>
            <a:r>
              <a:rPr lang="en-GB" dirty="0" err="1" smtClean="0"/>
              <a:t>bytecode</a:t>
            </a:r>
            <a:r>
              <a:rPr lang="en-GB" dirty="0" smtClean="0"/>
              <a:t> can run on any platform be it Windows, Linux, or </a:t>
            </a:r>
            <a:r>
              <a:rPr lang="en-GB" dirty="0" err="1" smtClean="0"/>
              <a:t>macOS</a:t>
            </a:r>
            <a:r>
              <a:rPr lang="en-GB" dirty="0" smtClean="0"/>
              <a:t> which means if we compile a program on Windows, then we can run it on Linux and vice </a:t>
            </a:r>
            <a:r>
              <a:rPr lang="en-GB" dirty="0" smtClean="0"/>
              <a:t>versa</a:t>
            </a:r>
            <a:endParaRPr lang="en-GB"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lstStyle/>
          <a:p>
            <a:r>
              <a:rPr lang="en-GB" dirty="0" smtClean="0"/>
              <a:t>. Each operating system has a different JVM, but the output produced by all the OS is the same after the execution of </a:t>
            </a:r>
            <a:r>
              <a:rPr lang="en-GB" dirty="0" err="1" smtClean="0"/>
              <a:t>bytecode</a:t>
            </a:r>
            <a:r>
              <a:rPr lang="en-GB" dirty="0" smtClean="0"/>
              <a:t>. That is why we call java a platform-independent language.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lstStyle/>
          <a:p>
            <a:r>
              <a:rPr lang="en-GB" b="1" dirty="0" smtClean="0"/>
              <a:t>2. Object-Oriented Programming Language:  </a:t>
            </a:r>
            <a:r>
              <a:rPr lang="en-GB" dirty="0" smtClean="0"/>
              <a:t>Organizing the program in the terms of collection of objects is a way of object-oriented programming, each of which represents an instance of the class.</a:t>
            </a:r>
          </a:p>
          <a:p>
            <a:r>
              <a:rPr lang="en-GB" dirty="0" smtClean="0"/>
              <a:t>The four main concepts of Object-Oriented programming are:</a:t>
            </a:r>
          </a:p>
          <a:p>
            <a:r>
              <a:rPr lang="en-GB" dirty="0" smtClean="0"/>
              <a:t>Abstraction</a:t>
            </a:r>
          </a:p>
          <a:p>
            <a:r>
              <a:rPr lang="en-GB" dirty="0" smtClean="0"/>
              <a:t>Encapsulation</a:t>
            </a:r>
          </a:p>
          <a:p>
            <a:r>
              <a:rPr lang="en-GB" dirty="0" smtClean="0"/>
              <a:t>Inheritance</a:t>
            </a:r>
          </a:p>
          <a:p>
            <a:r>
              <a:rPr lang="en-GB" dirty="0" smtClean="0"/>
              <a:t>Polymorphism</a:t>
            </a:r>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lstStyle/>
          <a:p>
            <a:r>
              <a:rPr lang="en-GB" dirty="0" smtClean="0"/>
              <a:t>3)</a:t>
            </a:r>
            <a:r>
              <a:rPr lang="en-GB" b="1" dirty="0" smtClean="0"/>
              <a:t> Portable:  </a:t>
            </a:r>
            <a:r>
              <a:rPr lang="en-GB" dirty="0" smtClean="0"/>
              <a:t>As we know, java code written on one machine can be run on another machine. The platform-independent feature of java in which its platform-independent </a:t>
            </a:r>
            <a:r>
              <a:rPr lang="en-GB" dirty="0" err="1" smtClean="0"/>
              <a:t>bytecode</a:t>
            </a:r>
            <a:r>
              <a:rPr lang="en-GB" dirty="0" smtClean="0"/>
              <a:t> can be taken to any platform for execution makes java portable.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lstStyle/>
          <a:p>
            <a:endParaRPr lang="en-GB" dirty="0" smtClean="0"/>
          </a:p>
          <a:p>
            <a:endParaRPr lang="en-GB" dirty="0" smtClean="0"/>
          </a:p>
          <a:p>
            <a:endParaRPr lang="en-GB" dirty="0" smtClean="0"/>
          </a:p>
          <a:p>
            <a:r>
              <a:rPr lang="en-GB" dirty="0" smtClean="0"/>
              <a:t>Installation of JDK and Editor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lstStyle/>
          <a:p>
            <a:endParaRPr lang="en-GB" dirty="0" smtClean="0"/>
          </a:p>
          <a:p>
            <a:r>
              <a:rPr lang="en-GB" dirty="0" smtClean="0"/>
              <a:t>Java </a:t>
            </a:r>
            <a:r>
              <a:rPr lang="en-GB" dirty="0" smtClean="0"/>
              <a:t>was developed by </a:t>
            </a:r>
            <a:r>
              <a:rPr lang="en-GB" i="1" dirty="0" smtClean="0"/>
              <a:t>Sun Microsystems</a:t>
            </a:r>
            <a:r>
              <a:rPr lang="en-GB" dirty="0" smtClean="0"/>
              <a:t> (which is now the subsidiary of Oracle) in the year 1995. </a:t>
            </a:r>
            <a:endParaRPr lang="en-GB" dirty="0" smtClean="0"/>
          </a:p>
          <a:p>
            <a:endParaRPr lang="en-GB" dirty="0" smtClean="0"/>
          </a:p>
          <a:p>
            <a:r>
              <a:rPr lang="en-GB" i="1" dirty="0" smtClean="0"/>
              <a:t>James </a:t>
            </a:r>
            <a:r>
              <a:rPr lang="en-GB" i="1" dirty="0" smtClean="0"/>
              <a:t>Gosling</a:t>
            </a:r>
            <a:r>
              <a:rPr lang="en-GB" dirty="0" smtClean="0"/>
              <a:t> is known as the father of Java. Before Java, its name was </a:t>
            </a:r>
            <a:r>
              <a:rPr lang="en-GB" i="1" dirty="0" smtClean="0"/>
              <a:t>Oak</a:t>
            </a:r>
            <a:r>
              <a:rPr lang="en-GB" dirty="0" smtClean="0"/>
              <a:t>. Since Oak was already a registered company, so James Gosling and his team changed the name from Oak to Java.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normAutofit fontScale="92500" lnSpcReduction="20000"/>
          </a:bodyPr>
          <a:lstStyle/>
          <a:p>
            <a:r>
              <a:rPr lang="en-US" b="1" dirty="0" smtClean="0"/>
              <a:t>Application</a:t>
            </a:r>
          </a:p>
          <a:p>
            <a:r>
              <a:rPr lang="en-US" dirty="0" smtClean="0"/>
              <a:t>According to Sun, 3 billion devices run Java. There are many devices where Java is currently used. Some of them are as follows:</a:t>
            </a:r>
          </a:p>
          <a:p>
            <a:r>
              <a:rPr lang="en-US" dirty="0" smtClean="0"/>
              <a:t>Desktop Applications such as acrobat reader, media player, antivirus, etc.</a:t>
            </a:r>
          </a:p>
          <a:p>
            <a:r>
              <a:rPr lang="en-US" dirty="0" smtClean="0"/>
              <a:t>Web Applications such as irctc.co.in, javatpoint.com, etc.</a:t>
            </a:r>
          </a:p>
          <a:p>
            <a:r>
              <a:rPr lang="en-US" dirty="0" smtClean="0"/>
              <a:t>Enterprise Applications such as banking applications.</a:t>
            </a:r>
          </a:p>
          <a:p>
            <a:r>
              <a:rPr lang="en-US" dirty="0" smtClean="0"/>
              <a:t>Mobile</a:t>
            </a:r>
          </a:p>
          <a:p>
            <a:r>
              <a:rPr lang="en-US" dirty="0" smtClean="0"/>
              <a:t>Embedded System</a:t>
            </a:r>
          </a:p>
          <a:p>
            <a:r>
              <a:rPr lang="en-US" dirty="0" smtClean="0"/>
              <a:t>Smart Card</a:t>
            </a:r>
          </a:p>
          <a:p>
            <a:r>
              <a:rPr lang="en-US" dirty="0" smtClean="0"/>
              <a:t>Robotics</a:t>
            </a:r>
          </a:p>
          <a:p>
            <a:r>
              <a:rPr lang="en-US" dirty="0" smtClean="0"/>
              <a:t>Games, etc.</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normAutofit fontScale="92500" lnSpcReduction="10000"/>
          </a:bodyPr>
          <a:lstStyle/>
          <a:p>
            <a:r>
              <a:rPr lang="en-US" b="1" dirty="0" smtClean="0"/>
              <a:t>Types of Java Applications</a:t>
            </a:r>
          </a:p>
          <a:p>
            <a:r>
              <a:rPr lang="en-GB" dirty="0" smtClean="0"/>
              <a:t>There are mainly 4 types of applications that can be created using Java programming</a:t>
            </a:r>
            <a:r>
              <a:rPr lang="en-GB" dirty="0" smtClean="0"/>
              <a:t>:</a:t>
            </a:r>
          </a:p>
          <a:p>
            <a:r>
              <a:rPr lang="en-US" b="1" dirty="0" smtClean="0"/>
              <a:t>1) Standalone Application</a:t>
            </a:r>
          </a:p>
          <a:p>
            <a:r>
              <a:rPr lang="en-GB" dirty="0" smtClean="0"/>
              <a:t>Standalone applications are also known as desktop applications or window-based applications. These are traditional software that we need to install on every machine. Examples of standalone application are Media player, antivirus, etc. AWT and Swing are used in Java for creating standalone applications</a:t>
            </a:r>
            <a:r>
              <a:rPr lang="en-GB" dirty="0" smtClean="0"/>
              <a:t>.</a:t>
            </a:r>
          </a:p>
          <a:p>
            <a:r>
              <a:rPr lang="en-US" b="1" dirty="0" smtClean="0"/>
              <a:t>Abstract window toolkit is an Application programming interface (API) for creating Graphical User Interface (GUI) in Java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lstStyle/>
          <a:p>
            <a:r>
              <a:rPr lang="en-US" b="1" dirty="0" smtClean="0"/>
              <a:t>2) Web Application</a:t>
            </a:r>
          </a:p>
          <a:p>
            <a:endParaRPr lang="en-GB" dirty="0" smtClean="0"/>
          </a:p>
          <a:p>
            <a:r>
              <a:rPr lang="en-GB" dirty="0" smtClean="0"/>
              <a:t>An application that runs on the server side and creates a dynamic page is called a web application. Currently, </a:t>
            </a:r>
            <a:r>
              <a:rPr lang="en-GB" dirty="0" err="1" smtClean="0">
                <a:hlinkClick r:id="rId2"/>
              </a:rPr>
              <a:t>Servlet</a:t>
            </a:r>
            <a:r>
              <a:rPr lang="en-GB" dirty="0" smtClean="0"/>
              <a:t>, </a:t>
            </a:r>
            <a:r>
              <a:rPr lang="en-GB" dirty="0" smtClean="0">
                <a:hlinkClick r:id="rId3"/>
              </a:rPr>
              <a:t>JSP</a:t>
            </a:r>
            <a:r>
              <a:rPr lang="en-GB" dirty="0" smtClean="0"/>
              <a:t>, </a:t>
            </a:r>
            <a:r>
              <a:rPr lang="en-GB" dirty="0" smtClean="0">
                <a:hlinkClick r:id="rId4"/>
              </a:rPr>
              <a:t>Struts</a:t>
            </a:r>
            <a:r>
              <a:rPr lang="en-GB" dirty="0" smtClean="0"/>
              <a:t>, </a:t>
            </a:r>
            <a:r>
              <a:rPr lang="en-GB" dirty="0" smtClean="0">
                <a:hlinkClick r:id="rId5"/>
              </a:rPr>
              <a:t>Spring</a:t>
            </a:r>
            <a:r>
              <a:rPr lang="en-GB" dirty="0" smtClean="0"/>
              <a:t>, </a:t>
            </a:r>
            <a:r>
              <a:rPr lang="en-GB" dirty="0" smtClean="0">
                <a:hlinkClick r:id="rId6"/>
              </a:rPr>
              <a:t>Hibernate</a:t>
            </a:r>
            <a:r>
              <a:rPr lang="en-GB" dirty="0" smtClean="0"/>
              <a:t>, </a:t>
            </a:r>
            <a:r>
              <a:rPr lang="en-GB" dirty="0" smtClean="0">
                <a:hlinkClick r:id="rId7"/>
              </a:rPr>
              <a:t>JSF</a:t>
            </a:r>
            <a:r>
              <a:rPr lang="en-GB" dirty="0" smtClean="0"/>
              <a:t>, etc. technologies are used for creating web applications in Java.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lstStyle/>
          <a:p>
            <a:r>
              <a:rPr lang="en-US" b="1" dirty="0" smtClean="0"/>
              <a:t>3) Enterprise Application</a:t>
            </a:r>
          </a:p>
          <a:p>
            <a:endParaRPr lang="en-GB" dirty="0" smtClean="0"/>
          </a:p>
          <a:p>
            <a:r>
              <a:rPr lang="en-GB" dirty="0" smtClean="0"/>
              <a:t>An application that is distributed in nature, such as banking applications, etc. is called an enterprise application. It has advantages like high-level security, load balancing, and clustering. In Java, </a:t>
            </a:r>
            <a:r>
              <a:rPr lang="en-GB" dirty="0" smtClean="0">
                <a:hlinkClick r:id="rId2"/>
              </a:rPr>
              <a:t>EJB</a:t>
            </a:r>
            <a:r>
              <a:rPr lang="en-GB" dirty="0" smtClean="0"/>
              <a:t>(</a:t>
            </a:r>
            <a:r>
              <a:rPr lang="en-US" i="1" dirty="0" smtClean="0"/>
              <a:t>enterprise java </a:t>
            </a:r>
            <a:r>
              <a:rPr lang="en-US" i="1" dirty="0" smtClean="0"/>
              <a:t>bean)</a:t>
            </a:r>
            <a:r>
              <a:rPr lang="en-GB" dirty="0" smtClean="0"/>
              <a:t> </a:t>
            </a:r>
            <a:r>
              <a:rPr lang="en-GB" dirty="0" smtClean="0"/>
              <a:t>is used for creating enterprise applications.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lstStyle/>
          <a:p>
            <a:r>
              <a:rPr lang="en-US" b="1" dirty="0" smtClean="0"/>
              <a:t>4) Mobile Application</a:t>
            </a:r>
          </a:p>
          <a:p>
            <a:endParaRPr lang="en-GB" dirty="0" smtClean="0"/>
          </a:p>
          <a:p>
            <a:r>
              <a:rPr lang="en-GB" dirty="0" smtClean="0"/>
              <a:t>An application which is created for mobile devices is called a mobile application. Currently, Android and Java ME are used for creating mobile applications.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lstStyle/>
          <a:p>
            <a:r>
              <a:rPr lang="en-US" b="1" dirty="0" smtClean="0"/>
              <a:t>Java </a:t>
            </a:r>
            <a:r>
              <a:rPr lang="en-US" b="1" dirty="0" smtClean="0"/>
              <a:t>Platforms / </a:t>
            </a:r>
            <a:r>
              <a:rPr lang="en-US" b="1" dirty="0" smtClean="0"/>
              <a:t>Editions</a:t>
            </a:r>
          </a:p>
          <a:p>
            <a:r>
              <a:rPr lang="en-GB" dirty="0" smtClean="0"/>
              <a:t>There are 4 platforms or editions of Java</a:t>
            </a:r>
            <a:r>
              <a:rPr lang="en-GB" dirty="0" smtClean="0"/>
              <a:t>:</a:t>
            </a:r>
          </a:p>
          <a:p>
            <a:r>
              <a:rPr lang="en-US" b="1" dirty="0" smtClean="0"/>
              <a:t>1) Java SE (Java Standard Edition)</a:t>
            </a:r>
          </a:p>
          <a:p>
            <a:r>
              <a:rPr lang="en-US" dirty="0" smtClean="0"/>
              <a:t>It is a Java programming platform. It includes Java programming APIs such as </a:t>
            </a:r>
            <a:r>
              <a:rPr lang="en-US" dirty="0" err="1" smtClean="0"/>
              <a:t>java.lang</a:t>
            </a:r>
            <a:r>
              <a:rPr lang="en-US" dirty="0" smtClean="0"/>
              <a:t>, java.io, java.net, </a:t>
            </a:r>
            <a:r>
              <a:rPr lang="en-US" dirty="0" err="1" smtClean="0"/>
              <a:t>java.util</a:t>
            </a:r>
            <a:r>
              <a:rPr lang="en-US" dirty="0" smtClean="0"/>
              <a:t>, java.sql, </a:t>
            </a:r>
            <a:r>
              <a:rPr lang="en-US" dirty="0" err="1" smtClean="0"/>
              <a:t>java.math</a:t>
            </a:r>
            <a:r>
              <a:rPr lang="en-US" dirty="0" smtClean="0"/>
              <a:t> etc. It includes core topics like OOPs, </a:t>
            </a:r>
            <a:r>
              <a:rPr lang="en-US" dirty="0" smtClean="0">
                <a:hlinkClick r:id="rId2"/>
              </a:rPr>
              <a:t>String</a:t>
            </a:r>
            <a:r>
              <a:rPr lang="en-US" dirty="0" smtClean="0"/>
              <a:t>, </a:t>
            </a:r>
            <a:r>
              <a:rPr lang="en-US" dirty="0" err="1" smtClean="0"/>
              <a:t>Regex</a:t>
            </a:r>
            <a:r>
              <a:rPr lang="en-US" dirty="0" smtClean="0"/>
              <a:t>, Exception, Inner classes, Multithreading, I/O Stream, Networking, AWT, Swing, Reflection, Collection, etc.</a:t>
            </a:r>
          </a:p>
          <a:p>
            <a:endParaRPr lang="en-US" b="1"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291" y="609600"/>
            <a:ext cx="9851232" cy="5897563"/>
          </a:xfrm>
        </p:spPr>
        <p:txBody>
          <a:bodyPr/>
          <a:lstStyle/>
          <a:p>
            <a:r>
              <a:rPr lang="en-GB" b="1" dirty="0" smtClean="0"/>
              <a:t>2) Java EE (Java Enterprise Edition)</a:t>
            </a:r>
          </a:p>
          <a:p>
            <a:r>
              <a:rPr lang="en-GB" dirty="0" smtClean="0"/>
              <a:t>It is an enterprise platform that is mainly used to develop web and enterprise applications. It is built on top of the Java SE platform. It includes topics like </a:t>
            </a:r>
            <a:r>
              <a:rPr lang="en-GB" dirty="0" err="1" smtClean="0"/>
              <a:t>Servlet</a:t>
            </a:r>
            <a:r>
              <a:rPr lang="en-GB" dirty="0" smtClean="0"/>
              <a:t>, JSP, Web Services, EJB, </a:t>
            </a:r>
            <a:r>
              <a:rPr lang="en-GB" dirty="0" smtClean="0">
                <a:hlinkClick r:id="rId2"/>
              </a:rPr>
              <a:t>JPA</a:t>
            </a:r>
            <a:r>
              <a:rPr lang="en-GB" dirty="0" smtClean="0"/>
              <a:t>, etc.</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723</Words>
  <Application>Microsoft Office PowerPoint</Application>
  <PresentationFormat>Custom</PresentationFormat>
  <Paragraphs>69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What is Java?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 </dc:title>
  <dc:creator>Prince kumar</dc:creator>
  <cp:lastModifiedBy>Prince kumar</cp:lastModifiedBy>
  <cp:revision>6</cp:revision>
  <dcterms:created xsi:type="dcterms:W3CDTF">2006-08-16T00:00:00Z</dcterms:created>
  <dcterms:modified xsi:type="dcterms:W3CDTF">2022-11-04T09:11:25Z</dcterms:modified>
</cp:coreProperties>
</file>