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Aharoni" panose="02010803020104030203" pitchFamily="2" charset="-79"/>
      <p:bold r:id="rId11"/>
    </p:embeddedFont>
    <p:embeddedFont>
      <p:font typeface="DM Sans Semi Bold" panose="020B0604020202020204" charset="0"/>
      <p:regular r:id="rId12"/>
    </p:embeddedFont>
    <p:embeddedFont>
      <p:font typeface="Inter Medium" panose="020B0604020202020204" charset="0"/>
      <p:regular r:id="rId13"/>
    </p:embeddedFont>
    <p:embeddedFont>
      <p:font typeface="Segoe UI Black" panose="020B0A02040204020203" pitchFamily="34" charset="0"/>
      <p:bold r:id="rId14"/>
      <p:boldItalic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BF8"/>
    <a:srgbClr val="FDF9F5"/>
    <a:srgbClr val="FDFBF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9236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1C977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2F2F2"/>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BF8"/>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3" name="Text 0"/>
          <p:cNvSpPr/>
          <p:nvPr/>
        </p:nvSpPr>
        <p:spPr>
          <a:xfrm>
            <a:off x="793790" y="661371"/>
            <a:ext cx="7556421" cy="1155865"/>
          </a:xfrm>
          <a:prstGeom prst="rect">
            <a:avLst/>
          </a:prstGeom>
          <a:noFill/>
          <a:ln/>
        </p:spPr>
        <p:txBody>
          <a:bodyPr wrap="square" lIns="0" tIns="0" rIns="0" bIns="0" rtlCol="0" anchor="t"/>
          <a:lstStyle/>
          <a:p>
            <a:pPr marL="0" indent="0" algn="l">
              <a:lnSpc>
                <a:spcPts val="5550"/>
              </a:lnSpc>
              <a:buNone/>
            </a:pPr>
            <a:r>
              <a:rPr lang="en-US" sz="4450" dirty="0">
                <a:solidFill>
                  <a:srgbClr val="030303"/>
                </a:solidFill>
                <a:latin typeface="Segoe UI Black" panose="020B0A02040204020203" pitchFamily="34" charset="0"/>
                <a:ea typeface="Segoe UI Black" panose="020B0A02040204020203" pitchFamily="34" charset="0"/>
                <a:cs typeface="DM Sans Semi Bold" pitchFamily="34" charset="-120"/>
              </a:rPr>
              <a:t>The Digital Complaint Box</a:t>
            </a:r>
            <a:endParaRPr lang="en-US" sz="4450" dirty="0">
              <a:latin typeface="Segoe UI Black" panose="020B0A02040204020203" pitchFamily="34" charset="0"/>
              <a:ea typeface="Segoe UI Black" panose="020B0A02040204020203" pitchFamily="34" charset="0"/>
            </a:endParaRPr>
          </a:p>
        </p:txBody>
      </p:sp>
      <p:sp>
        <p:nvSpPr>
          <p:cNvPr id="4" name="Text 1"/>
          <p:cNvSpPr/>
          <p:nvPr/>
        </p:nvSpPr>
        <p:spPr>
          <a:xfrm>
            <a:off x="793790" y="1676555"/>
            <a:ext cx="6706761" cy="1931307"/>
          </a:xfrm>
          <a:prstGeom prst="rect">
            <a:avLst/>
          </a:prstGeom>
          <a:noFill/>
          <a:ln/>
        </p:spPr>
        <p:txBody>
          <a:bodyPr wrap="square" lIns="0" tIns="0" rIns="0" bIns="0" rtlCol="0" anchor="t"/>
          <a:lstStyle/>
          <a:p>
            <a:pPr marL="0" indent="0" algn="l">
              <a:lnSpc>
                <a:spcPts val="2850"/>
              </a:lnSpc>
              <a:buNone/>
            </a:pPr>
            <a:r>
              <a:rPr lang="en-US" sz="1750" dirty="0">
                <a:solidFill>
                  <a:srgbClr val="000000"/>
                </a:solidFill>
                <a:latin typeface="Inter Medium" pitchFamily="34" charset="0"/>
                <a:ea typeface="Inter Medium" pitchFamily="34" charset="-122"/>
                <a:cs typeface="Inter Medium" pitchFamily="34" charset="-120"/>
              </a:rPr>
              <a:t>Addressing the critical need for a secure and anonymous channel, this presentation outlines a digital platform designed to empower college students to voice concerns and suggestions without fear, fostering a more responsive and supportive academic environment.</a:t>
            </a:r>
            <a:endParaRPr lang="en-US" sz="1750" dirty="0"/>
          </a:p>
        </p:txBody>
      </p:sp>
      <p:pic>
        <p:nvPicPr>
          <p:cNvPr id="1028" name="Picture 4" descr="Generated image">
            <a:extLst>
              <a:ext uri="{FF2B5EF4-FFF2-40B4-BE49-F238E27FC236}">
                <a16:creationId xmlns:a16="http://schemas.microsoft.com/office/drawing/2014/main" id="{7322C6AD-3913-F96F-4235-510BA77AA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0" y="-70488"/>
            <a:ext cx="5486400" cy="83000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4247E3C-96A4-7163-991D-680C18AB0DC8}"/>
              </a:ext>
            </a:extLst>
          </p:cNvPr>
          <p:cNvSpPr txBox="1"/>
          <p:nvPr/>
        </p:nvSpPr>
        <p:spPr>
          <a:xfrm>
            <a:off x="793790" y="5099538"/>
            <a:ext cx="5791200" cy="461665"/>
          </a:xfrm>
          <a:prstGeom prst="rect">
            <a:avLst/>
          </a:prstGeom>
          <a:noFill/>
        </p:spPr>
        <p:txBody>
          <a:bodyPr wrap="square" rtlCol="0">
            <a:spAutoFit/>
          </a:bodyPr>
          <a:lstStyle/>
          <a:p>
            <a:r>
              <a:rPr lang="en-IN" sz="2400" dirty="0">
                <a:solidFill>
                  <a:srgbClr val="030303"/>
                </a:solidFill>
                <a:latin typeface="Aharoni" panose="02010803020104030203" pitchFamily="2" charset="-79"/>
                <a:ea typeface="Segoe UI Black" panose="020B0A02040204020203" pitchFamily="34" charset="0"/>
                <a:cs typeface="Aharoni" panose="02010803020104030203" pitchFamily="2" charset="-79"/>
              </a:rPr>
              <a:t>BY ZERO </a:t>
            </a:r>
            <a:r>
              <a:rPr lang="en-IN" sz="2400" dirty="0">
                <a:solidFill>
                  <a:srgbClr val="030303"/>
                </a:solidFill>
                <a:latin typeface="Segoe UI Black" panose="020B0A02040204020203" pitchFamily="34" charset="0"/>
                <a:ea typeface="Segoe UI Black" panose="020B0A02040204020203" pitchFamily="34" charset="0"/>
              </a:rPr>
              <a:t>FACTORIAL TEAM</a:t>
            </a:r>
            <a:endParaRPr lang="en-IN" sz="24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F3D63C44-09F5-D458-BE11-6B66C9BC6D5F}"/>
              </a:ext>
            </a:extLst>
          </p:cNvPr>
          <p:cNvSpPr txBox="1"/>
          <p:nvPr/>
        </p:nvSpPr>
        <p:spPr>
          <a:xfrm>
            <a:off x="793790" y="6230760"/>
            <a:ext cx="4692611" cy="369332"/>
          </a:xfrm>
          <a:prstGeom prst="rect">
            <a:avLst/>
          </a:prstGeom>
          <a:noFill/>
        </p:spPr>
        <p:txBody>
          <a:bodyPr wrap="square" rtlCol="0">
            <a:spAutoFit/>
          </a:bodyPr>
          <a:lstStyle/>
          <a:p>
            <a:r>
              <a:rPr lang="en-IN" dirty="0">
                <a:latin typeface="Inter Medium" panose="020B0604020202020204" charset="0"/>
                <a:ea typeface="Inter Medium" panose="020B0604020202020204" charset="0"/>
                <a:cs typeface="Aharoni" panose="02010803020104030203" pitchFamily="2" charset="-79"/>
              </a:rPr>
              <a:t>MEMBER 2: KUNAL NIRMALKAR</a:t>
            </a:r>
          </a:p>
        </p:txBody>
      </p:sp>
      <p:sp>
        <p:nvSpPr>
          <p:cNvPr id="8" name="TextBox 7">
            <a:extLst>
              <a:ext uri="{FF2B5EF4-FFF2-40B4-BE49-F238E27FC236}">
                <a16:creationId xmlns:a16="http://schemas.microsoft.com/office/drawing/2014/main" id="{52622BB1-FDE1-92DB-81BA-7728A6865652}"/>
              </a:ext>
            </a:extLst>
          </p:cNvPr>
          <p:cNvSpPr txBox="1"/>
          <p:nvPr/>
        </p:nvSpPr>
        <p:spPr>
          <a:xfrm>
            <a:off x="793790" y="5756031"/>
            <a:ext cx="5009133" cy="369332"/>
          </a:xfrm>
          <a:prstGeom prst="rect">
            <a:avLst/>
          </a:prstGeom>
          <a:noFill/>
        </p:spPr>
        <p:txBody>
          <a:bodyPr wrap="square" rtlCol="0">
            <a:spAutoFit/>
          </a:bodyPr>
          <a:lstStyle/>
          <a:p>
            <a:r>
              <a:rPr lang="en-IN" dirty="0">
                <a:latin typeface="Inter Medium" panose="020B0604020202020204" charset="0"/>
                <a:ea typeface="Inter Medium" panose="020B0604020202020204" charset="0"/>
                <a:cs typeface="Aharoni" panose="02010803020104030203" pitchFamily="2" charset="-79"/>
              </a:rPr>
              <a:t>MEMBER 1 : ABHINAV GUPTA</a:t>
            </a:r>
          </a:p>
        </p:txBody>
      </p:sp>
      <p:sp>
        <p:nvSpPr>
          <p:cNvPr id="9" name="TextBox 8">
            <a:extLst>
              <a:ext uri="{FF2B5EF4-FFF2-40B4-BE49-F238E27FC236}">
                <a16:creationId xmlns:a16="http://schemas.microsoft.com/office/drawing/2014/main" id="{37AF55E3-1138-1D45-36D6-8ADA1CC2962A}"/>
              </a:ext>
            </a:extLst>
          </p:cNvPr>
          <p:cNvSpPr txBox="1"/>
          <p:nvPr/>
        </p:nvSpPr>
        <p:spPr>
          <a:xfrm>
            <a:off x="793790" y="6705489"/>
            <a:ext cx="4129902" cy="369332"/>
          </a:xfrm>
          <a:prstGeom prst="rect">
            <a:avLst/>
          </a:prstGeom>
          <a:noFill/>
        </p:spPr>
        <p:txBody>
          <a:bodyPr wrap="square" rtlCol="0">
            <a:spAutoFit/>
          </a:bodyPr>
          <a:lstStyle/>
          <a:p>
            <a:r>
              <a:rPr lang="en-IN" dirty="0">
                <a:latin typeface="Inter Medium" panose="020B0604020202020204" charset="0"/>
                <a:ea typeface="Inter Medium" panose="020B0604020202020204" charset="0"/>
                <a:cs typeface="Aharoni" panose="02010803020104030203" pitchFamily="2" charset="-79"/>
              </a:rPr>
              <a:t>MEMBER 3: SURYANSH SAHU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793790" y="1451848"/>
            <a:ext cx="11131510"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The Problem: Unheard Student Concerns</a:t>
            </a:r>
            <a:endParaRPr lang="en-US" sz="4450" dirty="0"/>
          </a:p>
        </p:txBody>
      </p:sp>
      <p:sp>
        <p:nvSpPr>
          <p:cNvPr id="3" name="Text 1"/>
          <p:cNvSpPr/>
          <p:nvPr/>
        </p:nvSpPr>
        <p:spPr>
          <a:xfrm>
            <a:off x="793790" y="2614255"/>
            <a:ext cx="12161035" cy="1814513"/>
          </a:xfrm>
          <a:prstGeom prst="rect">
            <a:avLst/>
          </a:prstGeom>
          <a:noFill/>
          <a:ln/>
        </p:spPr>
        <p:txBody>
          <a:bodyPr wrap="square" lIns="0" tIns="0" rIns="0" bIns="0" rtlCol="0" anchor="t"/>
          <a:lstStyle/>
          <a:p>
            <a:r>
              <a:rPr lang="en-US" dirty="0">
                <a:latin typeface="Inter Medium" panose="020B0604020202020204" charset="0"/>
                <a:ea typeface="Inter Medium" panose="020B0604020202020204" charset="0"/>
              </a:rPr>
              <a:t>College students often find it hard to share their problems or suggestions with college authorities. Many are scared of punishment, being judged by others, or feel that no one will listen. Because of this, important issues remain unsolved, chances to improve the campus are missed, and students feel distant from the administration. Whether it’s about safety, academics, or other concerns, there should be a safe and anonymous way for students to speak up.</a:t>
            </a:r>
          </a:p>
        </p:txBody>
      </p:sp>
      <p:sp>
        <p:nvSpPr>
          <p:cNvPr id="4" name="Shape 2"/>
          <p:cNvSpPr/>
          <p:nvPr/>
        </p:nvSpPr>
        <p:spPr>
          <a:xfrm>
            <a:off x="793790" y="4683919"/>
            <a:ext cx="4196358" cy="2093714"/>
          </a:xfrm>
          <a:prstGeom prst="roundRect">
            <a:avLst>
              <a:gd name="adj" fmla="val 1625"/>
            </a:avLst>
          </a:prstGeom>
          <a:solidFill>
            <a:srgbClr val="FFFFFF"/>
          </a:solidFill>
          <a:ln w="30480">
            <a:solidFill>
              <a:srgbClr val="D8D4D4"/>
            </a:solidFill>
            <a:prstDash val="solid"/>
          </a:ln>
        </p:spPr>
        <p:txBody>
          <a:bodyPr/>
          <a:lstStyle/>
          <a:p>
            <a:endParaRPr lang="en-IN"/>
          </a:p>
        </p:txBody>
      </p:sp>
      <p:sp>
        <p:nvSpPr>
          <p:cNvPr id="5" name="Shape 3"/>
          <p:cNvSpPr/>
          <p:nvPr/>
        </p:nvSpPr>
        <p:spPr>
          <a:xfrm>
            <a:off x="793790" y="4683919"/>
            <a:ext cx="60960" cy="2093714"/>
          </a:xfrm>
          <a:prstGeom prst="roundRect">
            <a:avLst>
              <a:gd name="adj" fmla="val 55814"/>
            </a:avLst>
          </a:prstGeom>
          <a:solidFill>
            <a:srgbClr val="1C9770"/>
          </a:solidFill>
          <a:ln/>
        </p:spPr>
        <p:txBody>
          <a:bodyPr/>
          <a:lstStyle/>
          <a:p>
            <a:endParaRPr lang="en-IN"/>
          </a:p>
        </p:txBody>
      </p:sp>
      <p:sp>
        <p:nvSpPr>
          <p:cNvPr id="6" name="Text 4"/>
          <p:cNvSpPr/>
          <p:nvPr/>
        </p:nvSpPr>
        <p:spPr>
          <a:xfrm>
            <a:off x="1112044"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Fear of Retribution</a:t>
            </a:r>
            <a:endParaRPr lang="en-US" sz="2200" dirty="0"/>
          </a:p>
        </p:txBody>
      </p:sp>
      <p:sp>
        <p:nvSpPr>
          <p:cNvPr id="7" name="Text 5"/>
          <p:cNvSpPr/>
          <p:nvPr/>
        </p:nvSpPr>
        <p:spPr>
          <a:xfrm>
            <a:off x="1112044" y="5431631"/>
            <a:ext cx="3620810" cy="108870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Students hesitate to speak up due to potential negative consequences.</a:t>
            </a:r>
            <a:endParaRPr lang="en-US" sz="1750" dirty="0"/>
          </a:p>
        </p:txBody>
      </p:sp>
      <p:sp>
        <p:nvSpPr>
          <p:cNvPr id="8" name="Shape 6"/>
          <p:cNvSpPr/>
          <p:nvPr/>
        </p:nvSpPr>
        <p:spPr>
          <a:xfrm>
            <a:off x="5216962" y="4683919"/>
            <a:ext cx="4196358" cy="2093714"/>
          </a:xfrm>
          <a:prstGeom prst="roundRect">
            <a:avLst>
              <a:gd name="adj" fmla="val 1625"/>
            </a:avLst>
          </a:prstGeom>
          <a:solidFill>
            <a:srgbClr val="FFFFFF"/>
          </a:solidFill>
          <a:ln w="30480">
            <a:solidFill>
              <a:srgbClr val="D8D4D4"/>
            </a:solidFill>
            <a:prstDash val="solid"/>
          </a:ln>
        </p:spPr>
        <p:txBody>
          <a:bodyPr/>
          <a:lstStyle/>
          <a:p>
            <a:endParaRPr lang="en-IN"/>
          </a:p>
        </p:txBody>
      </p:sp>
      <p:sp>
        <p:nvSpPr>
          <p:cNvPr id="9" name="Shape 7"/>
          <p:cNvSpPr/>
          <p:nvPr/>
        </p:nvSpPr>
        <p:spPr>
          <a:xfrm>
            <a:off x="5216962" y="4683919"/>
            <a:ext cx="60960" cy="2093714"/>
          </a:xfrm>
          <a:prstGeom prst="roundRect">
            <a:avLst>
              <a:gd name="adj" fmla="val 55814"/>
            </a:avLst>
          </a:prstGeom>
          <a:solidFill>
            <a:srgbClr val="1C9770"/>
          </a:solidFill>
          <a:ln/>
        </p:spPr>
        <p:txBody>
          <a:bodyPr/>
          <a:lstStyle/>
          <a:p>
            <a:endParaRPr lang="en-IN"/>
          </a:p>
        </p:txBody>
      </p:sp>
      <p:sp>
        <p:nvSpPr>
          <p:cNvPr id="10" name="Text 8"/>
          <p:cNvSpPr/>
          <p:nvPr/>
        </p:nvSpPr>
        <p:spPr>
          <a:xfrm>
            <a:off x="5535216"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Lack of Trust</a:t>
            </a:r>
            <a:endParaRPr lang="en-US" sz="2200" dirty="0"/>
          </a:p>
        </p:txBody>
      </p:sp>
      <p:sp>
        <p:nvSpPr>
          <p:cNvPr id="11" name="Text 9"/>
          <p:cNvSpPr/>
          <p:nvPr/>
        </p:nvSpPr>
        <p:spPr>
          <a:xfrm>
            <a:off x="5535216" y="5431631"/>
            <a:ext cx="3620810" cy="108870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Skepticism about the confidentiality and effectiveness of existing channels.</a:t>
            </a:r>
            <a:endParaRPr lang="en-US" sz="1750" dirty="0"/>
          </a:p>
        </p:txBody>
      </p:sp>
      <p:sp>
        <p:nvSpPr>
          <p:cNvPr id="12" name="Shape 10"/>
          <p:cNvSpPr/>
          <p:nvPr/>
        </p:nvSpPr>
        <p:spPr>
          <a:xfrm>
            <a:off x="9640133" y="4683919"/>
            <a:ext cx="4196358" cy="2093714"/>
          </a:xfrm>
          <a:prstGeom prst="roundRect">
            <a:avLst>
              <a:gd name="adj" fmla="val 1625"/>
            </a:avLst>
          </a:prstGeom>
          <a:solidFill>
            <a:srgbClr val="FFFFFF"/>
          </a:solidFill>
          <a:ln w="30480">
            <a:solidFill>
              <a:srgbClr val="D8D4D4"/>
            </a:solidFill>
            <a:prstDash val="solid"/>
          </a:ln>
        </p:spPr>
        <p:txBody>
          <a:bodyPr/>
          <a:lstStyle/>
          <a:p>
            <a:endParaRPr lang="en-IN"/>
          </a:p>
        </p:txBody>
      </p:sp>
      <p:sp>
        <p:nvSpPr>
          <p:cNvPr id="13" name="Shape 11"/>
          <p:cNvSpPr/>
          <p:nvPr/>
        </p:nvSpPr>
        <p:spPr>
          <a:xfrm>
            <a:off x="9640133" y="4683919"/>
            <a:ext cx="60960" cy="2093714"/>
          </a:xfrm>
          <a:prstGeom prst="roundRect">
            <a:avLst>
              <a:gd name="adj" fmla="val 55814"/>
            </a:avLst>
          </a:prstGeom>
          <a:solidFill>
            <a:srgbClr val="1C9770"/>
          </a:solidFill>
          <a:ln/>
        </p:spPr>
        <p:txBody>
          <a:bodyPr/>
          <a:lstStyle/>
          <a:p>
            <a:endParaRPr lang="en-IN"/>
          </a:p>
        </p:txBody>
      </p:sp>
      <p:sp>
        <p:nvSpPr>
          <p:cNvPr id="14" name="Text 12"/>
          <p:cNvSpPr/>
          <p:nvPr/>
        </p:nvSpPr>
        <p:spPr>
          <a:xfrm>
            <a:off x="9958388" y="49412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Unaddressed Issues</a:t>
            </a:r>
            <a:endParaRPr lang="en-US" sz="2200" dirty="0"/>
          </a:p>
        </p:txBody>
      </p:sp>
      <p:sp>
        <p:nvSpPr>
          <p:cNvPr id="15" name="Text 13"/>
          <p:cNvSpPr/>
          <p:nvPr/>
        </p:nvSpPr>
        <p:spPr>
          <a:xfrm>
            <a:off x="9958388" y="5431631"/>
            <a:ext cx="3620810" cy="1088708"/>
          </a:xfrm>
          <a:prstGeom prst="rect">
            <a:avLst/>
          </a:prstGeom>
          <a:noFill/>
          <a:ln/>
        </p:spPr>
        <p:txBody>
          <a:bodyPr wrap="square" lIns="0" tIns="0" rIns="0" bIns="0" rtlCol="0" anchor="t"/>
          <a:lstStyle/>
          <a:p>
            <a:pPr marL="0" indent="0" algn="l">
              <a:lnSpc>
                <a:spcPts val="2850"/>
              </a:lnSpc>
              <a:buNone/>
            </a:pPr>
            <a:r>
              <a:rPr lang="en-US" sz="1750" dirty="0">
                <a:solidFill>
                  <a:srgbClr val="464646"/>
                </a:solidFill>
                <a:latin typeface="Inter Medium" pitchFamily="34" charset="0"/>
                <a:ea typeface="Inter Medium" pitchFamily="34" charset="-122"/>
                <a:cs typeface="Inter Medium" pitchFamily="34" charset="-120"/>
              </a:rPr>
              <a:t>Important problems go unnoticed, impacting student well-being and campus life.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525780" y="413028"/>
            <a:ext cx="8014216" cy="469344"/>
          </a:xfrm>
          <a:prstGeom prst="rect">
            <a:avLst/>
          </a:prstGeom>
          <a:noFill/>
          <a:ln/>
        </p:spPr>
        <p:txBody>
          <a:bodyPr wrap="none" lIns="0" tIns="0" rIns="0" bIns="0" rtlCol="0" anchor="t"/>
          <a:lstStyle/>
          <a:p>
            <a:pPr marL="0" indent="0" algn="l">
              <a:lnSpc>
                <a:spcPts val="3650"/>
              </a:lnSpc>
              <a:buNone/>
            </a:pPr>
            <a:r>
              <a:rPr lang="en-US" sz="2950" dirty="0">
                <a:solidFill>
                  <a:srgbClr val="030303"/>
                </a:solidFill>
                <a:latin typeface="DM Sans Semi Bold" pitchFamily="34" charset="0"/>
                <a:ea typeface="DM Sans Semi Bold" pitchFamily="34" charset="-122"/>
                <a:cs typeface="DM Sans Semi Bold" pitchFamily="34" charset="-120"/>
              </a:rPr>
              <a:t>Our Solution: A Secure Digital Complaint Box</a:t>
            </a:r>
            <a:endParaRPr lang="en-US" sz="2950" dirty="0"/>
          </a:p>
        </p:txBody>
      </p:sp>
      <p:sp>
        <p:nvSpPr>
          <p:cNvPr id="3" name="Text 1"/>
          <p:cNvSpPr/>
          <p:nvPr/>
        </p:nvSpPr>
        <p:spPr>
          <a:xfrm>
            <a:off x="525780" y="1182767"/>
            <a:ext cx="13578840" cy="721162"/>
          </a:xfrm>
          <a:prstGeom prst="rect">
            <a:avLst/>
          </a:prstGeom>
          <a:noFill/>
          <a:ln/>
        </p:spPr>
        <p:txBody>
          <a:bodyPr wrap="square" lIns="0" tIns="0" rIns="0" bIns="0" rtlCol="0" anchor="t"/>
          <a:lstStyle/>
          <a:p>
            <a:pPr marL="0" indent="0" algn="just">
              <a:lnSpc>
                <a:spcPts val="1850"/>
              </a:lnSpc>
              <a:buNone/>
            </a:pPr>
            <a:r>
              <a:rPr lang="en-US" dirty="0">
                <a:solidFill>
                  <a:srgbClr val="464646"/>
                </a:solidFill>
                <a:latin typeface="Inter Medium" pitchFamily="34" charset="0"/>
                <a:ea typeface="Inter Medium" pitchFamily="34" charset="-122"/>
                <a:cs typeface="Inter Medium" pitchFamily="34" charset="-120"/>
              </a:rPr>
              <a:t>We propose a user-friendly, web and mobile-accessible platform that serves as a digital complaint box. Students can securely and anonymously submit issues ranging from academic concerns to campus environment suggestions. The platform ensures data encryption and masked identities, with a streamlined process for authorities to receive, categorize, and respond to feedback. This fosters a transparent and proactive approach to student welfare</a:t>
            </a:r>
            <a:r>
              <a:rPr lang="en-US" sz="1150" dirty="0">
                <a:solidFill>
                  <a:srgbClr val="464646"/>
                </a:solidFill>
                <a:latin typeface="Inter Medium" pitchFamily="34" charset="0"/>
                <a:ea typeface="Inter Medium" pitchFamily="34" charset="-122"/>
                <a:cs typeface="Inter Medium" pitchFamily="34" charset="-120"/>
              </a:rPr>
              <a:t>.</a:t>
            </a:r>
            <a:endParaRPr lang="en-US" sz="1150" dirty="0"/>
          </a:p>
        </p:txBody>
      </p:sp>
      <p:sp>
        <p:nvSpPr>
          <p:cNvPr id="5" name="Shape 2"/>
          <p:cNvSpPr/>
          <p:nvPr/>
        </p:nvSpPr>
        <p:spPr>
          <a:xfrm>
            <a:off x="7506057" y="2994185"/>
            <a:ext cx="337899" cy="337899"/>
          </a:xfrm>
          <a:prstGeom prst="roundRect">
            <a:avLst>
              <a:gd name="adj" fmla="val 6669"/>
            </a:avLst>
          </a:prstGeom>
          <a:solidFill>
            <a:srgbClr val="F2EEEE"/>
          </a:solidFill>
          <a:ln/>
        </p:spPr>
        <p:txBody>
          <a:bodyPr/>
          <a:lstStyle/>
          <a:p>
            <a:pPr algn="just"/>
            <a:endParaRPr lang="en-IN"/>
          </a:p>
        </p:txBody>
      </p:sp>
      <p:sp>
        <p:nvSpPr>
          <p:cNvPr id="6" name="Text 3"/>
          <p:cNvSpPr/>
          <p:nvPr/>
        </p:nvSpPr>
        <p:spPr>
          <a:xfrm>
            <a:off x="7562374" y="3022343"/>
            <a:ext cx="225266" cy="281583"/>
          </a:xfrm>
          <a:prstGeom prst="rect">
            <a:avLst/>
          </a:prstGeom>
          <a:noFill/>
          <a:ln/>
        </p:spPr>
        <p:txBody>
          <a:bodyPr wrap="none" lIns="0" tIns="0" rIns="0" bIns="0" rtlCol="0" anchor="t"/>
          <a:lstStyle/>
          <a:p>
            <a:pPr marL="0" indent="0" algn="just">
              <a:lnSpc>
                <a:spcPts val="1750"/>
              </a:lnSpc>
              <a:buNone/>
            </a:pPr>
            <a:r>
              <a:rPr lang="en-US" sz="1750" dirty="0">
                <a:solidFill>
                  <a:srgbClr val="464646"/>
                </a:solidFill>
                <a:latin typeface="DM Sans Semi Bold" pitchFamily="34" charset="0"/>
                <a:ea typeface="DM Sans Semi Bold" pitchFamily="34" charset="-122"/>
                <a:cs typeface="DM Sans Semi Bold" pitchFamily="34" charset="-120"/>
              </a:rPr>
              <a:t>1</a:t>
            </a:r>
            <a:endParaRPr lang="en-US" sz="1750" dirty="0"/>
          </a:p>
        </p:txBody>
      </p:sp>
      <p:sp>
        <p:nvSpPr>
          <p:cNvPr id="7" name="Text 4"/>
          <p:cNvSpPr/>
          <p:nvPr/>
        </p:nvSpPr>
        <p:spPr>
          <a:xfrm>
            <a:off x="7994094" y="3045739"/>
            <a:ext cx="2165509" cy="234672"/>
          </a:xfrm>
          <a:prstGeom prst="rect">
            <a:avLst/>
          </a:prstGeom>
          <a:noFill/>
          <a:ln/>
        </p:spPr>
        <p:txBody>
          <a:bodyPr wrap="none" lIns="0" tIns="0" rIns="0" bIns="0" rtlCol="0" anchor="t"/>
          <a:lstStyle/>
          <a:p>
            <a:pPr marL="0" indent="0" algn="just">
              <a:lnSpc>
                <a:spcPts val="1800"/>
              </a:lnSpc>
              <a:buNone/>
            </a:pPr>
            <a:r>
              <a:rPr lang="en-US" sz="1450" dirty="0">
                <a:solidFill>
                  <a:srgbClr val="464646"/>
                </a:solidFill>
                <a:latin typeface="DM Sans Semi Bold" pitchFamily="34" charset="0"/>
                <a:ea typeface="DM Sans Semi Bold" pitchFamily="34" charset="-122"/>
                <a:cs typeface="DM Sans Semi Bold" pitchFamily="34" charset="-120"/>
              </a:rPr>
              <a:t>Anonymous Submission</a:t>
            </a:r>
            <a:endParaRPr lang="en-US" sz="1450" dirty="0"/>
          </a:p>
        </p:txBody>
      </p:sp>
      <p:sp>
        <p:nvSpPr>
          <p:cNvPr id="8" name="Text 5"/>
          <p:cNvSpPr/>
          <p:nvPr/>
        </p:nvSpPr>
        <p:spPr>
          <a:xfrm>
            <a:off x="7994094" y="3430549"/>
            <a:ext cx="6118146" cy="240387"/>
          </a:xfrm>
          <a:prstGeom prst="rect">
            <a:avLst/>
          </a:prstGeom>
          <a:noFill/>
          <a:ln/>
        </p:spPr>
        <p:txBody>
          <a:bodyPr wrap="none" lIns="0" tIns="0" rIns="0" bIns="0" rtlCol="0" anchor="t"/>
          <a:lstStyle/>
          <a:p>
            <a:pPr marL="0" indent="0" algn="just">
              <a:lnSpc>
                <a:spcPts val="1850"/>
              </a:lnSpc>
              <a:buNone/>
            </a:pPr>
            <a:r>
              <a:rPr lang="en-US" sz="1150" dirty="0">
                <a:solidFill>
                  <a:srgbClr val="464646"/>
                </a:solidFill>
                <a:latin typeface="Inter Medium" pitchFamily="34" charset="0"/>
                <a:ea typeface="Inter Medium" pitchFamily="34" charset="-122"/>
                <a:cs typeface="Inter Medium" pitchFamily="34" charset="-120"/>
              </a:rPr>
              <a:t>Students can submit feedback without revealing their identity.</a:t>
            </a:r>
            <a:endParaRPr lang="en-US" sz="1150" dirty="0"/>
          </a:p>
        </p:txBody>
      </p:sp>
      <p:sp>
        <p:nvSpPr>
          <p:cNvPr id="9" name="Shape 6"/>
          <p:cNvSpPr/>
          <p:nvPr/>
        </p:nvSpPr>
        <p:spPr>
          <a:xfrm>
            <a:off x="7506057" y="3971331"/>
            <a:ext cx="337899" cy="337899"/>
          </a:xfrm>
          <a:prstGeom prst="roundRect">
            <a:avLst>
              <a:gd name="adj" fmla="val 6669"/>
            </a:avLst>
          </a:prstGeom>
          <a:solidFill>
            <a:srgbClr val="F2EEEE"/>
          </a:solidFill>
          <a:ln/>
        </p:spPr>
        <p:txBody>
          <a:bodyPr/>
          <a:lstStyle/>
          <a:p>
            <a:pPr algn="just"/>
            <a:endParaRPr lang="en-IN"/>
          </a:p>
        </p:txBody>
      </p:sp>
      <p:sp>
        <p:nvSpPr>
          <p:cNvPr id="10" name="Text 7"/>
          <p:cNvSpPr/>
          <p:nvPr/>
        </p:nvSpPr>
        <p:spPr>
          <a:xfrm>
            <a:off x="7562374" y="3999489"/>
            <a:ext cx="225266" cy="281583"/>
          </a:xfrm>
          <a:prstGeom prst="rect">
            <a:avLst/>
          </a:prstGeom>
          <a:noFill/>
          <a:ln/>
        </p:spPr>
        <p:txBody>
          <a:bodyPr wrap="none" lIns="0" tIns="0" rIns="0" bIns="0" rtlCol="0" anchor="t"/>
          <a:lstStyle/>
          <a:p>
            <a:pPr marL="0" indent="0" algn="just">
              <a:lnSpc>
                <a:spcPts val="1750"/>
              </a:lnSpc>
              <a:buNone/>
            </a:pPr>
            <a:r>
              <a:rPr lang="en-US" sz="1750" dirty="0">
                <a:solidFill>
                  <a:srgbClr val="464646"/>
                </a:solidFill>
                <a:latin typeface="DM Sans Semi Bold" pitchFamily="34" charset="0"/>
                <a:ea typeface="DM Sans Semi Bold" pitchFamily="34" charset="-122"/>
                <a:cs typeface="DM Sans Semi Bold" pitchFamily="34" charset="-120"/>
              </a:rPr>
              <a:t>2</a:t>
            </a:r>
            <a:endParaRPr lang="en-US" sz="1750" dirty="0"/>
          </a:p>
        </p:txBody>
      </p:sp>
      <p:sp>
        <p:nvSpPr>
          <p:cNvPr id="11" name="Text 8"/>
          <p:cNvSpPr/>
          <p:nvPr/>
        </p:nvSpPr>
        <p:spPr>
          <a:xfrm>
            <a:off x="7994094" y="4022885"/>
            <a:ext cx="2125623" cy="234672"/>
          </a:xfrm>
          <a:prstGeom prst="rect">
            <a:avLst/>
          </a:prstGeom>
          <a:noFill/>
          <a:ln/>
        </p:spPr>
        <p:txBody>
          <a:bodyPr wrap="none" lIns="0" tIns="0" rIns="0" bIns="0" rtlCol="0" anchor="t"/>
          <a:lstStyle/>
          <a:p>
            <a:pPr marL="0" indent="0" algn="just">
              <a:lnSpc>
                <a:spcPts val="1800"/>
              </a:lnSpc>
              <a:buNone/>
            </a:pPr>
            <a:r>
              <a:rPr lang="en-US" sz="1450" dirty="0">
                <a:solidFill>
                  <a:srgbClr val="464646"/>
                </a:solidFill>
                <a:latin typeface="DM Sans Semi Bold" pitchFamily="34" charset="0"/>
                <a:ea typeface="DM Sans Semi Bold" pitchFamily="34" charset="-122"/>
                <a:cs typeface="DM Sans Semi Bold" pitchFamily="34" charset="-120"/>
              </a:rPr>
              <a:t>Secure Communication</a:t>
            </a:r>
            <a:endParaRPr lang="en-US" sz="1450" dirty="0"/>
          </a:p>
        </p:txBody>
      </p:sp>
      <p:sp>
        <p:nvSpPr>
          <p:cNvPr id="12" name="Text 9"/>
          <p:cNvSpPr/>
          <p:nvPr/>
        </p:nvSpPr>
        <p:spPr>
          <a:xfrm>
            <a:off x="7994094" y="4407695"/>
            <a:ext cx="6118146" cy="240387"/>
          </a:xfrm>
          <a:prstGeom prst="rect">
            <a:avLst/>
          </a:prstGeom>
          <a:noFill/>
          <a:ln/>
        </p:spPr>
        <p:txBody>
          <a:bodyPr wrap="none" lIns="0" tIns="0" rIns="0" bIns="0" rtlCol="0" anchor="t"/>
          <a:lstStyle/>
          <a:p>
            <a:pPr marL="0" indent="0" algn="just">
              <a:lnSpc>
                <a:spcPts val="1850"/>
              </a:lnSpc>
              <a:buNone/>
            </a:pPr>
            <a:r>
              <a:rPr lang="en-US" sz="1150" dirty="0">
                <a:solidFill>
                  <a:srgbClr val="464646"/>
                </a:solidFill>
                <a:latin typeface="Inter Medium" pitchFamily="34" charset="0"/>
                <a:ea typeface="Inter Medium" pitchFamily="34" charset="-122"/>
                <a:cs typeface="Inter Medium" pitchFamily="34" charset="-120"/>
              </a:rPr>
              <a:t>End-to-end encryption protects all submitted data.</a:t>
            </a:r>
            <a:endParaRPr lang="en-US" sz="1150" dirty="0"/>
          </a:p>
        </p:txBody>
      </p:sp>
      <p:sp>
        <p:nvSpPr>
          <p:cNvPr id="13" name="Shape 10"/>
          <p:cNvSpPr/>
          <p:nvPr/>
        </p:nvSpPr>
        <p:spPr>
          <a:xfrm>
            <a:off x="7506057" y="4948477"/>
            <a:ext cx="337899" cy="337899"/>
          </a:xfrm>
          <a:prstGeom prst="roundRect">
            <a:avLst>
              <a:gd name="adj" fmla="val 6669"/>
            </a:avLst>
          </a:prstGeom>
          <a:solidFill>
            <a:srgbClr val="F2EEEE"/>
          </a:solidFill>
          <a:ln/>
        </p:spPr>
        <p:txBody>
          <a:bodyPr/>
          <a:lstStyle/>
          <a:p>
            <a:pPr algn="just"/>
            <a:endParaRPr lang="en-IN"/>
          </a:p>
        </p:txBody>
      </p:sp>
      <p:sp>
        <p:nvSpPr>
          <p:cNvPr id="14" name="Text 11"/>
          <p:cNvSpPr/>
          <p:nvPr/>
        </p:nvSpPr>
        <p:spPr>
          <a:xfrm>
            <a:off x="7562374" y="4976635"/>
            <a:ext cx="225266" cy="281583"/>
          </a:xfrm>
          <a:prstGeom prst="rect">
            <a:avLst/>
          </a:prstGeom>
          <a:noFill/>
          <a:ln/>
        </p:spPr>
        <p:txBody>
          <a:bodyPr wrap="none" lIns="0" tIns="0" rIns="0" bIns="0" rtlCol="0" anchor="t"/>
          <a:lstStyle/>
          <a:p>
            <a:pPr marL="0" indent="0" algn="just">
              <a:lnSpc>
                <a:spcPts val="1750"/>
              </a:lnSpc>
              <a:buNone/>
            </a:pPr>
            <a:r>
              <a:rPr lang="en-US" sz="1750" dirty="0">
                <a:solidFill>
                  <a:srgbClr val="464646"/>
                </a:solidFill>
                <a:latin typeface="DM Sans Semi Bold" pitchFamily="34" charset="0"/>
                <a:ea typeface="DM Sans Semi Bold" pitchFamily="34" charset="-122"/>
                <a:cs typeface="DM Sans Semi Bold" pitchFamily="34" charset="-120"/>
              </a:rPr>
              <a:t>3</a:t>
            </a:r>
            <a:endParaRPr lang="en-US" sz="1750" dirty="0"/>
          </a:p>
        </p:txBody>
      </p:sp>
      <p:sp>
        <p:nvSpPr>
          <p:cNvPr id="15" name="Text 12"/>
          <p:cNvSpPr/>
          <p:nvPr/>
        </p:nvSpPr>
        <p:spPr>
          <a:xfrm>
            <a:off x="7994094" y="5000031"/>
            <a:ext cx="1877735" cy="234672"/>
          </a:xfrm>
          <a:prstGeom prst="rect">
            <a:avLst/>
          </a:prstGeom>
          <a:noFill/>
          <a:ln/>
        </p:spPr>
        <p:txBody>
          <a:bodyPr wrap="none" lIns="0" tIns="0" rIns="0" bIns="0" rtlCol="0" anchor="t"/>
          <a:lstStyle/>
          <a:p>
            <a:pPr marL="0" indent="0" algn="just">
              <a:lnSpc>
                <a:spcPts val="1800"/>
              </a:lnSpc>
              <a:buNone/>
            </a:pPr>
            <a:r>
              <a:rPr lang="en-US" sz="1450" dirty="0">
                <a:solidFill>
                  <a:srgbClr val="464646"/>
                </a:solidFill>
                <a:latin typeface="DM Sans Semi Bold" pitchFamily="34" charset="0"/>
                <a:ea typeface="DM Sans Semi Bold" pitchFamily="34" charset="-122"/>
                <a:cs typeface="DM Sans Semi Bold" pitchFamily="34" charset="-120"/>
              </a:rPr>
              <a:t>Direct Channel</a:t>
            </a:r>
            <a:endParaRPr lang="en-US" sz="1450" dirty="0"/>
          </a:p>
        </p:txBody>
      </p:sp>
      <p:sp>
        <p:nvSpPr>
          <p:cNvPr id="16" name="Text 13"/>
          <p:cNvSpPr/>
          <p:nvPr/>
        </p:nvSpPr>
        <p:spPr>
          <a:xfrm>
            <a:off x="7994094" y="5304801"/>
            <a:ext cx="6118146" cy="240387"/>
          </a:xfrm>
          <a:prstGeom prst="rect">
            <a:avLst/>
          </a:prstGeom>
          <a:noFill/>
          <a:ln/>
        </p:spPr>
        <p:txBody>
          <a:bodyPr wrap="none" lIns="0" tIns="0" rIns="0" bIns="0" rtlCol="0" anchor="t"/>
          <a:lstStyle/>
          <a:p>
            <a:pPr marL="0" indent="0" algn="just">
              <a:lnSpc>
                <a:spcPts val="1850"/>
              </a:lnSpc>
              <a:buNone/>
            </a:pPr>
            <a:r>
              <a:rPr lang="en-US" sz="1150" dirty="0">
                <a:solidFill>
                  <a:srgbClr val="464646"/>
                </a:solidFill>
                <a:latin typeface="Inter Medium" pitchFamily="34" charset="0"/>
                <a:ea typeface="Inter Medium" pitchFamily="34" charset="-122"/>
                <a:cs typeface="Inter Medium" pitchFamily="34" charset="-120"/>
              </a:rPr>
              <a:t>Feedback goes directly to relevant college authorities.</a:t>
            </a:r>
            <a:endParaRPr lang="en-US" sz="1150" dirty="0"/>
          </a:p>
        </p:txBody>
      </p:sp>
      <p:sp>
        <p:nvSpPr>
          <p:cNvPr id="17" name="Shape 14"/>
          <p:cNvSpPr/>
          <p:nvPr/>
        </p:nvSpPr>
        <p:spPr>
          <a:xfrm>
            <a:off x="7449741" y="5925623"/>
            <a:ext cx="337899" cy="337899"/>
          </a:xfrm>
          <a:prstGeom prst="roundRect">
            <a:avLst>
              <a:gd name="adj" fmla="val 6669"/>
            </a:avLst>
          </a:prstGeom>
          <a:solidFill>
            <a:srgbClr val="F2EEEE"/>
          </a:solidFill>
          <a:ln/>
        </p:spPr>
        <p:txBody>
          <a:bodyPr/>
          <a:lstStyle/>
          <a:p>
            <a:pPr algn="just"/>
            <a:endParaRPr lang="en-IN"/>
          </a:p>
        </p:txBody>
      </p:sp>
      <p:sp>
        <p:nvSpPr>
          <p:cNvPr id="18" name="Text 15"/>
          <p:cNvSpPr/>
          <p:nvPr/>
        </p:nvSpPr>
        <p:spPr>
          <a:xfrm>
            <a:off x="7498588" y="6022837"/>
            <a:ext cx="225266" cy="281583"/>
          </a:xfrm>
          <a:prstGeom prst="rect">
            <a:avLst/>
          </a:prstGeom>
          <a:noFill/>
          <a:ln/>
        </p:spPr>
        <p:txBody>
          <a:bodyPr wrap="none" lIns="0" tIns="0" rIns="0" bIns="0" rtlCol="0" anchor="t"/>
          <a:lstStyle/>
          <a:p>
            <a:pPr marL="0" indent="0" algn="just">
              <a:lnSpc>
                <a:spcPts val="1750"/>
              </a:lnSpc>
              <a:buNone/>
            </a:pPr>
            <a:r>
              <a:rPr lang="en-US" sz="1750" dirty="0">
                <a:solidFill>
                  <a:srgbClr val="464646"/>
                </a:solidFill>
                <a:latin typeface="DM Sans Semi Bold" pitchFamily="34" charset="0"/>
                <a:ea typeface="DM Sans Semi Bold" pitchFamily="34" charset="-122"/>
                <a:cs typeface="DM Sans Semi Bold" pitchFamily="34" charset="-120"/>
              </a:rPr>
              <a:t>4</a:t>
            </a:r>
            <a:endParaRPr lang="en-US" sz="1750" dirty="0"/>
          </a:p>
        </p:txBody>
      </p:sp>
      <p:sp>
        <p:nvSpPr>
          <p:cNvPr id="19" name="Text 16"/>
          <p:cNvSpPr/>
          <p:nvPr/>
        </p:nvSpPr>
        <p:spPr>
          <a:xfrm>
            <a:off x="7994094" y="5891422"/>
            <a:ext cx="1957149" cy="234672"/>
          </a:xfrm>
          <a:prstGeom prst="rect">
            <a:avLst/>
          </a:prstGeom>
          <a:noFill/>
          <a:ln/>
        </p:spPr>
        <p:txBody>
          <a:bodyPr wrap="none" lIns="0" tIns="0" rIns="0" bIns="0" rtlCol="0" anchor="t"/>
          <a:lstStyle/>
          <a:p>
            <a:pPr marL="0" indent="0" algn="just">
              <a:lnSpc>
                <a:spcPts val="1800"/>
              </a:lnSpc>
              <a:buNone/>
            </a:pPr>
            <a:r>
              <a:rPr lang="en-US" sz="1450" dirty="0">
                <a:solidFill>
                  <a:srgbClr val="464646"/>
                </a:solidFill>
                <a:latin typeface="DM Sans Semi Bold" pitchFamily="34" charset="0"/>
                <a:ea typeface="DM Sans Semi Bold" pitchFamily="34" charset="-122"/>
                <a:cs typeface="DM Sans Semi Bold" pitchFamily="34" charset="-120"/>
              </a:rPr>
              <a:t>Tracking &amp; Resolution</a:t>
            </a:r>
            <a:endParaRPr lang="en-US" sz="1450" dirty="0"/>
          </a:p>
        </p:txBody>
      </p:sp>
      <p:sp>
        <p:nvSpPr>
          <p:cNvPr id="20" name="Text 17"/>
          <p:cNvSpPr/>
          <p:nvPr/>
        </p:nvSpPr>
        <p:spPr>
          <a:xfrm>
            <a:off x="7994094" y="6296324"/>
            <a:ext cx="6118146" cy="240387"/>
          </a:xfrm>
          <a:prstGeom prst="rect">
            <a:avLst/>
          </a:prstGeom>
          <a:noFill/>
          <a:ln/>
        </p:spPr>
        <p:txBody>
          <a:bodyPr wrap="none" lIns="0" tIns="0" rIns="0" bIns="0" rtlCol="0" anchor="t"/>
          <a:lstStyle/>
          <a:p>
            <a:pPr marL="0" indent="0" algn="just">
              <a:lnSpc>
                <a:spcPts val="1850"/>
              </a:lnSpc>
              <a:buNone/>
            </a:pPr>
            <a:r>
              <a:rPr lang="en-US" sz="1150" dirty="0">
                <a:solidFill>
                  <a:srgbClr val="464646"/>
                </a:solidFill>
                <a:latin typeface="Inter Medium" pitchFamily="34" charset="0"/>
                <a:ea typeface="Inter Medium" pitchFamily="34" charset="-122"/>
                <a:cs typeface="Inter Medium" pitchFamily="34" charset="-120"/>
              </a:rPr>
              <a:t>Students can anonymously track the status of their submissions.</a:t>
            </a:r>
            <a:endParaRPr lang="en-US" sz="1150" dirty="0"/>
          </a:p>
        </p:txBody>
      </p:sp>
      <p:pic>
        <p:nvPicPr>
          <p:cNvPr id="22" name="Picture 21" descr="A hand putting an envelope into a box&#10;&#10;AI-generated content may be incorrect.">
            <a:extLst>
              <a:ext uri="{FF2B5EF4-FFF2-40B4-BE49-F238E27FC236}">
                <a16:creationId xmlns:a16="http://schemas.microsoft.com/office/drawing/2014/main" id="{97456805-B1A6-A068-12E4-32D31AB94FFC}"/>
              </a:ext>
            </a:extLst>
          </p:cNvPr>
          <p:cNvPicPr>
            <a:picLocks noChangeAspect="1"/>
          </p:cNvPicPr>
          <p:nvPr/>
        </p:nvPicPr>
        <p:blipFill>
          <a:blip r:embed="rId3"/>
          <a:stretch>
            <a:fillRect/>
          </a:stretch>
        </p:blipFill>
        <p:spPr>
          <a:xfrm>
            <a:off x="807007" y="2594824"/>
            <a:ext cx="5829300" cy="3886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2" name="Text 0"/>
          <p:cNvSpPr/>
          <p:nvPr/>
        </p:nvSpPr>
        <p:spPr>
          <a:xfrm>
            <a:off x="782955" y="616744"/>
            <a:ext cx="6034564" cy="699135"/>
          </a:xfrm>
          <a:prstGeom prst="rect">
            <a:avLst/>
          </a:prstGeom>
          <a:noFill/>
          <a:ln/>
        </p:spPr>
        <p:txBody>
          <a:bodyPr wrap="none" lIns="0" tIns="0" rIns="0" bIns="0" rtlCol="0" anchor="t"/>
          <a:lstStyle/>
          <a:p>
            <a:pPr marL="0" indent="0" algn="l">
              <a:lnSpc>
                <a:spcPts val="5500"/>
              </a:lnSpc>
              <a:buNone/>
            </a:pPr>
            <a:r>
              <a:rPr lang="en-US" sz="4400" dirty="0">
                <a:solidFill>
                  <a:srgbClr val="030303"/>
                </a:solidFill>
                <a:latin typeface="DM Sans Semi Bold" pitchFamily="34" charset="0"/>
                <a:ea typeface="DM Sans Semi Bold" pitchFamily="34" charset="-122"/>
                <a:cs typeface="DM Sans Semi Bold" pitchFamily="34" charset="-120"/>
              </a:rPr>
              <a:t>Technical Foundations</a:t>
            </a:r>
            <a:endParaRPr lang="en-US" sz="4400" dirty="0"/>
          </a:p>
        </p:txBody>
      </p:sp>
      <p:sp>
        <p:nvSpPr>
          <p:cNvPr id="3" name="Text 1"/>
          <p:cNvSpPr/>
          <p:nvPr/>
        </p:nvSpPr>
        <p:spPr>
          <a:xfrm>
            <a:off x="782955" y="1763316"/>
            <a:ext cx="13064490" cy="1073706"/>
          </a:xfrm>
          <a:prstGeom prst="rect">
            <a:avLst/>
          </a:prstGeom>
          <a:noFill/>
          <a:ln/>
        </p:spPr>
        <p:txBody>
          <a:bodyPr wrap="squar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Our platform is built on a robust, modern tech stack designed for scalability, security, and ease of development. This combination ensures a seamless user experience while providing powerful backend capabilities for managing submissions.</a:t>
            </a:r>
            <a:endParaRPr lang="en-US" sz="1750" dirty="0"/>
          </a:p>
        </p:txBody>
      </p:sp>
      <p:pic>
        <p:nvPicPr>
          <p:cNvPr id="4" name="Image 0" descr="preencoded.png"/>
          <p:cNvPicPr>
            <a:picLocks noChangeAspect="1"/>
          </p:cNvPicPr>
          <p:nvPr/>
        </p:nvPicPr>
        <p:blipFill>
          <a:blip r:embed="rId3"/>
          <a:stretch>
            <a:fillRect/>
          </a:stretch>
        </p:blipFill>
        <p:spPr>
          <a:xfrm>
            <a:off x="782955" y="3088600"/>
            <a:ext cx="559237" cy="559237"/>
          </a:xfrm>
          <a:prstGeom prst="rect">
            <a:avLst/>
          </a:prstGeom>
        </p:spPr>
      </p:pic>
      <p:sp>
        <p:nvSpPr>
          <p:cNvPr id="5" name="Text 2"/>
          <p:cNvSpPr/>
          <p:nvPr/>
        </p:nvSpPr>
        <p:spPr>
          <a:xfrm>
            <a:off x="782955" y="3927396"/>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HTML</a:t>
            </a:r>
            <a:endParaRPr lang="en-US" sz="2200" dirty="0"/>
          </a:p>
        </p:txBody>
      </p:sp>
      <p:sp>
        <p:nvSpPr>
          <p:cNvPr id="6" name="Text 3"/>
          <p:cNvSpPr/>
          <p:nvPr/>
        </p:nvSpPr>
        <p:spPr>
          <a:xfrm>
            <a:off x="782955" y="4411147"/>
            <a:ext cx="4168378" cy="357902"/>
          </a:xfrm>
          <a:prstGeom prst="rect">
            <a:avLst/>
          </a:prstGeom>
          <a:noFill/>
          <a:ln/>
        </p:spPr>
        <p:txBody>
          <a:bodyPr wrap="non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Structuring the web content.</a:t>
            </a:r>
            <a:endParaRPr lang="en-US" sz="1750" dirty="0"/>
          </a:p>
        </p:txBody>
      </p:sp>
      <p:pic>
        <p:nvPicPr>
          <p:cNvPr id="7" name="Image 1" descr="preencoded.png"/>
          <p:cNvPicPr>
            <a:picLocks noChangeAspect="1"/>
          </p:cNvPicPr>
          <p:nvPr/>
        </p:nvPicPr>
        <p:blipFill>
          <a:blip r:embed="rId4"/>
          <a:stretch>
            <a:fillRect/>
          </a:stretch>
        </p:blipFill>
        <p:spPr>
          <a:xfrm>
            <a:off x="5230892" y="3088600"/>
            <a:ext cx="559237" cy="559237"/>
          </a:xfrm>
          <a:prstGeom prst="rect">
            <a:avLst/>
          </a:prstGeom>
        </p:spPr>
      </p:pic>
      <p:sp>
        <p:nvSpPr>
          <p:cNvPr id="8" name="Text 4"/>
          <p:cNvSpPr/>
          <p:nvPr/>
        </p:nvSpPr>
        <p:spPr>
          <a:xfrm>
            <a:off x="5230892" y="3927396"/>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CSS</a:t>
            </a:r>
            <a:endParaRPr lang="en-US" sz="2200" dirty="0"/>
          </a:p>
        </p:txBody>
      </p:sp>
      <p:sp>
        <p:nvSpPr>
          <p:cNvPr id="9" name="Text 5"/>
          <p:cNvSpPr/>
          <p:nvPr/>
        </p:nvSpPr>
        <p:spPr>
          <a:xfrm>
            <a:off x="5230892" y="4411147"/>
            <a:ext cx="4168497" cy="715804"/>
          </a:xfrm>
          <a:prstGeom prst="rect">
            <a:avLst/>
          </a:prstGeom>
          <a:noFill/>
          <a:ln/>
        </p:spPr>
        <p:txBody>
          <a:bodyPr wrap="squar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Styling the user interface for responsiveness.</a:t>
            </a:r>
            <a:endParaRPr lang="en-US" sz="1750" dirty="0"/>
          </a:p>
        </p:txBody>
      </p:sp>
      <p:pic>
        <p:nvPicPr>
          <p:cNvPr id="10" name="Image 2" descr="preencoded.png"/>
          <p:cNvPicPr>
            <a:picLocks noChangeAspect="1"/>
          </p:cNvPicPr>
          <p:nvPr/>
        </p:nvPicPr>
        <p:blipFill>
          <a:blip r:embed="rId5"/>
          <a:stretch>
            <a:fillRect/>
          </a:stretch>
        </p:blipFill>
        <p:spPr>
          <a:xfrm>
            <a:off x="9678948" y="3088600"/>
            <a:ext cx="559237" cy="559237"/>
          </a:xfrm>
          <a:prstGeom prst="rect">
            <a:avLst/>
          </a:prstGeom>
        </p:spPr>
      </p:pic>
      <p:sp>
        <p:nvSpPr>
          <p:cNvPr id="11" name="Text 6"/>
          <p:cNvSpPr/>
          <p:nvPr/>
        </p:nvSpPr>
        <p:spPr>
          <a:xfrm>
            <a:off x="9678948" y="3927396"/>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JavaScript</a:t>
            </a:r>
            <a:endParaRPr lang="en-US" sz="2200" dirty="0"/>
          </a:p>
        </p:txBody>
      </p:sp>
      <p:sp>
        <p:nvSpPr>
          <p:cNvPr id="12" name="Text 7"/>
          <p:cNvSpPr/>
          <p:nvPr/>
        </p:nvSpPr>
        <p:spPr>
          <a:xfrm>
            <a:off x="9678948" y="4411147"/>
            <a:ext cx="4168378" cy="715804"/>
          </a:xfrm>
          <a:prstGeom prst="rect">
            <a:avLst/>
          </a:prstGeom>
          <a:noFill/>
          <a:ln/>
        </p:spPr>
        <p:txBody>
          <a:bodyPr wrap="squar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Enabling interactive and dynamic features.</a:t>
            </a:r>
            <a:endParaRPr lang="en-US" sz="1750" dirty="0"/>
          </a:p>
        </p:txBody>
      </p:sp>
      <p:pic>
        <p:nvPicPr>
          <p:cNvPr id="13" name="Image 3" descr="preencoded.png"/>
          <p:cNvPicPr>
            <a:picLocks noChangeAspect="1"/>
          </p:cNvPicPr>
          <p:nvPr/>
        </p:nvPicPr>
        <p:blipFill>
          <a:blip r:embed="rId6"/>
          <a:stretch>
            <a:fillRect/>
          </a:stretch>
        </p:blipFill>
        <p:spPr>
          <a:xfrm>
            <a:off x="782955" y="5574387"/>
            <a:ext cx="559237" cy="559237"/>
          </a:xfrm>
          <a:prstGeom prst="rect">
            <a:avLst/>
          </a:prstGeom>
        </p:spPr>
      </p:pic>
      <p:sp>
        <p:nvSpPr>
          <p:cNvPr id="14" name="Text 8"/>
          <p:cNvSpPr/>
          <p:nvPr/>
        </p:nvSpPr>
        <p:spPr>
          <a:xfrm>
            <a:off x="782955" y="6413183"/>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Node.js</a:t>
            </a:r>
            <a:endParaRPr lang="en-US" sz="2200" dirty="0"/>
          </a:p>
        </p:txBody>
      </p:sp>
      <p:sp>
        <p:nvSpPr>
          <p:cNvPr id="15" name="Text 9"/>
          <p:cNvSpPr/>
          <p:nvPr/>
        </p:nvSpPr>
        <p:spPr>
          <a:xfrm>
            <a:off x="782955" y="6896933"/>
            <a:ext cx="4168378" cy="715804"/>
          </a:xfrm>
          <a:prstGeom prst="rect">
            <a:avLst/>
          </a:prstGeom>
          <a:noFill/>
          <a:ln/>
        </p:spPr>
        <p:txBody>
          <a:bodyPr wrap="squar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Powering the backend server and APIs.</a:t>
            </a:r>
            <a:endParaRPr lang="en-US" sz="1750" dirty="0"/>
          </a:p>
        </p:txBody>
      </p:sp>
      <p:pic>
        <p:nvPicPr>
          <p:cNvPr id="16" name="Image 4" descr="preencoded.png"/>
          <p:cNvPicPr>
            <a:picLocks noChangeAspect="1"/>
          </p:cNvPicPr>
          <p:nvPr/>
        </p:nvPicPr>
        <p:blipFill>
          <a:blip r:embed="rId7"/>
          <a:stretch>
            <a:fillRect/>
          </a:stretch>
        </p:blipFill>
        <p:spPr>
          <a:xfrm>
            <a:off x="5230892" y="5574387"/>
            <a:ext cx="559237" cy="559237"/>
          </a:xfrm>
          <a:prstGeom prst="rect">
            <a:avLst/>
          </a:prstGeom>
        </p:spPr>
      </p:pic>
      <p:sp>
        <p:nvSpPr>
          <p:cNvPr id="17" name="Text 10"/>
          <p:cNvSpPr/>
          <p:nvPr/>
        </p:nvSpPr>
        <p:spPr>
          <a:xfrm>
            <a:off x="5230892" y="6413183"/>
            <a:ext cx="2796421" cy="349568"/>
          </a:xfrm>
          <a:prstGeom prst="rect">
            <a:avLst/>
          </a:prstGeom>
          <a:noFill/>
          <a:ln/>
        </p:spPr>
        <p:txBody>
          <a:bodyPr wrap="none" lIns="0" tIns="0" rIns="0" bIns="0" rtlCol="0" anchor="t"/>
          <a:lstStyle/>
          <a:p>
            <a:pPr marL="0" indent="0" algn="l">
              <a:lnSpc>
                <a:spcPts val="2750"/>
              </a:lnSpc>
              <a:buNone/>
            </a:pPr>
            <a:r>
              <a:rPr lang="en-US" sz="2200" dirty="0">
                <a:solidFill>
                  <a:srgbClr val="464646"/>
                </a:solidFill>
                <a:latin typeface="DM Sans Semi Bold" pitchFamily="34" charset="0"/>
                <a:ea typeface="DM Sans Semi Bold" pitchFamily="34" charset="-122"/>
                <a:cs typeface="DM Sans Semi Bold" pitchFamily="34" charset="-120"/>
              </a:rPr>
              <a:t>n8n</a:t>
            </a:r>
            <a:endParaRPr lang="en-US" sz="2200" dirty="0"/>
          </a:p>
        </p:txBody>
      </p:sp>
      <p:sp>
        <p:nvSpPr>
          <p:cNvPr id="18" name="Text 11"/>
          <p:cNvSpPr/>
          <p:nvPr/>
        </p:nvSpPr>
        <p:spPr>
          <a:xfrm>
            <a:off x="5230892" y="6896933"/>
            <a:ext cx="4168497" cy="715804"/>
          </a:xfrm>
          <a:prstGeom prst="rect">
            <a:avLst/>
          </a:prstGeom>
          <a:noFill/>
          <a:ln/>
        </p:spPr>
        <p:txBody>
          <a:bodyPr wrap="square" lIns="0" tIns="0" rIns="0" bIns="0" rtlCol="0" anchor="t"/>
          <a:lstStyle/>
          <a:p>
            <a:pPr marL="0" indent="0" algn="l">
              <a:lnSpc>
                <a:spcPts val="2800"/>
              </a:lnSpc>
              <a:buNone/>
            </a:pPr>
            <a:r>
              <a:rPr lang="en-US" sz="1750" dirty="0">
                <a:solidFill>
                  <a:srgbClr val="464646"/>
                </a:solidFill>
                <a:latin typeface="Inter Medium" pitchFamily="34" charset="0"/>
                <a:ea typeface="Inter Medium" pitchFamily="34" charset="-122"/>
                <a:cs typeface="Inter Medium" pitchFamily="34" charset="-120"/>
              </a:rPr>
              <a:t>Automating workflows and integrations for efficient processing.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2" name="Text 0"/>
          <p:cNvSpPr/>
          <p:nvPr/>
        </p:nvSpPr>
        <p:spPr>
          <a:xfrm>
            <a:off x="526971" y="413980"/>
            <a:ext cx="5497116" cy="470535"/>
          </a:xfrm>
          <a:prstGeom prst="rect">
            <a:avLst/>
          </a:prstGeom>
          <a:noFill/>
          <a:ln/>
        </p:spPr>
        <p:txBody>
          <a:bodyPr wrap="none" lIns="0" tIns="0" rIns="0" bIns="0" rtlCol="0" anchor="t"/>
          <a:lstStyle/>
          <a:p>
            <a:pPr marL="0" indent="0" algn="l">
              <a:lnSpc>
                <a:spcPts val="3700"/>
              </a:lnSpc>
              <a:buNone/>
            </a:pPr>
            <a:r>
              <a:rPr lang="en-US" sz="2950" dirty="0">
                <a:solidFill>
                  <a:srgbClr val="030303"/>
                </a:solidFill>
                <a:latin typeface="DM Sans Semi Bold" pitchFamily="34" charset="0"/>
                <a:ea typeface="DM Sans Semi Bold" pitchFamily="34" charset="-122"/>
                <a:cs typeface="DM Sans Semi Bold" pitchFamily="34" charset="-120"/>
              </a:rPr>
              <a:t>System Architecture &amp; UI Flow</a:t>
            </a:r>
            <a:endParaRPr lang="en-US" sz="2950" dirty="0"/>
          </a:p>
        </p:txBody>
      </p:sp>
      <p:sp>
        <p:nvSpPr>
          <p:cNvPr id="3" name="Text 1"/>
          <p:cNvSpPr/>
          <p:nvPr/>
        </p:nvSpPr>
        <p:spPr>
          <a:xfrm>
            <a:off x="526971" y="1185624"/>
            <a:ext cx="13576459" cy="240983"/>
          </a:xfrm>
          <a:prstGeom prst="rect">
            <a:avLst/>
          </a:prstGeom>
          <a:noFill/>
          <a:ln/>
        </p:spPr>
        <p:txBody>
          <a:bodyPr wrap="none" lIns="0" tIns="0" rIns="0" bIns="0" rtlCol="0" anchor="t"/>
          <a:lstStyle/>
          <a:p>
            <a:pPr marL="0" indent="0" algn="l">
              <a:lnSpc>
                <a:spcPts val="1850"/>
              </a:lnSpc>
              <a:buNone/>
            </a:pPr>
            <a:r>
              <a:rPr lang="en-US" dirty="0">
                <a:solidFill>
                  <a:srgbClr val="464646"/>
                </a:solidFill>
                <a:latin typeface="Inter Medium" pitchFamily="34" charset="0"/>
                <a:ea typeface="Inter Medium" pitchFamily="34" charset="-122"/>
                <a:cs typeface="Inter Medium" pitchFamily="34" charset="-120"/>
              </a:rPr>
              <a:t>The platform's architecture is designed for clarity and efficiency, ensuring that student feedback is securely transmitted and effectively managed.</a:t>
            </a:r>
            <a:endParaRPr lang="en-US" dirty="0"/>
          </a:p>
        </p:txBody>
      </p:sp>
      <p:sp>
        <p:nvSpPr>
          <p:cNvPr id="5" name="Text 2"/>
          <p:cNvSpPr/>
          <p:nvPr/>
        </p:nvSpPr>
        <p:spPr>
          <a:xfrm>
            <a:off x="526971" y="6210776"/>
            <a:ext cx="2092285" cy="235268"/>
          </a:xfrm>
          <a:prstGeom prst="rect">
            <a:avLst/>
          </a:prstGeom>
          <a:noFill/>
          <a:ln/>
        </p:spPr>
        <p:txBody>
          <a:bodyPr wrap="none" lIns="0" tIns="0" rIns="0" bIns="0" rtlCol="0" anchor="t"/>
          <a:lstStyle/>
          <a:p>
            <a:pPr marL="0" indent="0" algn="l">
              <a:lnSpc>
                <a:spcPts val="1850"/>
              </a:lnSpc>
              <a:buNone/>
            </a:pPr>
            <a:r>
              <a:rPr lang="en-US" dirty="0">
                <a:solidFill>
                  <a:srgbClr val="030303"/>
                </a:solidFill>
                <a:latin typeface="DM Sans Semi Bold" pitchFamily="34" charset="0"/>
                <a:ea typeface="DM Sans Semi Bold" pitchFamily="34" charset="-122"/>
                <a:cs typeface="DM Sans Semi Bold" pitchFamily="34" charset="-120"/>
              </a:rPr>
              <a:t>Architectural Overview</a:t>
            </a:r>
            <a:endParaRPr lang="en-US" dirty="0"/>
          </a:p>
        </p:txBody>
      </p:sp>
      <p:sp>
        <p:nvSpPr>
          <p:cNvPr id="6" name="Text 3"/>
          <p:cNvSpPr/>
          <p:nvPr/>
        </p:nvSpPr>
        <p:spPr>
          <a:xfrm>
            <a:off x="526971" y="6596539"/>
            <a:ext cx="6604635" cy="240983"/>
          </a:xfrm>
          <a:prstGeom prst="rect">
            <a:avLst/>
          </a:prstGeom>
          <a:noFill/>
          <a:ln/>
        </p:spPr>
        <p:txBody>
          <a:bodyPr wrap="none" lIns="0" tIns="0" rIns="0" bIns="0" rtlCol="0" anchor="t"/>
          <a:lstStyle/>
          <a:p>
            <a:pPr marL="342900" indent="-342900" algn="l">
              <a:lnSpc>
                <a:spcPts val="1850"/>
              </a:lnSpc>
              <a:buSzPct val="100000"/>
              <a:buChar char="•"/>
            </a:pPr>
            <a:r>
              <a:rPr lang="en-US" sz="1400" b="1" dirty="0">
                <a:solidFill>
                  <a:srgbClr val="464646"/>
                </a:solidFill>
                <a:latin typeface="Inter Medium" pitchFamily="34" charset="0"/>
                <a:ea typeface="Inter Medium" pitchFamily="34" charset="-122"/>
                <a:cs typeface="Inter Medium" pitchFamily="34" charset="-120"/>
              </a:rPr>
              <a:t>Front-end:</a:t>
            </a:r>
            <a:r>
              <a:rPr lang="en-US" sz="1400" dirty="0">
                <a:solidFill>
                  <a:srgbClr val="464646"/>
                </a:solidFill>
                <a:latin typeface="Inter Medium" pitchFamily="34" charset="0"/>
                <a:ea typeface="Inter Medium" pitchFamily="34" charset="-122"/>
                <a:cs typeface="Inter Medium" pitchFamily="34" charset="-120"/>
              </a:rPr>
              <a:t> HTML, CSS, JavaScript for responsive UI.</a:t>
            </a:r>
            <a:endParaRPr lang="en-US" sz="1400" dirty="0"/>
          </a:p>
        </p:txBody>
      </p:sp>
      <p:sp>
        <p:nvSpPr>
          <p:cNvPr id="7" name="Text 4"/>
          <p:cNvSpPr/>
          <p:nvPr/>
        </p:nvSpPr>
        <p:spPr>
          <a:xfrm>
            <a:off x="526971" y="6890147"/>
            <a:ext cx="6604635" cy="240983"/>
          </a:xfrm>
          <a:prstGeom prst="rect">
            <a:avLst/>
          </a:prstGeom>
          <a:noFill/>
          <a:ln/>
        </p:spPr>
        <p:txBody>
          <a:bodyPr wrap="none" lIns="0" tIns="0" rIns="0" bIns="0" rtlCol="0" anchor="t"/>
          <a:lstStyle/>
          <a:p>
            <a:pPr marL="342900" indent="-342900" algn="l">
              <a:lnSpc>
                <a:spcPts val="1850"/>
              </a:lnSpc>
              <a:buSzPct val="100000"/>
              <a:buChar char="•"/>
            </a:pPr>
            <a:r>
              <a:rPr lang="en-US" sz="1400" b="1" dirty="0">
                <a:solidFill>
                  <a:srgbClr val="464646"/>
                </a:solidFill>
                <a:latin typeface="Inter Medium" pitchFamily="34" charset="0"/>
                <a:ea typeface="Inter Medium" pitchFamily="34" charset="-122"/>
                <a:cs typeface="Inter Medium" pitchFamily="34" charset="-120"/>
              </a:rPr>
              <a:t>Backend:</a:t>
            </a:r>
            <a:r>
              <a:rPr lang="en-US" sz="1400" dirty="0">
                <a:solidFill>
                  <a:srgbClr val="464646"/>
                </a:solidFill>
                <a:latin typeface="Inter Medium" pitchFamily="34" charset="0"/>
                <a:ea typeface="Inter Medium" pitchFamily="34" charset="-122"/>
                <a:cs typeface="Inter Medium" pitchFamily="34" charset="-120"/>
              </a:rPr>
              <a:t> Node.js handles requests and data processing.</a:t>
            </a:r>
            <a:endParaRPr lang="en-US" sz="1400" dirty="0"/>
          </a:p>
        </p:txBody>
      </p:sp>
      <p:sp>
        <p:nvSpPr>
          <p:cNvPr id="8" name="Text 5"/>
          <p:cNvSpPr/>
          <p:nvPr/>
        </p:nvSpPr>
        <p:spPr>
          <a:xfrm>
            <a:off x="526971" y="7183755"/>
            <a:ext cx="6604635" cy="240983"/>
          </a:xfrm>
          <a:prstGeom prst="rect">
            <a:avLst/>
          </a:prstGeom>
          <a:noFill/>
          <a:ln/>
        </p:spPr>
        <p:txBody>
          <a:bodyPr wrap="none" lIns="0" tIns="0" rIns="0" bIns="0" rtlCol="0" anchor="t"/>
          <a:lstStyle/>
          <a:p>
            <a:pPr marL="342900" indent="-342900" algn="l">
              <a:lnSpc>
                <a:spcPts val="1850"/>
              </a:lnSpc>
              <a:buSzPct val="100000"/>
              <a:buChar char="•"/>
            </a:pPr>
            <a:r>
              <a:rPr lang="en-US" sz="1400" b="1" dirty="0">
                <a:solidFill>
                  <a:srgbClr val="464646"/>
                </a:solidFill>
                <a:latin typeface="Inter Medium" pitchFamily="34" charset="0"/>
                <a:ea typeface="Inter Medium" pitchFamily="34" charset="-122"/>
                <a:cs typeface="Inter Medium" pitchFamily="34" charset="-120"/>
              </a:rPr>
              <a:t>Database:</a:t>
            </a:r>
            <a:r>
              <a:rPr lang="en-US" sz="1400" dirty="0">
                <a:solidFill>
                  <a:srgbClr val="464646"/>
                </a:solidFill>
                <a:latin typeface="Inter Medium" pitchFamily="34" charset="0"/>
                <a:ea typeface="Inter Medium" pitchFamily="34" charset="-122"/>
                <a:cs typeface="Inter Medium" pitchFamily="34" charset="-120"/>
              </a:rPr>
              <a:t> Securely stores anonymized submissions.</a:t>
            </a:r>
            <a:endParaRPr lang="en-US" sz="1400" dirty="0"/>
          </a:p>
        </p:txBody>
      </p:sp>
      <p:sp>
        <p:nvSpPr>
          <p:cNvPr id="9" name="Text 6"/>
          <p:cNvSpPr/>
          <p:nvPr/>
        </p:nvSpPr>
        <p:spPr>
          <a:xfrm>
            <a:off x="526971" y="7477363"/>
            <a:ext cx="6604635" cy="240983"/>
          </a:xfrm>
          <a:prstGeom prst="rect">
            <a:avLst/>
          </a:prstGeom>
          <a:noFill/>
          <a:ln/>
        </p:spPr>
        <p:txBody>
          <a:bodyPr wrap="none" lIns="0" tIns="0" rIns="0" bIns="0" rtlCol="0" anchor="t"/>
          <a:lstStyle/>
          <a:p>
            <a:pPr marL="342900" indent="-342900" algn="l">
              <a:lnSpc>
                <a:spcPts val="1850"/>
              </a:lnSpc>
              <a:buSzPct val="100000"/>
              <a:buChar char="•"/>
            </a:pPr>
            <a:r>
              <a:rPr lang="en-US" sz="1400" b="1" dirty="0">
                <a:solidFill>
                  <a:srgbClr val="464646"/>
                </a:solidFill>
                <a:latin typeface="Inter Medium" pitchFamily="34" charset="0"/>
                <a:ea typeface="Inter Medium" pitchFamily="34" charset="-122"/>
                <a:cs typeface="Inter Medium" pitchFamily="34" charset="-120"/>
              </a:rPr>
              <a:t>Workflow Automation:</a:t>
            </a:r>
            <a:r>
              <a:rPr lang="en-US" sz="1400" dirty="0">
                <a:solidFill>
                  <a:srgbClr val="464646"/>
                </a:solidFill>
                <a:latin typeface="Inter Medium" pitchFamily="34" charset="0"/>
                <a:ea typeface="Inter Medium" pitchFamily="34" charset="-122"/>
                <a:cs typeface="Inter Medium" pitchFamily="34" charset="-120"/>
              </a:rPr>
              <a:t> n8n connects services and notifies authorities.</a:t>
            </a:r>
            <a:endParaRPr lang="en-US" sz="1400" dirty="0"/>
          </a:p>
        </p:txBody>
      </p:sp>
      <p:sp>
        <p:nvSpPr>
          <p:cNvPr id="11" name="Text 7"/>
          <p:cNvSpPr/>
          <p:nvPr/>
        </p:nvSpPr>
        <p:spPr>
          <a:xfrm>
            <a:off x="7506414" y="6210776"/>
            <a:ext cx="1882140" cy="235268"/>
          </a:xfrm>
          <a:prstGeom prst="rect">
            <a:avLst/>
          </a:prstGeom>
          <a:noFill/>
          <a:ln/>
        </p:spPr>
        <p:txBody>
          <a:bodyPr wrap="none" lIns="0" tIns="0" rIns="0" bIns="0" rtlCol="0" anchor="t"/>
          <a:lstStyle/>
          <a:p>
            <a:pPr marL="0" indent="0" algn="l">
              <a:lnSpc>
                <a:spcPts val="1850"/>
              </a:lnSpc>
              <a:buNone/>
            </a:pPr>
            <a:r>
              <a:rPr lang="en-US" dirty="0">
                <a:solidFill>
                  <a:srgbClr val="030303"/>
                </a:solidFill>
                <a:latin typeface="DM Sans Semi Bold" pitchFamily="34" charset="0"/>
                <a:ea typeface="DM Sans Semi Bold" pitchFamily="34" charset="-122"/>
                <a:cs typeface="DM Sans Semi Bold" pitchFamily="34" charset="-120"/>
              </a:rPr>
              <a:t>User Interface Flow</a:t>
            </a:r>
            <a:endParaRPr lang="en-US" dirty="0"/>
          </a:p>
        </p:txBody>
      </p:sp>
      <p:sp>
        <p:nvSpPr>
          <p:cNvPr id="12" name="Text 8"/>
          <p:cNvSpPr/>
          <p:nvPr/>
        </p:nvSpPr>
        <p:spPr>
          <a:xfrm>
            <a:off x="7493714" y="6595269"/>
            <a:ext cx="6604635" cy="240983"/>
          </a:xfrm>
          <a:prstGeom prst="rect">
            <a:avLst/>
          </a:prstGeom>
          <a:noFill/>
          <a:ln/>
        </p:spPr>
        <p:txBody>
          <a:bodyPr wrap="none" lIns="0" tIns="0" rIns="0" bIns="0" rtlCol="0" anchor="t"/>
          <a:lstStyle/>
          <a:p>
            <a:pPr marL="342900" indent="-342900" algn="l">
              <a:lnSpc>
                <a:spcPts val="1850"/>
              </a:lnSpc>
              <a:buSzPct val="100000"/>
              <a:buFont typeface="+mj-lt"/>
              <a:buAutoNum type="arabicPeriod"/>
            </a:pPr>
            <a:r>
              <a:rPr lang="en-US" sz="1400" b="1" dirty="0">
                <a:solidFill>
                  <a:srgbClr val="464646"/>
                </a:solidFill>
                <a:latin typeface="Inter Medium" pitchFamily="34" charset="0"/>
                <a:ea typeface="Inter Medium" pitchFamily="34" charset="-122"/>
                <a:cs typeface="Inter Medium" pitchFamily="34" charset="-120"/>
              </a:rPr>
              <a:t>Login/Access:</a:t>
            </a:r>
            <a:r>
              <a:rPr lang="en-US" sz="1400" dirty="0">
                <a:solidFill>
                  <a:srgbClr val="464646"/>
                </a:solidFill>
                <a:latin typeface="Inter Medium" pitchFamily="34" charset="0"/>
                <a:ea typeface="Inter Medium" pitchFamily="34" charset="-122"/>
                <a:cs typeface="Inter Medium" pitchFamily="34" charset="-120"/>
              </a:rPr>
              <a:t> Students access the platform via web or mobile.</a:t>
            </a:r>
            <a:endParaRPr lang="en-US" sz="1400" dirty="0"/>
          </a:p>
        </p:txBody>
      </p:sp>
      <p:sp>
        <p:nvSpPr>
          <p:cNvPr id="13" name="Text 9"/>
          <p:cNvSpPr/>
          <p:nvPr/>
        </p:nvSpPr>
        <p:spPr>
          <a:xfrm>
            <a:off x="7493714" y="6888877"/>
            <a:ext cx="6604635" cy="240983"/>
          </a:xfrm>
          <a:prstGeom prst="rect">
            <a:avLst/>
          </a:prstGeom>
          <a:noFill/>
          <a:ln/>
        </p:spPr>
        <p:txBody>
          <a:bodyPr wrap="none" lIns="0" tIns="0" rIns="0" bIns="0" rtlCol="0" anchor="t"/>
          <a:lstStyle/>
          <a:p>
            <a:pPr marL="342900" indent="-342900" algn="l">
              <a:lnSpc>
                <a:spcPts val="1850"/>
              </a:lnSpc>
              <a:buSzPct val="100000"/>
              <a:buFont typeface="+mj-lt"/>
              <a:buAutoNum type="arabicPeriod" startAt="2"/>
            </a:pPr>
            <a:r>
              <a:rPr lang="en-US" sz="1400" b="1" dirty="0">
                <a:solidFill>
                  <a:srgbClr val="464646"/>
                </a:solidFill>
                <a:latin typeface="Inter Medium" pitchFamily="34" charset="0"/>
                <a:ea typeface="Inter Medium" pitchFamily="34" charset="-122"/>
                <a:cs typeface="Inter Medium" pitchFamily="34" charset="-120"/>
              </a:rPr>
              <a:t>Submit Form:</a:t>
            </a:r>
            <a:r>
              <a:rPr lang="en-US" sz="1400" dirty="0">
                <a:solidFill>
                  <a:srgbClr val="464646"/>
                </a:solidFill>
                <a:latin typeface="Inter Medium" pitchFamily="34" charset="0"/>
                <a:ea typeface="Inter Medium" pitchFamily="34" charset="-122"/>
                <a:cs typeface="Inter Medium" pitchFamily="34" charset="-120"/>
              </a:rPr>
              <a:t> Fill out a simple, anonymous complaint/suggestion form.</a:t>
            </a:r>
            <a:endParaRPr lang="en-US" sz="1400" dirty="0"/>
          </a:p>
        </p:txBody>
      </p:sp>
      <p:sp>
        <p:nvSpPr>
          <p:cNvPr id="14" name="Text 10"/>
          <p:cNvSpPr/>
          <p:nvPr/>
        </p:nvSpPr>
        <p:spPr>
          <a:xfrm>
            <a:off x="7493714" y="7182485"/>
            <a:ext cx="6604635" cy="240983"/>
          </a:xfrm>
          <a:prstGeom prst="rect">
            <a:avLst/>
          </a:prstGeom>
          <a:noFill/>
          <a:ln/>
        </p:spPr>
        <p:txBody>
          <a:bodyPr wrap="none" lIns="0" tIns="0" rIns="0" bIns="0" rtlCol="0" anchor="t"/>
          <a:lstStyle/>
          <a:p>
            <a:pPr marL="342900" indent="-342900" algn="l">
              <a:lnSpc>
                <a:spcPts val="1850"/>
              </a:lnSpc>
              <a:buSzPct val="100000"/>
              <a:buFont typeface="+mj-lt"/>
              <a:buAutoNum type="arabicPeriod" startAt="3"/>
            </a:pPr>
            <a:r>
              <a:rPr lang="en-US" sz="1400" b="1" dirty="0">
                <a:solidFill>
                  <a:srgbClr val="464646"/>
                </a:solidFill>
                <a:latin typeface="Inter Medium" pitchFamily="34" charset="0"/>
                <a:ea typeface="Inter Medium" pitchFamily="34" charset="-122"/>
                <a:cs typeface="Inter Medium" pitchFamily="34" charset="-120"/>
              </a:rPr>
              <a:t>Encryption:</a:t>
            </a:r>
            <a:r>
              <a:rPr lang="en-US" sz="1400" dirty="0">
                <a:solidFill>
                  <a:srgbClr val="464646"/>
                </a:solidFill>
                <a:latin typeface="Inter Medium" pitchFamily="34" charset="0"/>
                <a:ea typeface="Inter Medium" pitchFamily="34" charset="-122"/>
                <a:cs typeface="Inter Medium" pitchFamily="34" charset="-120"/>
              </a:rPr>
              <a:t> Data is encrypted and anonymized upon submission.</a:t>
            </a:r>
            <a:endParaRPr lang="en-US" sz="1400" dirty="0"/>
          </a:p>
        </p:txBody>
      </p:sp>
      <p:sp>
        <p:nvSpPr>
          <p:cNvPr id="15" name="Text 11"/>
          <p:cNvSpPr/>
          <p:nvPr/>
        </p:nvSpPr>
        <p:spPr>
          <a:xfrm>
            <a:off x="7493714" y="7476093"/>
            <a:ext cx="6604635" cy="240983"/>
          </a:xfrm>
          <a:prstGeom prst="rect">
            <a:avLst/>
          </a:prstGeom>
          <a:noFill/>
          <a:ln/>
        </p:spPr>
        <p:txBody>
          <a:bodyPr wrap="none" lIns="0" tIns="0" rIns="0" bIns="0" rtlCol="0" anchor="t"/>
          <a:lstStyle/>
          <a:p>
            <a:pPr marL="342900" indent="-342900" algn="l">
              <a:lnSpc>
                <a:spcPts val="1850"/>
              </a:lnSpc>
              <a:buSzPct val="100000"/>
              <a:buFont typeface="+mj-lt"/>
              <a:buAutoNum type="arabicPeriod" startAt="4"/>
            </a:pPr>
            <a:r>
              <a:rPr lang="en-US" sz="1400" b="1" dirty="0">
                <a:solidFill>
                  <a:srgbClr val="464646"/>
                </a:solidFill>
                <a:latin typeface="Inter Medium" pitchFamily="34" charset="0"/>
                <a:ea typeface="Inter Medium" pitchFamily="34" charset="-122"/>
                <a:cs typeface="Inter Medium" pitchFamily="34" charset="-120"/>
              </a:rPr>
              <a:t>Workflow Trigger:</a:t>
            </a:r>
            <a:r>
              <a:rPr lang="en-US" sz="1400" dirty="0">
                <a:solidFill>
                  <a:srgbClr val="464646"/>
                </a:solidFill>
                <a:latin typeface="Inter Medium" pitchFamily="34" charset="0"/>
                <a:ea typeface="Inter Medium" pitchFamily="34" charset="-122"/>
                <a:cs typeface="Inter Medium" pitchFamily="34" charset="-120"/>
              </a:rPr>
              <a:t> n8n automates routing to relevant departments.</a:t>
            </a:r>
            <a:endParaRPr lang="en-US" sz="1400" dirty="0"/>
          </a:p>
        </p:txBody>
      </p:sp>
      <p:sp>
        <p:nvSpPr>
          <p:cNvPr id="16" name="Text 12"/>
          <p:cNvSpPr/>
          <p:nvPr/>
        </p:nvSpPr>
        <p:spPr>
          <a:xfrm>
            <a:off x="7506414" y="8163401"/>
            <a:ext cx="6604635" cy="240983"/>
          </a:xfrm>
          <a:prstGeom prst="rect">
            <a:avLst/>
          </a:prstGeom>
          <a:noFill/>
          <a:ln/>
        </p:spPr>
        <p:txBody>
          <a:bodyPr wrap="none" lIns="0" tIns="0" rIns="0" bIns="0" rtlCol="0" anchor="t"/>
          <a:lstStyle/>
          <a:p>
            <a:pPr marL="342900" indent="-342900" algn="l">
              <a:lnSpc>
                <a:spcPts val="1850"/>
              </a:lnSpc>
              <a:buSzPct val="100000"/>
              <a:buFont typeface="+mj-lt"/>
              <a:buAutoNum type="arabicPeriod" startAt="5"/>
            </a:pPr>
            <a:r>
              <a:rPr lang="en-US" sz="1150" b="1" dirty="0">
                <a:solidFill>
                  <a:srgbClr val="464646"/>
                </a:solidFill>
                <a:latin typeface="Inter Medium" pitchFamily="34" charset="0"/>
                <a:ea typeface="Inter Medium" pitchFamily="34" charset="-122"/>
                <a:cs typeface="Inter Medium" pitchFamily="34" charset="-120"/>
              </a:rPr>
              <a:t>Authority Review:</a:t>
            </a:r>
            <a:r>
              <a:rPr lang="en-US" sz="1150" dirty="0">
                <a:solidFill>
                  <a:srgbClr val="464646"/>
                </a:solidFill>
                <a:latin typeface="Inter Medium" pitchFamily="34" charset="0"/>
                <a:ea typeface="Inter Medium" pitchFamily="34" charset="-122"/>
                <a:cs typeface="Inter Medium" pitchFamily="34" charset="-120"/>
              </a:rPr>
              <a:t> Designated personnel review and act on feedback.</a:t>
            </a:r>
            <a:endParaRPr lang="en-US" sz="1150" dirty="0"/>
          </a:p>
        </p:txBody>
      </p:sp>
      <p:pic>
        <p:nvPicPr>
          <p:cNvPr id="18" name="Picture 17" descr="A screenshot of a computer&#10;&#10;AI-generated content may be incorrect.">
            <a:extLst>
              <a:ext uri="{FF2B5EF4-FFF2-40B4-BE49-F238E27FC236}">
                <a16:creationId xmlns:a16="http://schemas.microsoft.com/office/drawing/2014/main" id="{44FF16FF-7220-E3AE-ED56-EE988D2731E7}"/>
              </a:ext>
            </a:extLst>
          </p:cNvPr>
          <p:cNvPicPr>
            <a:picLocks noChangeAspect="1"/>
          </p:cNvPicPr>
          <p:nvPr/>
        </p:nvPicPr>
        <p:blipFill>
          <a:blip r:embed="rId3"/>
          <a:stretch>
            <a:fillRect/>
          </a:stretch>
        </p:blipFill>
        <p:spPr>
          <a:xfrm>
            <a:off x="519352" y="2614412"/>
            <a:ext cx="6251838" cy="2408558"/>
          </a:xfrm>
          <a:prstGeom prst="rect">
            <a:avLst/>
          </a:prstGeom>
        </p:spPr>
      </p:pic>
      <p:pic>
        <p:nvPicPr>
          <p:cNvPr id="20" name="Picture 19" descr="A computer screen shot of a diagram&#10;&#10;AI-generated content may be incorrect.">
            <a:extLst>
              <a:ext uri="{FF2B5EF4-FFF2-40B4-BE49-F238E27FC236}">
                <a16:creationId xmlns:a16="http://schemas.microsoft.com/office/drawing/2014/main" id="{9E560C42-E5A2-3FB0-9E73-BB2449D44C65}"/>
              </a:ext>
            </a:extLst>
          </p:cNvPr>
          <p:cNvPicPr>
            <a:picLocks noChangeAspect="1"/>
          </p:cNvPicPr>
          <p:nvPr/>
        </p:nvPicPr>
        <p:blipFill>
          <a:blip r:embed="rId4"/>
          <a:stretch>
            <a:fillRect/>
          </a:stretch>
        </p:blipFill>
        <p:spPr>
          <a:xfrm>
            <a:off x="7639291" y="2614412"/>
            <a:ext cx="6471758" cy="240855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674846" y="530304"/>
            <a:ext cx="6369725" cy="602575"/>
          </a:xfrm>
          <a:prstGeom prst="rect">
            <a:avLst/>
          </a:prstGeom>
          <a:noFill/>
          <a:ln/>
        </p:spPr>
        <p:txBody>
          <a:bodyPr wrap="none" lIns="0" tIns="0" rIns="0" bIns="0" rtlCol="0" anchor="t"/>
          <a:lstStyle/>
          <a:p>
            <a:pPr marL="0" indent="0" algn="l">
              <a:lnSpc>
                <a:spcPts val="4700"/>
              </a:lnSpc>
              <a:buNone/>
            </a:pPr>
            <a:r>
              <a:rPr lang="en-US" sz="3750" dirty="0">
                <a:solidFill>
                  <a:srgbClr val="030303"/>
                </a:solidFill>
                <a:latin typeface="DM Sans Semi Bold" pitchFamily="34" charset="0"/>
                <a:ea typeface="DM Sans Semi Bold" pitchFamily="34" charset="-122"/>
                <a:cs typeface="DM Sans Semi Bold" pitchFamily="34" charset="-120"/>
              </a:rPr>
              <a:t>Challenges &amp; Key Learnings</a:t>
            </a:r>
            <a:endParaRPr lang="en-US" sz="3750" dirty="0"/>
          </a:p>
        </p:txBody>
      </p:sp>
      <p:sp>
        <p:nvSpPr>
          <p:cNvPr id="3" name="Text 1"/>
          <p:cNvSpPr/>
          <p:nvPr/>
        </p:nvSpPr>
        <p:spPr>
          <a:xfrm>
            <a:off x="674846" y="1518523"/>
            <a:ext cx="13280708" cy="617220"/>
          </a:xfrm>
          <a:prstGeom prst="rect">
            <a:avLst/>
          </a:prstGeom>
          <a:noFill/>
          <a:ln/>
        </p:spPr>
        <p:txBody>
          <a:bodyPr wrap="square" lIns="0" tIns="0" rIns="0" bIns="0" rtlCol="0" anchor="t"/>
          <a:lstStyle/>
          <a:p>
            <a:pPr marL="0" indent="0" algn="l">
              <a:lnSpc>
                <a:spcPts val="2400"/>
              </a:lnSpc>
              <a:buNone/>
            </a:pPr>
            <a:r>
              <a:rPr lang="en-US" sz="1500" dirty="0">
                <a:solidFill>
                  <a:srgbClr val="464646"/>
                </a:solidFill>
                <a:latin typeface="Inter Medium" pitchFamily="34" charset="0"/>
                <a:ea typeface="Inter Medium" pitchFamily="34" charset="-122"/>
                <a:cs typeface="Inter Medium" pitchFamily="34" charset="-120"/>
              </a:rPr>
              <a:t>Developing an anonymous platform presented unique challenges, particularly around ensuring true anonymity while maintaining accountability and preventing misuse.</a:t>
            </a:r>
            <a:endParaRPr lang="en-US" sz="1500" dirty="0"/>
          </a:p>
        </p:txBody>
      </p:sp>
      <p:sp>
        <p:nvSpPr>
          <p:cNvPr id="4" name="Shape 2"/>
          <p:cNvSpPr/>
          <p:nvPr/>
        </p:nvSpPr>
        <p:spPr>
          <a:xfrm>
            <a:off x="3164919" y="2352675"/>
            <a:ext cx="1660088" cy="1111091"/>
          </a:xfrm>
          <a:prstGeom prst="roundRect">
            <a:avLst>
              <a:gd name="adj" fmla="val 2603"/>
            </a:avLst>
          </a:prstGeom>
          <a:solidFill>
            <a:srgbClr val="F2EEEE"/>
          </a:solidFill>
          <a:ln/>
        </p:spPr>
        <p:txBody>
          <a:bodyPr/>
          <a:lstStyle/>
          <a:p>
            <a:endParaRPr lang="en-IN"/>
          </a:p>
        </p:txBody>
      </p:sp>
      <p:sp>
        <p:nvSpPr>
          <p:cNvPr id="5" name="Text 3"/>
          <p:cNvSpPr/>
          <p:nvPr/>
        </p:nvSpPr>
        <p:spPr>
          <a:xfrm>
            <a:off x="3859411" y="2738676"/>
            <a:ext cx="271105" cy="338971"/>
          </a:xfrm>
          <a:prstGeom prst="rect">
            <a:avLst/>
          </a:prstGeom>
          <a:noFill/>
          <a:ln/>
        </p:spPr>
        <p:txBody>
          <a:bodyPr wrap="none" lIns="0" tIns="0" rIns="0" bIns="0" rtlCol="0" anchor="t"/>
          <a:lstStyle/>
          <a:p>
            <a:pPr marL="0" indent="0" algn="ctr">
              <a:lnSpc>
                <a:spcPts val="3400"/>
              </a:lnSpc>
              <a:buNone/>
            </a:pPr>
            <a:r>
              <a:rPr lang="en-US" sz="2100" dirty="0">
                <a:solidFill>
                  <a:srgbClr val="464646"/>
                </a:solidFill>
                <a:latin typeface="DM Sans Semi Bold" pitchFamily="34" charset="0"/>
                <a:ea typeface="DM Sans Semi Bold" pitchFamily="34" charset="-122"/>
                <a:cs typeface="DM Sans Semi Bold" pitchFamily="34" charset="-120"/>
              </a:rPr>
              <a:t>1</a:t>
            </a:r>
            <a:endParaRPr lang="en-US" sz="2100" dirty="0"/>
          </a:p>
        </p:txBody>
      </p:sp>
      <p:sp>
        <p:nvSpPr>
          <p:cNvPr id="6" name="Text 4"/>
          <p:cNvSpPr/>
          <p:nvPr/>
        </p:nvSpPr>
        <p:spPr>
          <a:xfrm>
            <a:off x="5017770" y="2545437"/>
            <a:ext cx="2906316" cy="301347"/>
          </a:xfrm>
          <a:prstGeom prst="rect">
            <a:avLst/>
          </a:prstGeom>
          <a:noFill/>
          <a:ln/>
        </p:spPr>
        <p:txBody>
          <a:bodyPr wrap="none" lIns="0" tIns="0" rIns="0" bIns="0" rtlCol="0" anchor="t"/>
          <a:lstStyle/>
          <a:p>
            <a:pPr marL="0" indent="0" algn="l">
              <a:lnSpc>
                <a:spcPts val="2350"/>
              </a:lnSpc>
              <a:buNone/>
            </a:pPr>
            <a:r>
              <a:rPr lang="en-US" sz="1850" dirty="0">
                <a:solidFill>
                  <a:srgbClr val="464646"/>
                </a:solidFill>
                <a:latin typeface="DM Sans Semi Bold" pitchFamily="34" charset="0"/>
                <a:ea typeface="DM Sans Semi Bold" pitchFamily="34" charset="-122"/>
                <a:cs typeface="DM Sans Semi Bold" pitchFamily="34" charset="-120"/>
              </a:rPr>
              <a:t>Ensuring True Anonymity</a:t>
            </a:r>
            <a:endParaRPr lang="en-US" sz="1850" dirty="0"/>
          </a:p>
        </p:txBody>
      </p:sp>
      <p:sp>
        <p:nvSpPr>
          <p:cNvPr id="7" name="Text 5"/>
          <p:cNvSpPr/>
          <p:nvPr/>
        </p:nvSpPr>
        <p:spPr>
          <a:xfrm>
            <a:off x="5017770" y="2962394"/>
            <a:ext cx="6851094" cy="308610"/>
          </a:xfrm>
          <a:prstGeom prst="rect">
            <a:avLst/>
          </a:prstGeom>
          <a:noFill/>
          <a:ln/>
        </p:spPr>
        <p:txBody>
          <a:bodyPr wrap="none" lIns="0" tIns="0" rIns="0" bIns="0" rtlCol="0" anchor="t"/>
          <a:lstStyle/>
          <a:p>
            <a:pPr>
              <a:lnSpc>
                <a:spcPts val="2400"/>
              </a:lnSpc>
            </a:pPr>
            <a:r>
              <a:rPr lang="en-US" sz="1600" dirty="0"/>
              <a:t>Protecting student identity while allowing honest feedback.</a:t>
            </a:r>
            <a:endParaRPr lang="en-US" sz="1500" dirty="0"/>
          </a:p>
        </p:txBody>
      </p:sp>
      <p:sp>
        <p:nvSpPr>
          <p:cNvPr id="8" name="Shape 6"/>
          <p:cNvSpPr/>
          <p:nvPr/>
        </p:nvSpPr>
        <p:spPr>
          <a:xfrm>
            <a:off x="4921329" y="3454241"/>
            <a:ext cx="8937903" cy="11430"/>
          </a:xfrm>
          <a:prstGeom prst="roundRect">
            <a:avLst>
              <a:gd name="adj" fmla="val 253078"/>
            </a:avLst>
          </a:prstGeom>
          <a:solidFill>
            <a:srgbClr val="D8D4D4"/>
          </a:solidFill>
          <a:ln/>
        </p:spPr>
        <p:txBody>
          <a:bodyPr/>
          <a:lstStyle/>
          <a:p>
            <a:endParaRPr lang="en-IN"/>
          </a:p>
        </p:txBody>
      </p:sp>
      <p:sp>
        <p:nvSpPr>
          <p:cNvPr id="9" name="Shape 7"/>
          <p:cNvSpPr/>
          <p:nvPr/>
        </p:nvSpPr>
        <p:spPr>
          <a:xfrm>
            <a:off x="2334935" y="3560088"/>
            <a:ext cx="3320177" cy="1111091"/>
          </a:xfrm>
          <a:prstGeom prst="roundRect">
            <a:avLst>
              <a:gd name="adj" fmla="val 2603"/>
            </a:avLst>
          </a:prstGeom>
          <a:solidFill>
            <a:srgbClr val="F2EEEE"/>
          </a:solidFill>
          <a:ln/>
        </p:spPr>
        <p:txBody>
          <a:bodyPr/>
          <a:lstStyle/>
          <a:p>
            <a:endParaRPr lang="en-IN"/>
          </a:p>
        </p:txBody>
      </p:sp>
      <p:sp>
        <p:nvSpPr>
          <p:cNvPr id="10" name="Text 8"/>
          <p:cNvSpPr/>
          <p:nvPr/>
        </p:nvSpPr>
        <p:spPr>
          <a:xfrm>
            <a:off x="3859411" y="3946088"/>
            <a:ext cx="271105" cy="338971"/>
          </a:xfrm>
          <a:prstGeom prst="rect">
            <a:avLst/>
          </a:prstGeom>
          <a:noFill/>
          <a:ln/>
        </p:spPr>
        <p:txBody>
          <a:bodyPr wrap="none" lIns="0" tIns="0" rIns="0" bIns="0" rtlCol="0" anchor="t"/>
          <a:lstStyle/>
          <a:p>
            <a:pPr marL="0" indent="0" algn="ctr">
              <a:lnSpc>
                <a:spcPts val="3400"/>
              </a:lnSpc>
              <a:buNone/>
            </a:pPr>
            <a:r>
              <a:rPr lang="en-US" sz="2100" dirty="0">
                <a:solidFill>
                  <a:srgbClr val="464646"/>
                </a:solidFill>
                <a:latin typeface="DM Sans Semi Bold" pitchFamily="34" charset="0"/>
                <a:ea typeface="DM Sans Semi Bold" pitchFamily="34" charset="-122"/>
                <a:cs typeface="DM Sans Semi Bold" pitchFamily="34" charset="-120"/>
              </a:rPr>
              <a:t>2</a:t>
            </a:r>
            <a:endParaRPr lang="en-US" sz="2100" dirty="0"/>
          </a:p>
        </p:txBody>
      </p:sp>
      <p:sp>
        <p:nvSpPr>
          <p:cNvPr id="11" name="Text 9"/>
          <p:cNvSpPr/>
          <p:nvPr/>
        </p:nvSpPr>
        <p:spPr>
          <a:xfrm>
            <a:off x="5847874" y="3752850"/>
            <a:ext cx="4796076" cy="301347"/>
          </a:xfrm>
          <a:prstGeom prst="rect">
            <a:avLst/>
          </a:prstGeom>
          <a:noFill/>
          <a:ln/>
        </p:spPr>
        <p:txBody>
          <a:bodyPr wrap="none" lIns="0" tIns="0" rIns="0" bIns="0" rtlCol="0" anchor="t"/>
          <a:lstStyle/>
          <a:p>
            <a:pPr>
              <a:lnSpc>
                <a:spcPts val="2350"/>
              </a:lnSpc>
            </a:pPr>
            <a:r>
              <a:rPr lang="en-IN" sz="2000" dirty="0"/>
              <a:t>Preventing Misuse</a:t>
            </a:r>
            <a:endParaRPr lang="en-US" sz="1850" dirty="0"/>
          </a:p>
        </p:txBody>
      </p:sp>
      <p:sp>
        <p:nvSpPr>
          <p:cNvPr id="12" name="Text 10"/>
          <p:cNvSpPr/>
          <p:nvPr/>
        </p:nvSpPr>
        <p:spPr>
          <a:xfrm>
            <a:off x="5847874" y="4169807"/>
            <a:ext cx="7424142" cy="308610"/>
          </a:xfrm>
          <a:prstGeom prst="rect">
            <a:avLst/>
          </a:prstGeom>
          <a:noFill/>
          <a:ln/>
        </p:spPr>
        <p:txBody>
          <a:bodyPr wrap="none" lIns="0" tIns="0" rIns="0" bIns="0" rtlCol="0" anchor="t"/>
          <a:lstStyle/>
          <a:p>
            <a:pPr>
              <a:lnSpc>
                <a:spcPts val="2400"/>
              </a:lnSpc>
            </a:pPr>
            <a:r>
              <a:rPr lang="en-US" sz="1600" dirty="0"/>
              <a:t>Avoiding fake, harmful, or spam complaint.</a:t>
            </a:r>
            <a:endParaRPr lang="en-US" sz="1500" dirty="0"/>
          </a:p>
        </p:txBody>
      </p:sp>
      <p:sp>
        <p:nvSpPr>
          <p:cNvPr id="13" name="Shape 11"/>
          <p:cNvSpPr/>
          <p:nvPr/>
        </p:nvSpPr>
        <p:spPr>
          <a:xfrm>
            <a:off x="5751433" y="4661654"/>
            <a:ext cx="8107799" cy="11430"/>
          </a:xfrm>
          <a:prstGeom prst="roundRect">
            <a:avLst>
              <a:gd name="adj" fmla="val 253078"/>
            </a:avLst>
          </a:prstGeom>
          <a:solidFill>
            <a:srgbClr val="D8D4D4"/>
          </a:solidFill>
          <a:ln/>
        </p:spPr>
        <p:txBody>
          <a:bodyPr/>
          <a:lstStyle/>
          <a:p>
            <a:endParaRPr lang="en-IN"/>
          </a:p>
        </p:txBody>
      </p:sp>
      <p:sp>
        <p:nvSpPr>
          <p:cNvPr id="14" name="Shape 12"/>
          <p:cNvSpPr/>
          <p:nvPr/>
        </p:nvSpPr>
        <p:spPr>
          <a:xfrm>
            <a:off x="1504831" y="4767501"/>
            <a:ext cx="4980265" cy="1419701"/>
          </a:xfrm>
          <a:prstGeom prst="roundRect">
            <a:avLst>
              <a:gd name="adj" fmla="val 2038"/>
            </a:avLst>
          </a:prstGeom>
          <a:solidFill>
            <a:srgbClr val="F2EEEE"/>
          </a:solidFill>
          <a:ln/>
        </p:spPr>
        <p:txBody>
          <a:bodyPr/>
          <a:lstStyle/>
          <a:p>
            <a:endParaRPr lang="en-IN"/>
          </a:p>
        </p:txBody>
      </p:sp>
      <p:sp>
        <p:nvSpPr>
          <p:cNvPr id="15" name="Text 13"/>
          <p:cNvSpPr/>
          <p:nvPr/>
        </p:nvSpPr>
        <p:spPr>
          <a:xfrm>
            <a:off x="3859411" y="5307806"/>
            <a:ext cx="271105" cy="338971"/>
          </a:xfrm>
          <a:prstGeom prst="rect">
            <a:avLst/>
          </a:prstGeom>
          <a:noFill/>
          <a:ln/>
        </p:spPr>
        <p:txBody>
          <a:bodyPr wrap="none" lIns="0" tIns="0" rIns="0" bIns="0" rtlCol="0" anchor="t"/>
          <a:lstStyle/>
          <a:p>
            <a:pPr marL="0" indent="0" algn="ctr">
              <a:lnSpc>
                <a:spcPts val="3400"/>
              </a:lnSpc>
              <a:buNone/>
            </a:pPr>
            <a:r>
              <a:rPr lang="en-US" sz="2100" dirty="0">
                <a:solidFill>
                  <a:srgbClr val="464646"/>
                </a:solidFill>
                <a:latin typeface="DM Sans Semi Bold" pitchFamily="34" charset="0"/>
                <a:ea typeface="DM Sans Semi Bold" pitchFamily="34" charset="-122"/>
                <a:cs typeface="DM Sans Semi Bold" pitchFamily="34" charset="-120"/>
              </a:rPr>
              <a:t>3</a:t>
            </a:r>
            <a:endParaRPr lang="en-US" sz="2100" dirty="0"/>
          </a:p>
        </p:txBody>
      </p:sp>
      <p:sp>
        <p:nvSpPr>
          <p:cNvPr id="16" name="Text 14"/>
          <p:cNvSpPr/>
          <p:nvPr/>
        </p:nvSpPr>
        <p:spPr>
          <a:xfrm>
            <a:off x="6677858" y="4960263"/>
            <a:ext cx="3104674" cy="301347"/>
          </a:xfrm>
          <a:prstGeom prst="rect">
            <a:avLst/>
          </a:prstGeom>
          <a:noFill/>
          <a:ln/>
        </p:spPr>
        <p:txBody>
          <a:bodyPr wrap="none" lIns="0" tIns="0" rIns="0" bIns="0" rtlCol="0" anchor="t"/>
          <a:lstStyle/>
          <a:p>
            <a:pPr>
              <a:lnSpc>
                <a:spcPts val="2350"/>
              </a:lnSpc>
            </a:pPr>
            <a:r>
              <a:rPr lang="en-IN" sz="2000" dirty="0"/>
              <a:t>Data Security</a:t>
            </a:r>
            <a:endParaRPr lang="en-US" sz="1850" dirty="0"/>
          </a:p>
        </p:txBody>
      </p:sp>
      <p:sp>
        <p:nvSpPr>
          <p:cNvPr id="17" name="Text 15"/>
          <p:cNvSpPr/>
          <p:nvPr/>
        </p:nvSpPr>
        <p:spPr>
          <a:xfrm>
            <a:off x="6677858" y="5377220"/>
            <a:ext cx="7084933" cy="617220"/>
          </a:xfrm>
          <a:prstGeom prst="rect">
            <a:avLst/>
          </a:prstGeom>
          <a:noFill/>
          <a:ln/>
        </p:spPr>
        <p:txBody>
          <a:bodyPr wrap="square" lIns="0" tIns="0" rIns="0" bIns="0" rtlCol="0" anchor="t"/>
          <a:lstStyle/>
          <a:p>
            <a:pPr>
              <a:lnSpc>
                <a:spcPts val="2400"/>
              </a:lnSpc>
            </a:pPr>
            <a:r>
              <a:rPr lang="en-US" sz="1600" dirty="0"/>
              <a:t>Safeguarding sensitive information from leaks or hacks.</a:t>
            </a:r>
            <a:endParaRPr lang="en-US" sz="1500" dirty="0"/>
          </a:p>
        </p:txBody>
      </p:sp>
      <p:sp>
        <p:nvSpPr>
          <p:cNvPr id="18" name="Shape 16"/>
          <p:cNvSpPr/>
          <p:nvPr/>
        </p:nvSpPr>
        <p:spPr>
          <a:xfrm>
            <a:off x="6581418" y="6177677"/>
            <a:ext cx="7277814" cy="11430"/>
          </a:xfrm>
          <a:prstGeom prst="roundRect">
            <a:avLst>
              <a:gd name="adj" fmla="val 253078"/>
            </a:avLst>
          </a:prstGeom>
          <a:solidFill>
            <a:srgbClr val="D8D4D4"/>
          </a:solidFill>
          <a:ln/>
        </p:spPr>
        <p:txBody>
          <a:bodyPr/>
          <a:lstStyle/>
          <a:p>
            <a:endParaRPr lang="en-IN"/>
          </a:p>
        </p:txBody>
      </p:sp>
      <p:sp>
        <p:nvSpPr>
          <p:cNvPr id="19" name="Shape 17"/>
          <p:cNvSpPr/>
          <p:nvPr/>
        </p:nvSpPr>
        <p:spPr>
          <a:xfrm>
            <a:off x="674846" y="6283523"/>
            <a:ext cx="6640354" cy="1419701"/>
          </a:xfrm>
          <a:prstGeom prst="roundRect">
            <a:avLst>
              <a:gd name="adj" fmla="val 2038"/>
            </a:avLst>
          </a:prstGeom>
          <a:solidFill>
            <a:srgbClr val="F2EEEE"/>
          </a:solidFill>
          <a:ln/>
        </p:spPr>
        <p:txBody>
          <a:bodyPr/>
          <a:lstStyle/>
          <a:p>
            <a:endParaRPr lang="en-IN"/>
          </a:p>
        </p:txBody>
      </p:sp>
      <p:sp>
        <p:nvSpPr>
          <p:cNvPr id="20" name="Text 18"/>
          <p:cNvSpPr/>
          <p:nvPr/>
        </p:nvSpPr>
        <p:spPr>
          <a:xfrm>
            <a:off x="3859411" y="6823829"/>
            <a:ext cx="271105" cy="338971"/>
          </a:xfrm>
          <a:prstGeom prst="rect">
            <a:avLst/>
          </a:prstGeom>
          <a:noFill/>
          <a:ln/>
        </p:spPr>
        <p:txBody>
          <a:bodyPr wrap="none" lIns="0" tIns="0" rIns="0" bIns="0" rtlCol="0" anchor="t"/>
          <a:lstStyle/>
          <a:p>
            <a:pPr marL="0" indent="0" algn="ctr">
              <a:lnSpc>
                <a:spcPts val="3400"/>
              </a:lnSpc>
              <a:buNone/>
            </a:pPr>
            <a:r>
              <a:rPr lang="en-US" sz="2100" dirty="0">
                <a:solidFill>
                  <a:srgbClr val="464646"/>
                </a:solidFill>
                <a:latin typeface="DM Sans Semi Bold" pitchFamily="34" charset="0"/>
                <a:ea typeface="DM Sans Semi Bold" pitchFamily="34" charset="-122"/>
                <a:cs typeface="DM Sans Semi Bold" pitchFamily="34" charset="-120"/>
              </a:rPr>
              <a:t>4</a:t>
            </a:r>
            <a:endParaRPr lang="en-US" sz="2100" dirty="0"/>
          </a:p>
        </p:txBody>
      </p:sp>
      <p:sp>
        <p:nvSpPr>
          <p:cNvPr id="21" name="Text 19"/>
          <p:cNvSpPr/>
          <p:nvPr/>
        </p:nvSpPr>
        <p:spPr>
          <a:xfrm>
            <a:off x="7507962" y="6476286"/>
            <a:ext cx="2904887" cy="301347"/>
          </a:xfrm>
          <a:prstGeom prst="rect">
            <a:avLst/>
          </a:prstGeom>
          <a:noFill/>
          <a:ln/>
        </p:spPr>
        <p:txBody>
          <a:bodyPr wrap="none" lIns="0" tIns="0" rIns="0" bIns="0" rtlCol="0" anchor="t"/>
          <a:lstStyle/>
          <a:p>
            <a:pPr>
              <a:lnSpc>
                <a:spcPts val="2350"/>
              </a:lnSpc>
            </a:pPr>
            <a:r>
              <a:rPr lang="en-IN" sz="2000" dirty="0"/>
              <a:t>Balancing Accountability</a:t>
            </a:r>
            <a:endParaRPr lang="en-US" sz="1850" dirty="0"/>
          </a:p>
        </p:txBody>
      </p:sp>
      <p:sp>
        <p:nvSpPr>
          <p:cNvPr id="22" name="Text 20"/>
          <p:cNvSpPr/>
          <p:nvPr/>
        </p:nvSpPr>
        <p:spPr>
          <a:xfrm>
            <a:off x="7507962" y="6893243"/>
            <a:ext cx="6254829" cy="617220"/>
          </a:xfrm>
          <a:prstGeom prst="rect">
            <a:avLst/>
          </a:prstGeom>
          <a:noFill/>
          <a:ln/>
        </p:spPr>
        <p:txBody>
          <a:bodyPr wrap="square" lIns="0" tIns="0" rIns="0" bIns="0" rtlCol="0" anchor="t"/>
          <a:lstStyle/>
          <a:p>
            <a:pPr>
              <a:lnSpc>
                <a:spcPts val="2400"/>
              </a:lnSpc>
            </a:pPr>
            <a:r>
              <a:rPr lang="en-US" sz="1600" dirty="0"/>
              <a:t>Maintaining trust while ensuring genuine issues are addressed.</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sp>
        <p:nvSpPr>
          <p:cNvPr id="2" name="Text 0"/>
          <p:cNvSpPr/>
          <p:nvPr/>
        </p:nvSpPr>
        <p:spPr>
          <a:xfrm>
            <a:off x="717471" y="896779"/>
            <a:ext cx="7641074" cy="640556"/>
          </a:xfrm>
          <a:prstGeom prst="rect">
            <a:avLst/>
          </a:prstGeom>
          <a:noFill/>
          <a:ln/>
        </p:spPr>
        <p:txBody>
          <a:bodyPr wrap="none" lIns="0" tIns="0" rIns="0" bIns="0" rtlCol="0" anchor="t"/>
          <a:lstStyle/>
          <a:p>
            <a:pPr marL="0" indent="0" algn="l">
              <a:lnSpc>
                <a:spcPts val="5000"/>
              </a:lnSpc>
              <a:buNone/>
            </a:pPr>
            <a:r>
              <a:rPr lang="en-US" sz="4000" dirty="0">
                <a:solidFill>
                  <a:srgbClr val="030303"/>
                </a:solidFill>
                <a:latin typeface="DM Sans Semi Bold" pitchFamily="34" charset="0"/>
                <a:ea typeface="DM Sans Semi Bold" pitchFamily="34" charset="-122"/>
                <a:cs typeface="DM Sans Semi Bold" pitchFamily="34" charset="-120"/>
              </a:rPr>
              <a:t>Future Scope &amp; Enhancements</a:t>
            </a:r>
            <a:endParaRPr lang="en-US" sz="4000" dirty="0"/>
          </a:p>
        </p:txBody>
      </p:sp>
      <p:sp>
        <p:nvSpPr>
          <p:cNvPr id="3" name="Text 1"/>
          <p:cNvSpPr/>
          <p:nvPr/>
        </p:nvSpPr>
        <p:spPr>
          <a:xfrm>
            <a:off x="717471" y="1947267"/>
            <a:ext cx="13195459" cy="328017"/>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Our vision extends beyond the current platform, with several exciting features planned to further enhance its utility and impact.</a:t>
            </a:r>
            <a:endParaRPr lang="en-US" sz="1600" dirty="0"/>
          </a:p>
        </p:txBody>
      </p:sp>
      <p:sp>
        <p:nvSpPr>
          <p:cNvPr id="4" name="Shape 2"/>
          <p:cNvSpPr/>
          <p:nvPr/>
        </p:nvSpPr>
        <p:spPr>
          <a:xfrm>
            <a:off x="717471" y="2813328"/>
            <a:ext cx="4261842" cy="2167533"/>
          </a:xfrm>
          <a:prstGeom prst="roundRect">
            <a:avLst>
              <a:gd name="adj" fmla="val 5062"/>
            </a:avLst>
          </a:prstGeom>
          <a:solidFill>
            <a:srgbClr val="FFFFFF"/>
          </a:solidFill>
          <a:ln/>
        </p:spPr>
        <p:txBody>
          <a:bodyPr/>
          <a:lstStyle/>
          <a:p>
            <a:endParaRPr lang="en-IN"/>
          </a:p>
        </p:txBody>
      </p:sp>
      <p:sp>
        <p:nvSpPr>
          <p:cNvPr id="5" name="Shape 3"/>
          <p:cNvSpPr/>
          <p:nvPr/>
        </p:nvSpPr>
        <p:spPr>
          <a:xfrm>
            <a:off x="717471" y="2790468"/>
            <a:ext cx="4261842" cy="91440"/>
          </a:xfrm>
          <a:prstGeom prst="roundRect">
            <a:avLst>
              <a:gd name="adj" fmla="val 33629"/>
            </a:avLst>
          </a:prstGeom>
          <a:solidFill>
            <a:srgbClr val="1C9770"/>
          </a:solidFill>
          <a:ln/>
        </p:spPr>
        <p:txBody>
          <a:bodyPr/>
          <a:lstStyle/>
          <a:p>
            <a:endParaRPr lang="en-IN"/>
          </a:p>
        </p:txBody>
      </p:sp>
      <p:sp>
        <p:nvSpPr>
          <p:cNvPr id="6" name="Shape 4"/>
          <p:cNvSpPr/>
          <p:nvPr/>
        </p:nvSpPr>
        <p:spPr>
          <a:xfrm>
            <a:off x="2540853" y="2505908"/>
            <a:ext cx="614958" cy="614958"/>
          </a:xfrm>
          <a:prstGeom prst="roundRect">
            <a:avLst>
              <a:gd name="adj" fmla="val 148693"/>
            </a:avLst>
          </a:prstGeom>
          <a:solidFill>
            <a:srgbClr val="1C9770"/>
          </a:solidFill>
          <a:ln/>
        </p:spPr>
        <p:txBody>
          <a:bodyPr/>
          <a:lstStyle/>
          <a:p>
            <a:endParaRPr lang="en-IN"/>
          </a:p>
        </p:txBody>
      </p:sp>
      <p:pic>
        <p:nvPicPr>
          <p:cNvPr id="7" name="Image 0" descr="preencoded.png"/>
          <p:cNvPicPr>
            <a:picLocks noChangeAspect="1"/>
          </p:cNvPicPr>
          <p:nvPr/>
        </p:nvPicPr>
        <p:blipFill>
          <a:blip r:embed="rId3"/>
          <a:stretch>
            <a:fillRect/>
          </a:stretch>
        </p:blipFill>
        <p:spPr>
          <a:xfrm>
            <a:off x="2725281" y="2659618"/>
            <a:ext cx="245983" cy="307419"/>
          </a:xfrm>
          <a:prstGeom prst="rect">
            <a:avLst/>
          </a:prstGeom>
        </p:spPr>
      </p:pic>
      <p:sp>
        <p:nvSpPr>
          <p:cNvPr id="8" name="Text 5"/>
          <p:cNvSpPr/>
          <p:nvPr/>
        </p:nvSpPr>
        <p:spPr>
          <a:xfrm>
            <a:off x="945237" y="3325773"/>
            <a:ext cx="2567702" cy="320278"/>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Analytics Dashboard</a:t>
            </a:r>
            <a:endParaRPr lang="en-US" sz="2000" dirty="0"/>
          </a:p>
        </p:txBody>
      </p:sp>
      <p:sp>
        <p:nvSpPr>
          <p:cNvPr id="9" name="Text 6"/>
          <p:cNvSpPr/>
          <p:nvPr/>
        </p:nvSpPr>
        <p:spPr>
          <a:xfrm>
            <a:off x="945237" y="3769043"/>
            <a:ext cx="3806309" cy="984052"/>
          </a:xfrm>
          <a:prstGeom prst="rect">
            <a:avLst/>
          </a:prstGeom>
          <a:noFill/>
          <a:ln/>
        </p:spPr>
        <p:txBody>
          <a:bodyPr wrap="squar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For authorities to identify recurring issues and trends, facilitating proactive problem-solving.</a:t>
            </a:r>
            <a:endParaRPr lang="en-US" sz="1600" dirty="0"/>
          </a:p>
        </p:txBody>
      </p:sp>
      <p:sp>
        <p:nvSpPr>
          <p:cNvPr id="10" name="Shape 7"/>
          <p:cNvSpPr/>
          <p:nvPr/>
        </p:nvSpPr>
        <p:spPr>
          <a:xfrm>
            <a:off x="5184219" y="2813328"/>
            <a:ext cx="4261842" cy="2167533"/>
          </a:xfrm>
          <a:prstGeom prst="roundRect">
            <a:avLst>
              <a:gd name="adj" fmla="val 5062"/>
            </a:avLst>
          </a:prstGeom>
          <a:solidFill>
            <a:srgbClr val="FFFFFF"/>
          </a:solidFill>
          <a:ln/>
        </p:spPr>
        <p:txBody>
          <a:bodyPr/>
          <a:lstStyle/>
          <a:p>
            <a:endParaRPr lang="en-IN"/>
          </a:p>
        </p:txBody>
      </p:sp>
      <p:sp>
        <p:nvSpPr>
          <p:cNvPr id="11" name="Shape 8"/>
          <p:cNvSpPr/>
          <p:nvPr/>
        </p:nvSpPr>
        <p:spPr>
          <a:xfrm>
            <a:off x="5184219" y="2790468"/>
            <a:ext cx="4261842" cy="91440"/>
          </a:xfrm>
          <a:prstGeom prst="roundRect">
            <a:avLst>
              <a:gd name="adj" fmla="val 33629"/>
            </a:avLst>
          </a:prstGeom>
          <a:solidFill>
            <a:srgbClr val="1C9770"/>
          </a:solidFill>
          <a:ln/>
        </p:spPr>
        <p:txBody>
          <a:bodyPr/>
          <a:lstStyle/>
          <a:p>
            <a:endParaRPr lang="en-IN"/>
          </a:p>
        </p:txBody>
      </p:sp>
      <p:sp>
        <p:nvSpPr>
          <p:cNvPr id="12" name="Shape 9"/>
          <p:cNvSpPr/>
          <p:nvPr/>
        </p:nvSpPr>
        <p:spPr>
          <a:xfrm>
            <a:off x="7007602" y="2505908"/>
            <a:ext cx="614958" cy="614958"/>
          </a:xfrm>
          <a:prstGeom prst="roundRect">
            <a:avLst>
              <a:gd name="adj" fmla="val 148693"/>
            </a:avLst>
          </a:prstGeom>
          <a:solidFill>
            <a:srgbClr val="1C9770"/>
          </a:solidFill>
          <a:ln/>
        </p:spPr>
        <p:txBody>
          <a:bodyPr/>
          <a:lstStyle/>
          <a:p>
            <a:endParaRPr lang="en-IN"/>
          </a:p>
        </p:txBody>
      </p:sp>
      <p:pic>
        <p:nvPicPr>
          <p:cNvPr id="13" name="Image 1" descr="preencoded.png"/>
          <p:cNvPicPr>
            <a:picLocks noChangeAspect="1"/>
          </p:cNvPicPr>
          <p:nvPr/>
        </p:nvPicPr>
        <p:blipFill>
          <a:blip r:embed="rId4"/>
          <a:stretch>
            <a:fillRect/>
          </a:stretch>
        </p:blipFill>
        <p:spPr>
          <a:xfrm>
            <a:off x="7192030" y="2659618"/>
            <a:ext cx="245983" cy="307419"/>
          </a:xfrm>
          <a:prstGeom prst="rect">
            <a:avLst/>
          </a:prstGeom>
        </p:spPr>
      </p:pic>
      <p:sp>
        <p:nvSpPr>
          <p:cNvPr id="14" name="Text 10"/>
          <p:cNvSpPr/>
          <p:nvPr/>
        </p:nvSpPr>
        <p:spPr>
          <a:xfrm>
            <a:off x="5411986" y="3325773"/>
            <a:ext cx="3134201" cy="320278"/>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Anonymous Chat Feature</a:t>
            </a:r>
            <a:endParaRPr lang="en-US" sz="2000" dirty="0"/>
          </a:p>
        </p:txBody>
      </p:sp>
      <p:sp>
        <p:nvSpPr>
          <p:cNvPr id="15" name="Text 11"/>
          <p:cNvSpPr/>
          <p:nvPr/>
        </p:nvSpPr>
        <p:spPr>
          <a:xfrm>
            <a:off x="5411986" y="3769043"/>
            <a:ext cx="3806309" cy="984052"/>
          </a:xfrm>
          <a:prstGeom prst="rect">
            <a:avLst/>
          </a:prstGeom>
          <a:noFill/>
          <a:ln/>
        </p:spPr>
        <p:txBody>
          <a:bodyPr wrap="squar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Allowing authorities to anonymously request more details from the student if needed for investigation.</a:t>
            </a:r>
            <a:endParaRPr lang="en-US" sz="1600" dirty="0"/>
          </a:p>
        </p:txBody>
      </p:sp>
      <p:sp>
        <p:nvSpPr>
          <p:cNvPr id="16" name="Shape 12"/>
          <p:cNvSpPr/>
          <p:nvPr/>
        </p:nvSpPr>
        <p:spPr>
          <a:xfrm>
            <a:off x="9650968" y="2813328"/>
            <a:ext cx="4261842" cy="2167533"/>
          </a:xfrm>
          <a:prstGeom prst="roundRect">
            <a:avLst>
              <a:gd name="adj" fmla="val 5062"/>
            </a:avLst>
          </a:prstGeom>
          <a:solidFill>
            <a:srgbClr val="FFFFFF"/>
          </a:solidFill>
          <a:ln/>
        </p:spPr>
        <p:txBody>
          <a:bodyPr/>
          <a:lstStyle/>
          <a:p>
            <a:endParaRPr lang="en-IN"/>
          </a:p>
        </p:txBody>
      </p:sp>
      <p:sp>
        <p:nvSpPr>
          <p:cNvPr id="17" name="Shape 13"/>
          <p:cNvSpPr/>
          <p:nvPr/>
        </p:nvSpPr>
        <p:spPr>
          <a:xfrm>
            <a:off x="9650968" y="2790468"/>
            <a:ext cx="4261842" cy="91440"/>
          </a:xfrm>
          <a:prstGeom prst="roundRect">
            <a:avLst>
              <a:gd name="adj" fmla="val 33629"/>
            </a:avLst>
          </a:prstGeom>
          <a:solidFill>
            <a:srgbClr val="1C9770"/>
          </a:solidFill>
          <a:ln/>
        </p:spPr>
        <p:txBody>
          <a:bodyPr/>
          <a:lstStyle/>
          <a:p>
            <a:endParaRPr lang="en-IN"/>
          </a:p>
        </p:txBody>
      </p:sp>
      <p:sp>
        <p:nvSpPr>
          <p:cNvPr id="18" name="Shape 14"/>
          <p:cNvSpPr/>
          <p:nvPr/>
        </p:nvSpPr>
        <p:spPr>
          <a:xfrm>
            <a:off x="11474351" y="2505908"/>
            <a:ext cx="614958" cy="614958"/>
          </a:xfrm>
          <a:prstGeom prst="roundRect">
            <a:avLst>
              <a:gd name="adj" fmla="val 148693"/>
            </a:avLst>
          </a:prstGeom>
          <a:solidFill>
            <a:srgbClr val="1C9770"/>
          </a:solidFill>
          <a:ln/>
        </p:spPr>
        <p:txBody>
          <a:bodyPr/>
          <a:lstStyle/>
          <a:p>
            <a:endParaRPr lang="en-IN"/>
          </a:p>
        </p:txBody>
      </p:sp>
      <p:pic>
        <p:nvPicPr>
          <p:cNvPr id="19" name="Image 2" descr="preencoded.png"/>
          <p:cNvPicPr>
            <a:picLocks noChangeAspect="1"/>
          </p:cNvPicPr>
          <p:nvPr/>
        </p:nvPicPr>
        <p:blipFill>
          <a:blip r:embed="rId5"/>
          <a:stretch>
            <a:fillRect/>
          </a:stretch>
        </p:blipFill>
        <p:spPr>
          <a:xfrm>
            <a:off x="11658779" y="2659618"/>
            <a:ext cx="245983" cy="307419"/>
          </a:xfrm>
          <a:prstGeom prst="rect">
            <a:avLst/>
          </a:prstGeom>
        </p:spPr>
      </p:pic>
      <p:sp>
        <p:nvSpPr>
          <p:cNvPr id="20" name="Text 15"/>
          <p:cNvSpPr/>
          <p:nvPr/>
        </p:nvSpPr>
        <p:spPr>
          <a:xfrm>
            <a:off x="9878735" y="3325773"/>
            <a:ext cx="3042047" cy="320278"/>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Automated Notifications</a:t>
            </a:r>
            <a:endParaRPr lang="en-US" sz="2000" dirty="0"/>
          </a:p>
        </p:txBody>
      </p:sp>
      <p:sp>
        <p:nvSpPr>
          <p:cNvPr id="21" name="Text 16"/>
          <p:cNvSpPr/>
          <p:nvPr/>
        </p:nvSpPr>
        <p:spPr>
          <a:xfrm>
            <a:off x="9878735" y="3769043"/>
            <a:ext cx="3806309" cy="984052"/>
          </a:xfrm>
          <a:prstGeom prst="rect">
            <a:avLst/>
          </a:prstGeom>
          <a:noFill/>
          <a:ln/>
        </p:spPr>
        <p:txBody>
          <a:bodyPr wrap="squar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Alerting students (anonymously) when their submission status changes or when similar issues are resolved.</a:t>
            </a:r>
            <a:endParaRPr lang="en-US" sz="1600" dirty="0"/>
          </a:p>
        </p:txBody>
      </p:sp>
      <p:sp>
        <p:nvSpPr>
          <p:cNvPr id="22" name="Shape 17"/>
          <p:cNvSpPr/>
          <p:nvPr/>
        </p:nvSpPr>
        <p:spPr>
          <a:xfrm>
            <a:off x="717471" y="5493187"/>
            <a:ext cx="6495217" cy="1839516"/>
          </a:xfrm>
          <a:prstGeom prst="roundRect">
            <a:avLst>
              <a:gd name="adj" fmla="val 5965"/>
            </a:avLst>
          </a:prstGeom>
          <a:solidFill>
            <a:srgbClr val="FFFFFF"/>
          </a:solidFill>
          <a:ln/>
        </p:spPr>
        <p:txBody>
          <a:bodyPr/>
          <a:lstStyle/>
          <a:p>
            <a:endParaRPr lang="en-IN"/>
          </a:p>
        </p:txBody>
      </p:sp>
      <p:sp>
        <p:nvSpPr>
          <p:cNvPr id="23" name="Shape 18"/>
          <p:cNvSpPr/>
          <p:nvPr/>
        </p:nvSpPr>
        <p:spPr>
          <a:xfrm>
            <a:off x="717471" y="5470327"/>
            <a:ext cx="6495217" cy="91440"/>
          </a:xfrm>
          <a:prstGeom prst="roundRect">
            <a:avLst>
              <a:gd name="adj" fmla="val 33629"/>
            </a:avLst>
          </a:prstGeom>
          <a:solidFill>
            <a:srgbClr val="1C9770"/>
          </a:solidFill>
          <a:ln/>
        </p:spPr>
        <p:txBody>
          <a:bodyPr/>
          <a:lstStyle/>
          <a:p>
            <a:endParaRPr lang="en-IN"/>
          </a:p>
        </p:txBody>
      </p:sp>
      <p:sp>
        <p:nvSpPr>
          <p:cNvPr id="24" name="Shape 19"/>
          <p:cNvSpPr/>
          <p:nvPr/>
        </p:nvSpPr>
        <p:spPr>
          <a:xfrm>
            <a:off x="3657540" y="5185767"/>
            <a:ext cx="614958" cy="614958"/>
          </a:xfrm>
          <a:prstGeom prst="roundRect">
            <a:avLst>
              <a:gd name="adj" fmla="val 148693"/>
            </a:avLst>
          </a:prstGeom>
          <a:solidFill>
            <a:srgbClr val="1C9770"/>
          </a:solidFill>
          <a:ln/>
        </p:spPr>
        <p:txBody>
          <a:bodyPr/>
          <a:lstStyle/>
          <a:p>
            <a:endParaRPr lang="en-IN"/>
          </a:p>
        </p:txBody>
      </p:sp>
      <p:pic>
        <p:nvPicPr>
          <p:cNvPr id="25" name="Image 3" descr="preencoded.png"/>
          <p:cNvPicPr>
            <a:picLocks noChangeAspect="1"/>
          </p:cNvPicPr>
          <p:nvPr/>
        </p:nvPicPr>
        <p:blipFill>
          <a:blip r:embed="rId6"/>
          <a:stretch>
            <a:fillRect/>
          </a:stretch>
        </p:blipFill>
        <p:spPr>
          <a:xfrm>
            <a:off x="3841968" y="5339477"/>
            <a:ext cx="245983" cy="307419"/>
          </a:xfrm>
          <a:prstGeom prst="rect">
            <a:avLst/>
          </a:prstGeom>
        </p:spPr>
      </p:pic>
      <p:sp>
        <p:nvSpPr>
          <p:cNvPr id="26" name="Text 20"/>
          <p:cNvSpPr/>
          <p:nvPr/>
        </p:nvSpPr>
        <p:spPr>
          <a:xfrm>
            <a:off x="945237" y="6005632"/>
            <a:ext cx="3018949" cy="320278"/>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Multi-Language Support</a:t>
            </a:r>
            <a:endParaRPr lang="en-US" sz="2000" dirty="0"/>
          </a:p>
        </p:txBody>
      </p:sp>
      <p:sp>
        <p:nvSpPr>
          <p:cNvPr id="27" name="Text 21"/>
          <p:cNvSpPr/>
          <p:nvPr/>
        </p:nvSpPr>
        <p:spPr>
          <a:xfrm>
            <a:off x="945237" y="6448901"/>
            <a:ext cx="6039683" cy="328017"/>
          </a:xfrm>
          <a:prstGeom prst="rect">
            <a:avLst/>
          </a:prstGeom>
          <a:noFill/>
          <a:ln/>
        </p:spPr>
        <p:txBody>
          <a:bodyPr wrap="non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Expanding accessibility for diverse student populations.</a:t>
            </a:r>
            <a:endParaRPr lang="en-US" sz="1600" dirty="0"/>
          </a:p>
        </p:txBody>
      </p:sp>
      <p:sp>
        <p:nvSpPr>
          <p:cNvPr id="28" name="Shape 22"/>
          <p:cNvSpPr/>
          <p:nvPr/>
        </p:nvSpPr>
        <p:spPr>
          <a:xfrm>
            <a:off x="7417594" y="5493187"/>
            <a:ext cx="6495217" cy="1839516"/>
          </a:xfrm>
          <a:prstGeom prst="roundRect">
            <a:avLst>
              <a:gd name="adj" fmla="val 5965"/>
            </a:avLst>
          </a:prstGeom>
          <a:solidFill>
            <a:srgbClr val="FFFFFF"/>
          </a:solidFill>
          <a:ln/>
        </p:spPr>
        <p:txBody>
          <a:bodyPr/>
          <a:lstStyle/>
          <a:p>
            <a:endParaRPr lang="en-IN"/>
          </a:p>
        </p:txBody>
      </p:sp>
      <p:sp>
        <p:nvSpPr>
          <p:cNvPr id="29" name="Shape 23"/>
          <p:cNvSpPr/>
          <p:nvPr/>
        </p:nvSpPr>
        <p:spPr>
          <a:xfrm>
            <a:off x="7417594" y="5470327"/>
            <a:ext cx="6495217" cy="91440"/>
          </a:xfrm>
          <a:prstGeom prst="roundRect">
            <a:avLst>
              <a:gd name="adj" fmla="val 33629"/>
            </a:avLst>
          </a:prstGeom>
          <a:solidFill>
            <a:srgbClr val="1C9770"/>
          </a:solidFill>
          <a:ln/>
        </p:spPr>
        <p:txBody>
          <a:bodyPr/>
          <a:lstStyle/>
          <a:p>
            <a:endParaRPr lang="en-IN"/>
          </a:p>
        </p:txBody>
      </p:sp>
      <p:sp>
        <p:nvSpPr>
          <p:cNvPr id="30" name="Shape 24"/>
          <p:cNvSpPr/>
          <p:nvPr/>
        </p:nvSpPr>
        <p:spPr>
          <a:xfrm>
            <a:off x="10357664" y="5185767"/>
            <a:ext cx="614958" cy="614958"/>
          </a:xfrm>
          <a:prstGeom prst="roundRect">
            <a:avLst>
              <a:gd name="adj" fmla="val 148693"/>
            </a:avLst>
          </a:prstGeom>
          <a:solidFill>
            <a:srgbClr val="1C9770"/>
          </a:solidFill>
          <a:ln/>
        </p:spPr>
        <p:txBody>
          <a:bodyPr/>
          <a:lstStyle/>
          <a:p>
            <a:endParaRPr lang="en-IN"/>
          </a:p>
        </p:txBody>
      </p:sp>
      <p:pic>
        <p:nvPicPr>
          <p:cNvPr id="31" name="Image 4" descr="preencoded.png"/>
          <p:cNvPicPr>
            <a:picLocks noChangeAspect="1"/>
          </p:cNvPicPr>
          <p:nvPr/>
        </p:nvPicPr>
        <p:blipFill>
          <a:blip r:embed="rId7"/>
          <a:stretch>
            <a:fillRect/>
          </a:stretch>
        </p:blipFill>
        <p:spPr>
          <a:xfrm>
            <a:off x="10542091" y="5339477"/>
            <a:ext cx="245983" cy="307419"/>
          </a:xfrm>
          <a:prstGeom prst="rect">
            <a:avLst/>
          </a:prstGeom>
        </p:spPr>
      </p:pic>
      <p:sp>
        <p:nvSpPr>
          <p:cNvPr id="32" name="Text 25"/>
          <p:cNvSpPr/>
          <p:nvPr/>
        </p:nvSpPr>
        <p:spPr>
          <a:xfrm>
            <a:off x="7645360" y="6005632"/>
            <a:ext cx="4160163" cy="320278"/>
          </a:xfrm>
          <a:prstGeom prst="rect">
            <a:avLst/>
          </a:prstGeom>
          <a:noFill/>
          <a:ln/>
        </p:spPr>
        <p:txBody>
          <a:bodyPr wrap="none" lIns="0" tIns="0" rIns="0" bIns="0" rtlCol="0" anchor="t"/>
          <a:lstStyle/>
          <a:p>
            <a:pPr marL="0" indent="0" algn="l">
              <a:lnSpc>
                <a:spcPts val="2500"/>
              </a:lnSpc>
              <a:buNone/>
            </a:pPr>
            <a:r>
              <a:rPr lang="en-US" sz="2000" dirty="0">
                <a:solidFill>
                  <a:srgbClr val="464646"/>
                </a:solidFill>
                <a:latin typeface="DM Sans Semi Bold" pitchFamily="34" charset="0"/>
                <a:ea typeface="DM Sans Semi Bold" pitchFamily="34" charset="-122"/>
                <a:cs typeface="DM Sans Semi Bold" pitchFamily="34" charset="-120"/>
              </a:rPr>
              <a:t>Integration with Campus Systems</a:t>
            </a:r>
            <a:endParaRPr lang="en-US" sz="2000" dirty="0"/>
          </a:p>
        </p:txBody>
      </p:sp>
      <p:sp>
        <p:nvSpPr>
          <p:cNvPr id="33" name="Text 26"/>
          <p:cNvSpPr/>
          <p:nvPr/>
        </p:nvSpPr>
        <p:spPr>
          <a:xfrm>
            <a:off x="7645360" y="6448901"/>
            <a:ext cx="6039683" cy="656034"/>
          </a:xfrm>
          <a:prstGeom prst="rect">
            <a:avLst/>
          </a:prstGeom>
          <a:noFill/>
          <a:ln/>
        </p:spPr>
        <p:txBody>
          <a:bodyPr wrap="square" lIns="0" tIns="0" rIns="0" bIns="0" rtlCol="0" anchor="t"/>
          <a:lstStyle/>
          <a:p>
            <a:pPr marL="0" indent="0" algn="l">
              <a:lnSpc>
                <a:spcPts val="2550"/>
              </a:lnSpc>
              <a:buNone/>
            </a:pPr>
            <a:r>
              <a:rPr lang="en-US" sz="1600" dirty="0">
                <a:solidFill>
                  <a:srgbClr val="464646"/>
                </a:solidFill>
                <a:latin typeface="Inter Medium" pitchFamily="34" charset="0"/>
                <a:ea typeface="Inter Medium" pitchFamily="34" charset="-122"/>
                <a:cs typeface="Inter Medium" pitchFamily="34" charset="-120"/>
              </a:rPr>
              <a:t>Seamlessly connecting with existing university portals for streamlined operations.</a:t>
            </a:r>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3" name="Text 0"/>
          <p:cNvSpPr/>
          <p:nvPr/>
        </p:nvSpPr>
        <p:spPr>
          <a:xfrm>
            <a:off x="4146214" y="3648106"/>
            <a:ext cx="5670590" cy="708779"/>
          </a:xfrm>
          <a:prstGeom prst="rect">
            <a:avLst/>
          </a:prstGeom>
          <a:noFill/>
          <a:ln/>
        </p:spPr>
        <p:txBody>
          <a:bodyPr wrap="none" lIns="0" tIns="0" rIns="0" bIns="0" rtlCol="0" anchor="t"/>
          <a:lstStyle/>
          <a:p>
            <a:pPr marL="0" indent="0" algn="ctr">
              <a:lnSpc>
                <a:spcPts val="5550"/>
              </a:lnSpc>
              <a:buNone/>
            </a:pPr>
            <a:r>
              <a:rPr lang="en-US" sz="4450" dirty="0">
                <a:solidFill>
                  <a:srgbClr val="030303"/>
                </a:solidFill>
                <a:latin typeface="DM Sans Semi Bold" pitchFamily="34" charset="0"/>
                <a:ea typeface="DM Sans Semi Bold" pitchFamily="34" charset="-122"/>
                <a:cs typeface="DM Sans Semi Bold" pitchFamily="34" charset="-120"/>
              </a:rPr>
              <a:t>Thank You</a:t>
            </a:r>
            <a:endParaRPr lang="en-US" sz="4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707</Words>
  <Application>Microsoft Office PowerPoint</Application>
  <PresentationFormat>Custom</PresentationFormat>
  <Paragraphs>88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Inter Medium</vt:lpstr>
      <vt:lpstr>DM Sans Semi Bold</vt:lpstr>
      <vt:lpstr>Segoe UI Black</vt:lpstr>
      <vt:lpstr>Aharoni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KUNAL</dc:creator>
  <cp:lastModifiedBy>KUNAL N</cp:lastModifiedBy>
  <cp:revision>3</cp:revision>
  <dcterms:created xsi:type="dcterms:W3CDTF">2025-08-21T20:00:56Z</dcterms:created>
  <dcterms:modified xsi:type="dcterms:W3CDTF">2025-08-22T01:24:38Z</dcterms:modified>
</cp:coreProperties>
</file>