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146847065" r:id="rId15"/>
    <p:sldId id="2146847066" r:id="rId16"/>
    <p:sldId id="268" r:id="rId17"/>
    <p:sldId id="2146847055" r:id="rId18"/>
    <p:sldId id="269" r:id="rId19"/>
    <p:sldId id="2146847059" r:id="rId20"/>
    <p:sldId id="2146847060" r:id="rId21"/>
    <p:sldId id="2146847061"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ibm.com/docs/en/watsonx" TargetMode="External"/><Relationship Id="rId2" Type="http://schemas.openxmlformats.org/officeDocument/2006/relationships/hyperlink" Target="https://arxiv.org/abs/2005.11401" TargetMode="External"/><Relationship Id="rId1" Type="http://schemas.openxmlformats.org/officeDocument/2006/relationships/slideLayout" Target="../slideLayouts/slideLayout2.xml"/><Relationship Id="rId4" Type="http://schemas.openxmlformats.org/officeDocument/2006/relationships/hyperlink" Target="https://docs.langchain.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960360"/>
            <a:ext cx="9144000" cy="977778"/>
          </a:xfrm>
        </p:spPr>
        <p:txBody>
          <a:bodyPr>
            <a:normAutofit fontScale="90000"/>
          </a:bodyPr>
          <a:lstStyle/>
          <a:p>
            <a:pPr algn="ctr"/>
            <a:r>
              <a:rPr lang="en-US" dirty="0"/>
              <a:t>College Admission Agent using Retrieval-Augmented Generation (RAG) with IBM Watsonx.ai</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432216" y="705137"/>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Abhinav Jindal-Lovely Professional University, Punjab-</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906CC5-B7C1-4647-014B-F8001821DD12}"/>
              </a:ext>
            </a:extLst>
          </p:cNvPr>
          <p:cNvPicPr>
            <a:picLocks noChangeAspect="1"/>
          </p:cNvPicPr>
          <p:nvPr/>
        </p:nvPicPr>
        <p:blipFill>
          <a:blip r:embed="rId2"/>
          <a:stretch>
            <a:fillRect/>
          </a:stretch>
        </p:blipFill>
        <p:spPr>
          <a:xfrm>
            <a:off x="0" y="0"/>
            <a:ext cx="12192000" cy="6268167"/>
          </a:xfrm>
          <a:prstGeom prst="rect">
            <a:avLst/>
          </a:prstGeom>
        </p:spPr>
      </p:pic>
    </p:spTree>
    <p:extLst>
      <p:ext uri="{BB962C8B-B14F-4D97-AF65-F5344CB8AC3E}">
        <p14:creationId xmlns:p14="http://schemas.microsoft.com/office/powerpoint/2010/main" val="1439045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33D3-0287-6671-A929-1182C8FCC362}"/>
              </a:ext>
            </a:extLst>
          </p:cNvPr>
          <p:cNvSpPr>
            <a:spLocks noGrp="1"/>
          </p:cNvSpPr>
          <p:nvPr>
            <p:ph type="title"/>
          </p:nvPr>
        </p:nvSpPr>
        <p:spPr/>
        <p:txBody>
          <a:bodyPr/>
          <a:lstStyle/>
          <a:p>
            <a:endParaRPr lang="en-IN" dirty="0"/>
          </a:p>
        </p:txBody>
      </p:sp>
      <p:pic>
        <p:nvPicPr>
          <p:cNvPr id="4" name="Picture 3">
            <a:extLst>
              <a:ext uri="{FF2B5EF4-FFF2-40B4-BE49-F238E27FC236}">
                <a16:creationId xmlns:a16="http://schemas.microsoft.com/office/drawing/2014/main" id="{0CB33B52-2D5F-DC12-DA56-F02082D2FC6D}"/>
              </a:ext>
            </a:extLst>
          </p:cNvPr>
          <p:cNvPicPr>
            <a:picLocks noChangeAspect="1"/>
          </p:cNvPicPr>
          <p:nvPr/>
        </p:nvPicPr>
        <p:blipFill>
          <a:blip r:embed="rId2"/>
          <a:stretch>
            <a:fillRect/>
          </a:stretch>
        </p:blipFill>
        <p:spPr>
          <a:xfrm>
            <a:off x="0" y="0"/>
            <a:ext cx="12192000" cy="6293261"/>
          </a:xfrm>
          <a:prstGeom prst="rect">
            <a:avLst/>
          </a:prstGeom>
        </p:spPr>
      </p:pic>
    </p:spTree>
    <p:extLst>
      <p:ext uri="{BB962C8B-B14F-4D97-AF65-F5344CB8AC3E}">
        <p14:creationId xmlns:p14="http://schemas.microsoft.com/office/powerpoint/2010/main" val="2938839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9D1F8-139B-FCDE-9F26-369F907D5B03}"/>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1A1E95D8-CD4A-3B45-3B1B-93FC85835CEC}"/>
              </a:ext>
            </a:extLst>
          </p:cNvPr>
          <p:cNvPicPr>
            <a:picLocks noChangeAspect="1"/>
          </p:cNvPicPr>
          <p:nvPr/>
        </p:nvPicPr>
        <p:blipFill>
          <a:blip r:embed="rId2"/>
          <a:stretch>
            <a:fillRect/>
          </a:stretch>
        </p:blipFill>
        <p:spPr>
          <a:xfrm>
            <a:off x="0" y="0"/>
            <a:ext cx="12192000" cy="6400800"/>
          </a:xfrm>
          <a:prstGeom prst="rect">
            <a:avLst/>
          </a:prstGeom>
        </p:spPr>
      </p:pic>
    </p:spTree>
    <p:extLst>
      <p:ext uri="{BB962C8B-B14F-4D97-AF65-F5344CB8AC3E}">
        <p14:creationId xmlns:p14="http://schemas.microsoft.com/office/powerpoint/2010/main" val="4034526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proposed College Admission Agent, built using Retrieval-Augmented Generation (RAG) and deployed via IBM Watsonx.ai with the </a:t>
            </a:r>
            <a:r>
              <a:rPr lang="en-US" sz="2000" dirty="0" err="1"/>
              <a:t>LLaMA</a:t>
            </a:r>
            <a:r>
              <a:rPr lang="en-US" sz="2000" dirty="0"/>
              <a:t> model, has proven effective in addressing student admission-related queries. It accurately retrieves relevant content from institutional documents and generates clear, human-like responses in real time. During implementation, some challenges were encountered, including limitations in </a:t>
            </a:r>
            <a:r>
              <a:rPr lang="en-US" sz="2000" dirty="0" err="1"/>
              <a:t>Watsonx</a:t>
            </a:r>
            <a:r>
              <a:rPr lang="en-US" sz="2000" dirty="0"/>
              <a:t> free-tier features, difficulties in processing unstructured documents like PDFs, and the need to ensure that AI responses were strictly grounded in provided data. Despite these challenges, the system demonstrated strong performance and user relevance. Potential improvements include integrating real-time data sources, supporting multilingual queries, and deploying the agent through a web or mobile chatbot interface. Just as predicting bike demand is critical for maintaining a stable supply in urban areas, providing accurate and accessible admission information plays a key role in enhancing transparency, reducing manual effort, and improving the overall experience for prospective college applicants.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sz="2000" dirty="0"/>
              <a:t>Looking ahead, the system can be enhanced in several ways to improve its performance and usability. Incorporating additional data sources such as dynamic college databases, government education portals, or live admission updates would allow the agent to provide more current and comprehensive information. The retrieval and generation process can be further optimized by fine-tuning the embedding model or integrating advanced RAG pipelines for better accuracy and response quality. The system can also be scaled to support multiple institutions, regions, or education boards, making it more versatile and inclusive. Emerging technologies like edge computing could enable local, offline access in remote areas, while advanced machine learning techniques such as prompt tuning or multilingual transformers can enhance interaction quality. These improvements would help create a more intelligent, responsive, and accessible admission assistant for students across diverse educational ecosystems.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1800" b="1" dirty="0"/>
              <a:t>Lewis, P., et al.</a:t>
            </a:r>
            <a:r>
              <a:rPr lang="en-US" sz="1800" dirty="0"/>
              <a:t> (2020). </a:t>
            </a:r>
            <a:r>
              <a:rPr lang="en-US" sz="1800" i="1" dirty="0"/>
              <a:t>Retrieval-Augmented Generation for Knowledge-Intensive NLP Tasks</a:t>
            </a:r>
            <a:r>
              <a:rPr lang="en-US" sz="1800" dirty="0"/>
              <a:t>. arXiv:2005.11401.</a:t>
            </a:r>
            <a:br>
              <a:rPr lang="en-US" sz="1800" dirty="0"/>
            </a:br>
            <a:r>
              <a:rPr lang="en-US" sz="1800" dirty="0"/>
              <a:t>➤ Introduced the RAG architecture combining retrievers with generative models.</a:t>
            </a:r>
          </a:p>
          <a:p>
            <a:pPr marL="0" indent="0">
              <a:buNone/>
            </a:pPr>
            <a:r>
              <a:rPr lang="en-IN" sz="1800" dirty="0">
                <a:hlinkClick r:id="rId2"/>
              </a:rPr>
              <a:t>https://arxiv.org/abs/2005.11401</a:t>
            </a:r>
            <a:r>
              <a:rPr lang="en-IN" sz="1800" dirty="0"/>
              <a:t> </a:t>
            </a:r>
          </a:p>
          <a:p>
            <a:r>
              <a:rPr lang="en-US" sz="1800" b="1" dirty="0"/>
              <a:t>IBM Watsonx.ai Documentation</a:t>
            </a:r>
            <a:br>
              <a:rPr lang="en-US" sz="1800" dirty="0"/>
            </a:br>
            <a:r>
              <a:rPr lang="en-US" sz="1800" dirty="0"/>
              <a:t>➤ Official documentation used to build and deploy AI agents and use foundation models.</a:t>
            </a:r>
          </a:p>
          <a:p>
            <a:pPr marL="0" indent="0">
              <a:buNone/>
            </a:pPr>
            <a:r>
              <a:rPr lang="en-IN" sz="1800" dirty="0">
                <a:hlinkClick r:id="rId3"/>
              </a:rPr>
              <a:t>https://www.ibm.com/docs/en/watsonx</a:t>
            </a:r>
            <a:r>
              <a:rPr lang="en-IN" sz="1800" dirty="0"/>
              <a:t> </a:t>
            </a:r>
          </a:p>
          <a:p>
            <a:r>
              <a:rPr lang="en-US" sz="1800" b="1" dirty="0" err="1"/>
              <a:t>LangChain</a:t>
            </a:r>
            <a:r>
              <a:rPr lang="en-US" sz="1800" b="1" dirty="0"/>
              <a:t> Documentation</a:t>
            </a:r>
            <a:br>
              <a:rPr lang="en-US" sz="1800" dirty="0"/>
            </a:br>
            <a:r>
              <a:rPr lang="en-US" sz="1800" dirty="0"/>
              <a:t>➤ For constructing the RAG pipeline, FAISS retriever, and prompt templates.</a:t>
            </a:r>
            <a:br>
              <a:rPr lang="en-US" sz="1800" dirty="0"/>
            </a:br>
            <a:r>
              <a:rPr lang="en-US" sz="1800" dirty="0">
                <a:hlinkClick r:id="rId4"/>
              </a:rPr>
              <a:t>https://docs.langchain.com/</a:t>
            </a:r>
            <a:r>
              <a:rPr lang="en-US" sz="1800" dirty="0"/>
              <a:t> </a:t>
            </a:r>
            <a:endParaRPr lang="en-IN" sz="18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325160" y="1221320"/>
            <a:ext cx="11029615" cy="530296"/>
          </a:xfrm>
        </p:spPr>
        <p:txBody>
          <a:bodyPr/>
          <a:lstStyle/>
          <a:p>
            <a:r>
              <a:rPr lang="en-IN" dirty="0"/>
              <a:t>Screenshot/ </a:t>
            </a:r>
            <a:r>
              <a:rPr lang="en-IN" dirty="0" err="1"/>
              <a:t>credly</a:t>
            </a:r>
            <a:r>
              <a:rPr lang="en-IN" dirty="0"/>
              <a:t> certificate( getting started with AI)</a:t>
            </a:r>
          </a:p>
        </p:txBody>
      </p:sp>
      <p:pic>
        <p:nvPicPr>
          <p:cNvPr id="5" name="Picture 4">
            <a:extLst>
              <a:ext uri="{FF2B5EF4-FFF2-40B4-BE49-F238E27FC236}">
                <a16:creationId xmlns:a16="http://schemas.microsoft.com/office/drawing/2014/main" id="{F5262864-1F17-05E0-A966-250D949B4093}"/>
              </a:ext>
            </a:extLst>
          </p:cNvPr>
          <p:cNvPicPr>
            <a:picLocks noChangeAspect="1"/>
          </p:cNvPicPr>
          <p:nvPr/>
        </p:nvPicPr>
        <p:blipFill>
          <a:blip r:embed="rId2"/>
          <a:stretch>
            <a:fillRect/>
          </a:stretch>
        </p:blipFill>
        <p:spPr>
          <a:xfrm>
            <a:off x="69126" y="1751615"/>
            <a:ext cx="5316689" cy="4997023"/>
          </a:xfrm>
          <a:prstGeom prst="rect">
            <a:avLst/>
          </a:prstGeom>
        </p:spPr>
      </p:pic>
      <p:pic>
        <p:nvPicPr>
          <p:cNvPr id="7" name="Picture 6">
            <a:extLst>
              <a:ext uri="{FF2B5EF4-FFF2-40B4-BE49-F238E27FC236}">
                <a16:creationId xmlns:a16="http://schemas.microsoft.com/office/drawing/2014/main" id="{735EB079-4E02-DC9D-4C38-3BCD22371D9A}"/>
              </a:ext>
            </a:extLst>
          </p:cNvPr>
          <p:cNvPicPr>
            <a:picLocks noChangeAspect="1"/>
          </p:cNvPicPr>
          <p:nvPr/>
        </p:nvPicPr>
        <p:blipFill>
          <a:blip r:embed="rId3"/>
          <a:stretch>
            <a:fillRect/>
          </a:stretch>
        </p:blipFill>
        <p:spPr>
          <a:xfrm>
            <a:off x="5641849" y="1496351"/>
            <a:ext cx="5835089" cy="4873012"/>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358688" y="1232452"/>
            <a:ext cx="5737312" cy="380470"/>
          </a:xfrm>
        </p:spPr>
        <p:txBody>
          <a:bodyPr/>
          <a:lstStyle/>
          <a:p>
            <a:r>
              <a:rPr lang="en-IN" dirty="0"/>
              <a:t>Screenshot/ </a:t>
            </a:r>
            <a:r>
              <a:rPr lang="en-IN" dirty="0" err="1"/>
              <a:t>credly</a:t>
            </a:r>
            <a:r>
              <a:rPr lang="en-IN" dirty="0"/>
              <a:t> certificate( Journey to Cloud)</a:t>
            </a:r>
          </a:p>
        </p:txBody>
      </p:sp>
      <p:pic>
        <p:nvPicPr>
          <p:cNvPr id="5" name="Picture 4">
            <a:extLst>
              <a:ext uri="{FF2B5EF4-FFF2-40B4-BE49-F238E27FC236}">
                <a16:creationId xmlns:a16="http://schemas.microsoft.com/office/drawing/2014/main" id="{A3624A35-0000-4E97-86DB-8F6C821AF468}"/>
              </a:ext>
            </a:extLst>
          </p:cNvPr>
          <p:cNvPicPr>
            <a:picLocks noChangeAspect="1"/>
          </p:cNvPicPr>
          <p:nvPr/>
        </p:nvPicPr>
        <p:blipFill>
          <a:blip r:embed="rId2"/>
          <a:stretch>
            <a:fillRect/>
          </a:stretch>
        </p:blipFill>
        <p:spPr>
          <a:xfrm>
            <a:off x="340400" y="1696212"/>
            <a:ext cx="4752808" cy="5050514"/>
          </a:xfrm>
          <a:prstGeom prst="rect">
            <a:avLst/>
          </a:prstGeom>
        </p:spPr>
      </p:pic>
      <p:pic>
        <p:nvPicPr>
          <p:cNvPr id="8" name="Picture 7">
            <a:extLst>
              <a:ext uri="{FF2B5EF4-FFF2-40B4-BE49-F238E27FC236}">
                <a16:creationId xmlns:a16="http://schemas.microsoft.com/office/drawing/2014/main" id="{BD3A3FD3-FDEA-14DC-6E15-B90FA776DFB7}"/>
              </a:ext>
            </a:extLst>
          </p:cNvPr>
          <p:cNvPicPr>
            <a:picLocks noChangeAspect="1"/>
          </p:cNvPicPr>
          <p:nvPr/>
        </p:nvPicPr>
        <p:blipFill>
          <a:blip r:embed="rId3"/>
          <a:stretch>
            <a:fillRect/>
          </a:stretch>
        </p:blipFill>
        <p:spPr>
          <a:xfrm>
            <a:off x="5654040" y="967303"/>
            <a:ext cx="6416040" cy="5410139"/>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444033" y="1232452"/>
            <a:ext cx="4100536" cy="343894"/>
          </a:xfrm>
        </p:spPr>
        <p:txBody>
          <a:bodyPr>
            <a:normAutofit fontScale="92500"/>
          </a:bodyPr>
          <a:lstStyle/>
          <a:p>
            <a:r>
              <a:rPr lang="en-IN" dirty="0"/>
              <a:t>Screenshot/ </a:t>
            </a:r>
            <a:r>
              <a:rPr lang="en-IN" dirty="0" err="1"/>
              <a:t>credly</a:t>
            </a:r>
            <a:r>
              <a:rPr lang="en-IN" dirty="0"/>
              <a:t> certificate( RAG Lab)</a:t>
            </a:r>
          </a:p>
        </p:txBody>
      </p:sp>
      <p:pic>
        <p:nvPicPr>
          <p:cNvPr id="5" name="Picture 4">
            <a:extLst>
              <a:ext uri="{FF2B5EF4-FFF2-40B4-BE49-F238E27FC236}">
                <a16:creationId xmlns:a16="http://schemas.microsoft.com/office/drawing/2014/main" id="{53565791-1A82-4168-6C88-503C5A10B968}"/>
              </a:ext>
            </a:extLst>
          </p:cNvPr>
          <p:cNvPicPr>
            <a:picLocks noChangeAspect="1"/>
          </p:cNvPicPr>
          <p:nvPr/>
        </p:nvPicPr>
        <p:blipFill>
          <a:blip r:embed="rId2"/>
          <a:stretch>
            <a:fillRect/>
          </a:stretch>
        </p:blipFill>
        <p:spPr>
          <a:xfrm>
            <a:off x="265177" y="1576346"/>
            <a:ext cx="9171432" cy="5102352"/>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r>
              <a:rPr lang="en-US" sz="2400" b="1" dirty="0"/>
              <a:t>Currently</a:t>
            </a:r>
            <a:r>
              <a:rPr lang="en-US" sz="2400" dirty="0"/>
              <a:t>, colleges receive a large number of admission-related queries from students, which are handled manually, leading to delays and inconsistent information. </a:t>
            </a:r>
            <a:r>
              <a:rPr lang="en-US" sz="2400" b="1" dirty="0"/>
              <a:t>It is important</a:t>
            </a:r>
            <a:r>
              <a:rPr lang="en-US" sz="2400" dirty="0"/>
              <a:t> to provide instant, accurate responses to improve student experience and reduce the burden on staff. </a:t>
            </a:r>
            <a:r>
              <a:rPr lang="en-US" sz="2400" b="1" dirty="0"/>
              <a:t>Eventually</a:t>
            </a:r>
            <a:r>
              <a:rPr lang="en-US" sz="2400" dirty="0"/>
              <a:t>, an AI-powered College Admission Agent using Retrieval-Augmented Generation (RAG) can automate this process by retrieving relevant information and generating precise answers using IBM Watsonx.ai and Granite models.</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panose="020F0502020204030204" pitchFamily="34" charset="0"/>
                <a:ea typeface="Calibri" panose="020F0502020204030204" pitchFamily="34" charset="0"/>
                <a:cs typeface="Calibri" panose="020F0502020204030204" pitchFamily="34" charset="0"/>
              </a:rPr>
              <a:t>The proposed system aims to automate and streamline responses to student admission queries using a Retrieval-Augmented Generation (RAG) based AI agent. This enhances transparency, reduces manual workload, and improves the applicant experience. The solution consists of the following components:</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Collect admission-related documents (prospectus, eligibility rules, fee structure, FAQs).</a:t>
            </a: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Include trusted online sources like official college websites or government portals.</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Extract and clean text from collected PDFs or webpages.</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Chunk the documents and embed them using a sentence transformer model.</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200" b="1" dirty="0">
                <a:latin typeface="Calibri" panose="020F0502020204030204" pitchFamily="34" charset="0"/>
                <a:ea typeface="Calibri" panose="020F0502020204030204" pitchFamily="34" charset="0"/>
                <a:cs typeface="Calibri" panose="020F0502020204030204" pitchFamily="34" charset="0"/>
              </a:rPr>
              <a:t>AI Model (RAG + </a:t>
            </a:r>
            <a:r>
              <a:rPr lang="en-IN" sz="1200" b="1" dirty="0" err="1">
                <a:latin typeface="Calibri" panose="020F0502020204030204" pitchFamily="34" charset="0"/>
                <a:ea typeface="Calibri" panose="020F0502020204030204" pitchFamily="34" charset="0"/>
                <a:cs typeface="Calibri" panose="020F0502020204030204" pitchFamily="34" charset="0"/>
              </a:rPr>
              <a:t>Watsonx</a:t>
            </a:r>
            <a:r>
              <a:rPr lang="en-IN" sz="1200" b="1" dirty="0">
                <a:latin typeface="Calibri" panose="020F0502020204030204" pitchFamily="34" charset="0"/>
                <a:ea typeface="Calibri" panose="020F0502020204030204" pitchFamily="34" charset="0"/>
                <a:cs typeface="Calibri" panose="020F0502020204030204" pitchFamily="34" charset="0"/>
              </a:rPr>
              <a:t>):</a:t>
            </a: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Use a Retrieval-Augmented Generation pipeline with IBM Granite or Llama-3 models.</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Retrieve relevant chunks based on user questions and generate accurate answers</a:t>
            </a:r>
            <a:r>
              <a:rPr lang="en-US" sz="1200" dirty="0"/>
              <a:t>.</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Build and configure the agent in IBM </a:t>
            </a:r>
            <a:r>
              <a:rPr lang="en-US" sz="1200" b="1" dirty="0" err="1">
                <a:latin typeface="Calibri" panose="020F0502020204030204" pitchFamily="34" charset="0"/>
                <a:ea typeface="Calibri" panose="020F0502020204030204" pitchFamily="34" charset="0"/>
                <a:cs typeface="Calibri" panose="020F0502020204030204" pitchFamily="34" charset="0"/>
              </a:rPr>
              <a:t>Watsonx</a:t>
            </a:r>
            <a:r>
              <a:rPr lang="en-US" sz="1200" b="1" dirty="0">
                <a:latin typeface="Calibri" panose="020F0502020204030204" pitchFamily="34" charset="0"/>
                <a:ea typeface="Calibri" panose="020F0502020204030204" pitchFamily="34" charset="0"/>
                <a:cs typeface="Calibri" panose="020F0502020204030204" pitchFamily="34" charset="0"/>
              </a:rPr>
              <a:t> Agent Lab using </a:t>
            </a:r>
            <a:r>
              <a:rPr lang="en-US" sz="1200" b="1" dirty="0" err="1">
                <a:latin typeface="Calibri" panose="020F0502020204030204" pitchFamily="34" charset="0"/>
                <a:ea typeface="Calibri" panose="020F0502020204030204" pitchFamily="34" charset="0"/>
                <a:cs typeface="Calibri" panose="020F0502020204030204" pitchFamily="34" charset="0"/>
              </a:rPr>
              <a:t>LangGraph</a:t>
            </a:r>
            <a:r>
              <a:rPr lang="en-US" sz="1200" b="1" dirty="0">
                <a:latin typeface="Calibri" panose="020F0502020204030204" pitchFamily="34" charset="0"/>
                <a:ea typeface="Calibri" panose="020F0502020204030204" pitchFamily="34" charset="0"/>
                <a:cs typeface="Calibri" panose="020F0502020204030204" pitchFamily="34" charset="0"/>
              </a:rPr>
              <a:t> + </a:t>
            </a:r>
            <a:r>
              <a:rPr lang="en-US" sz="1200" b="1" dirty="0" err="1">
                <a:latin typeface="Calibri" panose="020F0502020204030204" pitchFamily="34" charset="0"/>
                <a:ea typeface="Calibri" panose="020F0502020204030204" pitchFamily="34" charset="0"/>
                <a:cs typeface="Calibri" panose="020F0502020204030204" pitchFamily="34" charset="0"/>
              </a:rPr>
              <a:t>ReAct</a:t>
            </a:r>
            <a:r>
              <a:rPr lang="en-US" sz="1200" b="1" dirty="0">
                <a:latin typeface="Calibri" panose="020F0502020204030204" pitchFamily="34" charset="0"/>
                <a:ea typeface="Calibri" panose="020F0502020204030204" pitchFamily="34" charset="0"/>
                <a:cs typeface="Calibri" panose="020F0502020204030204" pitchFamily="34" charset="0"/>
              </a:rPr>
              <a:t> architecture.</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Deploy the agent in a </a:t>
            </a:r>
            <a:r>
              <a:rPr lang="en-US" sz="1200" b="1" dirty="0" err="1">
                <a:latin typeface="Calibri" panose="020F0502020204030204" pitchFamily="34" charset="0"/>
                <a:ea typeface="Calibri" panose="020F0502020204030204" pitchFamily="34" charset="0"/>
                <a:cs typeface="Calibri" panose="020F0502020204030204" pitchFamily="34" charset="0"/>
              </a:rPr>
              <a:t>Watsonx</a:t>
            </a:r>
            <a:r>
              <a:rPr lang="en-US" sz="1200" b="1" dirty="0">
                <a:latin typeface="Calibri" panose="020F0502020204030204" pitchFamily="34" charset="0"/>
                <a:ea typeface="Calibri" panose="020F0502020204030204" pitchFamily="34" charset="0"/>
                <a:cs typeface="Calibri" panose="020F0502020204030204" pitchFamily="34" charset="0"/>
              </a:rPr>
              <a:t> Deployment Space for testing and access.</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Test the agent with real student questions (e.g., eligibility, fees, deadlines).</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Measure accuracy based on whether the answers are grounded in documents.</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Improve results by tuning the instruction prompt or updating source documents.</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p>
        </p:txBody>
      </p:sp>
      <p:sp>
        <p:nvSpPr>
          <p:cNvPr id="6" name="Rectangle 3">
            <a:extLst>
              <a:ext uri="{FF2B5EF4-FFF2-40B4-BE49-F238E27FC236}">
                <a16:creationId xmlns:a16="http://schemas.microsoft.com/office/drawing/2014/main" id="{D9D9F0BD-FA21-C5ED-5B01-EF180CB285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Extract and clean text from collected PDFs or webpages.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t>This section outlines the overall strategy and methodology for developing and implementing the AI-based College Admission Agent using Retrieval-Augmented Generation (RAG) on IBM </a:t>
            </a:r>
            <a:r>
              <a:rPr lang="en-US" sz="1800" b="1" dirty="0" err="1"/>
              <a:t>Watsonx</a:t>
            </a:r>
            <a:r>
              <a:rPr lang="en-US" sz="1800" b="1" dirty="0"/>
              <a:t>.</a:t>
            </a:r>
          </a:p>
          <a:p>
            <a:r>
              <a:rPr lang="en-IN" sz="1800" b="1" dirty="0">
                <a:solidFill>
                  <a:srgbClr val="0F0F0F"/>
                </a:solidFill>
              </a:rPr>
              <a:t>	System requirements</a:t>
            </a:r>
          </a:p>
          <a:p>
            <a:pPr>
              <a:buFont typeface="Arial" panose="020B0604020202020204" pitchFamily="34" charset="0"/>
              <a:buChar char="•"/>
            </a:pPr>
            <a:r>
              <a:rPr lang="en-US" sz="1100" b="1" dirty="0"/>
              <a:t>IBM Cloud Lite account (Watsonx.ai access)</a:t>
            </a:r>
          </a:p>
          <a:p>
            <a:pPr>
              <a:buFont typeface="Arial" panose="020B0604020202020204" pitchFamily="34" charset="0"/>
              <a:buChar char="•"/>
            </a:pPr>
            <a:r>
              <a:rPr lang="en-US" sz="1100" b="1" dirty="0"/>
              <a:t>IBM </a:t>
            </a:r>
            <a:r>
              <a:rPr lang="en-US" sz="1100" b="1" dirty="0" err="1"/>
              <a:t>Watsonx</a:t>
            </a:r>
            <a:r>
              <a:rPr lang="en-US" sz="1100" b="1" dirty="0"/>
              <a:t> Agent Lab with </a:t>
            </a:r>
            <a:r>
              <a:rPr lang="en-US" sz="1100" b="1" dirty="0" err="1"/>
              <a:t>LangGraph</a:t>
            </a:r>
            <a:r>
              <a:rPr lang="en-US" sz="1100" b="1" dirty="0"/>
              <a:t> framework</a:t>
            </a:r>
          </a:p>
          <a:p>
            <a:pPr>
              <a:buFont typeface="Arial" panose="020B0604020202020204" pitchFamily="34" charset="0"/>
              <a:buChar char="•"/>
            </a:pPr>
            <a:r>
              <a:rPr lang="en-US" sz="1100" b="1" dirty="0"/>
              <a:t>IBM Cloud Object Storage (for agent/project storage)</a:t>
            </a:r>
          </a:p>
          <a:p>
            <a:pPr>
              <a:buFont typeface="Arial" panose="020B0604020202020204" pitchFamily="34" charset="0"/>
              <a:buChar char="•"/>
            </a:pPr>
            <a:r>
              <a:rPr lang="en-US" sz="1100" b="1" dirty="0"/>
              <a:t>Web browser (for interface/testing)</a:t>
            </a:r>
          </a:p>
          <a:p>
            <a:pPr>
              <a:buFont typeface="Arial" panose="020B0604020202020204" pitchFamily="34" charset="0"/>
              <a:buChar char="•"/>
            </a:pPr>
            <a:r>
              <a:rPr lang="en-IN" sz="1100" b="1" dirty="0"/>
              <a:t>Internet connection</a:t>
            </a:r>
            <a:endParaRPr lang="en-IN" sz="1100" b="1" dirty="0">
              <a:solidFill>
                <a:srgbClr val="0F0F0F"/>
              </a:solidFill>
            </a:endParaRPr>
          </a:p>
          <a:p>
            <a:pPr marL="305435" indent="-305435"/>
            <a:r>
              <a:rPr lang="en-IN" sz="1800" b="1" dirty="0">
                <a:solidFill>
                  <a:srgbClr val="0F0F0F"/>
                </a:solidFill>
              </a:rPr>
              <a:t>Library required to build the model</a:t>
            </a:r>
          </a:p>
          <a:p>
            <a:pPr>
              <a:buFont typeface="Arial" panose="020B0604020202020204" pitchFamily="34" charset="0"/>
              <a:buChar char="•"/>
            </a:pPr>
            <a:r>
              <a:rPr lang="en-US" sz="1050" b="1" dirty="0" err="1"/>
              <a:t>LangChain</a:t>
            </a:r>
            <a:r>
              <a:rPr lang="en-US" sz="1050" b="1" dirty="0"/>
              <a:t> – for RAG pipeline (if done in code)</a:t>
            </a:r>
          </a:p>
          <a:p>
            <a:pPr>
              <a:buFont typeface="Arial" panose="020B0604020202020204" pitchFamily="34" charset="0"/>
              <a:buChar char="•"/>
            </a:pPr>
            <a:r>
              <a:rPr lang="en-US" sz="1050" b="1" dirty="0"/>
              <a:t>FAISS – for document indexing and similarity search</a:t>
            </a:r>
          </a:p>
          <a:p>
            <a:pPr>
              <a:buFont typeface="Arial" panose="020B0604020202020204" pitchFamily="34" charset="0"/>
              <a:buChar char="•"/>
            </a:pPr>
            <a:r>
              <a:rPr lang="en-IN" sz="1050" b="1" dirty="0"/>
              <a:t>Watsonx.ai API – to access IBM Granite / Llama models</a:t>
            </a:r>
            <a:endParaRPr lang="en-IN" sz="105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40000" lnSpcReduction="20000"/>
          </a:bodyPr>
          <a:lstStyle/>
          <a:p>
            <a:pPr marL="0" indent="0">
              <a:buNone/>
            </a:pPr>
            <a:r>
              <a:rPr lang="en-US" sz="1900" dirty="0"/>
              <a:t>In the Algorithm section, describe the AI approach used to build the College Admission Agent. Here's a structured breakdown of the Retrieval-Augmented Generation (RAG) method used to generate accurate, document-grounded responses.</a:t>
            </a:r>
          </a:p>
          <a:p>
            <a:pPr marL="305435" indent="-305435"/>
            <a:r>
              <a:rPr lang="en-IN" sz="2200" b="1" dirty="0">
                <a:ea typeface="+mn-lt"/>
                <a:cs typeface="+mn-lt"/>
              </a:rPr>
              <a:t>Algorithm Selection:</a:t>
            </a:r>
          </a:p>
          <a:p>
            <a:pPr marL="0" indent="0">
              <a:buNone/>
            </a:pPr>
            <a:r>
              <a:rPr lang="en-US" sz="2000" b="1" dirty="0"/>
              <a:t>This project uses a Retrieval-Augmented Generation (RAG) architecture powered by IBM Watsonx.ai and the LLaMA-3-70B-Instruct model.</a:t>
            </a:r>
          </a:p>
          <a:p>
            <a:pPr marL="0" indent="0">
              <a:buNone/>
            </a:pPr>
            <a:r>
              <a:rPr lang="en-US" sz="1900" dirty="0"/>
              <a:t>RAG combines the strengths of:</a:t>
            </a:r>
            <a:endParaRPr lang="en-IN" sz="1900" b="1" dirty="0"/>
          </a:p>
          <a:p>
            <a:pPr marL="629920" lvl="1" indent="-305435"/>
            <a:r>
              <a:rPr lang="en-US" sz="1900" dirty="0"/>
              <a:t>A </a:t>
            </a:r>
            <a:r>
              <a:rPr lang="en-US" sz="1900" b="1" dirty="0"/>
              <a:t>retriever</a:t>
            </a:r>
            <a:r>
              <a:rPr lang="en-US" sz="1900" dirty="0"/>
              <a:t> that finds relevant content from college admission documents</a:t>
            </a:r>
          </a:p>
          <a:p>
            <a:pPr marL="629920" lvl="1" indent="-305435"/>
            <a:r>
              <a:rPr lang="en-US" sz="1900" dirty="0"/>
              <a:t>A </a:t>
            </a:r>
            <a:r>
              <a:rPr lang="en-US" sz="1900" b="1" dirty="0"/>
              <a:t>large language model (LLM)</a:t>
            </a:r>
            <a:r>
              <a:rPr lang="en-US" sz="1900" dirty="0"/>
              <a:t> that generates human-like answers grounded in those documents.</a:t>
            </a:r>
            <a:endParaRPr lang="en-IN" sz="1900" dirty="0"/>
          </a:p>
          <a:p>
            <a:pPr marL="305435" indent="-305435"/>
            <a:r>
              <a:rPr lang="en-IN" sz="2200" b="1" dirty="0">
                <a:ea typeface="+mn-lt"/>
                <a:cs typeface="+mn-lt"/>
              </a:rPr>
              <a:t>Data Input:</a:t>
            </a:r>
            <a:endParaRPr lang="en-IN" sz="2200" dirty="0"/>
          </a:p>
          <a:p>
            <a:pPr marL="629920" lvl="1" indent="-305435"/>
            <a:r>
              <a:rPr lang="en-US" sz="2200" b="1" dirty="0"/>
              <a:t>User Input</a:t>
            </a:r>
            <a:r>
              <a:rPr lang="en-US" sz="2200" dirty="0"/>
              <a:t>: Questions such as </a:t>
            </a:r>
            <a:r>
              <a:rPr lang="en-US" sz="2200" i="1" dirty="0"/>
              <a:t>“What is the eligibility for </a:t>
            </a:r>
            <a:r>
              <a:rPr lang="en-US" sz="2200" i="1" dirty="0" err="1"/>
              <a:t>B.Tech</a:t>
            </a:r>
            <a:r>
              <a:rPr lang="en-US" sz="2200" i="1" dirty="0"/>
              <a:t>?”</a:t>
            </a:r>
          </a:p>
          <a:p>
            <a:pPr marL="629920" lvl="1" indent="-305435"/>
            <a:r>
              <a:rPr lang="en-US" sz="2200" b="1" dirty="0"/>
              <a:t>Contextual Data</a:t>
            </a:r>
            <a:r>
              <a:rPr lang="en-US" sz="2200" dirty="0"/>
              <a:t>: Retrieved chunks from stored documents (prospectus, FAQs, fee structure, etc.)</a:t>
            </a:r>
          </a:p>
          <a:p>
            <a:pPr marL="629920" lvl="1" indent="-305435"/>
            <a:r>
              <a:rPr lang="en-US" sz="2200" dirty="0"/>
              <a:t>These are embedded into vectors for semantic search using built-in </a:t>
            </a:r>
            <a:r>
              <a:rPr lang="en-US" sz="2200" dirty="0" err="1"/>
              <a:t>Watsonx</a:t>
            </a:r>
            <a:r>
              <a:rPr lang="en-US" sz="2200" dirty="0"/>
              <a:t> tools or FAISS (if coded).</a:t>
            </a:r>
            <a:endParaRPr lang="en-IN" sz="2200" dirty="0"/>
          </a:p>
          <a:p>
            <a:pPr marL="305435" indent="-305435"/>
            <a:r>
              <a:rPr lang="en-IN" sz="2200" b="1" dirty="0">
                <a:ea typeface="+mn-lt"/>
                <a:cs typeface="+mn-lt"/>
              </a:rPr>
              <a:t>Training Process:</a:t>
            </a:r>
            <a:endParaRPr lang="en-IN" sz="2200" dirty="0"/>
          </a:p>
          <a:p>
            <a:pPr marL="629920" lvl="1" indent="-305435"/>
            <a:r>
              <a:rPr lang="en-US" sz="2200" dirty="0"/>
              <a:t>No full model training is required. We use IBM’s </a:t>
            </a:r>
            <a:r>
              <a:rPr lang="en-US" sz="2200" b="1" dirty="0"/>
              <a:t>pre-trained </a:t>
            </a:r>
            <a:r>
              <a:rPr lang="en-US" sz="2200" b="1" dirty="0" err="1"/>
              <a:t>LLaMA</a:t>
            </a:r>
            <a:r>
              <a:rPr lang="en-US" sz="2200" b="1" dirty="0"/>
              <a:t> model</a:t>
            </a:r>
            <a:r>
              <a:rPr lang="en-US" sz="2200" dirty="0"/>
              <a:t> via </a:t>
            </a:r>
            <a:r>
              <a:rPr lang="en-US" sz="2200" dirty="0" err="1"/>
              <a:t>Watsonx</a:t>
            </a:r>
            <a:r>
              <a:rPr lang="en-US" sz="2200" dirty="0"/>
              <a:t>.</a:t>
            </a:r>
          </a:p>
          <a:p>
            <a:pPr marL="629920" lvl="1" indent="-305435"/>
            <a:r>
              <a:rPr lang="en-US" sz="2200" dirty="0"/>
              <a:t>Instructions are given to the agent (in </a:t>
            </a:r>
            <a:r>
              <a:rPr lang="en-US" sz="2200" dirty="0" err="1"/>
              <a:t>Watsonx</a:t>
            </a:r>
            <a:r>
              <a:rPr lang="en-US" sz="2200" dirty="0"/>
              <a:t> Agent Lab) to ensure polite, relevant, and grounded responses.</a:t>
            </a:r>
          </a:p>
          <a:p>
            <a:pPr marL="629920" lvl="1" indent="-305435"/>
            <a:r>
              <a:rPr lang="en-US" sz="2200" dirty="0"/>
              <a:t>Prompt tuning and embedding updates may be done to improve output quality over time</a:t>
            </a:r>
            <a:r>
              <a:rPr lang="en-US" dirty="0"/>
              <a:t>.</a:t>
            </a:r>
            <a:endParaRPr lang="en-IN" dirty="0"/>
          </a:p>
          <a:p>
            <a:pPr marL="305435" indent="-305435"/>
            <a:r>
              <a:rPr lang="en-IN" sz="2200" b="1" dirty="0">
                <a:ea typeface="+mn-lt"/>
                <a:cs typeface="+mn-lt"/>
              </a:rPr>
              <a:t>Prediction Process:</a:t>
            </a:r>
            <a:endParaRPr lang="en-IN" sz="2200" dirty="0"/>
          </a:p>
          <a:p>
            <a:pPr marL="629920" lvl="1" indent="-305435"/>
            <a:r>
              <a:rPr lang="en-US" sz="2200" dirty="0"/>
              <a:t>The user asks a question in natural language.</a:t>
            </a:r>
          </a:p>
          <a:p>
            <a:pPr marL="629920" lvl="1" indent="-305435"/>
            <a:r>
              <a:rPr lang="en-US" sz="2200" dirty="0"/>
              <a:t>The retriever fetches the most relevant document chunks.</a:t>
            </a:r>
          </a:p>
          <a:p>
            <a:pPr marL="629920" lvl="1" indent="-305435"/>
            <a:r>
              <a:rPr lang="en-US" sz="2200" dirty="0"/>
              <a:t>These are passed with the question to the </a:t>
            </a:r>
            <a:r>
              <a:rPr lang="en-US" sz="2200" b="1" dirty="0" err="1"/>
              <a:t>LLaMA</a:t>
            </a:r>
            <a:r>
              <a:rPr lang="en-US" sz="2200" b="1" dirty="0"/>
              <a:t> model via Watsonx.ai</a:t>
            </a:r>
            <a:r>
              <a:rPr lang="en-US" sz="2200" dirty="0"/>
              <a:t>.</a:t>
            </a:r>
          </a:p>
          <a:p>
            <a:pPr marL="629920" lvl="1" indent="-305435"/>
            <a:r>
              <a:rPr lang="en-US" sz="2200" dirty="0"/>
              <a:t>The model generates a response based only on the retrieved information.</a:t>
            </a:r>
          </a:p>
          <a:p>
            <a:pPr marL="629920" lvl="1" indent="-305435"/>
            <a:r>
              <a:rPr lang="en-US" sz="2200" dirty="0"/>
              <a:t>The user receives a clear, accurate, and context-aware answer.</a:t>
            </a:r>
            <a:endParaRPr lang="en-IN" sz="2200"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dirty="0"/>
              <a:t>Present the results of the AI agent in terms of its accuracy and effectiveness in answering admission-related queries. Include sample user questions, AI responses, and screenshots to demonstrate how well the system retrieves and generates correct, helpful information.</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7A238-60C7-97DD-62F7-8BFD98055706}"/>
              </a:ext>
            </a:extLst>
          </p:cNvPr>
          <p:cNvSpPr>
            <a:spLocks noGrp="1"/>
          </p:cNvSpPr>
          <p:nvPr>
            <p:ph type="title"/>
          </p:nvPr>
        </p:nvSpPr>
        <p:spPr/>
        <p:txBody>
          <a:bodyPr/>
          <a:lstStyle/>
          <a:p>
            <a:r>
              <a:rPr lang="en-US" dirty="0"/>
              <a:t>College Admission Agent – Screenshot Gallery</a:t>
            </a:r>
            <a:endParaRPr lang="en-IN" dirty="0"/>
          </a:p>
        </p:txBody>
      </p:sp>
      <p:pic>
        <p:nvPicPr>
          <p:cNvPr id="4" name="Picture 3">
            <a:extLst>
              <a:ext uri="{FF2B5EF4-FFF2-40B4-BE49-F238E27FC236}">
                <a16:creationId xmlns:a16="http://schemas.microsoft.com/office/drawing/2014/main" id="{B10DEA01-1D5D-BB5D-1294-D2D4227DA131}"/>
              </a:ext>
            </a:extLst>
          </p:cNvPr>
          <p:cNvPicPr>
            <a:picLocks noChangeAspect="1"/>
          </p:cNvPicPr>
          <p:nvPr/>
        </p:nvPicPr>
        <p:blipFill>
          <a:blip r:embed="rId2"/>
          <a:stretch>
            <a:fillRect/>
          </a:stretch>
        </p:blipFill>
        <p:spPr>
          <a:xfrm>
            <a:off x="0" y="1321904"/>
            <a:ext cx="11969496" cy="4949541"/>
          </a:xfrm>
          <a:prstGeom prst="rect">
            <a:avLst/>
          </a:prstGeom>
        </p:spPr>
      </p:pic>
    </p:spTree>
    <p:extLst>
      <p:ext uri="{BB962C8B-B14F-4D97-AF65-F5344CB8AC3E}">
        <p14:creationId xmlns:p14="http://schemas.microsoft.com/office/powerpoint/2010/main" val="4268233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5E5988-D617-75DD-CB1C-A5D5A8E4727A}"/>
              </a:ext>
            </a:extLst>
          </p:cNvPr>
          <p:cNvPicPr>
            <a:picLocks noChangeAspect="1"/>
          </p:cNvPicPr>
          <p:nvPr/>
        </p:nvPicPr>
        <p:blipFill>
          <a:blip r:embed="rId2"/>
          <a:stretch>
            <a:fillRect/>
          </a:stretch>
        </p:blipFill>
        <p:spPr>
          <a:xfrm>
            <a:off x="0" y="0"/>
            <a:ext cx="12192000" cy="6289978"/>
          </a:xfrm>
          <a:prstGeom prst="rect">
            <a:avLst/>
          </a:prstGeom>
        </p:spPr>
      </p:pic>
    </p:spTree>
    <p:extLst>
      <p:ext uri="{BB962C8B-B14F-4D97-AF65-F5344CB8AC3E}">
        <p14:creationId xmlns:p14="http://schemas.microsoft.com/office/powerpoint/2010/main" val="20491867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52</TotalTime>
  <Words>1253</Words>
  <Application>Microsoft Office PowerPoint</Application>
  <PresentationFormat>Widescreen</PresentationFormat>
  <Paragraphs>89</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Franklin Gothic Book</vt:lpstr>
      <vt:lpstr>Franklin Gothic Demi</vt:lpstr>
      <vt:lpstr>Wingdings 2</vt:lpstr>
      <vt:lpstr>DividendVTI</vt:lpstr>
      <vt:lpstr>College Admission Agent using Retrieval-Augmented Generation (RAG) with IBM Watsonx.ai</vt:lpstr>
      <vt:lpstr>OUTLINE</vt:lpstr>
      <vt:lpstr>Problem Statement</vt:lpstr>
      <vt:lpstr>Proposed Solution</vt:lpstr>
      <vt:lpstr>System  Approach</vt:lpstr>
      <vt:lpstr>Algorithm &amp; Deployment</vt:lpstr>
      <vt:lpstr>Result</vt:lpstr>
      <vt:lpstr>College Admission Agent – Screenshot Gallery</vt:lpstr>
      <vt:lpstr>PowerPoint Presentation</vt:lpstr>
      <vt:lpstr>PowerPoint Presentation</vt:lpstr>
      <vt:lpstr>PowerPoint Presentation</vt:lpstr>
      <vt:lpstr>PowerPoint Presentation</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ABHINAV JINDAL</cp:lastModifiedBy>
  <cp:revision>25</cp:revision>
  <dcterms:created xsi:type="dcterms:W3CDTF">2021-05-26T16:50:10Z</dcterms:created>
  <dcterms:modified xsi:type="dcterms:W3CDTF">2025-07-30T09:49:32Z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