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59" r:id="rId2"/>
  </p:sldMasterIdLst>
  <p:notesMasterIdLst>
    <p:notesMasterId r:id="rId4"/>
  </p:notes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341">
          <p15:clr>
            <a:srgbClr val="A4A3A4"/>
          </p15:clr>
        </p15:guide>
        <p15:guide id="2" pos="36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156116-5874-4AA7-857B-D346F7787BCC}" v="7" dt="2023-01-03T14:42:08.783"/>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3958360-5B90-4246-8843-5B4384386CDC}" styleName="Table_0">
    <a:wholeTbl>
      <a:tcTxStyle>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Style>
        <a:tcBdr/>
      </a:tcStyle>
    </a:seCell>
    <a:swCell>
      <a:tcStyle>
        <a:tcBdr/>
      </a:tcStyle>
    </a:swCell>
    <a:firstRow>
      <a:tcTxStyle b="on"/>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60"/>
      </p:cViewPr>
      <p:guideLst>
        <p:guide orient="horz" pos="2341"/>
        <p:guide pos="36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nav Akash" userId="80f12f77-6986-4470-85aa-d7e4ba375913" providerId="ADAL" clId="{9A156116-5874-4AA7-857B-D346F7787BCC}"/>
    <pc:docChg chg="modSld">
      <pc:chgData name="Abhinav Akash" userId="80f12f77-6986-4470-85aa-d7e4ba375913" providerId="ADAL" clId="{9A156116-5874-4AA7-857B-D346F7787BCC}" dt="2023-01-03T14:35:56.265" v="8" actId="14100"/>
      <pc:docMkLst>
        <pc:docMk/>
      </pc:docMkLst>
      <pc:sldChg chg="modSp mod">
        <pc:chgData name="Abhinav Akash" userId="80f12f77-6986-4470-85aa-d7e4ba375913" providerId="ADAL" clId="{9A156116-5874-4AA7-857B-D346F7787BCC}" dt="2023-01-03T14:35:56.265" v="8" actId="14100"/>
        <pc:sldMkLst>
          <pc:docMk/>
          <pc:sldMk cId="0" sldId="256"/>
        </pc:sldMkLst>
        <pc:graphicFrameChg chg="modGraphic">
          <ac:chgData name="Abhinav Akash" userId="80f12f77-6986-4470-85aa-d7e4ba375913" providerId="ADAL" clId="{9A156116-5874-4AA7-857B-D346F7787BCC}" dt="2023-01-03T14:35:56.265" v="8" actId="14100"/>
          <ac:graphicFrameMkLst>
            <pc:docMk/>
            <pc:sldMk cId="0" sldId="256"/>
            <ac:graphicFrameMk id="216"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panose="020B0604030504040204"/>
                <a:ea typeface="Verdana" panose="020B0604030504040204"/>
                <a:cs typeface="Verdana" panose="020B0604030504040204"/>
                <a:sym typeface="Verdana" panose="020B0604030504040204"/>
              </a:rPr>
              <a:t>‹#›</a:t>
            </a:fld>
            <a:endParaRPr sz="900" b="0" i="0" u="none" strike="noStrike" cap="none">
              <a:solidFill>
                <a:schemeClr val="dk1"/>
              </a:solidFill>
              <a:latin typeface="Verdana" panose="020B0604030504040204"/>
              <a:ea typeface="Verdana" panose="020B0604030504040204"/>
              <a:cs typeface="Verdana" panose="020B0604030504040204"/>
              <a:sym typeface="Verdana" panose="020B060403050404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srcRect/>
          <a:stretch>
            <a:fill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Strengths</a:t>
            </a: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Achievement </a:t>
            </a: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Education and certificates</a:t>
            </a: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Base Location:</a:t>
              </a: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Email ID:</a:t>
              </a: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Mobile No:</a:t>
              </a: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Grade:</a:t>
            </a:r>
          </a:p>
        </p:txBody>
      </p:sp>
      <p:pic>
        <p:nvPicPr>
          <p:cNvPr id="29" name="Google Shape;29;p3" descr="Strengths"/>
          <p:cNvPicPr preferRelativeResize="0"/>
          <p:nvPr/>
        </p:nvPicPr>
        <p:blipFill rotWithShape="1">
          <a:blip r:embed="rId3"/>
          <a:srcRect/>
          <a:stretch>
            <a:fill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srcRect/>
          <a:stretch>
            <a:fill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000"/>
              </a:lnSpc>
              <a:spcBef>
                <a:spcPts val="0"/>
              </a:spcBef>
              <a:spcAft>
                <a:spcPts val="0"/>
              </a:spcAft>
              <a:buClr>
                <a:schemeClr val="lt1"/>
              </a:buClr>
              <a:buSzPts val="1400"/>
              <a:buFont typeface="Arial" panose="020B0604020202020204"/>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3000"/>
              </a:lnSpc>
              <a:spcBef>
                <a:spcPts val="0"/>
              </a:spcBef>
              <a:spcAft>
                <a:spcPts val="0"/>
              </a:spcAft>
              <a:buClr>
                <a:schemeClr val="lt1"/>
              </a:buClr>
              <a:buSzPts val="1600"/>
              <a:buFont typeface="Arial" panose="020B0604020202020204"/>
              <a:buNone/>
              <a:defRPr sz="1600">
                <a:solidFill>
                  <a:schemeClr val="lt1"/>
                </a:solidFill>
                <a:latin typeface="Verdana" panose="020B0604030504040204"/>
                <a:ea typeface="Verdana" panose="020B0604030504040204"/>
                <a:cs typeface="Verdana" panose="020B0604030504040204"/>
                <a:sym typeface="Verdana" panose="020B0604030504040204"/>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panose="020B0604030504040204"/>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panose="020B0604020202020204"/>
              <a:buNone/>
              <a:defRPr sz="4000">
                <a:solidFill>
                  <a:schemeClr val="lt1"/>
                </a:solidFill>
                <a:latin typeface="Verdana" panose="020B0604030504040204"/>
                <a:ea typeface="Verdana" panose="020B0604030504040204"/>
                <a:cs typeface="Verdana" panose="020B0604030504040204"/>
                <a:sym typeface="Verdana" panose="020B0604030504040204"/>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srcRect l="81836" t="-4713" b="16530"/>
          <a:stretch>
            <a:fillRect/>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panose="020B0604020202020204"/>
              <a:buNone/>
              <a:defRPr sz="4000">
                <a:solidFill>
                  <a:schemeClr val="lt1"/>
                </a:solidFill>
                <a:latin typeface="Verdana" panose="020B0604030504040204"/>
                <a:ea typeface="Verdana" panose="020B0604030504040204"/>
                <a:cs typeface="Verdana" panose="020B0604030504040204"/>
                <a:sym typeface="Verdana" panose="020B0604030504040204"/>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pic>
        <p:nvPicPr>
          <p:cNvPr id="84" name="Google Shape;84;p11" descr="D:\My Work\Template\Icons\Social Media\LinkedIN.png">
            <a:hlinkClick r:id="rId2"/>
          </p:cNvPr>
          <p:cNvPicPr preferRelativeResize="0"/>
          <p:nvPr/>
        </p:nvPicPr>
        <p:blipFill rotWithShape="1">
          <a:blip r:embed="rId3"/>
          <a:srcRect/>
          <a:stretch>
            <a:fill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srcRect/>
          <a:stretch>
            <a:fill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srcRect/>
          <a:stretch>
            <a:fill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srcRect/>
          <a:stretch>
            <a:fill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srcRect/>
          <a:stretch>
            <a:fill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panose="020B0604030504040204"/>
                <a:ea typeface="Verdana" panose="020B0604030504040204"/>
                <a:cs typeface="Verdana" panose="020B0604030504040204"/>
                <a:sym typeface="Verdana" panose="020B0604030504040204"/>
              </a:rPr>
              <a:t>This message contains information that may be privileged or confidential and is the property of the Capgemini Group.</a:t>
            </a:r>
            <a:br>
              <a:rPr lang="en-US" sz="800">
                <a:solidFill>
                  <a:schemeClr val="lt1"/>
                </a:solidFill>
                <a:latin typeface="Verdana" panose="020B0604030504040204"/>
                <a:ea typeface="Verdana" panose="020B0604030504040204"/>
                <a:cs typeface="Verdana" panose="020B0604030504040204"/>
                <a:sym typeface="Verdana" panose="020B0604030504040204"/>
              </a:rPr>
            </a:br>
            <a:r>
              <a:rPr lang="en-US" sz="800">
                <a:solidFill>
                  <a:schemeClr val="lt1"/>
                </a:solidFill>
                <a:latin typeface="Arial" panose="020B0604020202020204"/>
                <a:ea typeface="Arial" panose="020B0604020202020204"/>
                <a:cs typeface="Arial" panose="020B0604020202020204"/>
                <a:sym typeface="Arial" panose="020B0604020202020204"/>
              </a:rPr>
              <a:t>Copyright © 2019 Capgemini. All rights reserved.</a:t>
            </a:r>
          </a:p>
          <a:p>
            <a:pPr marL="0" marR="0" lvl="0" indent="0" algn="l" rtl="0">
              <a:lnSpc>
                <a:spcPct val="100000"/>
              </a:lnSpc>
              <a:spcBef>
                <a:spcPts val="600"/>
              </a:spcBef>
              <a:spcAft>
                <a:spcPts val="0"/>
              </a:spcAft>
              <a:buClr>
                <a:schemeClr val="lt1"/>
              </a:buClr>
              <a:buSzPts val="800"/>
              <a:buFont typeface="Arial" panose="020B0604020202020204"/>
              <a:buNone/>
            </a:pPr>
            <a:r>
              <a:rPr lang="en-US" sz="800">
                <a:solidFill>
                  <a:schemeClr val="lt1"/>
                </a:solidFill>
                <a:latin typeface="Arial" panose="020B0604020202020204"/>
                <a:ea typeface="Arial" panose="020B0604020202020204"/>
                <a:cs typeface="Arial" panose="020B0604020202020204"/>
                <a:sym typeface="Arial" panose="020B0604020202020204"/>
              </a:rPr>
              <a:t>Rightshore</a:t>
            </a:r>
            <a:r>
              <a:rPr lang="en-US" sz="800" baseline="30000">
                <a:solidFill>
                  <a:schemeClr val="lt1"/>
                </a:solidFill>
                <a:latin typeface="Arial" panose="020B0604020202020204"/>
                <a:ea typeface="Arial" panose="020B0604020202020204"/>
                <a:cs typeface="Arial" panose="020B0604020202020204"/>
                <a:sym typeface="Arial" panose="020B0604020202020204"/>
              </a:rPr>
              <a:t>®</a:t>
            </a:r>
            <a:r>
              <a:rPr lang="en-US" sz="800">
                <a:solidFill>
                  <a:schemeClr val="lt1"/>
                </a:solidFill>
                <a:latin typeface="Arial" panose="020B0604020202020204"/>
                <a:ea typeface="Arial" panose="020B0604020202020204"/>
                <a:cs typeface="Arial" panose="020B0604020202020204"/>
                <a:sym typeface="Arial" panose="020B0604020202020204"/>
              </a:rPr>
              <a:t> is a trademark belonging to Capgemini.</a:t>
            </a: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panose="020B0604030504040204"/>
                <a:ea typeface="Verdana" panose="020B0604030504040204"/>
                <a:cs typeface="Verdana" panose="020B0604030504040204"/>
                <a:sym typeface="Verdana" panose="020B060403050404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91" name="Google Shape;91;p11"/>
          <p:cNvPicPr preferRelativeResize="0"/>
          <p:nvPr/>
        </p:nvPicPr>
        <p:blipFill rotWithShape="1">
          <a:blip r:embed="rId12"/>
          <a:srcRect/>
          <a:stretch>
            <a:fill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000"/>
              </a:lnSpc>
              <a:spcBef>
                <a:spcPts val="0"/>
              </a:spcBef>
              <a:spcAft>
                <a:spcPts val="0"/>
              </a:spcAft>
              <a:buNone/>
            </a:pPr>
            <a:r>
              <a:rPr lang="en-US" sz="900">
                <a:solidFill>
                  <a:schemeClr val="dk1"/>
                </a:solidFill>
                <a:latin typeface="Verdana" panose="020B0604030504040204"/>
                <a:ea typeface="Verdana" panose="020B0604030504040204"/>
                <a:cs typeface="Verdana" panose="020B0604030504040204"/>
                <a:sym typeface="Verdana" panose="020B0604030504040204"/>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3000"/>
              </a:lnSpc>
              <a:spcBef>
                <a:spcPts val="0"/>
              </a:spcBef>
              <a:spcAft>
                <a:spcPts val="0"/>
              </a:spcAft>
              <a:buNone/>
            </a:pPr>
            <a:r>
              <a:rPr lang="en-US" sz="1400">
                <a:solidFill>
                  <a:schemeClr val="accent1"/>
                </a:solidFill>
                <a:latin typeface="Verdana" panose="020B0604030504040204"/>
                <a:ea typeface="Verdana" panose="020B0604030504040204"/>
                <a:cs typeface="Verdana" panose="020B0604030504040204"/>
                <a:sym typeface="Verdana" panose="020B0604030504040204"/>
              </a:rPr>
              <a:t>About Capgemini</a:t>
            </a: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panose="020B0604030504040204"/>
                <a:ea typeface="Verdana" panose="020B0604030504040204"/>
                <a:cs typeface="Verdana" panose="020B0604030504040204"/>
                <a:sym typeface="Verdana" panose="020B0604030504040204"/>
              </a:rPr>
              <a:t>Learn more about us at</a:t>
            </a:r>
            <a:br>
              <a:rPr lang="en-US" sz="900">
                <a:solidFill>
                  <a:schemeClr val="dk1"/>
                </a:solidFill>
                <a:latin typeface="Verdana" panose="020B0604030504040204"/>
                <a:ea typeface="Verdana" panose="020B0604030504040204"/>
                <a:cs typeface="Verdana" panose="020B0604030504040204"/>
                <a:sym typeface="Verdana" panose="020B0604030504040204"/>
              </a:rPr>
            </a:br>
            <a:r>
              <a:rPr lang="en-US" sz="1400">
                <a:solidFill>
                  <a:schemeClr val="accent2"/>
                </a:solidFill>
                <a:latin typeface="Verdana" panose="020B0604030504040204"/>
                <a:ea typeface="Verdana" panose="020B0604030504040204"/>
                <a:cs typeface="Verdana" panose="020B0604030504040204"/>
                <a:sym typeface="Verdana" panose="020B0604030504040204"/>
              </a:rPr>
              <a:t>www.capgemini.com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panose="020B0604030504040204"/>
                <a:ea typeface="Verdana" panose="020B0604030504040204"/>
                <a:cs typeface="Verdana" panose="020B0604030504040204"/>
                <a:sym typeface="Verdana" panose="020B0604030504040204"/>
              </a:rPr>
              <a:t>‹#›</a:t>
            </a:fld>
            <a:endParaRPr sz="800">
              <a:solidFill>
                <a:srgbClr val="A5A5A5"/>
              </a:solidFill>
              <a:latin typeface="Verdana" panose="020B0604030504040204"/>
              <a:ea typeface="Verdana" panose="020B0604030504040204"/>
              <a:cs typeface="Verdana" panose="020B0604030504040204"/>
              <a:sym typeface="Verdana" panose="020B0604030504040204"/>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panose="020B0604020202020204"/>
              <a:buNone/>
            </a:pPr>
            <a:r>
              <a:rPr lang="en-US" sz="800" b="0" u="none">
                <a:solidFill>
                  <a:srgbClr val="A5A5A5"/>
                </a:solidFill>
                <a:latin typeface="Verdana" panose="020B0604030504040204"/>
                <a:ea typeface="Verdana" panose="020B0604030504040204"/>
                <a:cs typeface="Verdana" panose="020B0604030504040204"/>
                <a:sym typeface="Verdana" panose="020B0604030504040204"/>
              </a:rPr>
              <a:t>© Capgemini 2017. All rights reserved  </a:t>
            </a:r>
            <a:r>
              <a:rPr lang="en-US" sz="800" b="0" u="none">
                <a:solidFill>
                  <a:schemeClr val="accent2"/>
                </a:solidFill>
                <a:latin typeface="Verdana" panose="020B0604030504040204"/>
                <a:ea typeface="Verdana" panose="020B0604030504040204"/>
                <a:cs typeface="Verdana" panose="020B0604030504040204"/>
                <a:sym typeface="Verdana" panose="020B0604030504040204"/>
              </a:rPr>
              <a:t>|</a:t>
            </a: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panose="020B0604020202020204"/>
              <a:buNone/>
            </a:pPr>
            <a:r>
              <a:rPr lang="en-US" sz="800" b="0" u="none">
                <a:solidFill>
                  <a:srgbClr val="A5A5A5"/>
                </a:solidFill>
                <a:latin typeface="Verdana" panose="020B0604030504040204"/>
                <a:ea typeface="Verdana" panose="020B0604030504040204"/>
                <a:cs typeface="Verdana" panose="020B0604030504040204"/>
                <a:sym typeface="Verdana" panose="020B0604030504040204"/>
              </a:rPr>
              <a:t>Presentation Title | Author | Date</a:t>
            </a: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panose="020B0604020202020204"/>
              <a:buNone/>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30200" algn="l" rtl="0">
              <a:lnSpc>
                <a:spcPct val="90000"/>
              </a:lnSpc>
              <a:spcBef>
                <a:spcPts val="500"/>
              </a:spcBef>
              <a:spcAft>
                <a:spcPts val="0"/>
              </a:spcAft>
              <a:buClr>
                <a:schemeClr val="accent2"/>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17500" algn="l" rtl="0">
              <a:lnSpc>
                <a:spcPct val="90000"/>
              </a:lnSpc>
              <a:spcBef>
                <a:spcPts val="500"/>
              </a:spcBef>
              <a:spcAft>
                <a:spcPts val="0"/>
              </a:spcAft>
              <a:buClr>
                <a:schemeClr val="accent3"/>
              </a:buClr>
              <a:buSzPts val="1400"/>
              <a:buFont typeface="Verdana" panose="020B0604030504040204"/>
              <a:buChar char="‒"/>
              <a:defRPr sz="1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17500" algn="l" rtl="0">
              <a:lnSpc>
                <a:spcPct val="90000"/>
              </a:lnSpc>
              <a:spcBef>
                <a:spcPts val="500"/>
              </a:spcBef>
              <a:spcAft>
                <a:spcPts val="0"/>
              </a:spcAft>
              <a:buClr>
                <a:schemeClr val="accent5"/>
              </a:buClr>
              <a:buSzPts val="1400"/>
              <a:buFont typeface="Arial" panose="020B0604020202020204"/>
              <a:buChar char="•"/>
              <a:defRPr sz="1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panose="020B0604030504040204"/>
              <a:buNone/>
              <a:defRPr sz="3000" b="0" i="0" u="none" strike="noStrike" cap="none">
                <a:solidFill>
                  <a:schemeClr val="accent1"/>
                </a:solidFill>
                <a:latin typeface="Verdana" panose="020B0604030504040204"/>
                <a:ea typeface="Verdana" panose="020B0604030504040204"/>
                <a:cs typeface="Verdana" panose="020B0604030504040204"/>
                <a:sym typeface="Verdana" panose="020B060403050404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panose="020B0604020202020204"/>
                <a:ea typeface="Arial" panose="020B0604020202020204"/>
                <a:cs typeface="Arial" panose="020B0604020202020204"/>
                <a:sym typeface="Arial" panose="020B0604020202020204"/>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panose="020B0604020202020204"/>
                <a:ea typeface="Arial" panose="020B0604020202020204"/>
                <a:cs typeface="Arial" panose="020B0604020202020204"/>
                <a:sym typeface="Arial" panose="020B0604020202020204"/>
              </a:defRPr>
            </a:lvl2pPr>
            <a:lvl3pPr marL="1371600" marR="0" lvl="2" indent="-330200" algn="l" rtl="0">
              <a:lnSpc>
                <a:spcPct val="90000"/>
              </a:lnSpc>
              <a:spcBef>
                <a:spcPts val="600"/>
              </a:spcBef>
              <a:spcAft>
                <a:spcPts val="0"/>
              </a:spcAft>
              <a:buClr>
                <a:schemeClr val="accent2"/>
              </a:buClr>
              <a:buSzPts val="1600"/>
              <a:buFont typeface="Arial" panose="020B0604020202020204"/>
              <a:buChar char="•"/>
              <a:defRPr sz="1600" b="0" i="0" u="none" strike="noStrike" cap="none">
                <a:solidFill>
                  <a:srgbClr val="4D454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600"/>
              </a:spcBef>
              <a:spcAft>
                <a:spcPts val="0"/>
              </a:spcAft>
              <a:buClr>
                <a:schemeClr val="lt2"/>
              </a:buClr>
              <a:buSzPts val="1400"/>
              <a:buFont typeface="Arial" panose="020B0604020202020204"/>
              <a:buChar char="–"/>
              <a:defRPr sz="1400" b="0" i="0" u="none" strike="noStrike" cap="none">
                <a:solidFill>
                  <a:srgbClr val="4D4541"/>
                </a:solidFill>
                <a:latin typeface="Arial" panose="020B0604020202020204"/>
                <a:ea typeface="Arial" panose="020B0604020202020204"/>
                <a:cs typeface="Arial" panose="020B0604020202020204"/>
                <a:sym typeface="Arial" panose="020B0604020202020204"/>
              </a:defRPr>
            </a:lvl4pPr>
            <a:lvl5pPr marL="2286000" marR="0" lvl="4" indent="-336550" algn="l" rtl="0">
              <a:spcBef>
                <a:spcPts val="600"/>
              </a:spcBef>
              <a:spcAft>
                <a:spcPts val="0"/>
              </a:spcAft>
              <a:buClr>
                <a:srgbClr val="B1B1B1"/>
              </a:buClr>
              <a:buSzPts val="1700"/>
              <a:buFont typeface="Arial" panose="020B0604020202020204"/>
              <a:buChar char="–"/>
              <a:defRPr sz="1700" b="0" i="0" u="none" strike="noStrike" cap="none">
                <a:solidFill>
                  <a:srgbClr val="494949"/>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panose="020B0604020202020204"/>
              <a:buNone/>
            </a:pPr>
            <a:r>
              <a:rPr lang="en-US" sz="700" b="0" i="0">
                <a:solidFill>
                  <a:schemeClr val="dk2"/>
                </a:solidFill>
                <a:latin typeface="Arial" panose="020B0604020202020204"/>
                <a:ea typeface="Arial" panose="020B0604020202020204"/>
                <a:cs typeface="Arial" panose="020B0604020202020204"/>
                <a:sym typeface="Arial" panose="020B0604020202020204"/>
              </a:rPr>
              <a:t>Copyright © Capgemini 2018. All Rights Reserved</a:t>
            </a: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panose="020B0604020202020204"/>
                <a:ea typeface="Arial" panose="020B0604020202020204"/>
                <a:cs typeface="Arial" panose="020B0604020202020204"/>
                <a:sym typeface="Arial" panose="020B0604020202020204"/>
              </a:rPr>
              <a:t>‹#›</a:t>
            </a:fld>
            <a:endParaRPr sz="800">
              <a:solidFill>
                <a:srgbClr val="A5A5A5"/>
              </a:solidFill>
              <a:latin typeface="Arial" panose="020B0604020202020204"/>
              <a:ea typeface="Arial" panose="020B0604020202020204"/>
              <a:cs typeface="Arial" panose="020B0604020202020204"/>
              <a:sym typeface="Arial" panose="020B0604020202020204"/>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panose="020B0604020202020204"/>
              <a:buNone/>
            </a:pPr>
            <a:r>
              <a:rPr lang="en-US" sz="800">
                <a:solidFill>
                  <a:srgbClr val="A5A5A5"/>
                </a:solidFill>
                <a:latin typeface="Arial" panose="020B0604020202020204"/>
                <a:ea typeface="Arial" panose="020B0604020202020204"/>
                <a:cs typeface="Arial" panose="020B0604020202020204"/>
                <a:sym typeface="Arial" panose="020B0604020202020204"/>
              </a:rPr>
              <a:t>PresentationTitle | Author | Date</a:t>
            </a: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1"/>
          <p:cNvGraphicFramePr/>
          <p:nvPr>
            <p:extLst>
              <p:ext uri="{D42A27DB-BD31-4B8C-83A1-F6EECF244321}">
                <p14:modId xmlns:p14="http://schemas.microsoft.com/office/powerpoint/2010/main" val="56121500"/>
              </p:ext>
            </p:extLst>
          </p:nvPr>
        </p:nvGraphicFramePr>
        <p:xfrm>
          <a:off x="9254488" y="1071404"/>
          <a:ext cx="2937511" cy="5786596"/>
        </p:xfrm>
        <a:graphic>
          <a:graphicData uri="http://schemas.openxmlformats.org/drawingml/2006/table">
            <a:tbl>
              <a:tblPr firstRow="1" bandRow="1">
                <a:noFill/>
                <a:tableStyleId>{F3958360-5B90-4246-8843-5B4384386CDC}</a:tableStyleId>
              </a:tblPr>
              <a:tblGrid>
                <a:gridCol w="1343129">
                  <a:extLst>
                    <a:ext uri="{9D8B030D-6E8A-4147-A177-3AD203B41FA5}">
                      <a16:colId xmlns:a16="http://schemas.microsoft.com/office/drawing/2014/main" val="20000"/>
                    </a:ext>
                  </a:extLst>
                </a:gridCol>
                <a:gridCol w="1594382">
                  <a:extLst>
                    <a:ext uri="{9D8B030D-6E8A-4147-A177-3AD203B41FA5}">
                      <a16:colId xmlns:a16="http://schemas.microsoft.com/office/drawing/2014/main" val="20001"/>
                    </a:ext>
                  </a:extLst>
                </a:gridCol>
              </a:tblGrid>
              <a:tr h="828340">
                <a:tc>
                  <a:txBody>
                    <a:bodyPr/>
                    <a:lstStyle/>
                    <a:p>
                      <a:pPr marL="0" marR="0" lvl="0" indent="0" algn="l" rtl="0">
                        <a:spcBef>
                          <a:spcPts val="0"/>
                        </a:spcBef>
                        <a:spcAft>
                          <a:spcPts val="0"/>
                        </a:spcAft>
                        <a:buNone/>
                      </a:pPr>
                      <a:r>
                        <a:rPr lang="en-IN" sz="9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J</a:t>
                      </a:r>
                      <a:r>
                        <a:rPr lang="en-US" sz="9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ava8,J2EE</a:t>
                      </a:r>
                      <a:endParaRPr sz="9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txBody>
                  <a:tcPr marL="83136" marR="83136"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IN" sz="900" b="0" u="none" strike="noStrike" cap="none" dirty="0"/>
                        <a:t>J</a:t>
                      </a:r>
                      <a:r>
                        <a:rPr lang="en-US" sz="900" b="0" u="none" strike="noStrike" cap="none" dirty="0"/>
                        <a:t>ava Basics, OOPS,</a:t>
                      </a:r>
                    </a:p>
                    <a:p>
                      <a:pPr marL="0" marR="0" lvl="0" indent="0" algn="l" rtl="0">
                        <a:lnSpc>
                          <a:spcPct val="100000"/>
                        </a:lnSpc>
                        <a:spcBef>
                          <a:spcPts val="0"/>
                        </a:spcBef>
                        <a:spcAft>
                          <a:spcPts val="0"/>
                        </a:spcAft>
                        <a:buClr>
                          <a:schemeClr val="dk1"/>
                        </a:buClr>
                        <a:buSzPts val="1100"/>
                        <a:buFont typeface="Verdana" panose="020B0604030504040204"/>
                        <a:buNone/>
                      </a:pPr>
                      <a:r>
                        <a:rPr lang="en-US" sz="900" b="0" u="none" strike="noStrike" cap="none" dirty="0"/>
                        <a:t>Generics , Collections ,Arrays,</a:t>
                      </a:r>
                    </a:p>
                    <a:p>
                      <a:pPr marL="0" marR="0" lvl="0" indent="0" algn="l" rtl="0">
                        <a:lnSpc>
                          <a:spcPct val="100000"/>
                        </a:lnSpc>
                        <a:spcBef>
                          <a:spcPts val="0"/>
                        </a:spcBef>
                        <a:spcAft>
                          <a:spcPts val="0"/>
                        </a:spcAft>
                        <a:buClr>
                          <a:schemeClr val="dk1"/>
                        </a:buClr>
                        <a:buSzPts val="1100"/>
                        <a:buFont typeface="Verdana" panose="020B0604030504040204"/>
                        <a:buNone/>
                      </a:pPr>
                      <a:r>
                        <a:rPr lang="en-US" sz="900" b="0" u="none" strike="noStrike" cap="none" dirty="0"/>
                        <a:t> Loops, Streams, </a:t>
                      </a:r>
                    </a:p>
                    <a:p>
                      <a:pPr marL="0" marR="0" lvl="0" indent="0" algn="l" rtl="0">
                        <a:lnSpc>
                          <a:spcPct val="100000"/>
                        </a:lnSpc>
                        <a:spcBef>
                          <a:spcPts val="0"/>
                        </a:spcBef>
                        <a:spcAft>
                          <a:spcPts val="0"/>
                        </a:spcAft>
                        <a:buClr>
                          <a:schemeClr val="dk1"/>
                        </a:buClr>
                        <a:buSzPts val="1100"/>
                        <a:buFont typeface="Verdana" panose="020B0604030504040204"/>
                        <a:buNone/>
                      </a:pPr>
                      <a:r>
                        <a:rPr lang="en-US" sz="900" b="0" u="none" strike="noStrike" cap="none" dirty="0"/>
                        <a:t>API, Junit, Mockito.</a:t>
                      </a:r>
                    </a:p>
                  </a:txBody>
                  <a:tcPr marL="83136" marR="83136" marT="45725" marB="45725"/>
                </a:tc>
                <a:extLst>
                  <a:ext uri="{0D108BD9-81ED-4DB2-BD59-A6C34878D82A}">
                    <a16:rowId xmlns:a16="http://schemas.microsoft.com/office/drawing/2014/main" val="10000"/>
                  </a:ext>
                </a:extLst>
              </a:tr>
              <a:tr h="416723">
                <a:tc>
                  <a:txBody>
                    <a:bodyPr/>
                    <a:lstStyle/>
                    <a:p>
                      <a:pPr marL="0" marR="0" lvl="0" indent="0" algn="l" rtl="0">
                        <a:spcBef>
                          <a:spcPts val="0"/>
                        </a:spcBef>
                        <a:spcAft>
                          <a:spcPts val="0"/>
                        </a:spcAft>
                        <a:buNone/>
                      </a:pPr>
                      <a:r>
                        <a:rPr lang="en-IN" sz="9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S</a:t>
                      </a:r>
                      <a:r>
                        <a:rPr lang="en-US" sz="9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pring Core</a:t>
                      </a:r>
                    </a:p>
                  </a:txBody>
                  <a:tcPr marL="83136" marR="83136" marT="45725" marB="45725"/>
                </a:tc>
                <a:tc>
                  <a:txBody>
                    <a:bodyPr/>
                    <a:lstStyle/>
                    <a:p>
                      <a:pPr marL="0" marR="0" lvl="0" indent="0" algn="just" rtl="0">
                        <a:spcBef>
                          <a:spcPts val="0"/>
                        </a:spcBef>
                        <a:spcAft>
                          <a:spcPts val="0"/>
                        </a:spcAft>
                        <a:buNone/>
                      </a:pPr>
                      <a:r>
                        <a:rPr lang="en-IN" sz="900" b="0" i="0" u="none" strike="noStrike" cap="none" dirty="0">
                          <a:solidFill>
                            <a:schemeClr val="dk1"/>
                          </a:solidFill>
                          <a:latin typeface="Verdana" panose="020B0604030504040204"/>
                          <a:ea typeface="Verdana" panose="020B0604030504040204"/>
                          <a:cs typeface="Verdana" panose="020B0604030504040204"/>
                          <a:sym typeface="Verdana" panose="020B0604030504040204"/>
                        </a:rPr>
                        <a:t>I</a:t>
                      </a:r>
                      <a:r>
                        <a:rPr lang="en-US" sz="900" b="0" i="0" u="none" strike="noStrike" cap="none" dirty="0">
                          <a:solidFill>
                            <a:schemeClr val="dk1"/>
                          </a:solidFill>
                          <a:latin typeface="Verdana" panose="020B0604030504040204"/>
                          <a:ea typeface="Verdana" panose="020B0604030504040204"/>
                          <a:cs typeface="Verdana" panose="020B0604030504040204"/>
                          <a:sym typeface="Verdana" panose="020B0604030504040204"/>
                        </a:rPr>
                        <a:t>OC &amp; Dependency Injection , Autowire.</a:t>
                      </a:r>
                      <a:endParaRPr sz="9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txBody>
                  <a:tcPr marL="83136" marR="83136" marT="45725" marB="45725"/>
                </a:tc>
                <a:extLst>
                  <a:ext uri="{0D108BD9-81ED-4DB2-BD59-A6C34878D82A}">
                    <a16:rowId xmlns:a16="http://schemas.microsoft.com/office/drawing/2014/main" val="10001"/>
                  </a:ext>
                </a:extLst>
              </a:tr>
              <a:tr h="828496">
                <a:tc>
                  <a:txBody>
                    <a:bodyPr/>
                    <a:lstStyle/>
                    <a:p>
                      <a:pPr marL="0" marR="0" lvl="0" indent="0" algn="l" rtl="0">
                        <a:spcBef>
                          <a:spcPts val="0"/>
                        </a:spcBef>
                        <a:spcAft>
                          <a:spcPts val="0"/>
                        </a:spcAft>
                        <a:buNone/>
                      </a:pPr>
                      <a:r>
                        <a:rPr lang="en-IN" sz="9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S</a:t>
                      </a:r>
                      <a:r>
                        <a:rPr lang="en-US" sz="9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pring Rest</a:t>
                      </a:r>
                      <a:endParaRPr sz="9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txBody>
                  <a:tcPr marL="83136" marR="83136" marT="45725" marB="45725"/>
                </a:tc>
                <a:tc>
                  <a:txBody>
                    <a:bodyPr/>
                    <a:lstStyle/>
                    <a:p>
                      <a:pPr marL="0" marR="0" lvl="0" indent="0" algn="l" rtl="0">
                        <a:spcBef>
                          <a:spcPts val="0"/>
                        </a:spcBef>
                        <a:spcAft>
                          <a:spcPts val="0"/>
                        </a:spcAft>
                        <a:buNone/>
                      </a:pPr>
                      <a:r>
                        <a:rPr lang="en-IN" sz="9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R</a:t>
                      </a:r>
                      <a:r>
                        <a:rPr lang="en-US" sz="9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EST controllers, implementation of CRUD Operation , Exception Handling, Testing services.</a:t>
                      </a:r>
                      <a:endParaRPr sz="9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txBody>
                  <a:tcPr marL="83136" marR="83136" marT="45725" marB="45725"/>
                </a:tc>
                <a:extLst>
                  <a:ext uri="{0D108BD9-81ED-4DB2-BD59-A6C34878D82A}">
                    <a16:rowId xmlns:a16="http://schemas.microsoft.com/office/drawing/2014/main" val="10002"/>
                  </a:ext>
                </a:extLst>
              </a:tr>
              <a:tr h="828496">
                <a:tc>
                  <a:txBody>
                    <a:bodyPr/>
                    <a:lstStyle/>
                    <a:p>
                      <a:pPr marL="0" marR="0" lvl="0" indent="0" algn="l" rtl="0">
                        <a:lnSpc>
                          <a:spcPct val="100000"/>
                        </a:lnSpc>
                        <a:spcBef>
                          <a:spcPts val="0"/>
                        </a:spcBef>
                        <a:spcAft>
                          <a:spcPts val="0"/>
                        </a:spcAft>
                        <a:buClr>
                          <a:srgbClr val="000000"/>
                        </a:buClr>
                        <a:buSzPts val="1100"/>
                        <a:buFont typeface="Verdana" panose="020B0604030504040204"/>
                        <a:buNone/>
                      </a:pPr>
                      <a:r>
                        <a:rPr lang="en-IN" sz="9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S</a:t>
                      </a:r>
                      <a:r>
                        <a:rPr lang="en-US" sz="9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pring Data JPA</a:t>
                      </a:r>
                    </a:p>
                  </a:txBody>
                  <a:tcPr marL="83136" marR="83136" marT="45725" marB="45725"/>
                </a:tc>
                <a:tc>
                  <a:txBody>
                    <a:bodyPr/>
                    <a:lstStyle/>
                    <a:p>
                      <a:pPr marL="0" marR="0" lvl="0" indent="0" algn="l" rtl="0">
                        <a:spcBef>
                          <a:spcPts val="0"/>
                        </a:spcBef>
                        <a:spcAft>
                          <a:spcPts val="0"/>
                        </a:spcAft>
                        <a:buNone/>
                      </a:pPr>
                      <a:r>
                        <a:rPr lang="en-US" sz="9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 Implementing Dao Layer using Spring Data Repositories, Transaction Management.</a:t>
                      </a:r>
                    </a:p>
                  </a:txBody>
                  <a:tcPr marL="83136" marR="83136" marT="45725" marB="45725"/>
                </a:tc>
                <a:extLst>
                  <a:ext uri="{0D108BD9-81ED-4DB2-BD59-A6C34878D82A}">
                    <a16:rowId xmlns:a16="http://schemas.microsoft.com/office/drawing/2014/main" val="10003"/>
                  </a:ext>
                </a:extLst>
              </a:tr>
              <a:tr h="682375">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900" u="none" strike="noStrike" cap="none" dirty="0"/>
                        <a:t>Spring Boot Microservice</a:t>
                      </a:r>
                    </a:p>
                    <a:p>
                      <a:pPr marL="0" marR="0" lvl="0" indent="0" algn="l" rtl="0">
                        <a:spcBef>
                          <a:spcPts val="0"/>
                        </a:spcBef>
                        <a:spcAft>
                          <a:spcPts val="0"/>
                        </a:spcAft>
                        <a:buNone/>
                      </a:pPr>
                      <a:endParaRPr sz="9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txBody>
                  <a:tcPr marL="83136" marR="83136"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IN" sz="900" dirty="0">
                          <a:solidFill>
                            <a:schemeClr val="dk1"/>
                          </a:solidFill>
                        </a:rPr>
                        <a:t>S</a:t>
                      </a:r>
                      <a:r>
                        <a:rPr lang="en-US" sz="900" dirty="0">
                          <a:solidFill>
                            <a:schemeClr val="dk1"/>
                          </a:solidFill>
                        </a:rPr>
                        <a:t>pring Boot Starters, annotations, Messaging Services, Swagger API,</a:t>
                      </a:r>
                    </a:p>
                  </a:txBody>
                  <a:tcPr marL="83136" marR="83136" marT="45725" marB="45725"/>
                </a:tc>
                <a:extLst>
                  <a:ext uri="{0D108BD9-81ED-4DB2-BD59-A6C34878D82A}">
                    <a16:rowId xmlns:a16="http://schemas.microsoft.com/office/drawing/2014/main" val="10004"/>
                  </a:ext>
                </a:extLst>
              </a:tr>
              <a:tr h="297112">
                <a:tc>
                  <a:txBody>
                    <a:bodyPr/>
                    <a:lstStyle/>
                    <a:p>
                      <a:pPr marL="0" marR="0" lvl="0" indent="0" algn="l" rtl="0">
                        <a:spcBef>
                          <a:spcPts val="0"/>
                        </a:spcBef>
                        <a:spcAft>
                          <a:spcPts val="0"/>
                        </a:spcAft>
                        <a:buNone/>
                      </a:pPr>
                      <a:r>
                        <a:rPr lang="en-IN" sz="900" b="0" i="0" u="none" strike="noStrike" cap="none" dirty="0">
                          <a:solidFill>
                            <a:srgbClr val="000000"/>
                          </a:solidFill>
                          <a:latin typeface="Times New Roman" panose="02020603050405020304" pitchFamily="18" charset="0"/>
                          <a:ea typeface="Verdana" panose="020B0604030504040204"/>
                          <a:cs typeface="Times New Roman" panose="02020603050405020304" pitchFamily="18" charset="0"/>
                          <a:sym typeface="Verdana" panose="020B0604030504040204"/>
                        </a:rPr>
                        <a:t>Database</a:t>
                      </a:r>
                      <a:endParaRPr sz="900" b="0" i="0" u="none" strike="noStrike" cap="none" dirty="0">
                        <a:solidFill>
                          <a:srgbClr val="000000"/>
                        </a:solidFill>
                        <a:latin typeface="Times New Roman" panose="02020603050405020304" pitchFamily="18" charset="0"/>
                        <a:ea typeface="Verdana" panose="020B0604030504040204"/>
                        <a:cs typeface="Times New Roman" panose="02020603050405020304" pitchFamily="18" charset="0"/>
                        <a:sym typeface="Verdana" panose="020B0604030504040204"/>
                      </a:endParaRPr>
                    </a:p>
                  </a:txBody>
                  <a:tcPr marL="83136" marR="83136"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IN" sz="900" dirty="0">
                          <a:solidFill>
                            <a:schemeClr val="dk1"/>
                          </a:solidFill>
                        </a:rPr>
                        <a:t>Oracle , MongoDB </a:t>
                      </a:r>
                      <a:endParaRPr lang="en-US" sz="900" dirty="0">
                        <a:solidFill>
                          <a:schemeClr val="dk1"/>
                        </a:solidFill>
                      </a:endParaRPr>
                    </a:p>
                  </a:txBody>
                  <a:tcPr marL="83136" marR="83136" marT="45725" marB="45725"/>
                </a:tc>
                <a:extLst>
                  <a:ext uri="{0D108BD9-81ED-4DB2-BD59-A6C34878D82A}">
                    <a16:rowId xmlns:a16="http://schemas.microsoft.com/office/drawing/2014/main" val="1967513698"/>
                  </a:ext>
                </a:extLst>
              </a:tr>
              <a:tr h="528545">
                <a:tc>
                  <a:txBody>
                    <a:bodyPr/>
                    <a:lstStyle/>
                    <a:p>
                      <a:pPr marL="0" marR="0" lvl="0" indent="0" algn="l" rtl="0">
                        <a:spcBef>
                          <a:spcPts val="0"/>
                        </a:spcBef>
                        <a:spcAft>
                          <a:spcPts val="0"/>
                        </a:spcAft>
                        <a:buNone/>
                      </a:pPr>
                      <a:r>
                        <a:rPr lang="en-IN" sz="9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A</a:t>
                      </a:r>
                      <a:r>
                        <a:rPr lang="en-US" sz="9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ngular</a:t>
                      </a:r>
                    </a:p>
                  </a:txBody>
                  <a:tcPr marL="83136" marR="83136"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IN" sz="900" dirty="0">
                          <a:solidFill>
                            <a:schemeClr val="dk1"/>
                          </a:solidFill>
                        </a:rPr>
                        <a:t>C</a:t>
                      </a:r>
                      <a:r>
                        <a:rPr lang="en-US" sz="900" dirty="0">
                          <a:solidFill>
                            <a:schemeClr val="dk1"/>
                          </a:solidFill>
                        </a:rPr>
                        <a:t>omponents ,  Services, Modules ,Routing, Forms &amp; Variables</a:t>
                      </a:r>
                    </a:p>
                  </a:txBody>
                  <a:tcPr marL="83136" marR="83136" marT="45725" marB="45725"/>
                </a:tc>
                <a:extLst>
                  <a:ext uri="{0D108BD9-81ED-4DB2-BD59-A6C34878D82A}">
                    <a16:rowId xmlns:a16="http://schemas.microsoft.com/office/drawing/2014/main" val="10005"/>
                  </a:ext>
                </a:extLst>
              </a:tr>
              <a:tr h="816837">
                <a:tc>
                  <a:txBody>
                    <a:bodyPr/>
                    <a:lstStyle/>
                    <a:p>
                      <a:pPr marL="0" marR="0" lvl="0" indent="0" algn="l" rtl="0">
                        <a:spcBef>
                          <a:spcPts val="0"/>
                        </a:spcBef>
                        <a:spcAft>
                          <a:spcPts val="0"/>
                        </a:spcAft>
                        <a:buNone/>
                      </a:pPr>
                      <a:r>
                        <a:rPr lang="en-IN" sz="9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UI Tech</a:t>
                      </a:r>
                      <a:endParaRPr lang="en-US" sz="9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txBody>
                  <a:tcPr marL="83136" marR="83136"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IN" sz="900" dirty="0">
                          <a:solidFill>
                            <a:schemeClr val="dk1"/>
                          </a:solidFill>
                        </a:rPr>
                        <a:t>HTML 5 &amp; CSS 3, Javascript, Typescript,Angular Material, Optimised UI Designed using Angular</a:t>
                      </a:r>
                      <a:endParaRPr lang="en-US" sz="900" dirty="0">
                        <a:solidFill>
                          <a:schemeClr val="dk1"/>
                        </a:solidFill>
                      </a:endParaRPr>
                    </a:p>
                  </a:txBody>
                  <a:tcPr marL="83136" marR="83136" marT="45725" marB="45725"/>
                </a:tc>
                <a:extLst>
                  <a:ext uri="{0D108BD9-81ED-4DB2-BD59-A6C34878D82A}">
                    <a16:rowId xmlns:a16="http://schemas.microsoft.com/office/drawing/2014/main" val="829077920"/>
                  </a:ext>
                </a:extLst>
              </a:tr>
              <a:tr h="559672">
                <a:tc>
                  <a:txBody>
                    <a:bodyPr/>
                    <a:lstStyle/>
                    <a:p>
                      <a:pPr marL="0" marR="0" lvl="0" indent="0" algn="l" rtl="0">
                        <a:spcBef>
                          <a:spcPts val="0"/>
                        </a:spcBef>
                        <a:spcAft>
                          <a:spcPts val="0"/>
                        </a:spcAft>
                        <a:buNone/>
                      </a:pPr>
                      <a:r>
                        <a:rPr lang="en-IN" sz="9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Tools</a:t>
                      </a:r>
                      <a:endParaRPr lang="en-US" sz="9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txBody>
                  <a:tcPr marL="83136" marR="83136"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IN" sz="900" dirty="0">
                          <a:solidFill>
                            <a:schemeClr val="dk1"/>
                          </a:solidFill>
                        </a:rPr>
                        <a:t>Git, Postman, Maven, IDE</a:t>
                      </a:r>
                      <a:endParaRPr lang="en-US" sz="900" dirty="0">
                        <a:solidFill>
                          <a:schemeClr val="dk1"/>
                        </a:solidFill>
                      </a:endParaRPr>
                    </a:p>
                  </a:txBody>
                  <a:tcPr marL="83136" marR="83136" marT="45725" marB="45725"/>
                </a:tc>
                <a:extLst>
                  <a:ext uri="{0D108BD9-81ED-4DB2-BD59-A6C34878D82A}">
                    <a16:rowId xmlns:a16="http://schemas.microsoft.com/office/drawing/2014/main" val="1408648045"/>
                  </a:ext>
                </a:extLst>
              </a:tr>
            </a:tbl>
          </a:graphicData>
        </a:graphic>
      </p:graphicFrame>
      <p:sp>
        <p:nvSpPr>
          <p:cNvPr id="217" name="Google Shape;217;p1"/>
          <p:cNvSpPr txBox="1">
            <a:spLocks noGrp="1"/>
          </p:cNvSpPr>
          <p:nvPr>
            <p:ph type="body" idx="1"/>
          </p:nvPr>
        </p:nvSpPr>
        <p:spPr>
          <a:xfrm>
            <a:off x="4612005" y="2895600"/>
            <a:ext cx="4368800" cy="3880485"/>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0"/>
              </a:spcBef>
              <a:spcAft>
                <a:spcPts val="0"/>
              </a:spcAft>
              <a:buClr>
                <a:schemeClr val="dk1"/>
              </a:buClr>
              <a:buSzPts val="1200"/>
              <a:buNone/>
            </a:pPr>
            <a:r>
              <a:rPr lang="en-US" sz="1400" b="1" dirty="0">
                <a:latin typeface="Times New Roman" panose="02020603050405020304"/>
                <a:ea typeface="Times New Roman" panose="02020603050405020304"/>
                <a:cs typeface="Times New Roman" panose="02020603050405020304"/>
                <a:sym typeface="Times New Roman" panose="02020603050405020304"/>
              </a:rPr>
              <a:t>AGRICULTURE CROP SYSTEM</a:t>
            </a:r>
          </a:p>
          <a:p>
            <a:pPr marL="0" lvl="0" indent="0" algn="just" rtl="0">
              <a:lnSpc>
                <a:spcPct val="100000"/>
              </a:lnSpc>
              <a:spcBef>
                <a:spcPts val="0"/>
              </a:spcBef>
              <a:spcAft>
                <a:spcPts val="0"/>
              </a:spcAft>
              <a:buClr>
                <a:schemeClr val="dk1"/>
              </a:buClr>
              <a:buSzPts val="1200"/>
              <a:buNone/>
            </a:pPr>
            <a:endParaRPr lang="en-US" sz="1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chemeClr val="dk1"/>
              </a:buClr>
              <a:buSzPts val="1200"/>
              <a:buNone/>
            </a:pPr>
            <a:r>
              <a:rPr lang="en-US" sz="1400" dirty="0">
                <a:latin typeface="Times New Roman" panose="02020603050405020304"/>
                <a:ea typeface="Times New Roman" panose="02020603050405020304"/>
                <a:cs typeface="Times New Roman" panose="02020603050405020304"/>
                <a:sym typeface="Times New Roman" panose="02020603050405020304"/>
              </a:rPr>
              <a:t>Completed case study of agriculture crop  system implementing microservice architecture along with API Gateway , Backend with java , Spring boot and MongoDB, Swagger, responsive UI with Angular</a:t>
            </a:r>
          </a:p>
          <a:p>
            <a:pPr marL="0" lvl="0" indent="0" algn="just" rtl="0">
              <a:lnSpc>
                <a:spcPct val="100000"/>
              </a:lnSpc>
              <a:spcBef>
                <a:spcPts val="0"/>
              </a:spcBef>
              <a:spcAft>
                <a:spcPts val="0"/>
              </a:spcAft>
              <a:buClr>
                <a:schemeClr val="dk1"/>
              </a:buClr>
              <a:buSzPts val="1200"/>
              <a:buNone/>
            </a:pPr>
            <a:endParaRPr lang="en-US" sz="1400" dirty="0">
              <a:solidFill>
                <a:srgbClr val="242424"/>
              </a:solidFill>
              <a:latin typeface="Times New Roman" panose="02020603050405020304"/>
              <a:ea typeface="Times New Roman" panose="02020603050405020304"/>
              <a:cs typeface="Times New Roman" panose="02020603050405020304"/>
              <a:sym typeface="Times New Roman" panose="02020603050405020304"/>
            </a:endParaRPr>
          </a:p>
          <a:p>
            <a:pPr marL="0" lvl="0" indent="228600" algn="just" rtl="0">
              <a:lnSpc>
                <a:spcPct val="100000"/>
              </a:lnSpc>
              <a:spcBef>
                <a:spcPts val="1000"/>
              </a:spcBef>
              <a:spcAft>
                <a:spcPts val="0"/>
              </a:spcAft>
              <a:buClr>
                <a:schemeClr val="dk1"/>
              </a:buClr>
              <a:buSzPts val="1000"/>
              <a:buNone/>
            </a:pPr>
            <a:endParaRPr lang="en-US" dirty="0">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r>
              <a:rPr lang="en-US" sz="1400" b="1" dirty="0">
                <a:latin typeface="Times New Roman" panose="02020603050405020304" pitchFamily="18" charset="0"/>
                <a:cs typeface="Times New Roman" panose="02020603050405020304" pitchFamily="18" charset="0"/>
                <a:sym typeface="Verdana" panose="020B0604030504040204"/>
              </a:rPr>
              <a:t>BOOK  STORE  APP</a:t>
            </a:r>
          </a:p>
          <a:p>
            <a:pPr marL="0" lvl="0" indent="0" algn="l" rtl="0">
              <a:lnSpc>
                <a:spcPct val="114000"/>
              </a:lnSpc>
              <a:spcBef>
                <a:spcPts val="1000"/>
              </a:spcBef>
              <a:spcAft>
                <a:spcPts val="0"/>
              </a:spcAft>
              <a:buClr>
                <a:schemeClr val="dk1"/>
              </a:buClr>
              <a:buSzPts val="1000"/>
              <a:buNone/>
            </a:pPr>
            <a:r>
              <a:rPr lang="en-US" sz="1400" dirty="0">
                <a:latin typeface="Times New Roman" panose="02020603050405020304" pitchFamily="18" charset="0"/>
                <a:cs typeface="Times New Roman" panose="02020603050405020304" pitchFamily="18" charset="0"/>
                <a:sym typeface="Verdana" panose="020B0604030504040204"/>
              </a:rPr>
              <a:t>Completed Bookstore </a:t>
            </a:r>
            <a:r>
              <a:rPr lang="en-US" sz="1400" dirty="0">
                <a:latin typeface="Times New Roman" panose="02020603050405020304" pitchFamily="18" charset="0"/>
                <a:cs typeface="Times New Roman" panose="02020603050405020304" pitchFamily="18" charset="0"/>
              </a:rPr>
              <a:t>App project for Capgemini Internship which was in Monolithic Architecture with Java, Spring Boot , H2 Database and responsive UI with angular.</a:t>
            </a:r>
            <a:endParaRPr lang="en-US" sz="1400" dirty="0">
              <a:latin typeface="Times New Roman" panose="02020603050405020304" pitchFamily="18" charset="0"/>
              <a:cs typeface="Times New Roman" panose="02020603050405020304" pitchFamily="18" charset="0"/>
              <a:sym typeface="Verdana" panose="020B0604030504040204"/>
            </a:endParaRPr>
          </a:p>
          <a:p>
            <a:pPr marL="0" lvl="0" indent="0" algn="l" rtl="0">
              <a:lnSpc>
                <a:spcPct val="114000"/>
              </a:lnSpc>
              <a:spcBef>
                <a:spcPts val="1000"/>
              </a:spcBef>
              <a:spcAft>
                <a:spcPts val="0"/>
              </a:spcAft>
              <a:buClr>
                <a:schemeClr val="dk1"/>
              </a:buClr>
              <a:buSzPts val="1000"/>
              <a:buNone/>
            </a:pPr>
            <a:endParaRPr lang="en-US" sz="1400" b="1" dirty="0">
              <a:latin typeface="Times New Roman" panose="02020603050405020304" pitchFamily="18" charset="0"/>
              <a:cs typeface="Times New Roman" panose="02020603050405020304" pitchFamily="18" charset="0"/>
              <a:sym typeface="Verdana" panose="020B0604030504040204"/>
            </a:endParaRPr>
          </a:p>
          <a:p>
            <a:pPr marL="0" lvl="0" indent="0" algn="l" rtl="0">
              <a:lnSpc>
                <a:spcPct val="114000"/>
              </a:lnSpc>
              <a:spcBef>
                <a:spcPts val="1000"/>
              </a:spcBef>
              <a:spcAft>
                <a:spcPts val="0"/>
              </a:spcAft>
              <a:buClr>
                <a:schemeClr val="dk1"/>
              </a:buClr>
              <a:buSzPts val="1000"/>
              <a:buNone/>
            </a:pPr>
            <a:endParaRPr lang="en-US" sz="1400" b="1" dirty="0">
              <a:latin typeface="Times New Roman" panose="02020603050405020304" pitchFamily="18" charset="0"/>
              <a:cs typeface="Times New Roman" panose="02020603050405020304" pitchFamily="18" charset="0"/>
              <a:sym typeface="Verdana" panose="020B0604030504040204"/>
            </a:endParaRPr>
          </a:p>
          <a:p>
            <a:pPr marL="0" lvl="0" indent="0" algn="l" rtl="0">
              <a:lnSpc>
                <a:spcPct val="114000"/>
              </a:lnSpc>
              <a:spcBef>
                <a:spcPts val="1000"/>
              </a:spcBef>
              <a:spcAft>
                <a:spcPts val="0"/>
              </a:spcAft>
              <a:buClr>
                <a:schemeClr val="dk1"/>
              </a:buClr>
              <a:buSzPts val="1000"/>
              <a:buNone/>
            </a:pPr>
            <a:endParaRPr lang="en-US" sz="1400" dirty="0">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endParaRPr lang="en-US" dirty="0">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endParaRPr lang="en-US" dirty="0">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endParaRPr lang="en-US" dirty="0">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endParaRPr lang="en-US" dirty="0">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endParaRPr lang="en-US" dirty="0">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endParaRPr lang="en-US" dirty="0">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br>
              <a:rPr lang="en-US" dirty="0"/>
            </a:br>
            <a:br>
              <a:rPr lang="en-US" dirty="0"/>
            </a:br>
            <a:endParaRPr lang="en-US" dirty="0"/>
          </a:p>
        </p:txBody>
      </p:sp>
      <p:sp>
        <p:nvSpPr>
          <p:cNvPr id="218" name="Google Shape;218;p1"/>
          <p:cNvSpPr txBox="1">
            <a:spLocks noGrp="1"/>
          </p:cNvSpPr>
          <p:nvPr>
            <p:ph type="body" idx="3"/>
          </p:nvPr>
        </p:nvSpPr>
        <p:spPr>
          <a:xfrm>
            <a:off x="2468563" y="665163"/>
            <a:ext cx="6056312" cy="322262"/>
          </a:xfrm>
          <a:prstGeom prst="rect">
            <a:avLst/>
          </a:prstGeom>
          <a:noFill/>
          <a:ln>
            <a:noFill/>
          </a:ln>
        </p:spPr>
        <p:txBody>
          <a:bodyPr spcFirstLastPara="1" wrap="square" lIns="0" tIns="0" rIns="0" bIns="0" anchor="t" anchorCtr="0">
            <a:noAutofit/>
          </a:bodyPr>
          <a:lstStyle/>
          <a:p>
            <a:pPr marL="0" lvl="0" indent="0" algn="l" rtl="0">
              <a:lnSpc>
                <a:spcPct val="157000"/>
              </a:lnSpc>
              <a:spcBef>
                <a:spcPts val="0"/>
              </a:spcBef>
              <a:spcAft>
                <a:spcPts val="0"/>
              </a:spcAft>
              <a:buClr>
                <a:schemeClr val="lt1"/>
              </a:buClr>
              <a:buSzPts val="1400"/>
              <a:buNone/>
            </a:pPr>
            <a:r>
              <a:rPr lang="en-US" dirty="0"/>
              <a:t>Analyst/Software Engineer</a:t>
            </a:r>
          </a:p>
        </p:txBody>
      </p:sp>
      <p:sp>
        <p:nvSpPr>
          <p:cNvPr id="219" name="Google Shape;219;p1"/>
          <p:cNvSpPr txBox="1">
            <a:spLocks noGrp="1"/>
          </p:cNvSpPr>
          <p:nvPr>
            <p:ph type="body" idx="6"/>
          </p:nvPr>
        </p:nvSpPr>
        <p:spPr>
          <a:xfrm>
            <a:off x="3259665" y="1583786"/>
            <a:ext cx="2927962" cy="31741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IN" dirty="0"/>
              <a:t>Abhinav.akash@capgemini.com</a:t>
            </a:r>
            <a:endParaRPr lang="en-US" dirty="0"/>
          </a:p>
        </p:txBody>
      </p:sp>
      <p:sp>
        <p:nvSpPr>
          <p:cNvPr id="220" name="Google Shape;220;p1"/>
          <p:cNvSpPr txBox="1">
            <a:spLocks noGrp="1"/>
          </p:cNvSpPr>
          <p:nvPr>
            <p:ph type="body" idx="7"/>
          </p:nvPr>
        </p:nvSpPr>
        <p:spPr>
          <a:xfrm>
            <a:off x="3352483" y="1828483"/>
            <a:ext cx="2382837" cy="330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+91 7667321137</a:t>
            </a:r>
          </a:p>
        </p:txBody>
      </p:sp>
      <p:sp>
        <p:nvSpPr>
          <p:cNvPr id="221" name="Google Shape;221;p1"/>
          <p:cNvSpPr txBox="1">
            <a:spLocks noGrp="1"/>
          </p:cNvSpPr>
          <p:nvPr>
            <p:ph type="body" idx="8"/>
          </p:nvPr>
        </p:nvSpPr>
        <p:spPr>
          <a:xfrm>
            <a:off x="518736" y="2773544"/>
            <a:ext cx="3978346" cy="3894772"/>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200" b="1" dirty="0"/>
              <a:t>Full Stack Developer</a:t>
            </a:r>
          </a:p>
          <a:p>
            <a:pPr marL="234950" lvl="0" indent="-171450" algn="l" rtl="0">
              <a:lnSpc>
                <a:spcPct val="114000"/>
              </a:lnSpc>
              <a:spcBef>
                <a:spcPts val="1000"/>
              </a:spcBef>
              <a:spcAft>
                <a:spcPts val="0"/>
              </a:spcAft>
              <a:buClr>
                <a:schemeClr val="dk1"/>
              </a:buClr>
              <a:buSzPts val="1000"/>
              <a:buFont typeface="Wingdings" panose="05000000000000000000" pitchFamily="2" charset="2"/>
              <a:buChar char="q"/>
            </a:pPr>
            <a:r>
              <a:rPr lang="en-US" sz="1200" dirty="0"/>
              <a:t>An optimistic learner with knowledge in both </a:t>
            </a:r>
            <a:r>
              <a:rPr lang="en-US" sz="1200" b="1" dirty="0"/>
              <a:t>Front-End</a:t>
            </a:r>
            <a:r>
              <a:rPr lang="en-US" sz="1200" dirty="0"/>
              <a:t> and </a:t>
            </a:r>
            <a:r>
              <a:rPr lang="en-US" sz="1200" b="1" dirty="0"/>
              <a:t>Back-End</a:t>
            </a:r>
            <a:r>
              <a:rPr lang="en-US" sz="1200" dirty="0"/>
              <a:t> Development with good communication skill who is always eager to contribute to the advancement of knowledge.</a:t>
            </a:r>
          </a:p>
          <a:p>
            <a:pPr marL="234950" lvl="0" indent="-171450" algn="l" rtl="0">
              <a:lnSpc>
                <a:spcPct val="114000"/>
              </a:lnSpc>
              <a:spcBef>
                <a:spcPts val="1000"/>
              </a:spcBef>
              <a:spcAft>
                <a:spcPts val="0"/>
              </a:spcAft>
              <a:buClr>
                <a:schemeClr val="dk1"/>
              </a:buClr>
              <a:buSzPts val="1000"/>
              <a:buFont typeface="Wingdings" panose="05000000000000000000" pitchFamily="2" charset="2"/>
              <a:buChar char="q"/>
            </a:pPr>
            <a:r>
              <a:rPr lang="en-US" sz="1200" dirty="0"/>
              <a:t>Good knowledge of java programming and proficiency in </a:t>
            </a:r>
            <a:r>
              <a:rPr lang="en-US" sz="1200" b="1" dirty="0"/>
              <a:t>spring framework</a:t>
            </a:r>
            <a:r>
              <a:rPr lang="en-US" sz="1200" dirty="0"/>
              <a:t> and </a:t>
            </a:r>
            <a:r>
              <a:rPr lang="en-US" sz="1200" b="1" dirty="0"/>
              <a:t>spring boot</a:t>
            </a:r>
            <a:r>
              <a:rPr lang="en-US" sz="1200" dirty="0"/>
              <a:t> and creating </a:t>
            </a:r>
            <a:r>
              <a:rPr lang="en-US" sz="1200" b="1" dirty="0"/>
              <a:t>Single page</a:t>
            </a:r>
            <a:r>
              <a:rPr lang="en-US" sz="1200" dirty="0"/>
              <a:t> web application in </a:t>
            </a:r>
            <a:r>
              <a:rPr lang="en-US" sz="1200" b="1" dirty="0"/>
              <a:t>Angular</a:t>
            </a:r>
            <a:r>
              <a:rPr lang="en-US" sz="1200" dirty="0"/>
              <a:t> with working knowledge on </a:t>
            </a:r>
            <a:r>
              <a:rPr lang="en-US" sz="1200" b="1" dirty="0"/>
              <a:t>template-driven reactive forms</a:t>
            </a:r>
            <a:r>
              <a:rPr lang="en-US" sz="1200" dirty="0"/>
              <a:t> , </a:t>
            </a:r>
            <a:r>
              <a:rPr lang="en-US" sz="1200" b="1" dirty="0"/>
              <a:t>routing</a:t>
            </a:r>
            <a:r>
              <a:rPr lang="en-US" sz="1200" dirty="0"/>
              <a:t> and </a:t>
            </a:r>
            <a:r>
              <a:rPr lang="en-US" sz="1200" b="1" dirty="0"/>
              <a:t>Angular material</a:t>
            </a:r>
            <a:r>
              <a:rPr lang="en-US" sz="1200" dirty="0"/>
              <a:t>.</a:t>
            </a:r>
          </a:p>
          <a:p>
            <a:pPr marL="234950" lvl="0" indent="-171450" algn="l" rtl="0">
              <a:lnSpc>
                <a:spcPct val="114000"/>
              </a:lnSpc>
              <a:spcBef>
                <a:spcPts val="1000"/>
              </a:spcBef>
              <a:spcAft>
                <a:spcPts val="0"/>
              </a:spcAft>
              <a:buClr>
                <a:schemeClr val="dk1"/>
              </a:buClr>
              <a:buSzPts val="1000"/>
              <a:buFont typeface="Wingdings" panose="05000000000000000000" pitchFamily="2" charset="2"/>
              <a:buChar char="q"/>
            </a:pPr>
            <a:r>
              <a:rPr lang="en-US" sz="1200" dirty="0"/>
              <a:t>Experience in creating documentation with Java Docs and Swagger and in unit testing using </a:t>
            </a:r>
            <a:r>
              <a:rPr lang="en-US" sz="1200" b="1" dirty="0"/>
              <a:t>Junit</a:t>
            </a:r>
            <a:r>
              <a:rPr lang="en-US" sz="1200" dirty="0"/>
              <a:t> ,</a:t>
            </a:r>
            <a:r>
              <a:rPr lang="en-US" sz="1200" b="1" dirty="0"/>
              <a:t>Mockito</a:t>
            </a:r>
            <a:r>
              <a:rPr lang="en-US" sz="1200" dirty="0"/>
              <a:t> including code quality compliance and development experience using </a:t>
            </a:r>
            <a:r>
              <a:rPr lang="en-US" sz="1200" b="1" dirty="0"/>
              <a:t>Eclipe IDE</a:t>
            </a:r>
            <a:r>
              <a:rPr lang="en-US" sz="1200" dirty="0"/>
              <a:t>, </a:t>
            </a:r>
            <a:r>
              <a:rPr lang="en-US" sz="1200" b="1" dirty="0"/>
              <a:t>VS code</a:t>
            </a:r>
            <a:r>
              <a:rPr lang="en-US" sz="1200" dirty="0"/>
              <a:t>,</a:t>
            </a:r>
            <a:r>
              <a:rPr lang="en-US" sz="1200" b="1" dirty="0"/>
              <a:t> Postman API</a:t>
            </a:r>
            <a:r>
              <a:rPr lang="en-US" sz="1200" dirty="0"/>
              <a:t> connection and </a:t>
            </a:r>
            <a:r>
              <a:rPr lang="en-US" sz="1200" b="1" dirty="0"/>
              <a:t>MongoDB</a:t>
            </a:r>
          </a:p>
          <a:p>
            <a:pPr marL="171450" lvl="0" indent="-107950" algn="l" rtl="0">
              <a:lnSpc>
                <a:spcPct val="114000"/>
              </a:lnSpc>
              <a:spcBef>
                <a:spcPts val="1000"/>
              </a:spcBef>
              <a:spcAft>
                <a:spcPts val="0"/>
              </a:spcAft>
              <a:buClr>
                <a:schemeClr val="dk1"/>
              </a:buClr>
              <a:buSzPts val="1000"/>
              <a:buFont typeface="Arial" panose="020B0604020202020204"/>
              <a:buNone/>
            </a:pPr>
            <a:endParaRPr b="1"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endParaRPr b="1" dirty="0"/>
          </a:p>
        </p:txBody>
      </p:sp>
      <p:sp>
        <p:nvSpPr>
          <p:cNvPr id="222" name="Google Shape;222;p1"/>
          <p:cNvSpPr txBox="1">
            <a:spLocks noGrp="1"/>
          </p:cNvSpPr>
          <p:nvPr>
            <p:ph type="body" idx="2"/>
          </p:nvPr>
        </p:nvSpPr>
        <p:spPr>
          <a:xfrm>
            <a:off x="2468563" y="290513"/>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IN" dirty="0"/>
              <a:t>A</a:t>
            </a:r>
            <a:r>
              <a:rPr lang="en-US" dirty="0" err="1"/>
              <a:t>bhinav</a:t>
            </a:r>
            <a:r>
              <a:rPr lang="en-US" dirty="0"/>
              <a:t> Akash</a:t>
            </a:r>
          </a:p>
        </p:txBody>
      </p:sp>
      <p:sp>
        <p:nvSpPr>
          <p:cNvPr id="224" name="Google Shape;224;p1"/>
          <p:cNvSpPr txBox="1"/>
          <p:nvPr/>
        </p:nvSpPr>
        <p:spPr>
          <a:xfrm>
            <a:off x="3076575" y="1949295"/>
            <a:ext cx="2381250" cy="488315"/>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panose="020B0604020202020204"/>
              <a:buNone/>
            </a:pPr>
            <a:r>
              <a:rPr lang="en-US" sz="1100" b="0" i="0" u="none" strike="noStrike" cap="none" dirty="0">
                <a:solidFill>
                  <a:srgbClr val="FFFFFF"/>
                </a:solidFill>
                <a:latin typeface="Verdana" panose="020B0604030504040204"/>
                <a:ea typeface="Verdana" panose="020B0604030504040204"/>
                <a:cs typeface="Verdana" panose="020B0604030504040204"/>
                <a:sym typeface="Verdana" panose="020B0604030504040204"/>
              </a:rPr>
              <a:t>A4</a:t>
            </a:r>
          </a:p>
        </p:txBody>
      </p:sp>
      <p:sp>
        <p:nvSpPr>
          <p:cNvPr id="225" name="Google Shape;225;p1"/>
          <p:cNvSpPr/>
          <p:nvPr/>
        </p:nvSpPr>
        <p:spPr>
          <a:xfrm>
            <a:off x="9149572" y="468576"/>
            <a:ext cx="2895283" cy="443158"/>
          </a:xfrm>
          <a:prstGeom prst="rect">
            <a:avLst/>
          </a:prstGeom>
          <a:noFill/>
          <a:ln>
            <a:noFill/>
          </a:ln>
        </p:spPr>
        <p:txBody>
          <a:bodyPr spcFirstLastPara="1" wrap="square" lIns="91425" tIns="45700" rIns="91425" bIns="45700" anchor="t" anchorCtr="0">
            <a:spAutoFit/>
          </a:bodyPr>
          <a:lstStyle/>
          <a:p>
            <a:pPr marL="0" marR="0" lvl="0" indent="0" algn="ctr" rtl="0">
              <a:lnSpc>
                <a:spcPct val="114000"/>
              </a:lnSpc>
              <a:spcBef>
                <a:spcPts val="0"/>
              </a:spcBef>
              <a:spcAft>
                <a:spcPts val="0"/>
              </a:spcAft>
              <a:buNone/>
            </a:pPr>
            <a:r>
              <a:rPr lang="en-US" sz="1000" b="0" i="0" u="none" strike="noStrike" cap="none" dirty="0">
                <a:solidFill>
                  <a:schemeClr val="dk1"/>
                </a:solidFill>
                <a:latin typeface="Verdana" panose="020B0604030504040204"/>
                <a:ea typeface="Verdana" panose="020B0604030504040204"/>
                <a:cs typeface="Verdana" panose="020B0604030504040204"/>
                <a:sym typeface="Verdana" panose="020B0604030504040204"/>
              </a:rPr>
              <a:t>Bachelor of </a:t>
            </a:r>
            <a:r>
              <a:rPr lang="en-US" sz="1000" dirty="0">
                <a:solidFill>
                  <a:schemeClr val="dk1"/>
                </a:solidFill>
                <a:latin typeface="Verdana" panose="020B0604030504040204"/>
                <a:ea typeface="Verdana" panose="020B0604030504040204"/>
                <a:cs typeface="Verdana" panose="020B0604030504040204"/>
                <a:sym typeface="Verdana" panose="020B0604030504040204"/>
              </a:rPr>
              <a:t>Technology</a:t>
            </a:r>
            <a:r>
              <a:rPr lang="en-US" sz="1000" b="0" i="0" u="none" strike="noStrike" cap="none" dirty="0">
                <a:solidFill>
                  <a:schemeClr val="dk1"/>
                </a:solidFill>
                <a:latin typeface="Verdana" panose="020B0604030504040204"/>
                <a:ea typeface="Verdana" panose="020B0604030504040204"/>
                <a:cs typeface="Verdana" panose="020B0604030504040204"/>
                <a:sym typeface="Verdana" panose="020B0604030504040204"/>
              </a:rPr>
              <a:t>,</a:t>
            </a:r>
            <a:endParaRPr sz="1000" dirty="0">
              <a:solidFill>
                <a:schemeClr val="dk1"/>
              </a:solidFill>
              <a:latin typeface="Verdana" panose="020B0604030504040204"/>
              <a:ea typeface="Verdana" panose="020B0604030504040204"/>
              <a:cs typeface="Verdana" panose="020B0604030504040204"/>
              <a:sym typeface="Verdana" panose="020B0604030504040204"/>
            </a:endParaRPr>
          </a:p>
          <a:p>
            <a:pPr marL="0" marR="0" lvl="0" indent="0" algn="ctr" rtl="0">
              <a:lnSpc>
                <a:spcPct val="114000"/>
              </a:lnSpc>
              <a:spcBef>
                <a:spcPts val="0"/>
              </a:spcBef>
              <a:spcAft>
                <a:spcPts val="0"/>
              </a:spcAft>
              <a:buNone/>
            </a:pPr>
            <a:r>
              <a:rPr lang="en-US" sz="1000" dirty="0">
                <a:solidFill>
                  <a:schemeClr val="dk1"/>
                </a:solidFill>
                <a:latin typeface="Verdana" panose="020B0604030504040204"/>
                <a:ea typeface="Verdana" panose="020B0604030504040204"/>
                <a:cs typeface="Verdana" panose="020B0604030504040204"/>
                <a:sym typeface="Verdana" panose="020B0604030504040204"/>
              </a:rPr>
              <a:t>Mechanical Engineering </a:t>
            </a:r>
            <a:r>
              <a:rPr lang="en-US" sz="1000" b="0" i="0" u="none" strike="noStrike" cap="none" dirty="0">
                <a:solidFill>
                  <a:schemeClr val="dk1"/>
                </a:solidFill>
                <a:latin typeface="Verdana" panose="020B0604030504040204"/>
                <a:ea typeface="Verdana" panose="020B0604030504040204"/>
                <a:cs typeface="Verdana" panose="020B0604030504040204"/>
                <a:sym typeface="Verdana" panose="020B0604030504040204"/>
              </a:rPr>
              <a:t>: </a:t>
            </a:r>
            <a:r>
              <a:rPr lang="en-US" sz="1000" dirty="0">
                <a:solidFill>
                  <a:schemeClr val="dk1"/>
                </a:solidFill>
                <a:latin typeface="Verdana" panose="020B0604030504040204"/>
                <a:ea typeface="Verdana" panose="020B0604030504040204"/>
                <a:cs typeface="Verdana" panose="020B0604030504040204"/>
                <a:sym typeface="Verdana" panose="020B0604030504040204"/>
              </a:rPr>
              <a:t>2018-22</a:t>
            </a:r>
            <a:endParaRPr sz="1000" b="0" i="0" u="none" strike="noStrike" cap="none" dirty="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226" name="Google Shape;226;p1"/>
          <p:cNvSpPr/>
          <p:nvPr/>
        </p:nvSpPr>
        <p:spPr>
          <a:xfrm>
            <a:off x="9254489" y="826294"/>
            <a:ext cx="937895" cy="245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panose="020B0604030504040204"/>
              <a:buNone/>
            </a:pPr>
            <a:r>
              <a:rPr lang="en-US" sz="1000" b="1" i="0" u="none" strike="noStrike" cap="none" dirty="0">
                <a:solidFill>
                  <a:srgbClr val="0070AD"/>
                </a:solidFill>
                <a:latin typeface="Verdana" panose="020B0604030504040204"/>
                <a:ea typeface="Verdana" panose="020B0604030504040204"/>
                <a:cs typeface="Verdana" panose="020B0604030504040204"/>
                <a:sym typeface="Verdana" panose="020B0604030504040204"/>
              </a:rPr>
              <a:t>Skills</a:t>
            </a:r>
            <a:endParaRPr sz="10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229" name="Google Shape;229;p1"/>
          <p:cNvSpPr txBox="1"/>
          <p:nvPr/>
        </p:nvSpPr>
        <p:spPr>
          <a:xfrm>
            <a:off x="3581400" y="1257492"/>
            <a:ext cx="173420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lt1"/>
                </a:solidFill>
                <a:latin typeface="Verdana" panose="020B0604030504040204"/>
                <a:ea typeface="Verdana" panose="020B0604030504040204"/>
                <a:cs typeface="Verdana" panose="020B0604030504040204"/>
                <a:sym typeface="Verdana" panose="020B0604030504040204"/>
              </a:rPr>
              <a:t>MUMBAI</a:t>
            </a:r>
          </a:p>
        </p:txBody>
      </p:sp>
      <p:pic>
        <p:nvPicPr>
          <p:cNvPr id="4" name="Picture 3" descr="A person wearing glasses&#10;&#10;Description automatically generated with medium confidence">
            <a:extLst>
              <a:ext uri="{FF2B5EF4-FFF2-40B4-BE49-F238E27FC236}">
                <a16:creationId xmlns:a16="http://schemas.microsoft.com/office/drawing/2014/main" id="{3015A9EC-BD54-472A-AAB8-414B0913BB14}"/>
              </a:ext>
            </a:extLst>
          </p:cNvPr>
          <p:cNvPicPr>
            <a:picLocks noChangeAspect="1"/>
          </p:cNvPicPr>
          <p:nvPr/>
        </p:nvPicPr>
        <p:blipFill>
          <a:blip r:embed="rId3"/>
          <a:stretch>
            <a:fillRect/>
          </a:stretch>
        </p:blipFill>
        <p:spPr>
          <a:xfrm>
            <a:off x="812553" y="270692"/>
            <a:ext cx="1374918" cy="17228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TotalTime>
  <Words>326</Words>
  <Application>Microsoft Office PowerPoint</Application>
  <PresentationFormat>Widescreen</PresentationFormat>
  <Paragraphs>53</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Noto Sans Symbols</vt:lpstr>
      <vt:lpstr>Times New Roman</vt:lpstr>
      <vt:lpstr>Verdana</vt:lpstr>
      <vt:lpstr>Wingdings</vt: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Abhinav Akash</cp:lastModifiedBy>
  <cp:revision>4</cp:revision>
  <dcterms:created xsi:type="dcterms:W3CDTF">2022-11-02T07:30:00Z</dcterms:created>
  <dcterms:modified xsi:type="dcterms:W3CDTF">2023-01-03T14:42:11Z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1033-11.2.0.11440</vt:lpwstr>
  </property>
  <property fmtid="{D5CDD505-2E9C-101B-9397-08002B2CF9AE}" pid="4" name="ICV">
    <vt:lpwstr>C921A3AF5A794D4198700AB1469F4DFF</vt:lpwstr>
  </property>
</Properties>
</file>