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589" r:id="rId2"/>
    <p:sldId id="941" r:id="rId3"/>
    <p:sldId id="940" r:id="rId4"/>
    <p:sldId id="939" r:id="rId5"/>
    <p:sldId id="655" r:id="rId6"/>
    <p:sldId id="942" r:id="rId7"/>
    <p:sldId id="943" r:id="rId8"/>
    <p:sldId id="945" r:id="rId9"/>
    <p:sldId id="947" r:id="rId10"/>
    <p:sldId id="949"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9">
          <p15:clr>
            <a:srgbClr val="A4A3A4"/>
          </p15:clr>
        </p15:guide>
        <p15:guide id="2" pos="2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0000"/>
    <a:srgbClr val="838383"/>
    <a:srgbClr val="BB2924"/>
    <a:srgbClr val="BB292C"/>
    <a:srgbClr val="BB2928"/>
    <a:srgbClr val="D92728"/>
    <a:srgbClr val="CC0424"/>
    <a:srgbClr val="2E67B2"/>
    <a:srgbClr val="6363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6A3DE-4FF6-095C-8C3C-1F1AA698D075}" v="13" dt="2019-06-06T15:56:18.596"/>
    <p1510:client id="{6B3491A5-93C5-460E-B3E5-85255DF260CC}" v="20" dt="2019-06-06T15:22:01.658"/>
    <p1510:client id="{9C33C2DB-4C1B-D157-1209-39C6E01327DA}" v="7" dt="2019-06-06T16:06:41.662"/>
    <p1510:client id="{CA9DFBE7-3105-4985-86CB-9A77F950D4C1}" v="33" dt="2019-06-06T16:35:10.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98" d="100"/>
          <a:sy n="98" d="100"/>
        </p:scale>
        <p:origin x="474" y="72"/>
      </p:cViewPr>
      <p:guideLst>
        <p:guide orient="horz" pos="3059"/>
        <p:guide pos="276"/>
      </p:guideLst>
    </p:cSldViewPr>
  </p:slideViewPr>
  <p:notesTextViewPr>
    <p:cViewPr>
      <p:scale>
        <a:sx n="1" d="1"/>
        <a:sy n="1" d="1"/>
      </p:scale>
      <p:origin x="0" y="0"/>
    </p:cViewPr>
  </p:notesTextViewPr>
  <p:sorterViewPr>
    <p:cViewPr>
      <p:scale>
        <a:sx n="100" d="100"/>
        <a:sy n="100" d="100"/>
      </p:scale>
      <p:origin x="0" y="-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E3A677-7606-8747-8252-CEE5F518BFC8}" type="datetimeFigureOut">
              <a:rPr lang="en-US" smtClean="0"/>
              <a:t>3/2/2021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53ABC0-C9B2-0343-A14C-11871C4A17B6}" type="slidenum">
              <a:rPr lang="en-US" smtClean="0"/>
              <a:t>‹#›</a:t>
            </a:fld>
            <a:endParaRPr lang="en-US"/>
          </a:p>
        </p:txBody>
      </p:sp>
    </p:spTree>
    <p:extLst>
      <p:ext uri="{BB962C8B-B14F-4D97-AF65-F5344CB8AC3E}">
        <p14:creationId xmlns:p14="http://schemas.microsoft.com/office/powerpoint/2010/main" val="25543543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A6056-37CC-C540-9CE6-38906B3677CE}" type="datetimeFigureOut">
              <a:rPr lang="en-US" smtClean="0"/>
              <a:t>3/2/2021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81E2D-F026-5242-A342-41C313AC9D8C}" type="slidenum">
              <a:rPr lang="en-US" smtClean="0"/>
              <a:t>‹#›</a:t>
            </a:fld>
            <a:endParaRPr lang="en-US"/>
          </a:p>
        </p:txBody>
      </p:sp>
    </p:spTree>
    <p:extLst>
      <p:ext uri="{BB962C8B-B14F-4D97-AF65-F5344CB8AC3E}">
        <p14:creationId xmlns:p14="http://schemas.microsoft.com/office/powerpoint/2010/main" val="25417576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481E2D-F026-5242-A342-41C313AC9D8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63736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3</a:t>
            </a:fld>
            <a:endParaRPr lang="en-US"/>
          </a:p>
        </p:txBody>
      </p:sp>
    </p:spTree>
    <p:extLst>
      <p:ext uri="{BB962C8B-B14F-4D97-AF65-F5344CB8AC3E}">
        <p14:creationId xmlns:p14="http://schemas.microsoft.com/office/powerpoint/2010/main" val="172770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A8BCB1-B904-41DD-B73D-9D6587A2E07D}" type="slidenum">
              <a:rPr lang="en-US" smtClean="0"/>
              <a:pPr/>
              <a:t>4</a:t>
            </a:fld>
            <a:endParaRPr lang="en-US"/>
          </a:p>
        </p:txBody>
      </p:sp>
    </p:spTree>
    <p:extLst>
      <p:ext uri="{BB962C8B-B14F-4D97-AF65-F5344CB8AC3E}">
        <p14:creationId xmlns:p14="http://schemas.microsoft.com/office/powerpoint/2010/main" val="4189373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0481E2D-F026-5242-A342-41C313AC9D8C}" type="slidenum">
              <a:rPr lang="en-US" smtClean="0"/>
              <a:t>5</a:t>
            </a:fld>
            <a:endParaRPr lang="en-US"/>
          </a:p>
        </p:txBody>
      </p:sp>
    </p:spTree>
    <p:extLst>
      <p:ext uri="{BB962C8B-B14F-4D97-AF65-F5344CB8AC3E}">
        <p14:creationId xmlns:p14="http://schemas.microsoft.com/office/powerpoint/2010/main" val="249949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6</a:t>
            </a:fld>
            <a:endParaRPr lang="en-US"/>
          </a:p>
        </p:txBody>
      </p:sp>
    </p:spTree>
    <p:extLst>
      <p:ext uri="{BB962C8B-B14F-4D97-AF65-F5344CB8AC3E}">
        <p14:creationId xmlns:p14="http://schemas.microsoft.com/office/powerpoint/2010/main" val="22022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7</a:t>
            </a:fld>
            <a:endParaRPr lang="en-US"/>
          </a:p>
        </p:txBody>
      </p:sp>
    </p:spTree>
    <p:extLst>
      <p:ext uri="{BB962C8B-B14F-4D97-AF65-F5344CB8AC3E}">
        <p14:creationId xmlns:p14="http://schemas.microsoft.com/office/powerpoint/2010/main" val="376925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8</a:t>
            </a:fld>
            <a:endParaRPr lang="en-US"/>
          </a:p>
        </p:txBody>
      </p:sp>
    </p:spTree>
    <p:extLst>
      <p:ext uri="{BB962C8B-B14F-4D97-AF65-F5344CB8AC3E}">
        <p14:creationId xmlns:p14="http://schemas.microsoft.com/office/powerpoint/2010/main" val="3245935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9</a:t>
            </a:fld>
            <a:endParaRPr lang="en-US"/>
          </a:p>
        </p:txBody>
      </p:sp>
    </p:spTree>
    <p:extLst>
      <p:ext uri="{BB962C8B-B14F-4D97-AF65-F5344CB8AC3E}">
        <p14:creationId xmlns:p14="http://schemas.microsoft.com/office/powerpoint/2010/main" val="3370145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10</a:t>
            </a:fld>
            <a:endParaRPr lang="en-US"/>
          </a:p>
        </p:txBody>
      </p:sp>
    </p:spTree>
    <p:extLst>
      <p:ext uri="{BB962C8B-B14F-4D97-AF65-F5344CB8AC3E}">
        <p14:creationId xmlns:p14="http://schemas.microsoft.com/office/powerpoint/2010/main" val="3943025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hyperlink" Target="https://twitter.com/OnwardTech"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s://www.linkedin.com/company/11498?trk=NUS_CMPY_TWIT" TargetMode="External"/><Relationship Id="rId4" Type="http://schemas.openxmlformats.org/officeDocument/2006/relationships/hyperlink" Target="http://www.onwardgroup.com" TargetMode="External"/><Relationship Id="rId9"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4347" y="1946162"/>
            <a:ext cx="6114143" cy="1102519"/>
          </a:xfrm>
        </p:spPr>
        <p:txBody>
          <a:bodyPr>
            <a:normAutofit/>
          </a:bodyPr>
          <a:lstStyle>
            <a:lvl1pPr>
              <a:defRPr sz="2400">
                <a:solidFill>
                  <a:srgbClr val="BB292C"/>
                </a:solidFill>
              </a:defRPr>
            </a:lvl1pPr>
          </a:lstStyle>
          <a:p>
            <a:r>
              <a:rPr lang="en-US"/>
              <a:t> </a:t>
            </a:r>
            <a:r>
              <a:rPr lang="en-US">
                <a:solidFill>
                  <a:srgbClr val="2E67B2"/>
                </a:solidFill>
              </a:rPr>
              <a:t>/</a:t>
            </a:r>
            <a:r>
              <a:rPr lang="en-US">
                <a:solidFill>
                  <a:srgbClr val="CC0424"/>
                </a:solidFill>
              </a:rPr>
              <a:t>/ </a:t>
            </a:r>
            <a:r>
              <a:rPr lang="en-US">
                <a:solidFill>
                  <a:srgbClr val="2E67B2"/>
                </a:solidFill>
              </a:rPr>
              <a:t>Click to edit Master title style</a:t>
            </a:r>
          </a:p>
        </p:txBody>
      </p:sp>
      <p:sp>
        <p:nvSpPr>
          <p:cNvPr id="3" name="Subtitle 2"/>
          <p:cNvSpPr>
            <a:spLocks noGrp="1"/>
          </p:cNvSpPr>
          <p:nvPr>
            <p:ph type="subTitle" idx="1"/>
          </p:nvPr>
        </p:nvSpPr>
        <p:spPr>
          <a:xfrm>
            <a:off x="348686" y="3193143"/>
            <a:ext cx="5759904" cy="573314"/>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Freeform 7"/>
          <p:cNvSpPr>
            <a:spLocks/>
          </p:cNvSpPr>
          <p:nvPr/>
        </p:nvSpPr>
        <p:spPr bwMode="auto">
          <a:xfrm>
            <a:off x="7318284" y="444264"/>
            <a:ext cx="3068" cy="4320"/>
          </a:xfrm>
          <a:custGeom>
            <a:avLst/>
            <a:gdLst/>
            <a:ahLst/>
            <a:cxnLst>
              <a:cxn ang="0">
                <a:pos x="3068" y="0"/>
              </a:cxn>
              <a:cxn ang="0">
                <a:pos x="2190" y="0"/>
              </a:cxn>
              <a:cxn ang="0">
                <a:pos x="0" y="4320"/>
              </a:cxn>
              <a:cxn ang="0">
                <a:pos x="2460" y="4320"/>
              </a:cxn>
              <a:cxn ang="0">
                <a:pos x="3068" y="3112"/>
              </a:cxn>
              <a:cxn ang="0">
                <a:pos x="3068" y="0"/>
              </a:cxn>
            </a:cxnLst>
            <a:rect l="0" t="0" r="r" b="b"/>
            <a:pathLst>
              <a:path w="3068" h="4320">
                <a:moveTo>
                  <a:pt x="3068" y="0"/>
                </a:moveTo>
                <a:lnTo>
                  <a:pt x="2190" y="0"/>
                </a:lnTo>
                <a:lnTo>
                  <a:pt x="0" y="4320"/>
                </a:lnTo>
                <a:lnTo>
                  <a:pt x="2460" y="4320"/>
                </a:lnTo>
                <a:lnTo>
                  <a:pt x="3068" y="3112"/>
                </a:lnTo>
                <a:lnTo>
                  <a:pt x="3068" y="0"/>
                </a:lnTo>
                <a:close/>
              </a:path>
            </a:pathLst>
          </a:custGeom>
          <a:solidFill>
            <a:srgbClr val="0068B4"/>
          </a:solidFill>
          <a:ln w="9525">
            <a:noFill/>
            <a:round/>
            <a:headEnd/>
            <a:tailEnd/>
          </a:ln>
        </p:spPr>
        <p:txBody>
          <a:bodyPr vert="horz" wrap="square" lIns="91440" tIns="45720" rIns="91440" bIns="45720" numCol="1" anchor="t" anchorCtr="0" compatLnSpc="1">
            <a:prstTxWarp prst="textNoShape">
              <a:avLst/>
            </a:prstTxWarp>
          </a:bodyPr>
          <a:lstStyle/>
          <a:p>
            <a:endParaRPr lang="en-US" kern="1200"/>
          </a:p>
        </p:txBody>
      </p:sp>
      <p:sp>
        <p:nvSpPr>
          <p:cNvPr id="25" name="Freeform 9"/>
          <p:cNvSpPr>
            <a:spLocks/>
          </p:cNvSpPr>
          <p:nvPr userDrawn="1"/>
        </p:nvSpPr>
        <p:spPr bwMode="auto">
          <a:xfrm>
            <a:off x="8372475" y="3698081"/>
            <a:ext cx="771525" cy="1445419"/>
          </a:xfrm>
          <a:custGeom>
            <a:avLst/>
            <a:gdLst/>
            <a:ahLst/>
            <a:cxnLst>
              <a:cxn ang="0">
                <a:pos x="608" y="0"/>
              </a:cxn>
              <a:cxn ang="0">
                <a:pos x="0" y="1214"/>
              </a:cxn>
              <a:cxn ang="0">
                <a:pos x="608" y="1214"/>
              </a:cxn>
              <a:cxn ang="0">
                <a:pos x="608" y="0"/>
              </a:cxn>
            </a:cxnLst>
            <a:rect l="0" t="0" r="r" b="b"/>
            <a:pathLst>
              <a:path w="608" h="1214">
                <a:moveTo>
                  <a:pt x="608" y="0"/>
                </a:moveTo>
                <a:lnTo>
                  <a:pt x="0" y="1214"/>
                </a:lnTo>
                <a:lnTo>
                  <a:pt x="608" y="1214"/>
                </a:lnTo>
                <a:lnTo>
                  <a:pt x="608" y="0"/>
                </a:lnTo>
                <a:close/>
              </a:path>
            </a:pathLst>
          </a:custGeom>
          <a:solidFill>
            <a:srgbClr val="BB2928"/>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CC0424"/>
              </a:solidFill>
            </a:endParaRPr>
          </a:p>
        </p:txBody>
      </p:sp>
      <p:sp>
        <p:nvSpPr>
          <p:cNvPr id="26" name="Freeform 10"/>
          <p:cNvSpPr>
            <a:spLocks/>
          </p:cNvSpPr>
          <p:nvPr userDrawn="1"/>
        </p:nvSpPr>
        <p:spPr bwMode="auto">
          <a:xfrm>
            <a:off x="5491162" y="0"/>
            <a:ext cx="3652838" cy="5143500"/>
          </a:xfrm>
          <a:custGeom>
            <a:avLst/>
            <a:gdLst/>
            <a:ahLst/>
            <a:cxnLst>
              <a:cxn ang="0">
                <a:pos x="3068" y="0"/>
              </a:cxn>
              <a:cxn ang="0">
                <a:pos x="2190" y="0"/>
              </a:cxn>
              <a:cxn ang="0">
                <a:pos x="0" y="4320"/>
              </a:cxn>
              <a:cxn ang="0">
                <a:pos x="2460" y="4320"/>
              </a:cxn>
              <a:cxn ang="0">
                <a:pos x="3068" y="3112"/>
              </a:cxn>
              <a:cxn ang="0">
                <a:pos x="3068" y="0"/>
              </a:cxn>
            </a:cxnLst>
            <a:rect l="0" t="0" r="r" b="b"/>
            <a:pathLst>
              <a:path w="3068" h="4320">
                <a:moveTo>
                  <a:pt x="3068" y="0"/>
                </a:moveTo>
                <a:lnTo>
                  <a:pt x="2190" y="0"/>
                </a:lnTo>
                <a:lnTo>
                  <a:pt x="0" y="4320"/>
                </a:lnTo>
                <a:lnTo>
                  <a:pt x="2460" y="4320"/>
                </a:lnTo>
                <a:lnTo>
                  <a:pt x="3068" y="3112"/>
                </a:lnTo>
                <a:lnTo>
                  <a:pt x="3068" y="0"/>
                </a:lnTo>
                <a:close/>
              </a:path>
            </a:pathLst>
          </a:custGeom>
          <a:solidFill>
            <a:srgbClr val="0068B4"/>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E67B2"/>
              </a:solidFill>
            </a:endParaRPr>
          </a:p>
        </p:txBody>
      </p:sp>
      <p:pic>
        <p:nvPicPr>
          <p:cNvPr id="30" name="Picture 2" descr="C:\Users\cs5\Desktop\logo1.png"/>
          <p:cNvPicPr>
            <a:picLocks noChangeAspect="1" noChangeArrowheads="1"/>
          </p:cNvPicPr>
          <p:nvPr userDrawn="1"/>
        </p:nvPicPr>
        <p:blipFill>
          <a:blip r:embed="rId2"/>
          <a:stretch>
            <a:fillRect/>
          </a:stretch>
        </p:blipFill>
        <p:spPr bwMode="auto">
          <a:xfrm>
            <a:off x="421283" y="502382"/>
            <a:ext cx="2080390" cy="491729"/>
          </a:xfrm>
          <a:prstGeom prst="rect">
            <a:avLst/>
          </a:prstGeom>
          <a:noFill/>
        </p:spPr>
      </p:pic>
      <p:pic>
        <p:nvPicPr>
          <p:cNvPr id="31" name="Picture 2" descr="G:\Gauri\Other-Project\Onword-PPT\Onward-from-Nikita\Onward-footer_revised\for cover.png"/>
          <p:cNvPicPr>
            <a:picLocks noChangeAspect="1" noChangeArrowheads="1"/>
          </p:cNvPicPr>
          <p:nvPr userDrawn="1"/>
        </p:nvPicPr>
        <p:blipFill>
          <a:blip r:embed="rId3"/>
          <a:stretch>
            <a:fillRect/>
          </a:stretch>
        </p:blipFill>
        <p:spPr bwMode="auto">
          <a:xfrm>
            <a:off x="437700" y="4635744"/>
            <a:ext cx="2035067" cy="275274"/>
          </a:xfrm>
          <a:prstGeom prst="rect">
            <a:avLst/>
          </a:prstGeom>
          <a:noFill/>
        </p:spPr>
      </p:pic>
    </p:spTree>
    <p:extLst>
      <p:ext uri="{BB962C8B-B14F-4D97-AF65-F5344CB8AC3E}">
        <p14:creationId xmlns:p14="http://schemas.microsoft.com/office/powerpoint/2010/main" val="409828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50"/>
            <a:ext cx="8229600" cy="675974"/>
          </a:xfrm>
        </p:spPr>
        <p:txBody>
          <a:bodyPr/>
          <a:lstStyle>
            <a:lvl1pPr>
              <a:defRPr>
                <a:solidFill>
                  <a:srgbClr val="2E67B2"/>
                </a:solidFill>
              </a:defRPr>
            </a:lvl1pPr>
          </a:lstStyle>
          <a:p>
            <a:r>
              <a:rPr lang="en-US"/>
              <a:t>/</a:t>
            </a:r>
            <a:r>
              <a:rPr lang="en-US">
                <a:solidFill>
                  <a:srgbClr val="BB2928"/>
                </a:solidFill>
                <a:ea typeface="Open Sans" pitchFamily="34" charset="0"/>
              </a:rPr>
              <a:t>/</a:t>
            </a:r>
            <a:r>
              <a:rPr lang="en-US"/>
              <a:t> Click to edit Master title style</a:t>
            </a:r>
          </a:p>
        </p:txBody>
      </p:sp>
      <p:sp>
        <p:nvSpPr>
          <p:cNvPr id="3" name="Vertical Text Placeholder 2"/>
          <p:cNvSpPr>
            <a:spLocks noGrp="1"/>
          </p:cNvSpPr>
          <p:nvPr>
            <p:ph type="body" orient="vert" idx="1"/>
          </p:nvPr>
        </p:nvSpPr>
        <p:spPr>
          <a:xfrm>
            <a:off x="457200" y="806824"/>
            <a:ext cx="8229600" cy="388063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3"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67711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86059" y="154780"/>
            <a:ext cx="700740" cy="4209401"/>
          </a:xfrm>
        </p:spPr>
        <p:txBody>
          <a:bodyPr vert="eaVert"/>
          <a:lstStyle/>
          <a:p>
            <a:r>
              <a:rPr lang="en-US"/>
              <a:t>/</a:t>
            </a:r>
            <a:r>
              <a:rPr lang="en-US">
                <a:solidFill>
                  <a:srgbClr val="BB2928"/>
                </a:solidFill>
                <a:ea typeface="Open Sans" pitchFamily="34" charset="0"/>
              </a:rPr>
              <a:t>/</a:t>
            </a:r>
            <a:r>
              <a:rPr lang="en-US"/>
              <a:t> Click to edit Master title style</a:t>
            </a:r>
          </a:p>
        </p:txBody>
      </p:sp>
      <p:sp>
        <p:nvSpPr>
          <p:cNvPr id="3" name="Vertical Text Placeholder 2"/>
          <p:cNvSpPr>
            <a:spLocks noGrp="1"/>
          </p:cNvSpPr>
          <p:nvPr>
            <p:ph type="body" orient="vert" idx="1"/>
          </p:nvPr>
        </p:nvSpPr>
        <p:spPr>
          <a:xfrm>
            <a:off x="457199" y="154780"/>
            <a:ext cx="7431741" cy="42094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1"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60581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17"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059" y="596"/>
            <a:ext cx="9142940" cy="5142904"/>
          </a:xfrm>
          <a:prstGeom prst="rect">
            <a:avLst/>
          </a:prstGeom>
          <a:noFill/>
        </p:spPr>
      </p:pic>
      <p:sp>
        <p:nvSpPr>
          <p:cNvPr id="16" name="Freeform 9"/>
          <p:cNvSpPr>
            <a:spLocks/>
          </p:cNvSpPr>
          <p:nvPr userDrawn="1"/>
        </p:nvSpPr>
        <p:spPr bwMode="auto">
          <a:xfrm>
            <a:off x="8372475" y="3698081"/>
            <a:ext cx="771525" cy="1445419"/>
          </a:xfrm>
          <a:custGeom>
            <a:avLst/>
            <a:gdLst/>
            <a:ahLst/>
            <a:cxnLst>
              <a:cxn ang="0">
                <a:pos x="608" y="0"/>
              </a:cxn>
              <a:cxn ang="0">
                <a:pos x="0" y="1214"/>
              </a:cxn>
              <a:cxn ang="0">
                <a:pos x="608" y="1214"/>
              </a:cxn>
              <a:cxn ang="0">
                <a:pos x="608" y="0"/>
              </a:cxn>
            </a:cxnLst>
            <a:rect l="0" t="0" r="r" b="b"/>
            <a:pathLst>
              <a:path w="608" h="1214">
                <a:moveTo>
                  <a:pt x="608" y="0"/>
                </a:moveTo>
                <a:lnTo>
                  <a:pt x="0" y="1214"/>
                </a:lnTo>
                <a:lnTo>
                  <a:pt x="608" y="1214"/>
                </a:lnTo>
                <a:lnTo>
                  <a:pt x="608" y="0"/>
                </a:lnTo>
                <a:close/>
              </a:path>
            </a:pathLst>
          </a:custGeom>
          <a:solidFill>
            <a:srgbClr val="D9272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8" name="Picture 3" descr="G:\Gauri\Other-Project\Onword-PPT\Onward-from-Nikita\Onward-footer_revised\for separators.png"/>
          <p:cNvPicPr>
            <a:picLocks noChangeAspect="1" noChangeArrowheads="1"/>
          </p:cNvPicPr>
          <p:nvPr userDrawn="1"/>
        </p:nvPicPr>
        <p:blipFill>
          <a:blip r:embed="rId3" cstate="email"/>
          <a:srcRect/>
          <a:stretch>
            <a:fillRect/>
          </a:stretch>
        </p:blipFill>
        <p:spPr bwMode="auto">
          <a:xfrm>
            <a:off x="338478" y="4573079"/>
            <a:ext cx="1940719" cy="330994"/>
          </a:xfrm>
          <a:prstGeom prst="rect">
            <a:avLst/>
          </a:prstGeom>
          <a:noFill/>
        </p:spPr>
      </p:pic>
      <p:sp>
        <p:nvSpPr>
          <p:cNvPr id="19" name="Title 1">
            <a:hlinkClick r:id="rId4"/>
          </p:cNvPr>
          <p:cNvSpPr txBox="1">
            <a:spLocks/>
          </p:cNvSpPr>
          <p:nvPr userDrawn="1"/>
        </p:nvSpPr>
        <p:spPr>
          <a:xfrm>
            <a:off x="5918128" y="4604638"/>
            <a:ext cx="1821439" cy="299435"/>
          </a:xfrm>
          <a:prstGeom prst="rect">
            <a:avLst/>
          </a:prstGeom>
          <a:noFill/>
          <a:ln>
            <a:noFill/>
          </a:ln>
        </p:spPr>
        <p:txBody>
          <a:bodyPr vert="horz" lIns="0" tIns="0" rIns="0" bIns="0" rtlCol="0" anchor="t">
            <a:normAutofit/>
          </a:bodyPr>
          <a:lstStyle>
            <a:lvl1pPr algn="l">
              <a:lnSpc>
                <a:spcPct val="110000"/>
              </a:lnSpc>
              <a:defRPr sz="3200" b="1">
                <a:solidFill>
                  <a:schemeClr val="bg1"/>
                </a:solidFill>
                <a:latin typeface="Calibri"/>
                <a:cs typeface="Calibri"/>
              </a:defRPr>
            </a:lvl1pPr>
          </a:lstStyle>
          <a:p>
            <a:pPr marL="0" marR="0" lvl="0" indent="0" algn="l" defTabSz="685800" rtl="0" eaLnBrk="1" fontAlgn="auto" latinLnBrk="0" hangingPunct="1">
              <a:lnSpc>
                <a:spcPct val="120000"/>
              </a:lnSpc>
              <a:spcBef>
                <a:spcPct val="0"/>
              </a:spcBef>
              <a:spcAft>
                <a:spcPts val="0"/>
              </a:spcAft>
              <a:buClrTx/>
              <a:buSzTx/>
              <a:buFontTx/>
              <a:buNone/>
              <a:tabLst/>
              <a:defRPr/>
            </a:pPr>
            <a:r>
              <a:rPr kumimoji="0" lang="en-US" sz="1300" b="0" i="0" u="sng" strike="noStrike" kern="1200" cap="none" spc="0" normalizeH="0" baseline="0" noProof="0" err="1">
                <a:ln>
                  <a:noFill/>
                </a:ln>
                <a:solidFill>
                  <a:srgbClr val="FFFFFF"/>
                </a:solidFill>
                <a:effectLst/>
                <a:uLnTx/>
                <a:uFillTx/>
                <a:latin typeface="Arial" pitchFamily="34" charset="0"/>
                <a:ea typeface="+mj-ea"/>
                <a:cs typeface="Arial" pitchFamily="34" charset="0"/>
              </a:rPr>
              <a:t>www.onwardgroup.com</a:t>
            </a:r>
            <a:endParaRPr kumimoji="0" lang="en-US" sz="1300" b="0" i="0" u="sng" strike="noStrike" kern="1200" cap="none" spc="0" normalizeH="0" baseline="0" noProof="0">
              <a:ln>
                <a:noFill/>
              </a:ln>
              <a:solidFill>
                <a:srgbClr val="FFFFFF"/>
              </a:solidFill>
              <a:effectLst/>
              <a:uLnTx/>
              <a:uFillTx/>
              <a:latin typeface="Arial" pitchFamily="34" charset="0"/>
              <a:ea typeface="+mj-ea"/>
              <a:cs typeface="Arial" pitchFamily="34" charset="0"/>
            </a:endParaRPr>
          </a:p>
        </p:txBody>
      </p:sp>
      <p:pic>
        <p:nvPicPr>
          <p:cNvPr id="20" name="Picture 7" descr="G:\Gauri\Other-Project\Onword-PPT\Final\linkedin.png">
            <a:hlinkClick r:id="rId5"/>
          </p:cNvPr>
          <p:cNvPicPr>
            <a:picLocks noChangeAspect="1" noChangeArrowheads="1"/>
          </p:cNvPicPr>
          <p:nvPr userDrawn="1"/>
        </p:nvPicPr>
        <p:blipFill>
          <a:blip r:embed="rId6"/>
          <a:srcRect/>
          <a:stretch>
            <a:fillRect/>
          </a:stretch>
        </p:blipFill>
        <p:spPr bwMode="auto">
          <a:xfrm>
            <a:off x="7792737" y="4557272"/>
            <a:ext cx="276225" cy="276225"/>
          </a:xfrm>
          <a:prstGeom prst="rect">
            <a:avLst/>
          </a:prstGeom>
          <a:noFill/>
        </p:spPr>
      </p:pic>
      <p:pic>
        <p:nvPicPr>
          <p:cNvPr id="21" name="Picture 8" descr="G:\Gauri\Other-Project\Onword-PPT\Final\twitter.png">
            <a:hlinkClick r:id="rId7"/>
          </p:cNvPr>
          <p:cNvPicPr>
            <a:picLocks noChangeAspect="1" noChangeArrowheads="1"/>
          </p:cNvPicPr>
          <p:nvPr userDrawn="1"/>
        </p:nvPicPr>
        <p:blipFill>
          <a:blip r:embed="rId8"/>
          <a:srcRect/>
          <a:stretch>
            <a:fillRect/>
          </a:stretch>
        </p:blipFill>
        <p:spPr bwMode="auto">
          <a:xfrm>
            <a:off x="8124738" y="4552509"/>
            <a:ext cx="276225" cy="285750"/>
          </a:xfrm>
          <a:prstGeom prst="rect">
            <a:avLst/>
          </a:prstGeom>
          <a:noFill/>
        </p:spPr>
      </p:pic>
      <p:pic>
        <p:nvPicPr>
          <p:cNvPr id="22" name="Picture 2" descr="C:\Users\cs5\Desktop\logo2.png"/>
          <p:cNvPicPr>
            <a:picLocks noChangeAspect="1" noChangeArrowheads="1"/>
          </p:cNvPicPr>
          <p:nvPr userDrawn="1"/>
        </p:nvPicPr>
        <p:blipFill>
          <a:blip r:embed="rId9" cstate="email"/>
          <a:srcRect/>
          <a:stretch>
            <a:fillRect/>
          </a:stretch>
        </p:blipFill>
        <p:spPr bwMode="auto">
          <a:xfrm>
            <a:off x="410275" y="539914"/>
            <a:ext cx="1376363" cy="325040"/>
          </a:xfrm>
          <a:prstGeom prst="rect">
            <a:avLst/>
          </a:prstGeom>
          <a:noFill/>
        </p:spPr>
      </p:pic>
      <p:sp>
        <p:nvSpPr>
          <p:cNvPr id="23" name="Title 1"/>
          <p:cNvSpPr>
            <a:spLocks noGrp="1"/>
          </p:cNvSpPr>
          <p:nvPr>
            <p:ph type="ctrTitle" hasCustomPrompt="1"/>
          </p:nvPr>
        </p:nvSpPr>
        <p:spPr>
          <a:xfrm>
            <a:off x="439057" y="1946162"/>
            <a:ext cx="6114143" cy="1102519"/>
          </a:xfrm>
        </p:spPr>
        <p:txBody>
          <a:bodyPr>
            <a:normAutofit/>
          </a:bodyPr>
          <a:lstStyle>
            <a:lvl1pPr>
              <a:defRPr sz="2100">
                <a:solidFill>
                  <a:schemeClr val="bg1"/>
                </a:solidFill>
              </a:defRPr>
            </a:lvl1pPr>
          </a:lstStyle>
          <a:p>
            <a:r>
              <a:rPr lang="en-US"/>
              <a:t>/</a:t>
            </a:r>
            <a:r>
              <a:rPr lang="en-US">
                <a:solidFill>
                  <a:srgbClr val="BB2928"/>
                </a:solidFill>
                <a:ea typeface="Open Sans" pitchFamily="34" charset="0"/>
              </a:rPr>
              <a:t>/</a:t>
            </a:r>
            <a:r>
              <a:rPr lang="en-US" sz="2100">
                <a:solidFill>
                  <a:srgbClr val="CC0424"/>
                </a:solidFill>
                <a:latin typeface="Arial" pitchFamily="34" charset="0"/>
                <a:cs typeface="Arial" pitchFamily="34" charset="0"/>
              </a:rPr>
              <a:t> </a:t>
            </a:r>
            <a:r>
              <a:rPr lang="en-US"/>
              <a:t>Thank you</a:t>
            </a:r>
          </a:p>
        </p:txBody>
      </p:sp>
    </p:spTree>
    <p:extLst>
      <p:ext uri="{BB962C8B-B14F-4D97-AF65-F5344CB8AC3E}">
        <p14:creationId xmlns:p14="http://schemas.microsoft.com/office/powerpoint/2010/main" val="18017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49"/>
            <a:ext cx="8229600" cy="668504"/>
          </a:xfrm>
        </p:spPr>
        <p:txBody>
          <a:bodyPr/>
          <a:lstStyle/>
          <a:p>
            <a:r>
              <a:rPr lang="en-US"/>
              <a:t>/</a:t>
            </a:r>
            <a:r>
              <a:rPr lang="en-US">
                <a:solidFill>
                  <a:srgbClr val="BB2928"/>
                </a:solidFill>
                <a:ea typeface="Open Sans" pitchFamily="34" charset="0"/>
              </a:rPr>
              <a:t>/</a:t>
            </a:r>
            <a:r>
              <a:rPr lang="en-US"/>
              <a:t> Click to edit Master title style</a:t>
            </a:r>
          </a:p>
        </p:txBody>
      </p:sp>
      <p:sp>
        <p:nvSpPr>
          <p:cNvPr id="8"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9"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cxnSp>
        <p:nvCxnSpPr>
          <p:cNvPr id="5" name="Straight Connector 4">
            <a:extLst>
              <a:ext uri="{FF2B5EF4-FFF2-40B4-BE49-F238E27FC236}">
                <a16:creationId xmlns:a16="http://schemas.microsoft.com/office/drawing/2014/main" xmlns="" id="{2CFCE418-B4AE-4D95-8DC1-3DD475CF3723}"/>
              </a:ext>
            </a:extLst>
          </p:cNvPr>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268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685800" rtl="0" eaLnBrk="1" latinLnBrk="0" hangingPunct="1">
              <a:lnSpc>
                <a:spcPct val="85000"/>
              </a:lnSpc>
              <a:spcBef>
                <a:spcPts val="0"/>
              </a:spcBef>
              <a:spcAft>
                <a:spcPts val="0"/>
              </a:spcAft>
              <a:buFontTx/>
              <a:buNone/>
              <a:defRPr lang="en-US" sz="525" b="1" kern="1200" dirty="0">
                <a:solidFill>
                  <a:schemeClr val="tx2">
                    <a:lumMod val="60000"/>
                    <a:lumOff val="40000"/>
                  </a:schemeClr>
                </a:solidFill>
                <a:latin typeface="+mn-lt"/>
                <a:ea typeface="+mn-ea"/>
                <a:cs typeface="+mn-cs"/>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en-US"/>
              <a:t>#Insert Hashtag</a:t>
            </a:r>
          </a:p>
        </p:txBody>
      </p:sp>
      <p:sp>
        <p:nvSpPr>
          <p:cNvPr id="12" name="Title 16"/>
          <p:cNvSpPr>
            <a:spLocks noGrp="1"/>
          </p:cNvSpPr>
          <p:nvPr>
            <p:ph type="title" hasCustomPrompt="1"/>
          </p:nvPr>
        </p:nvSpPr>
        <p:spPr bwMode="gray">
          <a:xfrm>
            <a:off x="457200" y="192884"/>
            <a:ext cx="8229600" cy="526298"/>
          </a:xfrm>
          <a:prstGeom prst="rect">
            <a:avLst/>
          </a:prstGeom>
        </p:spPr>
        <p:txBody>
          <a:bodyPr anchor="ctr" anchorCtr="0"/>
          <a:lstStyle>
            <a:lvl1pPr>
              <a:defRPr/>
            </a:lvl1pPr>
          </a:lstStyle>
          <a:p>
            <a:r>
              <a:rPr lang="en-US"/>
              <a:t>Click To Edit Master Title Style</a:t>
            </a:r>
          </a:p>
        </p:txBody>
      </p:sp>
    </p:spTree>
    <p:extLst>
      <p:ext uri="{BB962C8B-B14F-4D97-AF65-F5344CB8AC3E}">
        <p14:creationId xmlns:p14="http://schemas.microsoft.com/office/powerpoint/2010/main" val="3639790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slide v1">
    <p:spTree>
      <p:nvGrpSpPr>
        <p:cNvPr id="1" name=""/>
        <p:cNvGrpSpPr/>
        <p:nvPr/>
      </p:nvGrpSpPr>
      <p:grpSpPr>
        <a:xfrm>
          <a:off x="0" y="0"/>
          <a:ext cx="0" cy="0"/>
          <a:chOff x="0" y="0"/>
          <a:chExt cx="0" cy="0"/>
        </a:xfrm>
      </p:grpSpPr>
      <p:sp>
        <p:nvSpPr>
          <p:cNvPr id="3" name="Title 3"/>
          <p:cNvSpPr>
            <a:spLocks noGrp="1"/>
          </p:cNvSpPr>
          <p:nvPr>
            <p:ph type="title"/>
          </p:nvPr>
        </p:nvSpPr>
        <p:spPr>
          <a:xfrm>
            <a:off x="438151" y="215633"/>
            <a:ext cx="7017727" cy="496888"/>
          </a:xfrm>
          <a:prstGeom prst="rect">
            <a:avLst/>
          </a:prstGeom>
        </p:spPr>
        <p:txBody>
          <a:bodyPr anchor="ct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endParaRPr lang="en-IN"/>
          </a:p>
        </p:txBody>
      </p:sp>
    </p:spTree>
    <p:extLst>
      <p:ext uri="{BB962C8B-B14F-4D97-AF65-F5344CB8AC3E}">
        <p14:creationId xmlns:p14="http://schemas.microsoft.com/office/powerpoint/2010/main" val="112420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48"/>
            <a:ext cx="8229600" cy="675976"/>
          </a:xfrm>
        </p:spPr>
        <p:txBody>
          <a:bodyPr/>
          <a:lstStyle/>
          <a:p>
            <a:r>
              <a:rPr lang="en-US"/>
              <a:t>/</a:t>
            </a:r>
            <a:r>
              <a:rPr lang="en-US">
                <a:solidFill>
                  <a:srgbClr val="BB2928"/>
                </a:solidFill>
                <a:ea typeface="Open Sans" pitchFamily="34" charset="0"/>
              </a:rPr>
              <a:t>/</a:t>
            </a:r>
            <a:r>
              <a:rPr lang="en-US"/>
              <a:t> Click to edit Master title style</a:t>
            </a:r>
          </a:p>
        </p:txBody>
      </p:sp>
      <p:sp>
        <p:nvSpPr>
          <p:cNvPr id="3" name="Content Placeholder 2"/>
          <p:cNvSpPr>
            <a:spLocks noGrp="1"/>
          </p:cNvSpPr>
          <p:nvPr>
            <p:ph idx="1"/>
          </p:nvPr>
        </p:nvSpPr>
        <p:spPr>
          <a:xfrm>
            <a:off x="457200" y="806824"/>
            <a:ext cx="8229600" cy="38806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2"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29654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2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1"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387977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48"/>
            <a:ext cx="8229600" cy="661034"/>
          </a:xfrm>
        </p:spPr>
        <p:txBody>
          <a:bodyPr/>
          <a:lstStyle/>
          <a:p>
            <a:r>
              <a:rPr lang="en-US"/>
              <a:t>/</a:t>
            </a:r>
            <a:r>
              <a:rPr lang="en-US">
                <a:solidFill>
                  <a:srgbClr val="BB2928"/>
                </a:solidFill>
                <a:ea typeface="Open Sans" pitchFamily="34" charset="0"/>
              </a:rPr>
              <a:t>/</a:t>
            </a:r>
            <a:r>
              <a:rPr lang="en-US"/>
              <a:t> Click to edit Master title style</a:t>
            </a:r>
          </a:p>
        </p:txBody>
      </p:sp>
      <p:sp>
        <p:nvSpPr>
          <p:cNvPr id="3" name="Content Placeholder 2"/>
          <p:cNvSpPr>
            <a:spLocks noGrp="1"/>
          </p:cNvSpPr>
          <p:nvPr>
            <p:ph sz="half" idx="1"/>
          </p:nvPr>
        </p:nvSpPr>
        <p:spPr>
          <a:xfrm>
            <a:off x="457200" y="791882"/>
            <a:ext cx="4038600" cy="2776938"/>
          </a:xfrm>
        </p:spPr>
        <p:txBody>
          <a:bodyPr>
            <a:normAutofit/>
          </a:bodyPr>
          <a:lstStyle>
            <a:lvl1pPr>
              <a:defRPr sz="18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91882"/>
            <a:ext cx="4038600" cy="2776938"/>
          </a:xfrm>
        </p:spPr>
        <p:txBody>
          <a:bodyPr/>
          <a:lstStyle>
            <a:lvl1pPr>
              <a:defRPr sz="18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5"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98184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49412"/>
            <a:ext cx="8229600" cy="637076"/>
          </a:xfrm>
        </p:spPr>
        <p:txBody>
          <a:bodyPr/>
          <a:lstStyle>
            <a:lvl1pPr>
              <a:defRPr/>
            </a:lvl1pPr>
          </a:lstStyle>
          <a:p>
            <a:r>
              <a:rPr lang="en-US"/>
              <a:t>/</a:t>
            </a:r>
            <a:r>
              <a:rPr lang="en-US">
                <a:solidFill>
                  <a:srgbClr val="BB2928"/>
                </a:solidFill>
                <a:ea typeface="Open Sans" pitchFamily="34" charset="0"/>
              </a:rPr>
              <a:t>/</a:t>
            </a:r>
            <a:r>
              <a:rPr lang="en-US"/>
              <a:t> Click to edit Master title style</a:t>
            </a:r>
          </a:p>
        </p:txBody>
      </p:sp>
      <p:sp>
        <p:nvSpPr>
          <p:cNvPr id="3" name="Text Placeholder 2"/>
          <p:cNvSpPr>
            <a:spLocks noGrp="1"/>
          </p:cNvSpPr>
          <p:nvPr>
            <p:ph type="body" idx="1"/>
          </p:nvPr>
        </p:nvSpPr>
        <p:spPr>
          <a:xfrm>
            <a:off x="457200" y="786488"/>
            <a:ext cx="4040188" cy="479822"/>
          </a:xfrm>
        </p:spPr>
        <p:txBody>
          <a:bodyPr anchor="b">
            <a:normAutofit/>
          </a:bodyPr>
          <a:lstStyle>
            <a:lvl1pPr marL="0" indent="0">
              <a:buNone/>
              <a:defRPr sz="1600" b="1">
                <a:solidFill>
                  <a:srgbClr val="2E67B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328486"/>
            <a:ext cx="4040188" cy="3032137"/>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786488"/>
            <a:ext cx="4041775" cy="479822"/>
          </a:xfrm>
        </p:spPr>
        <p:txBody>
          <a:bodyPr anchor="b">
            <a:normAutofit/>
          </a:bodyPr>
          <a:lstStyle>
            <a:lvl1pPr marL="0" indent="0">
              <a:buNone/>
              <a:defRPr sz="1600" b="1">
                <a:solidFill>
                  <a:srgbClr val="2E67B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328486"/>
            <a:ext cx="4041775" cy="3032137"/>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a:spLocks noGrp="1"/>
          </p:cNvSpPr>
          <p:nvPr>
            <p:ph type="sldNum" sz="quarter" idx="10"/>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7" name="Footer Placeholder 4"/>
          <p:cNvSpPr>
            <a:spLocks noGrp="1"/>
          </p:cNvSpPr>
          <p:nvPr>
            <p:ph type="ftr" sz="quarter" idx="11"/>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100787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50"/>
            <a:ext cx="8229600" cy="661032"/>
          </a:xfrm>
        </p:spPr>
        <p:txBody>
          <a:bodyPr/>
          <a:lstStyle/>
          <a:p>
            <a:r>
              <a:rPr lang="en-US"/>
              <a:t>/</a:t>
            </a:r>
            <a:r>
              <a:rPr lang="en-US">
                <a:solidFill>
                  <a:srgbClr val="BB2928"/>
                </a:solidFill>
                <a:ea typeface="Open Sans" pitchFamily="34" charset="0"/>
              </a:rPr>
              <a:t>/</a:t>
            </a:r>
            <a:r>
              <a:rPr lang="en-US"/>
              <a:t> Click to edit Master title style</a:t>
            </a:r>
          </a:p>
        </p:txBody>
      </p:sp>
      <p:cxnSp>
        <p:nvCxnSpPr>
          <p:cNvPr id="9" name="Straight Connector 8"/>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3"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318200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9"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402611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134472"/>
            <a:ext cx="3570513" cy="664882"/>
          </a:xfrm>
        </p:spPr>
        <p:txBody>
          <a:bodyPr anchor="ctr">
            <a:normAutofit/>
          </a:bodyPr>
          <a:lstStyle>
            <a:lvl1pPr algn="l">
              <a:defRPr sz="1800" b="1"/>
            </a:lvl1pPr>
          </a:lstStyle>
          <a:p>
            <a:r>
              <a:rPr lang="en-US"/>
              <a:t>/</a:t>
            </a:r>
            <a:r>
              <a:rPr lang="en-US">
                <a:solidFill>
                  <a:srgbClr val="BB2928"/>
                </a:solidFill>
                <a:ea typeface="Open Sans" pitchFamily="34" charset="0"/>
              </a:rPr>
              <a:t>/</a:t>
            </a:r>
            <a:r>
              <a:rPr lang="en-US"/>
              <a:t> Click to edit Master title style</a:t>
            </a:r>
          </a:p>
        </p:txBody>
      </p:sp>
      <p:sp>
        <p:nvSpPr>
          <p:cNvPr id="3" name="Content Placeholder 2"/>
          <p:cNvSpPr>
            <a:spLocks noGrp="1"/>
          </p:cNvSpPr>
          <p:nvPr>
            <p:ph idx="1"/>
          </p:nvPr>
        </p:nvSpPr>
        <p:spPr>
          <a:xfrm>
            <a:off x="4160762" y="204788"/>
            <a:ext cx="4526038" cy="4389835"/>
          </a:xfrm>
        </p:spPr>
        <p:txBody>
          <a:bodyPr>
            <a:normAutofit/>
          </a:bodyPr>
          <a:lstStyle>
            <a:lvl1pPr>
              <a:defRPr sz="18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799354"/>
            <a:ext cx="3570513" cy="379527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9" name="Straight Connector 8"/>
          <p:cNvCxnSpPr/>
          <p:nvPr userDrawn="1"/>
        </p:nvCxnSpPr>
        <p:spPr>
          <a:xfrm>
            <a:off x="438150" y="712520"/>
            <a:ext cx="3589564" cy="0"/>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3"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255504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2"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37830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0849"/>
            <a:ext cx="8229600" cy="675975"/>
          </a:xfrm>
          <a:prstGeom prst="rect">
            <a:avLst/>
          </a:prstGeom>
        </p:spPr>
        <p:txBody>
          <a:bodyPr vert="horz" lIns="91440" tIns="45720" rIns="91440" bIns="45720" rtlCol="0" anchor="ctr">
            <a:normAutofit/>
          </a:bodyPr>
          <a:lstStyle/>
          <a:p>
            <a:r>
              <a:rPr lang="en-US"/>
              <a:t>/</a:t>
            </a:r>
            <a:r>
              <a:rPr lang="en-US">
                <a:solidFill>
                  <a:srgbClr val="BB292C"/>
                </a:solidFill>
                <a:ea typeface="Open Sans" pitchFamily="34" charset="0"/>
              </a:rPr>
              <a:t>/</a:t>
            </a:r>
            <a:r>
              <a:rPr lang="en-US"/>
              <a:t> Click to edit Master title style</a:t>
            </a:r>
          </a:p>
        </p:txBody>
      </p:sp>
      <p:sp>
        <p:nvSpPr>
          <p:cNvPr id="3" name="Text Placeholder 2"/>
          <p:cNvSpPr>
            <a:spLocks noGrp="1"/>
          </p:cNvSpPr>
          <p:nvPr>
            <p:ph type="body" idx="1"/>
          </p:nvPr>
        </p:nvSpPr>
        <p:spPr>
          <a:xfrm>
            <a:off x="457200" y="806824"/>
            <a:ext cx="8229600" cy="388063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6" name="Rectangle 15"/>
          <p:cNvSpPr/>
          <p:nvPr userDrawn="1"/>
        </p:nvSpPr>
        <p:spPr>
          <a:xfrm>
            <a:off x="0" y="5041107"/>
            <a:ext cx="9144000" cy="102393"/>
          </a:xfrm>
          <a:prstGeom prst="rect">
            <a:avLst/>
          </a:prstGeom>
          <a:solidFill>
            <a:srgbClr val="2E6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3" descr="G:\Gauri\Other-Project\Onword-PPT\Onward-from-Nikita\Onward-footer_revised\for white.png"/>
          <p:cNvPicPr>
            <a:picLocks noChangeAspect="1" noChangeArrowheads="1"/>
          </p:cNvPicPr>
          <p:nvPr userDrawn="1"/>
        </p:nvPicPr>
        <p:blipFill>
          <a:blip r:embed="rId17" cstate="email"/>
          <a:srcRect/>
          <a:stretch>
            <a:fillRect/>
          </a:stretch>
        </p:blipFill>
        <p:spPr bwMode="auto">
          <a:xfrm>
            <a:off x="369665" y="4602748"/>
            <a:ext cx="1940719" cy="330994"/>
          </a:xfrm>
          <a:prstGeom prst="rect">
            <a:avLst/>
          </a:prstGeom>
          <a:noFill/>
        </p:spPr>
      </p:pic>
      <p:pic>
        <p:nvPicPr>
          <p:cNvPr id="29" name="Picture 2" descr="C:\Users\cs5\Desktop\logo3.png"/>
          <p:cNvPicPr>
            <a:picLocks noChangeAspect="1" noChangeArrowheads="1"/>
          </p:cNvPicPr>
          <p:nvPr userDrawn="1"/>
        </p:nvPicPr>
        <p:blipFill>
          <a:blip r:embed="rId18" cstate="email"/>
          <a:srcRect/>
          <a:stretch>
            <a:fillRect/>
          </a:stretch>
        </p:blipFill>
        <p:spPr bwMode="auto">
          <a:xfrm>
            <a:off x="7350453" y="4541008"/>
            <a:ext cx="1376363" cy="325040"/>
          </a:xfrm>
          <a:prstGeom prst="rect">
            <a:avLst/>
          </a:prstGeom>
          <a:noFill/>
        </p:spPr>
      </p:pic>
      <p:sp>
        <p:nvSpPr>
          <p:cNvPr id="9"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143411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Lst>
  <p:hf hdr="0" dt="0"/>
  <p:txStyles>
    <p:titleStyle>
      <a:lvl1pPr algn="l" defTabSz="457200" rtl="0" eaLnBrk="1" latinLnBrk="0" hangingPunct="1">
        <a:spcBef>
          <a:spcPct val="0"/>
        </a:spcBef>
        <a:buNone/>
        <a:defRPr sz="1800" b="1" kern="1200">
          <a:solidFill>
            <a:srgbClr val="2E67B2"/>
          </a:solidFill>
          <a:latin typeface="Arial"/>
          <a:ea typeface="+mj-ea"/>
          <a:cs typeface="Arial"/>
        </a:defRPr>
      </a:lvl1pPr>
    </p:titleStyle>
    <p:bodyStyle>
      <a:lvl1pPr marL="177800" indent="-177800" algn="l" defTabSz="457200" rtl="0" eaLnBrk="1" latinLnBrk="0" hangingPunct="1">
        <a:lnSpc>
          <a:spcPct val="100000"/>
        </a:lnSpc>
        <a:spcBef>
          <a:spcPct val="20000"/>
        </a:spcBef>
        <a:buClr>
          <a:srgbClr val="2E67B2"/>
        </a:buClr>
        <a:buFont typeface="Arial"/>
        <a:buChar char="•"/>
        <a:defRPr sz="1600" kern="1200">
          <a:solidFill>
            <a:srgbClr val="636366"/>
          </a:solidFill>
          <a:latin typeface="Arial"/>
          <a:ea typeface="+mn-ea"/>
          <a:cs typeface="Arial"/>
        </a:defRPr>
      </a:lvl1pPr>
      <a:lvl2pPr marL="446088" indent="-268288" algn="l" defTabSz="457200" rtl="0" eaLnBrk="1" latinLnBrk="0" hangingPunct="1">
        <a:lnSpc>
          <a:spcPct val="100000"/>
        </a:lnSpc>
        <a:spcBef>
          <a:spcPct val="20000"/>
        </a:spcBef>
        <a:buClr>
          <a:srgbClr val="2E67B2"/>
        </a:buClr>
        <a:buFont typeface="Arial"/>
        <a:buChar char="–"/>
        <a:defRPr sz="1600" kern="1200">
          <a:solidFill>
            <a:srgbClr val="636366"/>
          </a:solidFill>
          <a:latin typeface="Arial"/>
          <a:ea typeface="+mn-ea"/>
          <a:cs typeface="Arial"/>
        </a:defRPr>
      </a:lvl2pPr>
      <a:lvl3pPr marL="623888" indent="-177800" algn="l" defTabSz="457200" rtl="0" eaLnBrk="1" latinLnBrk="0" hangingPunct="1">
        <a:lnSpc>
          <a:spcPct val="100000"/>
        </a:lnSpc>
        <a:spcBef>
          <a:spcPct val="20000"/>
        </a:spcBef>
        <a:buClr>
          <a:srgbClr val="2E67B2"/>
        </a:buClr>
        <a:buFont typeface="Arial"/>
        <a:buChar char="•"/>
        <a:defRPr sz="1400" kern="1200">
          <a:solidFill>
            <a:srgbClr val="636366"/>
          </a:solidFill>
          <a:latin typeface="Arial"/>
          <a:ea typeface="+mn-ea"/>
          <a:cs typeface="Arial"/>
        </a:defRPr>
      </a:lvl3pPr>
      <a:lvl4pPr marL="900113" indent="-276225" algn="l" defTabSz="457200" rtl="0" eaLnBrk="1" latinLnBrk="0" hangingPunct="1">
        <a:lnSpc>
          <a:spcPct val="100000"/>
        </a:lnSpc>
        <a:spcBef>
          <a:spcPct val="20000"/>
        </a:spcBef>
        <a:buClr>
          <a:srgbClr val="2E67B2"/>
        </a:buClr>
        <a:buFont typeface="Arial"/>
        <a:buChar char="–"/>
        <a:defRPr sz="1400" kern="1200">
          <a:solidFill>
            <a:srgbClr val="636366"/>
          </a:solidFill>
          <a:latin typeface="Arial"/>
          <a:ea typeface="+mn-ea"/>
          <a:cs typeface="Arial"/>
        </a:defRPr>
      </a:lvl4pPr>
      <a:lvl5pPr marL="1162050" indent="-261938" algn="l" defTabSz="457200" rtl="0" eaLnBrk="1" latinLnBrk="0" hangingPunct="1">
        <a:lnSpc>
          <a:spcPct val="100000"/>
        </a:lnSpc>
        <a:spcBef>
          <a:spcPct val="20000"/>
        </a:spcBef>
        <a:buClr>
          <a:srgbClr val="2E67B2"/>
        </a:buClr>
        <a:buFont typeface="Arial"/>
        <a:buChar char="»"/>
        <a:defRPr sz="1400" kern="1200">
          <a:solidFill>
            <a:srgbClr val="636366"/>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848"/>
            <a:ext cx="8416636" cy="675976"/>
          </a:xfrm>
        </p:spPr>
        <p:txBody>
          <a:bodyPr/>
          <a:lstStyle/>
          <a:p>
            <a:r>
              <a:rPr lang="en-IN" dirty="0" smtClean="0"/>
              <a:t>Case study: Data Annotation and </a:t>
            </a:r>
            <a:r>
              <a:rPr lang="en-IN" dirty="0"/>
              <a:t>data </a:t>
            </a:r>
            <a:r>
              <a:rPr lang="en-IN" dirty="0" err="1"/>
              <a:t>labeling</a:t>
            </a:r>
            <a:r>
              <a:rPr lang="en-IN" b="0" dirty="0"/>
              <a:t> </a:t>
            </a:r>
            <a:r>
              <a:rPr lang="en-IN" dirty="0" smtClean="0"/>
              <a:t>services For ML </a:t>
            </a:r>
            <a:endParaRPr lang="en-IN" b="0" dirty="0"/>
          </a:p>
        </p:txBody>
      </p:sp>
      <p:sp>
        <p:nvSpPr>
          <p:cNvPr id="4" name="Slide Number Placeholder 3"/>
          <p:cNvSpPr>
            <a:spLocks noGrp="1"/>
          </p:cNvSpPr>
          <p:nvPr>
            <p:ph type="sldNum" sz="quarter" idx="4"/>
          </p:nvPr>
        </p:nvSpPr>
        <p:spPr>
          <a:xfrm>
            <a:off x="3840163" y="4693637"/>
            <a:ext cx="1463675" cy="151825"/>
          </a:xfrm>
        </p:spPr>
        <p:txBody>
          <a:bodyPr/>
          <a:lstStyle/>
          <a:p>
            <a:fld id="{28AB59D5-2BA5-954D-B3E0-1AA483128F9E}" type="slidenum">
              <a:rPr lang="en-US" smtClean="0"/>
              <a:pPr/>
              <a:t>1</a:t>
            </a:fld>
            <a:endParaRPr lang="en-US" dirty="0"/>
          </a:p>
        </p:txBody>
      </p:sp>
      <p:sp>
        <p:nvSpPr>
          <p:cNvPr id="5" name="Footer Placeholder 4"/>
          <p:cNvSpPr>
            <a:spLocks noGrp="1"/>
          </p:cNvSpPr>
          <p:nvPr>
            <p:ph type="ftr" sz="quarter" idx="3"/>
          </p:nvPr>
        </p:nvSpPr>
        <p:spPr/>
        <p:txBody>
          <a:bodyPr/>
          <a:lstStyle/>
          <a:p>
            <a:r>
              <a:rPr lang="en-US"/>
              <a:t>OTL Confidential</a:t>
            </a:r>
            <a:endParaRPr lang="en-US" dirty="0"/>
          </a:p>
        </p:txBody>
      </p:sp>
      <p:sp>
        <p:nvSpPr>
          <p:cNvPr id="35" name="TextBox 34"/>
          <p:cNvSpPr txBox="1"/>
          <p:nvPr/>
        </p:nvSpPr>
        <p:spPr>
          <a:xfrm>
            <a:off x="3999686" y="709625"/>
            <a:ext cx="4918364" cy="3985706"/>
          </a:xfrm>
          <a:prstGeom prst="rect">
            <a:avLst/>
          </a:prstGeom>
          <a:noFill/>
        </p:spPr>
        <p:txBody>
          <a:bodyPr wrap="square" rtlCol="0">
            <a:spAutoFit/>
          </a:bodyPr>
          <a:lstStyle/>
          <a:p>
            <a:endParaRPr lang="en-US" sz="1100" b="1" dirty="0">
              <a:latin typeface="Arial" panose="020B0604020202020204" pitchFamily="34" charset="0"/>
              <a:cs typeface="Arial" panose="020B0604020202020204" pitchFamily="34" charset="0"/>
            </a:endParaRPr>
          </a:p>
          <a:p>
            <a:pPr marL="114300" indent="-114300">
              <a:buFont typeface="Arial" panose="020B0604020202020204" pitchFamily="34" charset="0"/>
              <a:buChar char="•"/>
            </a:pPr>
            <a:r>
              <a:rPr lang="en-US" sz="1200" b="1" dirty="0">
                <a:latin typeface="Arial" panose="020B0604020202020204" pitchFamily="34" charset="0"/>
                <a:cs typeface="Arial" panose="020B0604020202020204" pitchFamily="34" charset="0"/>
              </a:rPr>
              <a:t>Business </a:t>
            </a:r>
            <a:r>
              <a:rPr lang="en-US" sz="1200" b="1" dirty="0" smtClean="0">
                <a:latin typeface="Arial" panose="020B0604020202020204" pitchFamily="34" charset="0"/>
                <a:cs typeface="Arial" panose="020B0604020202020204" pitchFamily="34" charset="0"/>
              </a:rPr>
              <a:t>Challenges During ML</a:t>
            </a:r>
            <a:endParaRPr lang="en-US" sz="1200" b="1"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IN" sz="900" dirty="0" smtClean="0">
                <a:latin typeface="Arial" panose="020B0604020202020204" pitchFamily="34" charset="0"/>
                <a:cs typeface="Arial" panose="020B0604020202020204" pitchFamily="34" charset="0"/>
              </a:rPr>
              <a:t>Understanding </a:t>
            </a:r>
            <a:r>
              <a:rPr lang="en-IN" sz="900" dirty="0">
                <a:latin typeface="Arial" panose="020B0604020202020204" pitchFamily="34" charset="0"/>
                <a:cs typeface="Arial" panose="020B0604020202020204" pitchFamily="34" charset="0"/>
              </a:rPr>
              <a:t>Which Processes Need </a:t>
            </a:r>
            <a:r>
              <a:rPr lang="en-IN" sz="900" dirty="0" smtClean="0">
                <a:latin typeface="Arial" panose="020B0604020202020204" pitchFamily="34" charset="0"/>
                <a:cs typeface="Arial" panose="020B0604020202020204" pitchFamily="34" charset="0"/>
              </a:rPr>
              <a:t>Automation</a:t>
            </a:r>
            <a:endParaRPr lang="en-IN" sz="9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IN" sz="900" dirty="0" smtClean="0">
                <a:latin typeface="Arial" panose="020B0604020202020204" pitchFamily="34" charset="0"/>
                <a:cs typeface="Arial" panose="020B0604020202020204" pitchFamily="34" charset="0"/>
              </a:rPr>
              <a:t>Lack </a:t>
            </a:r>
            <a:r>
              <a:rPr lang="en-IN" sz="900" dirty="0">
                <a:latin typeface="Arial" panose="020B0604020202020204" pitchFamily="34" charset="0"/>
                <a:cs typeface="Arial" panose="020B0604020202020204" pitchFamily="34" charset="0"/>
              </a:rPr>
              <a:t>of Quality </a:t>
            </a:r>
            <a:r>
              <a:rPr lang="en-IN" sz="900" dirty="0" smtClean="0">
                <a:latin typeface="Arial" panose="020B0604020202020204" pitchFamily="34" charset="0"/>
                <a:cs typeface="Arial" panose="020B0604020202020204" pitchFamily="34" charset="0"/>
              </a:rPr>
              <a:t>Data</a:t>
            </a:r>
            <a:endParaRPr lang="en-IN" sz="9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IN" sz="900" dirty="0" smtClean="0">
                <a:latin typeface="Arial" panose="020B0604020202020204" pitchFamily="34" charset="0"/>
                <a:cs typeface="Arial" panose="020B0604020202020204" pitchFamily="34" charset="0"/>
              </a:rPr>
              <a:t>Inadequate Infrastructure</a:t>
            </a:r>
            <a:endParaRPr lang="en-IN" sz="9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IN" sz="900" dirty="0" smtClean="0">
                <a:latin typeface="Arial" panose="020B0604020202020204" pitchFamily="34" charset="0"/>
                <a:cs typeface="Arial" panose="020B0604020202020204" pitchFamily="34" charset="0"/>
              </a:rPr>
              <a:t>Implementation</a:t>
            </a:r>
            <a:endParaRPr lang="en-IN" sz="9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IN" sz="900" dirty="0" smtClean="0">
                <a:latin typeface="Arial" panose="020B0604020202020204" pitchFamily="34" charset="0"/>
                <a:cs typeface="Arial" panose="020B0604020202020204" pitchFamily="34" charset="0"/>
              </a:rPr>
              <a:t>Lack </a:t>
            </a:r>
            <a:r>
              <a:rPr lang="en-IN" sz="900" dirty="0">
                <a:latin typeface="Arial" panose="020B0604020202020204" pitchFamily="34" charset="0"/>
                <a:cs typeface="Arial" panose="020B0604020202020204" pitchFamily="34" charset="0"/>
              </a:rPr>
              <a:t>of Skilled </a:t>
            </a:r>
            <a:r>
              <a:rPr lang="en-IN" sz="900" dirty="0" smtClean="0">
                <a:latin typeface="Arial" panose="020B0604020202020204" pitchFamily="34" charset="0"/>
                <a:cs typeface="Arial" panose="020B0604020202020204" pitchFamily="34" charset="0"/>
              </a:rPr>
              <a:t>Resources</a:t>
            </a:r>
          </a:p>
          <a:p>
            <a:pPr marL="628650" lvl="1" indent="-171450">
              <a:buFont typeface="Arial" panose="020B0604020202020204" pitchFamily="34" charset="0"/>
              <a:buChar char="•"/>
            </a:pPr>
            <a:r>
              <a:rPr lang="en-IN" sz="900" dirty="0" smtClean="0">
                <a:latin typeface="Arial" panose="020B0604020202020204" pitchFamily="34" charset="0"/>
                <a:cs typeface="Arial" panose="020B0604020202020204" pitchFamily="34" charset="0"/>
              </a:rPr>
              <a:t>Time taken to train the Model</a:t>
            </a:r>
          </a:p>
          <a:p>
            <a:pPr marL="628650" lvl="1" indent="-171450">
              <a:buFont typeface="Arial" panose="020B0604020202020204" pitchFamily="34" charset="0"/>
              <a:buChar char="•"/>
            </a:pPr>
            <a:endParaRPr lang="en-US" sz="900" dirty="0">
              <a:latin typeface="Arial" panose="020B0604020202020204" pitchFamily="34" charset="0"/>
              <a:cs typeface="Arial" panose="020B0604020202020204" pitchFamily="34" charset="0"/>
            </a:endParaRPr>
          </a:p>
          <a:p>
            <a:pPr marL="114300" indent="-114300">
              <a:buFont typeface="Arial" panose="020B0604020202020204" pitchFamily="34" charset="0"/>
              <a:buChar char="•"/>
            </a:pPr>
            <a:r>
              <a:rPr lang="en-US" sz="1200" b="1" dirty="0">
                <a:latin typeface="Arial" panose="020B0604020202020204" pitchFamily="34" charset="0"/>
                <a:cs typeface="Arial" panose="020B0604020202020204" pitchFamily="34" charset="0"/>
              </a:rPr>
              <a:t>Solution Overview</a:t>
            </a:r>
          </a:p>
          <a:p>
            <a:pPr marL="571500" lvl="1" indent="-114300">
              <a:buFont typeface="Arial" panose="020B0604020202020204" pitchFamily="34" charset="0"/>
              <a:buChar char="•"/>
            </a:pPr>
            <a:r>
              <a:rPr lang="en-IN" sz="900" dirty="0">
                <a:latin typeface="Arial" panose="020B0604020202020204" pitchFamily="34" charset="0"/>
                <a:cs typeface="Arial" panose="020B0604020202020204" pitchFamily="34" charset="0"/>
              </a:rPr>
              <a:t>A properly </a:t>
            </a:r>
            <a:r>
              <a:rPr lang="en-IN" sz="900" dirty="0" err="1">
                <a:latin typeface="Arial" panose="020B0604020202020204" pitchFamily="34" charset="0"/>
                <a:cs typeface="Arial" panose="020B0604020202020204" pitchFamily="34" charset="0"/>
              </a:rPr>
              <a:t>labeled</a:t>
            </a:r>
            <a:r>
              <a:rPr lang="en-IN" sz="900" dirty="0">
                <a:latin typeface="Arial" panose="020B0604020202020204" pitchFamily="34" charset="0"/>
                <a:cs typeface="Arial" panose="020B0604020202020204" pitchFamily="34" charset="0"/>
              </a:rPr>
              <a:t> dataset provides a ground truth that the ML model uses to check its predictions for accuracy and to continue refining its </a:t>
            </a:r>
            <a:r>
              <a:rPr lang="en-IN" sz="900" dirty="0" smtClean="0">
                <a:latin typeface="Arial" panose="020B0604020202020204" pitchFamily="34" charset="0"/>
                <a:cs typeface="Arial" panose="020B0604020202020204" pitchFamily="34" charset="0"/>
              </a:rPr>
              <a:t>algorithm</a:t>
            </a:r>
          </a:p>
          <a:p>
            <a:pPr marL="571500" lvl="1" indent="-114300">
              <a:buFont typeface="Arial" panose="020B0604020202020204" pitchFamily="34" charset="0"/>
              <a:buChar char="•"/>
            </a:pPr>
            <a:r>
              <a:rPr lang="en-IN" sz="900" dirty="0">
                <a:latin typeface="Arial" panose="020B0604020202020204" pitchFamily="34" charset="0"/>
                <a:cs typeface="Arial" panose="020B0604020202020204" pitchFamily="34" charset="0"/>
              </a:rPr>
              <a:t>Speed and </a:t>
            </a:r>
            <a:r>
              <a:rPr lang="en-IN" sz="900" dirty="0" smtClean="0">
                <a:latin typeface="Arial" panose="020B0604020202020204" pitchFamily="34" charset="0"/>
                <a:cs typeface="Arial" panose="020B0604020202020204" pitchFamily="34" charset="0"/>
              </a:rPr>
              <a:t>Efficiency</a:t>
            </a:r>
          </a:p>
          <a:p>
            <a:pPr marL="571500" lvl="1" indent="-114300">
              <a:buFont typeface="Arial" panose="020B0604020202020204" pitchFamily="34" charset="0"/>
              <a:buChar char="•"/>
            </a:pPr>
            <a:r>
              <a:rPr lang="en-IN" sz="900" dirty="0">
                <a:latin typeface="Arial" panose="020B0604020202020204" pitchFamily="34" charset="0"/>
                <a:cs typeface="Arial" panose="020B0604020202020204" pitchFamily="34" charset="0"/>
              </a:rPr>
              <a:t>Quality with </a:t>
            </a:r>
            <a:r>
              <a:rPr lang="en-IN" sz="900" dirty="0" smtClean="0">
                <a:latin typeface="Arial" panose="020B0604020202020204" pitchFamily="34" charset="0"/>
                <a:cs typeface="Arial" panose="020B0604020202020204" pitchFamily="34" charset="0"/>
              </a:rPr>
              <a:t>Accuracy</a:t>
            </a:r>
          </a:p>
          <a:p>
            <a:pPr lvl="1"/>
            <a:endParaRPr lang="en-IN" sz="900" dirty="0" smtClean="0">
              <a:latin typeface="Arial" panose="020B0604020202020204" pitchFamily="34" charset="0"/>
              <a:cs typeface="Arial" panose="020B0604020202020204" pitchFamily="34" charset="0"/>
            </a:endParaRPr>
          </a:p>
          <a:p>
            <a:pPr marL="571500" lvl="1" indent="-114300">
              <a:buFont typeface="Arial" panose="020B0604020202020204" pitchFamily="34" charset="0"/>
              <a:buChar char="•"/>
            </a:pPr>
            <a:endParaRPr lang="en-US" sz="1100" b="1" dirty="0">
              <a:latin typeface="Arial" panose="020B0604020202020204" pitchFamily="34" charset="0"/>
              <a:cs typeface="Arial" panose="020B0604020202020204" pitchFamily="34" charset="0"/>
            </a:endParaRPr>
          </a:p>
          <a:p>
            <a:pPr marL="114300" indent="-114300">
              <a:buFont typeface="Arial" panose="020B0604020202020204" pitchFamily="34" charset="0"/>
              <a:buChar char="•"/>
            </a:pPr>
            <a:r>
              <a:rPr lang="en-US" sz="1200" b="1" dirty="0">
                <a:latin typeface="Arial" panose="020B0604020202020204" pitchFamily="34" charset="0"/>
                <a:cs typeface="Arial" panose="020B0604020202020204" pitchFamily="34" charset="0"/>
              </a:rPr>
              <a:t>Key </a:t>
            </a:r>
            <a:r>
              <a:rPr lang="en-US" sz="1200" b="1" dirty="0" smtClean="0">
                <a:latin typeface="Arial" panose="020B0604020202020204" pitchFamily="34" charset="0"/>
                <a:cs typeface="Arial" panose="020B0604020202020204" pitchFamily="34" charset="0"/>
              </a:rPr>
              <a:t>Benefits</a:t>
            </a:r>
            <a:endParaRPr lang="en-US" sz="1200" b="1" dirty="0">
              <a:latin typeface="Arial" panose="020B0604020202020204" pitchFamily="34" charset="0"/>
              <a:cs typeface="Arial" panose="020B0604020202020204" pitchFamily="34" charset="0"/>
            </a:endParaRPr>
          </a:p>
          <a:p>
            <a:pPr marL="571500" lvl="1" indent="-114300">
              <a:buFont typeface="Arial" panose="020B0604020202020204" pitchFamily="34" charset="0"/>
              <a:buChar char="•"/>
            </a:pPr>
            <a:r>
              <a:rPr lang="en-US" sz="900" dirty="0" smtClean="0">
                <a:latin typeface="Arial" panose="020B0604020202020204" pitchFamily="34" charset="0"/>
                <a:cs typeface="Arial" panose="020B0604020202020204" pitchFamily="34" charset="0"/>
              </a:rPr>
              <a:t>Provide high quality data for training train ML models.</a:t>
            </a:r>
            <a:endParaRPr lang="en-US" sz="900" dirty="0">
              <a:latin typeface="Arial" panose="020B0604020202020204" pitchFamily="34" charset="0"/>
              <a:cs typeface="Arial" panose="020B0604020202020204" pitchFamily="34" charset="0"/>
            </a:endParaRPr>
          </a:p>
          <a:p>
            <a:pPr marL="571500" lvl="1" indent="-114300">
              <a:buFont typeface="Arial" panose="020B0604020202020204" pitchFamily="34" charset="0"/>
              <a:buChar char="•"/>
            </a:pPr>
            <a:r>
              <a:rPr lang="en-IN" sz="900" dirty="0">
                <a:latin typeface="Arial" panose="020B0604020202020204" pitchFamily="34" charset="0"/>
                <a:cs typeface="Arial" panose="020B0604020202020204" pitchFamily="34" charset="0"/>
              </a:rPr>
              <a:t>The global </a:t>
            </a:r>
            <a:r>
              <a:rPr lang="en-IN" sz="900" dirty="0" smtClean="0">
                <a:latin typeface="Arial" panose="020B0604020202020204" pitchFamily="34" charset="0"/>
                <a:cs typeface="Arial" panose="020B0604020202020204" pitchFamily="34" charset="0"/>
              </a:rPr>
              <a:t>data annotation</a:t>
            </a:r>
            <a:r>
              <a:rPr lang="en-IN" sz="900" dirty="0">
                <a:latin typeface="Arial" panose="020B0604020202020204" pitchFamily="34" charset="0"/>
                <a:cs typeface="Arial" panose="020B0604020202020204" pitchFamily="34" charset="0"/>
              </a:rPr>
              <a:t> market size is expected to reach US$1.6 billion by 2025, according to a new study by Grand View </a:t>
            </a:r>
            <a:r>
              <a:rPr lang="en-IN" sz="900" dirty="0" smtClean="0">
                <a:latin typeface="Arial" panose="020B0604020202020204" pitchFamily="34" charset="0"/>
                <a:cs typeface="Arial" panose="020B0604020202020204" pitchFamily="34" charset="0"/>
              </a:rPr>
              <a:t>Research</a:t>
            </a:r>
          </a:p>
          <a:p>
            <a:pPr marL="571500" lvl="1" indent="-114300">
              <a:buFont typeface="Arial" panose="020B0604020202020204" pitchFamily="34" charset="0"/>
              <a:buChar char="•"/>
            </a:pPr>
            <a:r>
              <a:rPr lang="en-IN" sz="900" dirty="0">
                <a:latin typeface="Arial" panose="020B0604020202020204" pitchFamily="34" charset="0"/>
                <a:cs typeface="Arial" panose="020B0604020202020204" pitchFamily="34" charset="0"/>
              </a:rPr>
              <a:t>Low-cost Training Data for AI &amp; </a:t>
            </a:r>
            <a:r>
              <a:rPr lang="en-IN" sz="900" dirty="0" smtClean="0">
                <a:latin typeface="Arial" panose="020B0604020202020204" pitchFamily="34" charset="0"/>
                <a:cs typeface="Arial" panose="020B0604020202020204" pitchFamily="34" charset="0"/>
              </a:rPr>
              <a:t>ML</a:t>
            </a:r>
          </a:p>
          <a:p>
            <a:pPr marL="571500" lvl="1" indent="-114300">
              <a:buFont typeface="Arial" panose="020B0604020202020204" pitchFamily="34" charset="0"/>
              <a:buChar char="•"/>
            </a:pPr>
            <a:r>
              <a:rPr lang="en-IN" sz="900" dirty="0">
                <a:latin typeface="Arial" panose="020B0604020202020204" pitchFamily="34" charset="0"/>
                <a:cs typeface="Arial" panose="020B0604020202020204" pitchFamily="34" charset="0"/>
              </a:rPr>
              <a:t>Scalable Solution for Varied </a:t>
            </a:r>
            <a:r>
              <a:rPr lang="en-IN" sz="900" dirty="0" smtClean="0">
                <a:latin typeface="Arial" panose="020B0604020202020204" pitchFamily="34" charset="0"/>
                <a:cs typeface="Arial" panose="020B0604020202020204" pitchFamily="34" charset="0"/>
              </a:rPr>
              <a:t>Needs</a:t>
            </a:r>
          </a:p>
          <a:p>
            <a:pPr marL="571500" lvl="1" indent="-114300">
              <a:buFont typeface="Arial" panose="020B0604020202020204" pitchFamily="34" charset="0"/>
              <a:buChar char="•"/>
            </a:pPr>
            <a:endParaRPr lang="en-IN" sz="900" dirty="0" smtClean="0">
              <a:latin typeface="Arial" panose="020B0604020202020204" pitchFamily="34" charset="0"/>
              <a:cs typeface="Arial" panose="020B0604020202020204" pitchFamily="34" charset="0"/>
            </a:endParaRPr>
          </a:p>
          <a:p>
            <a:pPr marL="571500" lvl="1" indent="-114300">
              <a:buFont typeface="Arial" panose="020B0604020202020204" pitchFamily="34" charset="0"/>
              <a:buChar char="•"/>
            </a:pPr>
            <a:endParaRPr lang="en-IN" sz="900" dirty="0" smtClean="0">
              <a:latin typeface="Arial" panose="020B0604020202020204" pitchFamily="34" charset="0"/>
              <a:cs typeface="Arial" panose="020B0604020202020204" pitchFamily="34" charset="0"/>
            </a:endParaRPr>
          </a:p>
          <a:p>
            <a:pPr marL="571500" lvl="1" indent="-114300">
              <a:buFont typeface="Arial" panose="020B0604020202020204" pitchFamily="34" charset="0"/>
              <a:buChar char="•"/>
            </a:pPr>
            <a:endParaRPr lang="en-IN" sz="900" dirty="0" smtClean="0">
              <a:latin typeface="Arial" panose="020B0604020202020204" pitchFamily="34" charset="0"/>
              <a:cs typeface="Arial" panose="020B0604020202020204" pitchFamily="34" charset="0"/>
            </a:endParaRPr>
          </a:p>
          <a:p>
            <a:pPr marL="571500" lvl="1" indent="-114300">
              <a:buFont typeface="Arial" panose="020B0604020202020204" pitchFamily="34" charset="0"/>
              <a:buChar char="•"/>
            </a:pPr>
            <a:endParaRPr lang="en-US" sz="9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xmlns="" id="{FDA84C5E-3F09-433D-98DE-79B1F0D26610}"/>
              </a:ext>
            </a:extLst>
          </p:cNvPr>
          <p:cNvCxnSpPr>
            <a:cxnSpLocks/>
          </p:cNvCxnSpPr>
          <p:nvPr/>
        </p:nvCxnSpPr>
        <p:spPr>
          <a:xfrm>
            <a:off x="3955472" y="723408"/>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pic>
        <p:nvPicPr>
          <p:cNvPr id="1028" name="Picture 4" descr="What is Data Annotation and What are its Advantages? | by ANOLYTICS |  anolytic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48532"/>
            <a:ext cx="3440617" cy="365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1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B2CFF21-3053-4DC9-9C13-53C1A6C5B1D3}"/>
              </a:ext>
            </a:extLst>
          </p:cNvPr>
          <p:cNvSpPr>
            <a:spLocks noGrp="1"/>
          </p:cNvSpPr>
          <p:nvPr>
            <p:ph type="title"/>
          </p:nvPr>
        </p:nvSpPr>
        <p:spPr>
          <a:xfrm>
            <a:off x="457200" y="12513"/>
            <a:ext cx="8229600" cy="675976"/>
          </a:xfrm>
        </p:spPr>
        <p:txBody>
          <a:bodyPr anchor="ctr"/>
          <a:lstStyle/>
          <a:p>
            <a:r>
              <a:rPr lang="en-IN" dirty="0"/>
              <a:t>IMAGE RECOGNITION</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a16="http://schemas.microsoft.com/office/drawing/2014/main" xmlns=""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400" dirty="0" smtClean="0">
                <a:latin typeface="Arial" panose="020B0604020202020204" pitchFamily="34" charset="0"/>
                <a:cs typeface="Arial" panose="020B0604020202020204" pitchFamily="34" charset="0"/>
              </a:rPr>
              <a:t>Image recognition is a computer vision task that works to identify and categorize various elements of images and or videos.</a:t>
            </a:r>
          </a:p>
          <a:p>
            <a:endParaRPr lang="en-IN" sz="1400" dirty="0">
              <a:latin typeface="Arial" panose="020B0604020202020204" pitchFamily="34" charset="0"/>
              <a:cs typeface="Arial" panose="020B0604020202020204" pitchFamily="34" charset="0"/>
            </a:endParaRPr>
          </a:p>
          <a:p>
            <a:r>
              <a:rPr lang="en-IN" sz="1400" dirty="0" smtClean="0">
                <a:latin typeface="Arial" panose="020B0604020202020204" pitchFamily="34" charset="0"/>
                <a:cs typeface="Arial" panose="020B0604020202020204" pitchFamily="34" charset="0"/>
              </a:rPr>
              <a:t>For instance, if one want to build an image recognition model that automatically determined whether or not a dog was in a given image, the pipeline would, broadly speaking, look like this</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a:t>
            </a:r>
            <a:r>
              <a:rPr lang="en-IN" sz="1400" dirty="0" smtClean="0">
                <a:latin typeface="Arial" panose="020B0604020202020204" pitchFamily="34" charset="0"/>
                <a:cs typeface="Arial" panose="020B0604020202020204" pitchFamily="34" charset="0"/>
              </a:rPr>
              <a:t>Image recognition model trained on images that have been labelled as “dog” or “not dog</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a:t>
            </a:r>
            <a:r>
              <a:rPr lang="en-IN" sz="1400" dirty="0" smtClean="0">
                <a:latin typeface="Arial" panose="020B0604020202020204" pitchFamily="34" charset="0"/>
                <a:cs typeface="Arial" panose="020B0604020202020204" pitchFamily="34" charset="0"/>
              </a:rPr>
              <a:t>Model input : Image or video frame</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a:t>
            </a:r>
            <a:r>
              <a:rPr lang="en-IN" sz="1400" dirty="0" smtClean="0">
                <a:latin typeface="Arial" panose="020B0604020202020204" pitchFamily="34" charset="0"/>
                <a:cs typeface="Arial" panose="020B0604020202020204" pitchFamily="34" charset="0"/>
              </a:rPr>
              <a:t>Model output : Class name (i.e. dog) with a confidence score that indicates the likelihood of that image containing that class of object</a:t>
            </a:r>
            <a:r>
              <a:rPr lang="en-IN" sz="1400" dirty="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p:txBody>
      </p:sp>
      <p:pic>
        <p:nvPicPr>
          <p:cNvPr id="1029" name="Picture 1" descr="The Accuracy of Vehicle Detection Sensor: Challenges and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031133"/>
            <a:ext cx="3852153" cy="342413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373823" y="1475901"/>
            <a:ext cx="390525"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 Diagonal Corner Rectangle 6"/>
          <p:cNvSpPr>
            <a:spLocks/>
          </p:cNvSpPr>
          <p:nvPr/>
        </p:nvSpPr>
        <p:spPr bwMode="auto">
          <a:xfrm>
            <a:off x="256921" y="2199193"/>
            <a:ext cx="836579" cy="467950"/>
          </a:xfrm>
          <a:custGeom>
            <a:avLst/>
            <a:gdLst>
              <a:gd name="T0" fmla="*/ 82552 w 914400"/>
              <a:gd name="T1" fmla="*/ 0 h 495300"/>
              <a:gd name="T2" fmla="*/ 914400 w 914400"/>
              <a:gd name="T3" fmla="*/ 0 h 495300"/>
              <a:gd name="T4" fmla="*/ 914400 w 914400"/>
              <a:gd name="T5" fmla="*/ 0 h 495300"/>
              <a:gd name="T6" fmla="*/ 914400 w 914400"/>
              <a:gd name="T7" fmla="*/ 412748 h 495300"/>
              <a:gd name="T8" fmla="*/ 831848 w 914400"/>
              <a:gd name="T9" fmla="*/ 495300 h 495300"/>
              <a:gd name="T10" fmla="*/ 0 w 914400"/>
              <a:gd name="T11" fmla="*/ 495300 h 495300"/>
              <a:gd name="T12" fmla="*/ 0 w 914400"/>
              <a:gd name="T13" fmla="*/ 495300 h 495300"/>
              <a:gd name="T14" fmla="*/ 0 w 914400"/>
              <a:gd name="T15" fmla="*/ 82552 h 495300"/>
              <a:gd name="T16" fmla="*/ 82552 w 914400"/>
              <a:gd name="T17" fmla="*/ 0 h 4953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4400"/>
              <a:gd name="T28" fmla="*/ 0 h 495300"/>
              <a:gd name="T29" fmla="*/ 914400 w 914400"/>
              <a:gd name="T30" fmla="*/ 495300 h 4953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4400" h="495300">
                <a:moveTo>
                  <a:pt x="82552" y="0"/>
                </a:moveTo>
                <a:lnTo>
                  <a:pt x="914400" y="0"/>
                </a:lnTo>
                <a:lnTo>
                  <a:pt x="914400" y="412748"/>
                </a:lnTo>
                <a:cubicBezTo>
                  <a:pt x="914400" y="458340"/>
                  <a:pt x="877440" y="495300"/>
                  <a:pt x="831848" y="495300"/>
                </a:cubicBezTo>
                <a:lnTo>
                  <a:pt x="0" y="495300"/>
                </a:lnTo>
                <a:lnTo>
                  <a:pt x="0" y="82552"/>
                </a:lnTo>
                <a:cubicBezTo>
                  <a:pt x="0" y="36960"/>
                  <a:pt x="36960" y="0"/>
                  <a:pt x="82552" y="0"/>
                </a:cubicBezTo>
                <a:close/>
              </a:path>
            </a:pathLst>
          </a:cu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Confidence Score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4" name="Straight Arrow Connector 13"/>
          <p:cNvCxnSpPr/>
          <p:nvPr/>
        </p:nvCxnSpPr>
        <p:spPr>
          <a:xfrm>
            <a:off x="3628665" y="3016562"/>
            <a:ext cx="180975"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 Diagonal Corner Rectangle 9"/>
          <p:cNvSpPr>
            <a:spLocks/>
          </p:cNvSpPr>
          <p:nvPr/>
        </p:nvSpPr>
        <p:spPr bwMode="auto">
          <a:xfrm>
            <a:off x="3472774" y="2626468"/>
            <a:ext cx="504371" cy="360978"/>
          </a:xfrm>
          <a:custGeom>
            <a:avLst/>
            <a:gdLst>
              <a:gd name="T0" fmla="*/ 55564 w 542925"/>
              <a:gd name="T1" fmla="*/ 0 h 333375"/>
              <a:gd name="T2" fmla="*/ 542925 w 542925"/>
              <a:gd name="T3" fmla="*/ 0 h 333375"/>
              <a:gd name="T4" fmla="*/ 542925 w 542925"/>
              <a:gd name="T5" fmla="*/ 0 h 333375"/>
              <a:gd name="T6" fmla="*/ 542925 w 542925"/>
              <a:gd name="T7" fmla="*/ 277811 h 333375"/>
              <a:gd name="T8" fmla="*/ 487361 w 542925"/>
              <a:gd name="T9" fmla="*/ 333375 h 333375"/>
              <a:gd name="T10" fmla="*/ 0 w 542925"/>
              <a:gd name="T11" fmla="*/ 333375 h 333375"/>
              <a:gd name="T12" fmla="*/ 0 w 542925"/>
              <a:gd name="T13" fmla="*/ 333375 h 333375"/>
              <a:gd name="T14" fmla="*/ 0 w 542925"/>
              <a:gd name="T15" fmla="*/ 55564 h 333375"/>
              <a:gd name="T16" fmla="*/ 55564 w 542925"/>
              <a:gd name="T17" fmla="*/ 0 h 333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2925"/>
              <a:gd name="T28" fmla="*/ 0 h 333375"/>
              <a:gd name="T29" fmla="*/ 542925 w 542925"/>
              <a:gd name="T30" fmla="*/ 333375 h 333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2925" h="333375">
                <a:moveTo>
                  <a:pt x="55564" y="0"/>
                </a:moveTo>
                <a:lnTo>
                  <a:pt x="542925" y="0"/>
                </a:lnTo>
                <a:lnTo>
                  <a:pt x="542925" y="277811"/>
                </a:lnTo>
                <a:cubicBezTo>
                  <a:pt x="542925" y="308498"/>
                  <a:pt x="518048" y="333375"/>
                  <a:pt x="487361" y="333375"/>
                </a:cubicBezTo>
                <a:lnTo>
                  <a:pt x="0" y="333375"/>
                </a:lnTo>
                <a:lnTo>
                  <a:pt x="0" y="55564"/>
                </a:lnTo>
                <a:cubicBezTo>
                  <a:pt x="0" y="24877"/>
                  <a:pt x="24877" y="0"/>
                  <a:pt x="55564" y="0"/>
                </a:cubicBezTo>
                <a:close/>
              </a:path>
            </a:pathLst>
          </a:cu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Label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0"/>
          <p:cNvSpPr>
            <a:spLocks noChangeArrowheads="1"/>
          </p:cNvSpPr>
          <p:nvPr/>
        </p:nvSpPr>
        <p:spPr bwMode="auto">
          <a:xfrm>
            <a:off x="155575" y="573933"/>
            <a:ext cx="61429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13"/>
          <p:cNvSpPr>
            <a:spLocks noChangeArrowheads="1"/>
          </p:cNvSpPr>
          <p:nvPr/>
        </p:nvSpPr>
        <p:spPr bwMode="auto">
          <a:xfrm>
            <a:off x="155575" y="1031133"/>
            <a:ext cx="614296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0187354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xmlns="" id="{9F4B8E2D-876C-4C2C-9F6D-CCCF52D594C4}"/>
              </a:ext>
            </a:extLst>
          </p:cNvPr>
          <p:cNvSpPr>
            <a:spLocks noGrp="1"/>
          </p:cNvSpPr>
          <p:nvPr>
            <p:ph type="title"/>
          </p:nvPr>
        </p:nvSpPr>
        <p:spPr/>
        <p:txBody>
          <a:bodyPr anchor="ctr"/>
          <a:lstStyle/>
          <a:p>
            <a:r>
              <a:rPr lang="en-IN" dirty="0" smtClean="0"/>
              <a:t>DATA </a:t>
            </a:r>
            <a:r>
              <a:rPr lang="en-IN" dirty="0"/>
              <a:t>ANNOTATION AND LABELING</a:t>
            </a:r>
            <a:endParaRPr lang="en-IN" dirty="0">
              <a:solidFill>
                <a:srgbClr val="0094BB"/>
              </a:solidFill>
              <a:latin typeface="Segoe UI Semibold" panose="020B0702040204020203" pitchFamily="34" charset="0"/>
              <a:cs typeface="Segoe UI Semibold" panose="020B0702040204020203" pitchFamily="34" charset="0"/>
            </a:endParaRPr>
          </a:p>
        </p:txBody>
      </p:sp>
      <p:cxnSp>
        <p:nvCxnSpPr>
          <p:cNvPr id="23" name="Straight Connector 22">
            <a:extLst>
              <a:ext uri="{FF2B5EF4-FFF2-40B4-BE49-F238E27FC236}">
                <a16:creationId xmlns:a16="http://schemas.microsoft.com/office/drawing/2014/main" xmlns="" id="{0912BCDC-EB8E-4DB0-AC25-0A80F82F58BF}"/>
              </a:ext>
            </a:extLst>
          </p:cNvPr>
          <p:cNvCxnSpPr>
            <a:cxnSpLocks/>
          </p:cNvCxnSpPr>
          <p:nvPr/>
        </p:nvCxnSpPr>
        <p:spPr>
          <a:xfrm>
            <a:off x="3915696"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pic>
        <p:nvPicPr>
          <p:cNvPr id="2054" name="Picture 6" descr="Detection Challenge 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805"/>
            <a:ext cx="3565683" cy="3294688"/>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423144" y="915805"/>
            <a:ext cx="4263656" cy="33691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latin typeface="Arial" panose="020B0604020202020204" pitchFamily="34" charset="0"/>
                <a:cs typeface="Arial" panose="020B0604020202020204" pitchFamily="34" charset="0"/>
              </a:rPr>
              <a:t>Annotation in machine learning is the process of labelling data, which could be in the form of text, images, audio, etc. Typically, annotation is done by a human.</a:t>
            </a:r>
          </a:p>
          <a:p>
            <a:pPr algn="ctr"/>
            <a:endParaRPr lang="en-IN" sz="1400" dirty="0" smtClean="0">
              <a:latin typeface="Arial" panose="020B0604020202020204" pitchFamily="34" charset="0"/>
              <a:cs typeface="Arial" panose="020B0604020202020204" pitchFamily="34" charset="0"/>
            </a:endParaRPr>
          </a:p>
          <a:p>
            <a:pPr algn="ctr"/>
            <a:endParaRPr lang="en-IN" sz="1400" dirty="0">
              <a:latin typeface="Arial" panose="020B0604020202020204" pitchFamily="34" charset="0"/>
              <a:cs typeface="Arial" panose="020B0604020202020204" pitchFamily="34" charset="0"/>
            </a:endParaRPr>
          </a:p>
          <a:p>
            <a:pPr algn="ctr"/>
            <a:r>
              <a:rPr lang="en-IN" sz="1400" dirty="0" smtClean="0">
                <a:latin typeface="Arial" panose="020B0604020202020204" pitchFamily="34" charset="0"/>
                <a:cs typeface="Arial" panose="020B0604020202020204" pitchFamily="34" charset="0"/>
              </a:rPr>
              <a:t>Supervised machine learning algorithms learn from labelled data, and those data that has been tagged with labels.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412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B2CFF21-3053-4DC9-9C13-53C1A6C5B1D3}"/>
              </a:ext>
            </a:extLst>
          </p:cNvPr>
          <p:cNvSpPr>
            <a:spLocks noGrp="1"/>
          </p:cNvSpPr>
          <p:nvPr>
            <p:ph type="title"/>
          </p:nvPr>
        </p:nvSpPr>
        <p:spPr>
          <a:xfrm>
            <a:off x="457200" y="12513"/>
            <a:ext cx="8229600" cy="675976"/>
          </a:xfrm>
        </p:spPr>
        <p:txBody>
          <a:bodyPr anchor="ctr"/>
          <a:lstStyle/>
          <a:p>
            <a:r>
              <a:rPr lang="en-IN" dirty="0"/>
              <a:t>LIDAR AND RADAR DATA ANNOTATION</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a16="http://schemas.microsoft.com/office/drawing/2014/main" xmlns=""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xmlns="" id="{36D6CC40-3287-4CEF-9FA7-63CD75914CEB}"/>
              </a:ext>
            </a:extLst>
          </p:cNvPr>
          <p:cNvSpPr/>
          <p:nvPr/>
        </p:nvSpPr>
        <p:spPr>
          <a:xfrm>
            <a:off x="4244019" y="835194"/>
            <a:ext cx="4770371" cy="205740"/>
          </a:xfrm>
          <a:prstGeom prst="rect">
            <a:avLst/>
          </a:prstGeom>
          <a:gradFill>
            <a:gsLst>
              <a:gs pos="17000">
                <a:schemeClr val="accent1">
                  <a:lumMod val="40000"/>
                  <a:lumOff val="60000"/>
                </a:schemeClr>
              </a:gs>
              <a:gs pos="0">
                <a:schemeClr val="accent1">
                  <a:lumMod val="40000"/>
                  <a:lumOff val="60000"/>
                </a:schemeClr>
              </a:gs>
              <a:gs pos="43000">
                <a:schemeClr val="tx2">
                  <a:lumMod val="75000"/>
                </a:schemeClr>
              </a:gs>
              <a:gs pos="100000">
                <a:schemeClr val="tx2">
                  <a:lumMod val="75000"/>
                </a:schemeClr>
              </a:gs>
            </a:gsLst>
            <a:lin ang="10800000" scaled="1"/>
          </a:gradFill>
          <a:ln>
            <a:noFill/>
          </a:ln>
        </p:spPr>
        <p:style>
          <a:lnRef idx="1">
            <a:schemeClr val="accent5"/>
          </a:lnRef>
          <a:fillRef idx="3">
            <a:schemeClr val="accent5"/>
          </a:fillRef>
          <a:effectRef idx="2">
            <a:schemeClr val="accent5"/>
          </a:effectRef>
          <a:fontRef idx="minor">
            <a:schemeClr val="lt1"/>
          </a:fontRef>
        </p:style>
        <p:txBody>
          <a:bodyPr lIns="66826" tIns="33416" rIns="66826" bIns="33416" rtlCol="0" anchor="ctr"/>
          <a:lstStyle/>
          <a:p>
            <a:pPr defTabSz="681523" fontAlgn="base">
              <a:spcBef>
                <a:spcPct val="0"/>
              </a:spcBef>
              <a:spcAft>
                <a:spcPct val="0"/>
              </a:spcAft>
            </a:pPr>
            <a:r>
              <a:rPr lang="en-IN" sz="1200" b="1" dirty="0" smtClean="0">
                <a:latin typeface="Arial" panose="020B0604020202020204" pitchFamily="34" charset="0"/>
                <a:cs typeface="Arial" panose="020B0604020202020204" pitchFamily="34" charset="0"/>
              </a:rPr>
              <a:t>LIDAR/RADAR Annotation</a:t>
            </a:r>
            <a:endParaRPr lang="en-US" sz="1200" b="1" dirty="0">
              <a:solidFill>
                <a:prstClr val="white"/>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36D6CC40-3287-4CEF-9FA7-63CD75914CEB}"/>
              </a:ext>
            </a:extLst>
          </p:cNvPr>
          <p:cNvSpPr/>
          <p:nvPr/>
        </p:nvSpPr>
        <p:spPr>
          <a:xfrm>
            <a:off x="4244018" y="2671661"/>
            <a:ext cx="4770371" cy="205740"/>
          </a:xfrm>
          <a:prstGeom prst="rect">
            <a:avLst/>
          </a:prstGeom>
          <a:gradFill>
            <a:gsLst>
              <a:gs pos="17000">
                <a:schemeClr val="accent1">
                  <a:lumMod val="40000"/>
                  <a:lumOff val="60000"/>
                </a:schemeClr>
              </a:gs>
              <a:gs pos="0">
                <a:schemeClr val="accent1">
                  <a:lumMod val="40000"/>
                  <a:lumOff val="60000"/>
                </a:schemeClr>
              </a:gs>
              <a:gs pos="43000">
                <a:schemeClr val="tx2">
                  <a:lumMod val="75000"/>
                </a:schemeClr>
              </a:gs>
              <a:gs pos="100000">
                <a:schemeClr val="tx2">
                  <a:lumMod val="75000"/>
                </a:schemeClr>
              </a:gs>
            </a:gsLst>
            <a:lin ang="10800000" scaled="1"/>
          </a:gradFill>
          <a:ln>
            <a:noFill/>
          </a:ln>
        </p:spPr>
        <p:style>
          <a:lnRef idx="1">
            <a:schemeClr val="accent5"/>
          </a:lnRef>
          <a:fillRef idx="3">
            <a:schemeClr val="accent5"/>
          </a:fillRef>
          <a:effectRef idx="2">
            <a:schemeClr val="accent5"/>
          </a:effectRef>
          <a:fontRef idx="minor">
            <a:schemeClr val="lt1"/>
          </a:fontRef>
        </p:style>
        <p:txBody>
          <a:bodyPr lIns="66826" tIns="33416" rIns="66826" bIns="33416" rtlCol="0" anchor="ctr"/>
          <a:lstStyle/>
          <a:p>
            <a:pPr defTabSz="681523" fontAlgn="base">
              <a:spcBef>
                <a:spcPct val="0"/>
              </a:spcBef>
              <a:spcAft>
                <a:spcPct val="0"/>
              </a:spcAft>
            </a:pPr>
            <a:r>
              <a:rPr lang="en-IN" sz="1200" b="1" dirty="0" smtClean="0">
                <a:latin typeface="Arial" panose="020B0604020202020204" pitchFamily="34" charset="0"/>
                <a:cs typeface="Arial" panose="020B0604020202020204" pitchFamily="34" charset="0"/>
              </a:rPr>
              <a:t>Point Annotation</a:t>
            </a:r>
            <a:endParaRPr lang="en-US" sz="1200" b="1" dirty="0">
              <a:solidFill>
                <a:prstClr val="white"/>
              </a:solidFill>
              <a:latin typeface="Arial" panose="020B0604020202020204" pitchFamily="34" charset="0"/>
              <a:cs typeface="Arial" panose="020B0604020202020204" pitchFamily="34" charset="0"/>
            </a:endParaRPr>
          </a:p>
        </p:txBody>
      </p:sp>
      <p:sp>
        <p:nvSpPr>
          <p:cNvPr id="2" name="Rectangle 1"/>
          <p:cNvSpPr/>
          <p:nvPr/>
        </p:nvSpPr>
        <p:spPr>
          <a:xfrm>
            <a:off x="4244017" y="1150706"/>
            <a:ext cx="4684225" cy="1335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a:latin typeface="Arial" panose="020B0604020202020204" pitchFamily="34" charset="0"/>
                <a:cs typeface="Arial" panose="020B0604020202020204" pitchFamily="34" charset="0"/>
              </a:rPr>
              <a:t>Identifies objects in a 3D point cloud and draws bounding cuboids around the specified objects, returning the positions and sizes of these boxes</a:t>
            </a:r>
          </a:p>
        </p:txBody>
      </p:sp>
      <p:sp>
        <p:nvSpPr>
          <p:cNvPr id="23" name="Rectangle 22"/>
          <p:cNvSpPr/>
          <p:nvPr/>
        </p:nvSpPr>
        <p:spPr>
          <a:xfrm>
            <a:off x="4244017" y="3027980"/>
            <a:ext cx="4684225" cy="1335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latin typeface="Arial" panose="020B0604020202020204" pitchFamily="34" charset="0"/>
                <a:cs typeface="Arial" panose="020B0604020202020204" pitchFamily="34" charset="0"/>
              </a:rPr>
              <a:t>Identifies the location of objects and draws points at specified locations, returning the locations of these points</a:t>
            </a:r>
            <a:endParaRPr lang="en-IN" sz="1400" dirty="0">
              <a:latin typeface="Arial" panose="020B0604020202020204" pitchFamily="34" charset="0"/>
              <a:cs typeface="Arial" panose="020B0604020202020204" pitchFamily="34" charset="0"/>
            </a:endParaRPr>
          </a:p>
        </p:txBody>
      </p: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Landmark Points Annotation Services | Facial Landmark Anno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27960"/>
            <a:ext cx="3474968" cy="19356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57200" y="835194"/>
            <a:ext cx="3539736" cy="1892766"/>
          </a:xfrm>
          <a:prstGeom prst="rect">
            <a:avLst/>
          </a:prstGeom>
        </p:spPr>
      </p:pic>
    </p:spTree>
    <p:extLst>
      <p:ext uri="{BB962C8B-B14F-4D97-AF65-F5344CB8AC3E}">
        <p14:creationId xmlns:p14="http://schemas.microsoft.com/office/powerpoint/2010/main" val="388404286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33C88-7F90-4DCB-8C57-A071CCBA7498}"/>
              </a:ext>
            </a:extLst>
          </p:cNvPr>
          <p:cNvSpPr>
            <a:spLocks noGrp="1"/>
          </p:cNvSpPr>
          <p:nvPr>
            <p:ph type="title"/>
          </p:nvPr>
        </p:nvSpPr>
        <p:spPr/>
        <p:txBody>
          <a:bodyPr/>
          <a:lstStyle/>
          <a:p>
            <a:r>
              <a:rPr lang="en-IN" dirty="0"/>
              <a:t>OBJECT DETECTION</a:t>
            </a:r>
            <a:endParaRPr lang="en-IN" dirty="0">
              <a:solidFill>
                <a:srgbClr val="0094BB"/>
              </a:solidFill>
            </a:endParaRPr>
          </a:p>
        </p:txBody>
      </p:sp>
      <p:cxnSp>
        <p:nvCxnSpPr>
          <p:cNvPr id="10" name="Straight Connector 9">
            <a:extLst>
              <a:ext uri="{FF2B5EF4-FFF2-40B4-BE49-F238E27FC236}">
                <a16:creationId xmlns:a16="http://schemas.microsoft.com/office/drawing/2014/main" xmlns="" id="{8C06C23B-2F09-422E-9B55-67C25F3FC622}"/>
              </a:ext>
            </a:extLst>
          </p:cNvPr>
          <p:cNvCxnSpPr>
            <a:cxnSpLocks/>
          </p:cNvCxnSpPr>
          <p:nvPr/>
        </p:nvCxnSpPr>
        <p:spPr>
          <a:xfrm>
            <a:off x="3915696"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3" name="Rounded Rectangle 2"/>
          <p:cNvSpPr/>
          <p:nvPr/>
        </p:nvSpPr>
        <p:spPr>
          <a:xfrm>
            <a:off x="4202130" y="777959"/>
            <a:ext cx="4726113" cy="35988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latin typeface="Arial" panose="020B0604020202020204" pitchFamily="34" charset="0"/>
                <a:cs typeface="Arial" panose="020B0604020202020204" pitchFamily="34" charset="0"/>
              </a:rPr>
              <a:t>Object detection is a computer vision technique that allows us to identify and locate objects in an image or video. With this kind of identification and localization, object detection can be used to count objects in a scene and determine and track their precise locations, all while accurately labelling them.</a:t>
            </a:r>
            <a:endParaRPr lang="en-IN" sz="1400" dirty="0">
              <a:latin typeface="Arial" panose="020B0604020202020204" pitchFamily="34" charset="0"/>
              <a:cs typeface="Arial" panose="020B0604020202020204" pitchFamily="34" charset="0"/>
            </a:endParaRPr>
          </a:p>
        </p:txBody>
      </p:sp>
      <p:pic>
        <p:nvPicPr>
          <p:cNvPr id="4098" name="Picture 2" descr="Object detectio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56" y="859197"/>
            <a:ext cx="3576024" cy="351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737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ED60B82-5376-4D46-8E3E-ACDE8EBEC43A}"/>
              </a:ext>
            </a:extLst>
          </p:cNvPr>
          <p:cNvSpPr>
            <a:spLocks noGrp="1"/>
          </p:cNvSpPr>
          <p:nvPr>
            <p:ph type="title"/>
          </p:nvPr>
        </p:nvSpPr>
        <p:spPr/>
        <p:txBody>
          <a:bodyPr/>
          <a:lstStyle/>
          <a:p>
            <a:r>
              <a:rPr lang="en-IN" dirty="0"/>
              <a:t>SEGMENTATION: SEMANTIC AND INSTANCE</a:t>
            </a:r>
            <a:endParaRPr lang="en-US" dirty="0"/>
          </a:p>
        </p:txBody>
      </p:sp>
      <p:sp>
        <p:nvSpPr>
          <p:cNvPr id="7" name="TextBox 6">
            <a:extLst>
              <a:ext uri="{FF2B5EF4-FFF2-40B4-BE49-F238E27FC236}">
                <a16:creationId xmlns:a16="http://schemas.microsoft.com/office/drawing/2014/main" xmlns="" id="{145F42AB-B2CA-4781-8E93-328F1AC77972}"/>
              </a:ext>
            </a:extLst>
          </p:cNvPr>
          <p:cNvSpPr txBox="1"/>
          <p:nvPr/>
        </p:nvSpPr>
        <p:spPr>
          <a:xfrm>
            <a:off x="3116787" y="733190"/>
            <a:ext cx="6072518" cy="6386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latin typeface="Arial" panose="020B0604020202020204" pitchFamily="34" charset="0"/>
              <a:cs typeface="Arial" panose="020B0604020202020204" pitchFamily="34" charset="0"/>
            </a:endParaRPr>
          </a:p>
          <a:p>
            <a:pPr lvl="1"/>
            <a:endParaRPr lang="en-US" sz="1050" dirty="0">
              <a:latin typeface="Arial" panose="020B0604020202020204" pitchFamily="34" charset="0"/>
              <a:cs typeface="Arial" panose="020B0604020202020204" pitchFamily="34" charset="0"/>
            </a:endParaRPr>
          </a:p>
          <a:p>
            <a:pPr algn="l"/>
            <a:endParaRPr lang="en-US" sz="9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36D6CC40-3287-4CEF-9FA7-63CD75914CEB}"/>
              </a:ext>
            </a:extLst>
          </p:cNvPr>
          <p:cNvSpPr/>
          <p:nvPr/>
        </p:nvSpPr>
        <p:spPr>
          <a:xfrm>
            <a:off x="4244019" y="835194"/>
            <a:ext cx="4770371" cy="205740"/>
          </a:xfrm>
          <a:prstGeom prst="rect">
            <a:avLst/>
          </a:prstGeom>
          <a:gradFill>
            <a:gsLst>
              <a:gs pos="17000">
                <a:schemeClr val="accent1">
                  <a:lumMod val="40000"/>
                  <a:lumOff val="60000"/>
                </a:schemeClr>
              </a:gs>
              <a:gs pos="0">
                <a:schemeClr val="accent1">
                  <a:lumMod val="40000"/>
                  <a:lumOff val="60000"/>
                </a:schemeClr>
              </a:gs>
              <a:gs pos="43000">
                <a:schemeClr val="tx2">
                  <a:lumMod val="75000"/>
                </a:schemeClr>
              </a:gs>
              <a:gs pos="100000">
                <a:schemeClr val="tx2">
                  <a:lumMod val="75000"/>
                </a:schemeClr>
              </a:gs>
            </a:gsLst>
            <a:lin ang="10800000" scaled="1"/>
          </a:gradFill>
          <a:ln>
            <a:noFill/>
          </a:ln>
        </p:spPr>
        <p:style>
          <a:lnRef idx="1">
            <a:schemeClr val="accent5"/>
          </a:lnRef>
          <a:fillRef idx="3">
            <a:schemeClr val="accent5"/>
          </a:fillRef>
          <a:effectRef idx="2">
            <a:schemeClr val="accent5"/>
          </a:effectRef>
          <a:fontRef idx="minor">
            <a:schemeClr val="lt1"/>
          </a:fontRef>
        </p:style>
        <p:txBody>
          <a:bodyPr lIns="66826" tIns="33416" rIns="66826" bIns="33416" rtlCol="0" anchor="ctr"/>
          <a:lstStyle/>
          <a:p>
            <a:pPr defTabSz="681523" fontAlgn="base">
              <a:spcBef>
                <a:spcPct val="0"/>
              </a:spcBef>
              <a:spcAft>
                <a:spcPct val="0"/>
              </a:spcAft>
            </a:pPr>
            <a:r>
              <a:rPr lang="en-IN" sz="1200" b="1" dirty="0" smtClean="0">
                <a:latin typeface="Arial" panose="020B0604020202020204" pitchFamily="34" charset="0"/>
                <a:cs typeface="Arial" panose="020B0604020202020204" pitchFamily="34" charset="0"/>
              </a:rPr>
              <a:t>Semantic Segmentation</a:t>
            </a:r>
            <a:endParaRPr lang="en-US" sz="1200" b="1" dirty="0">
              <a:solidFill>
                <a:prstClr val="white"/>
              </a:solidFill>
              <a:latin typeface="Arial" panose="020B0604020202020204" pitchFamily="34" charset="0"/>
              <a:cs typeface="Arial" panose="020B0604020202020204" pitchFamily="34" charset="0"/>
            </a:endParaRPr>
          </a:p>
        </p:txBody>
      </p:sp>
      <p:sp>
        <p:nvSpPr>
          <p:cNvPr id="2" name="Rectangle 1"/>
          <p:cNvSpPr/>
          <p:nvPr/>
        </p:nvSpPr>
        <p:spPr>
          <a:xfrm>
            <a:off x="4244017" y="1238750"/>
            <a:ext cx="4770371" cy="1348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latin typeface="Arial" panose="020B0604020202020204" pitchFamily="34" charset="0"/>
                <a:cs typeface="Arial" panose="020B0604020202020204" pitchFamily="34" charset="0"/>
              </a:rPr>
              <a:t>Semantic segmentation</a:t>
            </a:r>
            <a:r>
              <a:rPr lang="en-IN" sz="1400" dirty="0">
                <a:latin typeface="Arial" panose="020B0604020202020204" pitchFamily="34" charset="0"/>
                <a:cs typeface="Arial" panose="020B0604020202020204" pitchFamily="34" charset="0"/>
              </a:rPr>
              <a:t> refers to the process of linking each pixel in an </a:t>
            </a:r>
            <a:r>
              <a:rPr lang="en-IN" sz="1400" b="1" dirty="0">
                <a:latin typeface="Arial" panose="020B0604020202020204" pitchFamily="34" charset="0"/>
                <a:cs typeface="Arial" panose="020B0604020202020204" pitchFamily="34" charset="0"/>
              </a:rPr>
              <a:t>image</a:t>
            </a:r>
            <a:r>
              <a:rPr lang="en-IN" sz="1400" dirty="0">
                <a:latin typeface="Arial" panose="020B0604020202020204" pitchFamily="34" charset="0"/>
                <a:cs typeface="Arial" panose="020B0604020202020204" pitchFamily="34" charset="0"/>
              </a:rPr>
              <a:t> to a class label. These labels could include a person, car, flower, piece of furniture, etc., just to mention a few. ... Weakly- and Semi-Supervised Learning of a Deep Convolutional Network for </a:t>
            </a:r>
            <a:r>
              <a:rPr lang="en-IN" sz="1400" b="1" dirty="0">
                <a:latin typeface="Arial" panose="020B0604020202020204" pitchFamily="34" charset="0"/>
                <a:cs typeface="Arial" panose="020B0604020202020204" pitchFamily="34" charset="0"/>
              </a:rPr>
              <a:t>Semantic Image Segmentation</a:t>
            </a:r>
            <a:endParaRPr lang="en-IN" sz="1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xmlns="" id="{36D6CC40-3287-4CEF-9FA7-63CD75914CEB}"/>
              </a:ext>
            </a:extLst>
          </p:cNvPr>
          <p:cNvSpPr/>
          <p:nvPr/>
        </p:nvSpPr>
        <p:spPr>
          <a:xfrm>
            <a:off x="4244017" y="2771580"/>
            <a:ext cx="4770371" cy="205740"/>
          </a:xfrm>
          <a:prstGeom prst="rect">
            <a:avLst/>
          </a:prstGeom>
          <a:gradFill>
            <a:gsLst>
              <a:gs pos="17000">
                <a:schemeClr val="accent1">
                  <a:lumMod val="40000"/>
                  <a:lumOff val="60000"/>
                </a:schemeClr>
              </a:gs>
              <a:gs pos="0">
                <a:schemeClr val="accent1">
                  <a:lumMod val="40000"/>
                  <a:lumOff val="60000"/>
                </a:schemeClr>
              </a:gs>
              <a:gs pos="43000">
                <a:schemeClr val="tx2">
                  <a:lumMod val="75000"/>
                </a:schemeClr>
              </a:gs>
              <a:gs pos="100000">
                <a:schemeClr val="tx2">
                  <a:lumMod val="75000"/>
                </a:schemeClr>
              </a:gs>
            </a:gsLst>
            <a:lin ang="10800000" scaled="1"/>
          </a:gradFill>
          <a:ln>
            <a:noFill/>
          </a:ln>
        </p:spPr>
        <p:style>
          <a:lnRef idx="1">
            <a:schemeClr val="accent5"/>
          </a:lnRef>
          <a:fillRef idx="3">
            <a:schemeClr val="accent5"/>
          </a:fillRef>
          <a:effectRef idx="2">
            <a:schemeClr val="accent5"/>
          </a:effectRef>
          <a:fontRef idx="minor">
            <a:schemeClr val="lt1"/>
          </a:fontRef>
        </p:style>
        <p:txBody>
          <a:bodyPr lIns="66826" tIns="33416" rIns="66826" bIns="33416" rtlCol="0" anchor="ctr"/>
          <a:lstStyle/>
          <a:p>
            <a:pPr defTabSz="681523" fontAlgn="base">
              <a:spcBef>
                <a:spcPct val="0"/>
              </a:spcBef>
              <a:spcAft>
                <a:spcPct val="0"/>
              </a:spcAft>
            </a:pPr>
            <a:r>
              <a:rPr lang="en-IN" sz="1200" b="1" dirty="0" smtClean="0">
                <a:latin typeface="Arial" panose="020B0604020202020204" pitchFamily="34" charset="0"/>
                <a:cs typeface="Arial" panose="020B0604020202020204" pitchFamily="34" charset="0"/>
              </a:rPr>
              <a:t>Instance Segmentation</a:t>
            </a:r>
            <a:endParaRPr lang="en-US" sz="1200" b="1" dirty="0">
              <a:solidFill>
                <a:prstClr val="white"/>
              </a:solidFill>
              <a:latin typeface="Arial" panose="020B0604020202020204" pitchFamily="34" charset="0"/>
              <a:cs typeface="Arial" panose="020B0604020202020204" pitchFamily="34" charset="0"/>
            </a:endParaRPr>
          </a:p>
        </p:txBody>
      </p:sp>
      <p:sp>
        <p:nvSpPr>
          <p:cNvPr id="10" name="Rectangle 9"/>
          <p:cNvSpPr/>
          <p:nvPr/>
        </p:nvSpPr>
        <p:spPr>
          <a:xfrm>
            <a:off x="4244017" y="3244875"/>
            <a:ext cx="4770371" cy="12652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latin typeface="Arial" panose="020B0604020202020204" pitchFamily="34" charset="0"/>
                <a:cs typeface="Arial" panose="020B0604020202020204" pitchFamily="34" charset="0"/>
              </a:rPr>
              <a:t>Instance </a:t>
            </a:r>
            <a:r>
              <a:rPr lang="en-IN" sz="1400" b="1" dirty="0" smtClean="0">
                <a:latin typeface="Arial" panose="020B0604020202020204" pitchFamily="34" charset="0"/>
                <a:cs typeface="Arial" panose="020B0604020202020204" pitchFamily="34" charset="0"/>
              </a:rPr>
              <a:t>segmentation</a:t>
            </a:r>
            <a:r>
              <a:rPr lang="en-IN" sz="1400" dirty="0">
                <a:latin typeface="Arial" panose="020B0604020202020204" pitchFamily="34" charset="0"/>
                <a:cs typeface="Arial" panose="020B0604020202020204" pitchFamily="34" charset="0"/>
              </a:rPr>
              <a:t> </a:t>
            </a:r>
            <a:r>
              <a:rPr lang="en-IN" sz="1400" dirty="0" smtClean="0">
                <a:latin typeface="Arial" panose="020B0604020202020204" pitchFamily="34" charset="0"/>
                <a:cs typeface="Arial" panose="020B0604020202020204" pitchFamily="34" charset="0"/>
              </a:rPr>
              <a:t>identifies </a:t>
            </a:r>
            <a:r>
              <a:rPr lang="en-IN" sz="1400" dirty="0">
                <a:latin typeface="Arial" panose="020B0604020202020204" pitchFamily="34" charset="0"/>
                <a:cs typeface="Arial" panose="020B0604020202020204" pitchFamily="34" charset="0"/>
              </a:rPr>
              <a:t>each </a:t>
            </a:r>
            <a:r>
              <a:rPr lang="en-IN" sz="1400" b="1" dirty="0">
                <a:latin typeface="Arial" panose="020B0604020202020204" pitchFamily="34" charset="0"/>
                <a:cs typeface="Arial" panose="020B0604020202020204" pitchFamily="34" charset="0"/>
              </a:rPr>
              <a:t>instance</a:t>
            </a:r>
            <a:r>
              <a:rPr lang="en-IN" sz="1400" dirty="0">
                <a:latin typeface="Arial" panose="020B0604020202020204" pitchFamily="34" charset="0"/>
                <a:cs typeface="Arial" panose="020B0604020202020204" pitchFamily="34" charset="0"/>
              </a:rPr>
              <a:t> of each object featured in the image instead of categorizing each pixel like in semantic </a:t>
            </a:r>
            <a:r>
              <a:rPr lang="en-IN" sz="1400" b="1" dirty="0">
                <a:latin typeface="Arial" panose="020B0604020202020204" pitchFamily="34" charset="0"/>
                <a:cs typeface="Arial" panose="020B0604020202020204" pitchFamily="34" charset="0"/>
              </a:rPr>
              <a:t>segmentation</a:t>
            </a:r>
            <a:r>
              <a:rPr lang="en-IN" sz="1400" dirty="0">
                <a:latin typeface="Arial" panose="020B0604020202020204" pitchFamily="34" charset="0"/>
                <a:cs typeface="Arial" panose="020B0604020202020204" pitchFamily="34" charset="0"/>
              </a:rPr>
              <a:t>. For example, instead of classifying five </a:t>
            </a:r>
            <a:r>
              <a:rPr lang="en-IN" sz="1400" dirty="0" smtClean="0">
                <a:latin typeface="Arial" panose="020B0604020202020204" pitchFamily="34" charset="0"/>
                <a:cs typeface="Arial" panose="020B0604020202020204" pitchFamily="34" charset="0"/>
              </a:rPr>
              <a:t>person </a:t>
            </a:r>
            <a:r>
              <a:rPr lang="en-IN" sz="1400" dirty="0">
                <a:latin typeface="Arial" panose="020B0604020202020204" pitchFamily="34" charset="0"/>
                <a:cs typeface="Arial" panose="020B0604020202020204" pitchFamily="34" charset="0"/>
              </a:rPr>
              <a:t>as one </a:t>
            </a:r>
            <a:r>
              <a:rPr lang="en-IN" sz="1400" b="1" dirty="0">
                <a:latin typeface="Arial" panose="020B0604020202020204" pitchFamily="34" charset="0"/>
                <a:cs typeface="Arial" panose="020B0604020202020204" pitchFamily="34" charset="0"/>
              </a:rPr>
              <a:t>instance</a:t>
            </a:r>
            <a:r>
              <a:rPr lang="en-IN" sz="1400" dirty="0">
                <a:latin typeface="Arial" panose="020B0604020202020204" pitchFamily="34" charset="0"/>
                <a:cs typeface="Arial" panose="020B0604020202020204" pitchFamily="34" charset="0"/>
              </a:rPr>
              <a:t>, it will identify each individual </a:t>
            </a:r>
            <a:r>
              <a:rPr lang="en-IN" sz="1400" dirty="0" smtClean="0">
                <a:latin typeface="Arial" panose="020B0604020202020204" pitchFamily="34" charset="0"/>
                <a:cs typeface="Arial" panose="020B0604020202020204" pitchFamily="34" charset="0"/>
              </a:rPr>
              <a:t>person</a:t>
            </a:r>
            <a:endParaRPr lang="en-IN" sz="1400" dirty="0">
              <a:latin typeface="Arial" panose="020B0604020202020204" pitchFamily="34" charset="0"/>
              <a:cs typeface="Arial" panose="020B0604020202020204" pitchFamily="34" charset="0"/>
            </a:endParaRPr>
          </a:p>
        </p:txBody>
      </p:sp>
      <p:pic>
        <p:nvPicPr>
          <p:cNvPr id="1026" name="Picture 2" descr="Target Detection] [Semantic Segmentation] - Detailed Mask-R-CNN -  Programmer Sou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08" y="806824"/>
            <a:ext cx="3927121" cy="370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726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B2CFF21-3053-4DC9-9C13-53C1A6C5B1D3}"/>
              </a:ext>
            </a:extLst>
          </p:cNvPr>
          <p:cNvSpPr>
            <a:spLocks noGrp="1"/>
          </p:cNvSpPr>
          <p:nvPr>
            <p:ph type="title"/>
          </p:nvPr>
        </p:nvSpPr>
        <p:spPr>
          <a:xfrm>
            <a:off x="457200" y="12513"/>
            <a:ext cx="8229600" cy="675976"/>
          </a:xfrm>
        </p:spPr>
        <p:txBody>
          <a:bodyPr anchor="ctr"/>
          <a:lstStyle/>
          <a:p>
            <a:r>
              <a:rPr lang="en-IN" dirty="0"/>
              <a:t>MEDICAL IMAGE TRANSCRIPTION</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a16="http://schemas.microsoft.com/office/drawing/2014/main" xmlns=""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3"/>
          <a:stretch>
            <a:fillRect/>
          </a:stretch>
        </p:blipFill>
        <p:spPr>
          <a:xfrm>
            <a:off x="400004" y="914400"/>
            <a:ext cx="3574382" cy="3424136"/>
          </a:xfrm>
          <a:prstGeom prst="rect">
            <a:avLst/>
          </a:prstGeom>
        </p:spPr>
      </p:pic>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latin typeface="Arial" panose="020B0604020202020204" pitchFamily="34" charset="0"/>
                <a:cs typeface="Arial" panose="020B0604020202020204" pitchFamily="34" charset="0"/>
              </a:rPr>
              <a:t>Medical image annotation is the process of labelling the medical imaging data like Ultrasound, MRI, and CT Scan, etc. for machine learning training. Apart from these radiologist images, other medical records available in the text formats are also annotated to make it understandable to machines through deep learning algorithms for accurate predictions.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677306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B2CFF21-3053-4DC9-9C13-53C1A6C5B1D3}"/>
              </a:ext>
            </a:extLst>
          </p:cNvPr>
          <p:cNvSpPr>
            <a:spLocks noGrp="1"/>
          </p:cNvSpPr>
          <p:nvPr>
            <p:ph type="title"/>
          </p:nvPr>
        </p:nvSpPr>
        <p:spPr>
          <a:xfrm>
            <a:off x="457200" y="12513"/>
            <a:ext cx="8229600" cy="675976"/>
          </a:xfrm>
        </p:spPr>
        <p:txBody>
          <a:bodyPr anchor="ctr"/>
          <a:lstStyle/>
          <a:p>
            <a:r>
              <a:rPr lang="en-IN" dirty="0"/>
              <a:t>IMAGE LABELLING</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a16="http://schemas.microsoft.com/office/drawing/2014/main" xmlns=""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400" dirty="0" smtClean="0">
                <a:latin typeface="Arial" panose="020B0604020202020204" pitchFamily="34" charset="0"/>
                <a:cs typeface="Arial" panose="020B0604020202020204" pitchFamily="34" charset="0"/>
              </a:rPr>
              <a:t>Image </a:t>
            </a:r>
            <a:r>
              <a:rPr lang="en-IN" sz="1400" dirty="0" err="1" smtClean="0">
                <a:latin typeface="Arial" panose="020B0604020202020204" pitchFamily="34" charset="0"/>
                <a:cs typeface="Arial" panose="020B0604020202020204" pitchFamily="34" charset="0"/>
              </a:rPr>
              <a:t>Labeling</a:t>
            </a:r>
            <a:r>
              <a:rPr lang="en-IN" sz="1400" dirty="0" smtClean="0">
                <a:latin typeface="Arial" panose="020B0604020202020204" pitchFamily="34" charset="0"/>
                <a:cs typeface="Arial" panose="020B0604020202020204" pitchFamily="34" charset="0"/>
              </a:rPr>
              <a:t> is the process of recognizing different entities in an image. One can recognize various entities like animals, plants, food, activities, </a:t>
            </a:r>
            <a:r>
              <a:rPr lang="en-IN" sz="1400" dirty="0" err="1" smtClean="0">
                <a:latin typeface="Arial" panose="020B0604020202020204" pitchFamily="34" charset="0"/>
                <a:cs typeface="Arial" panose="020B0604020202020204" pitchFamily="34" charset="0"/>
              </a:rPr>
              <a:t>colors</a:t>
            </a:r>
            <a:r>
              <a:rPr lang="en-IN" sz="1400" dirty="0" smtClean="0">
                <a:latin typeface="Arial" panose="020B0604020202020204" pitchFamily="34" charset="0"/>
                <a:cs typeface="Arial" panose="020B0604020202020204" pitchFamily="34" charset="0"/>
              </a:rPr>
              <a:t>, things, fictional characters, drinks etc. with Image </a:t>
            </a:r>
            <a:r>
              <a:rPr lang="en-IN" sz="1400" dirty="0" err="1" smtClean="0">
                <a:latin typeface="Arial" panose="020B0604020202020204" pitchFamily="34" charset="0"/>
                <a:cs typeface="Arial" panose="020B0604020202020204" pitchFamily="34" charset="0"/>
              </a:rPr>
              <a:t>Labeling</a:t>
            </a:r>
            <a:r>
              <a:rPr lang="en-IN" sz="1400" dirty="0" smtClean="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dirty="0"/>
              <a:t>Bounding Boxes</a:t>
            </a:r>
          </a:p>
          <a:p>
            <a:pPr marL="285750" indent="-285750">
              <a:buFont typeface="Arial" panose="020B0604020202020204" pitchFamily="34" charset="0"/>
              <a:buChar char="•"/>
            </a:pPr>
            <a:r>
              <a:rPr lang="en-IN" sz="1400" dirty="0"/>
              <a:t>Polygonal Selection</a:t>
            </a:r>
          </a:p>
          <a:p>
            <a:pPr marL="285750" indent="-285750">
              <a:buFont typeface="Arial" panose="020B0604020202020204" pitchFamily="34" charset="0"/>
              <a:buChar char="•"/>
            </a:pPr>
            <a:r>
              <a:rPr lang="en-IN" sz="1400" dirty="0"/>
              <a:t>Cuboid Selection</a:t>
            </a:r>
          </a:p>
          <a:p>
            <a:pPr marL="285750" indent="-285750">
              <a:buFont typeface="Arial" panose="020B0604020202020204" pitchFamily="34" charset="0"/>
              <a:buChar char="•"/>
            </a:pPr>
            <a:r>
              <a:rPr lang="en-IN" sz="1400" dirty="0"/>
              <a:t>Attributes Tagging</a:t>
            </a:r>
          </a:p>
        </p:txBody>
      </p:sp>
      <p:pic>
        <p:nvPicPr>
          <p:cNvPr id="2052" name="Picture 4" descr="In-Mold Labels | Custom IML Printing | Affordable IML Lab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87979"/>
            <a:ext cx="3477727" cy="354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03917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B2CFF21-3053-4DC9-9C13-53C1A6C5B1D3}"/>
              </a:ext>
            </a:extLst>
          </p:cNvPr>
          <p:cNvSpPr>
            <a:spLocks noGrp="1"/>
          </p:cNvSpPr>
          <p:nvPr>
            <p:ph type="title"/>
          </p:nvPr>
        </p:nvSpPr>
        <p:spPr>
          <a:xfrm>
            <a:off x="457200" y="12513"/>
            <a:ext cx="8229600" cy="675976"/>
          </a:xfrm>
        </p:spPr>
        <p:txBody>
          <a:bodyPr anchor="ctr"/>
          <a:lstStyle/>
          <a:p>
            <a:r>
              <a:rPr lang="en-IN" dirty="0"/>
              <a:t>VIDEO LABELLING</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a16="http://schemas.microsoft.com/office/drawing/2014/main" xmlns=""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400" dirty="0" smtClean="0">
                <a:latin typeface="Arial" panose="020B0604020202020204" pitchFamily="34" charset="0"/>
                <a:cs typeface="Arial" panose="020B0604020202020204" pitchFamily="34" charset="0"/>
              </a:rPr>
              <a:t>Video annotation involves adding meta data to </a:t>
            </a:r>
            <a:r>
              <a:rPr lang="en-IN" sz="1400" dirty="0" err="1" smtClean="0">
                <a:latin typeface="Arial" panose="020B0604020202020204" pitchFamily="34" charset="0"/>
                <a:cs typeface="Arial" panose="020B0604020202020204" pitchFamily="34" charset="0"/>
              </a:rPr>
              <a:t>unlabeled</a:t>
            </a:r>
            <a:r>
              <a:rPr lang="en-IN" sz="1400" dirty="0" smtClean="0">
                <a:latin typeface="Arial" panose="020B0604020202020204" pitchFamily="34" charset="0"/>
                <a:cs typeface="Arial" panose="020B0604020202020204" pitchFamily="34" charset="0"/>
              </a:rPr>
              <a:t> video in order to train a machine learning algorithm. This meta data, also referred to as tags or labels, could be anything from a bounding box around a certain part of the image to full segmentation, where every pixel is annotated with its semantic meaning.</a:t>
            </a:r>
            <a:endParaRPr lang="en-IN"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7200" y="845465"/>
            <a:ext cx="3519945" cy="3643921"/>
          </a:xfrm>
          <a:prstGeom prst="rect">
            <a:avLst/>
          </a:prstGeom>
        </p:spPr>
      </p:pic>
    </p:spTree>
    <p:extLst>
      <p:ext uri="{BB962C8B-B14F-4D97-AF65-F5344CB8AC3E}">
        <p14:creationId xmlns:p14="http://schemas.microsoft.com/office/powerpoint/2010/main" val="83623378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B2CFF21-3053-4DC9-9C13-53C1A6C5B1D3}"/>
              </a:ext>
            </a:extLst>
          </p:cNvPr>
          <p:cNvSpPr>
            <a:spLocks noGrp="1"/>
          </p:cNvSpPr>
          <p:nvPr>
            <p:ph type="title"/>
          </p:nvPr>
        </p:nvSpPr>
        <p:spPr>
          <a:xfrm>
            <a:off x="457200" y="12513"/>
            <a:ext cx="8229600" cy="675976"/>
          </a:xfrm>
        </p:spPr>
        <p:txBody>
          <a:bodyPr anchor="ctr"/>
          <a:lstStyle/>
          <a:p>
            <a:r>
              <a:rPr lang="en-IN" dirty="0"/>
              <a:t>TEXT DECODING</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a16="http://schemas.microsoft.com/office/drawing/2014/main" xmlns=""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IN" sz="1400" dirty="0"/>
              <a:t>OCR and </a:t>
            </a:r>
            <a:r>
              <a:rPr lang="en-IN" sz="1400" dirty="0" smtClean="0"/>
              <a:t>ICR</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Decoding and </a:t>
            </a:r>
            <a:r>
              <a:rPr lang="en-IN" sz="1400" dirty="0" smtClean="0"/>
              <a:t>Transcription</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Comparison and </a:t>
            </a:r>
            <a:r>
              <a:rPr lang="en-IN" sz="1400" dirty="0" smtClean="0"/>
              <a:t>De-duplication</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Classification and Extraction</a:t>
            </a:r>
          </a:p>
        </p:txBody>
      </p:sp>
      <p:pic>
        <p:nvPicPr>
          <p:cNvPr id="2" name="Picture 1"/>
          <p:cNvPicPr>
            <a:picLocks noChangeAspect="1"/>
          </p:cNvPicPr>
          <p:nvPr/>
        </p:nvPicPr>
        <p:blipFill>
          <a:blip r:embed="rId3"/>
          <a:stretch>
            <a:fillRect/>
          </a:stretch>
        </p:blipFill>
        <p:spPr>
          <a:xfrm>
            <a:off x="373198" y="933855"/>
            <a:ext cx="3561729" cy="3229583"/>
          </a:xfrm>
          <a:prstGeom prst="rect">
            <a:avLst/>
          </a:prstGeom>
        </p:spPr>
      </p:pic>
    </p:spTree>
    <p:extLst>
      <p:ext uri="{BB962C8B-B14F-4D97-AF65-F5344CB8AC3E}">
        <p14:creationId xmlns:p14="http://schemas.microsoft.com/office/powerpoint/2010/main" val="137604564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nward-MEG_20171108" id="{A0DF9BC5-C5CF-4784-A038-A25E7E655832}" vid="{DDCEE177-58FE-4A69-B9A3-DDC12B915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TotalTime>
  <Words>579</Words>
  <Application>Microsoft Office PowerPoint</Application>
  <PresentationFormat>On-screen Show (16:9)</PresentationFormat>
  <Paragraphs>80</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Open Sans</vt:lpstr>
      <vt:lpstr>Segoe UI Semibold</vt:lpstr>
      <vt:lpstr>Times New Roman</vt:lpstr>
      <vt:lpstr>Office Theme</vt:lpstr>
      <vt:lpstr>Case study: Data Annotation and data labeling services For ML </vt:lpstr>
      <vt:lpstr>DATA ANNOTATION AND LABELING</vt:lpstr>
      <vt:lpstr>LIDAR AND RADAR DATA ANNOTATION</vt:lpstr>
      <vt:lpstr>OBJECT DETECTION</vt:lpstr>
      <vt:lpstr>SEGMENTATION: SEMANTIC AND INSTANCE</vt:lpstr>
      <vt:lpstr>MEDICAL IMAGE TRANSCRIPTION</vt:lpstr>
      <vt:lpstr>IMAGE LABELLING</vt:lpstr>
      <vt:lpstr>VIDEO LABELLING</vt:lpstr>
      <vt:lpstr>TEXT DECODING</vt:lpstr>
      <vt:lpstr>IMAGE RECOGNITION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Onward Technologies</dc:title>
  <dc:creator>Satish Ramanan</dc:creator>
  <cp:lastModifiedBy>onward</cp:lastModifiedBy>
  <cp:revision>83</cp:revision>
  <dcterms:created xsi:type="dcterms:W3CDTF">2019-03-26T08:52:06Z</dcterms:created>
  <dcterms:modified xsi:type="dcterms:W3CDTF">2021-03-02T05:38:39Z</dcterms:modified>
</cp:coreProperties>
</file>