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5" d="100"/>
          <a:sy n="65" d="100"/>
        </p:scale>
        <p:origin x="9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3981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3128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840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5771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8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46218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5881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7952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927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7372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0993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0227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6341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5361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4942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1289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45834-53BD-4C8F-B791-CD5378F4150E}" type="datetimeFigureOut">
              <a:rPr lang="en-US" smtClean="0"/>
              <a:t>11/13/2024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223233461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moderngov.com/importance-of-body-language-in-presentations-good-bad-examples#V2" TargetMode="External"/><Relationship Id="rId2" Type="http://schemas.openxmlformats.org/officeDocument/2006/relationships/hyperlink" Target="https://blog.moderngov.com/importance-of-body-language-in-presentations-good-bad-examples#V1" TargetMode="External"/><Relationship Id="rId1" Type="http://schemas.openxmlformats.org/officeDocument/2006/relationships/slideLayout" Target="../slideLayouts/slideLayout1.xml"/><Relationship Id="rId6" Type="http://schemas.openxmlformats.org/officeDocument/2006/relationships/hyperlink" Target="https://blog.moderngov.com/importance-of-body-language-in-presentations-good-bad-examples#V5" TargetMode="External"/><Relationship Id="rId5" Type="http://schemas.openxmlformats.org/officeDocument/2006/relationships/hyperlink" Target="https://blog.moderngov.com/importance-of-body-language-in-presentations-good-bad-examples#V4" TargetMode="External"/><Relationship Id="rId4" Type="http://schemas.openxmlformats.org/officeDocument/2006/relationships/hyperlink" Target="https://blog.moderngov.com/importance-of-body-language-in-presentations-good-bad-examples#V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design of flower petals in pastel">
            <a:extLst>
              <a:ext uri="{FF2B5EF4-FFF2-40B4-BE49-F238E27FC236}">
                <a16:creationId xmlns:a16="http://schemas.microsoft.com/office/drawing/2014/main" id="{0F61C219-4FC7-BDC0-D795-14E3A2466C78}"/>
              </a:ext>
            </a:extLst>
          </p:cNvPr>
          <p:cNvPicPr>
            <a:picLocks noChangeAspect="1"/>
          </p:cNvPicPr>
          <p:nvPr/>
        </p:nvPicPr>
        <p:blipFill>
          <a:blip r:embed="rId2">
            <a:alphaModFix/>
          </a:blip>
          <a:srcRect t="14122"/>
          <a:stretch/>
        </p:blipFill>
        <p:spPr>
          <a:xfrm>
            <a:off x="20" y="10"/>
            <a:ext cx="12191979" cy="6857990"/>
          </a:xfrm>
          <a:prstGeom prst="rect">
            <a:avLst/>
          </a:prstGeom>
        </p:spPr>
      </p:pic>
      <p:sp>
        <p:nvSpPr>
          <p:cNvPr id="2" name="Title 1">
            <a:extLst>
              <a:ext uri="{FF2B5EF4-FFF2-40B4-BE49-F238E27FC236}">
                <a16:creationId xmlns:a16="http://schemas.microsoft.com/office/drawing/2014/main" id="{254B07BB-89D1-81B3-EB76-90C9E06F4470}"/>
              </a:ext>
            </a:extLst>
          </p:cNvPr>
          <p:cNvSpPr>
            <a:spLocks noGrp="1"/>
          </p:cNvSpPr>
          <p:nvPr>
            <p:ph type="ctrTitle"/>
          </p:nvPr>
        </p:nvSpPr>
        <p:spPr>
          <a:xfrm>
            <a:off x="162232" y="1460090"/>
            <a:ext cx="7669162" cy="2433483"/>
          </a:xfrm>
        </p:spPr>
        <p:txBody>
          <a:bodyPr anchor="t">
            <a:noAutofit/>
          </a:bodyPr>
          <a:lstStyle/>
          <a:p>
            <a:pPr fontAlgn="base">
              <a:lnSpc>
                <a:spcPts val="2550"/>
              </a:lnSpc>
            </a:pPr>
            <a:r>
              <a:rPr lang="en-US" sz="4000" dirty="0">
                <a:solidFill>
                  <a:srgbClr val="FFFFFF"/>
                </a:solidFill>
              </a:rPr>
              <a:t>                 </a:t>
            </a:r>
            <a:r>
              <a:rPr lang="en-US" sz="4000" dirty="0">
                <a:solidFill>
                  <a:schemeClr val="accent2">
                    <a:lumMod val="40000"/>
                    <a:lumOff val="60000"/>
                  </a:schemeClr>
                </a:solidFill>
              </a:rPr>
              <a:t>Today topic</a:t>
            </a:r>
            <a:br>
              <a:rPr lang="en-US" sz="4000" dirty="0">
                <a:solidFill>
                  <a:schemeClr val="accent2">
                    <a:lumMod val="40000"/>
                    <a:lumOff val="60000"/>
                  </a:schemeClr>
                </a:solidFill>
              </a:rPr>
            </a:br>
            <a:br>
              <a:rPr lang="en-US" sz="4000" dirty="0">
                <a:solidFill>
                  <a:srgbClr val="FFFFFF"/>
                </a:solidFill>
              </a:rPr>
            </a:br>
            <a:br>
              <a:rPr lang="en-US" sz="4000" dirty="0">
                <a:solidFill>
                  <a:srgbClr val="FFFFFF"/>
                </a:solidFill>
              </a:rPr>
            </a:br>
            <a:br>
              <a:rPr lang="en-US" sz="4000" dirty="0">
                <a:solidFill>
                  <a:srgbClr val="FFFFFF"/>
                </a:solidFill>
              </a:rPr>
            </a:br>
            <a:r>
              <a:rPr lang="en-US" sz="4000" dirty="0">
                <a:solidFill>
                  <a:srgbClr val="FFFFFF"/>
                </a:solidFill>
              </a:rPr>
              <a:t>                   </a:t>
            </a:r>
            <a:br>
              <a:rPr lang="en-US" sz="4000" dirty="0">
                <a:solidFill>
                  <a:srgbClr val="FFFFFF"/>
                </a:solidFill>
              </a:rPr>
            </a:br>
            <a:r>
              <a:rPr lang="en-US" sz="4000" dirty="0">
                <a:solidFill>
                  <a:srgbClr val="FFFFFF"/>
                </a:solidFill>
              </a:rPr>
              <a:t>                          </a:t>
            </a:r>
            <a:r>
              <a:rPr lang="en-IN" sz="4400" b="0" i="0" dirty="0">
                <a:solidFill>
                  <a:srgbClr val="1F1F1F"/>
                </a:solidFill>
                <a:effectLst/>
                <a:latin typeface="Google Sans"/>
              </a:rPr>
              <a:t>Body language</a:t>
            </a:r>
            <a:r>
              <a:rPr lang="en-US" sz="4400" dirty="0">
                <a:solidFill>
                  <a:srgbClr val="FFFFFF"/>
                </a:solidFill>
              </a:rPr>
              <a:t>                                                                                         </a:t>
            </a:r>
            <a:endParaRPr lang="en-IN" sz="4400" dirty="0">
              <a:solidFill>
                <a:srgbClr val="FFFFFF"/>
              </a:solidFill>
            </a:endParaRPr>
          </a:p>
        </p:txBody>
      </p:sp>
      <p:sp>
        <p:nvSpPr>
          <p:cNvPr id="3" name="Subtitle 2">
            <a:extLst>
              <a:ext uri="{FF2B5EF4-FFF2-40B4-BE49-F238E27FC236}">
                <a16:creationId xmlns:a16="http://schemas.microsoft.com/office/drawing/2014/main" id="{A8F87E02-D38F-B9A4-FC01-273809744204}"/>
              </a:ext>
            </a:extLst>
          </p:cNvPr>
          <p:cNvSpPr>
            <a:spLocks noGrp="1"/>
          </p:cNvSpPr>
          <p:nvPr>
            <p:ph type="subTitle" idx="1"/>
          </p:nvPr>
        </p:nvSpPr>
        <p:spPr>
          <a:xfrm flipV="1">
            <a:off x="1097280" y="7787147"/>
            <a:ext cx="9874429" cy="781665"/>
          </a:xfrm>
        </p:spPr>
        <p:txBody>
          <a:bodyPr anchor="b">
            <a:normAutofit/>
          </a:bodyPr>
          <a:lstStyle/>
          <a:p>
            <a:endParaRPr lang="en-IN" dirty="0">
              <a:solidFill>
                <a:srgbClr val="FFFFFF"/>
              </a:solidFill>
            </a:endParaRPr>
          </a:p>
        </p:txBody>
      </p:sp>
    </p:spTree>
    <p:extLst>
      <p:ext uri="{BB962C8B-B14F-4D97-AF65-F5344CB8AC3E}">
        <p14:creationId xmlns:p14="http://schemas.microsoft.com/office/powerpoint/2010/main" val="250801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85672A-6FDC-BCCA-00D3-069AC2BE0474}"/>
              </a:ext>
            </a:extLst>
          </p:cNvPr>
          <p:cNvSpPr txBox="1"/>
          <p:nvPr/>
        </p:nvSpPr>
        <p:spPr>
          <a:xfrm>
            <a:off x="1097280" y="1859280"/>
            <a:ext cx="10879015" cy="1985159"/>
          </a:xfrm>
          <a:prstGeom prst="rect">
            <a:avLst/>
          </a:prstGeom>
          <a:noFill/>
        </p:spPr>
        <p:txBody>
          <a:bodyPr wrap="square" rtlCol="0">
            <a:spAutoFit/>
          </a:bodyPr>
          <a:lstStyle/>
          <a:p>
            <a:pPr algn="l" fontAlgn="base">
              <a:lnSpc>
                <a:spcPts val="2550"/>
              </a:lnSpc>
            </a:pPr>
            <a:r>
              <a:rPr lang="en-US" sz="2400" b="0" i="0" dirty="0">
                <a:solidFill>
                  <a:srgbClr val="045346"/>
                </a:solidFill>
                <a:effectLst/>
                <a:latin typeface="Playfair Display" panose="00000500000000000000" pitchFamily="2" charset="0"/>
              </a:rPr>
              <a:t>What is body language?</a:t>
            </a:r>
          </a:p>
          <a:p>
            <a:pPr algn="l" fontAlgn="base">
              <a:lnSpc>
                <a:spcPts val="2040"/>
              </a:lnSpc>
            </a:pPr>
            <a:endParaRPr lang="en-US" sz="2000" dirty="0">
              <a:solidFill>
                <a:srgbClr val="232426"/>
              </a:solidFill>
              <a:latin typeface="Inter"/>
            </a:endParaRPr>
          </a:p>
          <a:p>
            <a:pPr algn="l" fontAlgn="base">
              <a:lnSpc>
                <a:spcPts val="2040"/>
              </a:lnSpc>
            </a:pPr>
            <a:r>
              <a:rPr lang="en-US" sz="2000" b="0" i="0" dirty="0">
                <a:solidFill>
                  <a:srgbClr val="232426"/>
                </a:solidFill>
                <a:effectLst/>
                <a:latin typeface="Inter"/>
              </a:rPr>
              <a:t>Body language is the use of physical behavior, expressions, and mannerisms</a:t>
            </a:r>
          </a:p>
          <a:p>
            <a:pPr algn="l" fontAlgn="base">
              <a:lnSpc>
                <a:spcPts val="2040"/>
              </a:lnSpc>
            </a:pPr>
            <a:r>
              <a:rPr lang="en-US" sz="2000" b="0" i="0" dirty="0">
                <a:solidFill>
                  <a:srgbClr val="232426"/>
                </a:solidFill>
                <a:effectLst/>
                <a:latin typeface="Inter"/>
              </a:rPr>
              <a:t> to communicate nonverbally, often done instinctively rather than</a:t>
            </a:r>
          </a:p>
          <a:p>
            <a:pPr algn="l" fontAlgn="base">
              <a:lnSpc>
                <a:spcPts val="2040"/>
              </a:lnSpc>
            </a:pPr>
            <a:r>
              <a:rPr lang="en-US" sz="2000" b="0" i="0" dirty="0">
                <a:solidFill>
                  <a:srgbClr val="232426"/>
                </a:solidFill>
                <a:effectLst/>
                <a:latin typeface="Inter"/>
              </a:rPr>
              <a:t> consciously. Whether you’re aware of it or not, when you interact with others, you’re</a:t>
            </a:r>
          </a:p>
          <a:p>
            <a:pPr algn="l" fontAlgn="base">
              <a:lnSpc>
                <a:spcPts val="2040"/>
              </a:lnSpc>
            </a:pPr>
            <a:r>
              <a:rPr lang="en-US" sz="2000" b="0" i="0" dirty="0">
                <a:solidFill>
                  <a:srgbClr val="232426"/>
                </a:solidFill>
                <a:effectLst/>
                <a:latin typeface="Inter"/>
              </a:rPr>
              <a:t> continuously giving and receiving wordless signals.</a:t>
            </a:r>
          </a:p>
          <a:p>
            <a:endParaRPr lang="en-IN" dirty="0"/>
          </a:p>
        </p:txBody>
      </p:sp>
    </p:spTree>
    <p:extLst>
      <p:ext uri="{BB962C8B-B14F-4D97-AF65-F5344CB8AC3E}">
        <p14:creationId xmlns:p14="http://schemas.microsoft.com/office/powerpoint/2010/main" val="102366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A0BF-E053-D4DC-BA70-F05DDED169BA}"/>
              </a:ext>
            </a:extLst>
          </p:cNvPr>
          <p:cNvSpPr>
            <a:spLocks noGrp="1"/>
          </p:cNvSpPr>
          <p:nvPr>
            <p:ph type="ctrTitle"/>
          </p:nvPr>
        </p:nvSpPr>
        <p:spPr/>
        <p:txBody>
          <a:bodyPr/>
          <a:lstStyle/>
          <a:p>
            <a:br>
              <a:rPr lang="en-US" sz="2400" b="0" i="0" u="none" strike="noStrike" dirty="0">
                <a:solidFill>
                  <a:srgbClr val="231F20"/>
                </a:solidFill>
                <a:effectLst/>
                <a:latin typeface="Inter"/>
              </a:rPr>
            </a:br>
            <a:br>
              <a:rPr lang="en-US" sz="2400" b="0" i="0" u="none" strike="noStrike" dirty="0">
                <a:solidFill>
                  <a:srgbClr val="231F20"/>
                </a:solidFill>
                <a:effectLst/>
                <a:latin typeface="Inter"/>
              </a:rPr>
            </a:br>
            <a:br>
              <a:rPr lang="en-US" sz="2400" b="0" i="0" u="none" strike="noStrike" dirty="0">
                <a:solidFill>
                  <a:srgbClr val="231F20"/>
                </a:solidFill>
                <a:effectLst/>
                <a:latin typeface="Inter"/>
              </a:rPr>
            </a:br>
            <a:endParaRPr lang="en-IN" dirty="0"/>
          </a:p>
        </p:txBody>
      </p:sp>
      <p:sp>
        <p:nvSpPr>
          <p:cNvPr id="3" name="Subtitle 2">
            <a:extLst>
              <a:ext uri="{FF2B5EF4-FFF2-40B4-BE49-F238E27FC236}">
                <a16:creationId xmlns:a16="http://schemas.microsoft.com/office/drawing/2014/main" id="{04B1B717-7449-14FE-72CD-8123D530C51A}"/>
              </a:ext>
            </a:extLst>
          </p:cNvPr>
          <p:cNvSpPr>
            <a:spLocks noGrp="1"/>
          </p:cNvSpPr>
          <p:nvPr>
            <p:ph type="subTitle" idx="1"/>
          </p:nvPr>
        </p:nvSpPr>
        <p:spPr>
          <a:xfrm>
            <a:off x="1036320" y="1143001"/>
            <a:ext cx="8237683" cy="4004732"/>
          </a:xfrm>
        </p:spPr>
        <p:txBody>
          <a:bodyPr>
            <a:normAutofit fontScale="25000" lnSpcReduction="20000"/>
          </a:bodyPr>
          <a:lstStyle/>
          <a:p>
            <a:pPr algn="l"/>
            <a:r>
              <a:rPr lang="en-US" sz="9600" b="0" i="0" u="none" strike="noStrike" dirty="0">
                <a:solidFill>
                  <a:srgbClr val="231F20"/>
                </a:solidFill>
                <a:effectLst/>
                <a:latin typeface="Inter"/>
              </a:rPr>
              <a:t>Body language is heavily influenced by 5 other nonverbal communication cues that you should be aware of in public speaking – trust us, they make a big difference. These include:</a:t>
            </a:r>
          </a:p>
          <a:p>
            <a:pPr algn="l">
              <a:buFont typeface="+mj-lt"/>
              <a:buAutoNum type="arabicPeriod"/>
            </a:pPr>
            <a:endParaRPr lang="en-US" sz="8000" b="0" i="0" u="none" strike="noStrike" dirty="0">
              <a:solidFill>
                <a:srgbClr val="3574E3"/>
              </a:solidFill>
              <a:effectLst/>
              <a:latin typeface="Inter"/>
              <a:hlinkClick r:id="rId2"/>
            </a:endParaRPr>
          </a:p>
          <a:p>
            <a:pPr algn="l">
              <a:buFont typeface="+mj-lt"/>
              <a:buAutoNum type="arabicPeriod"/>
            </a:pPr>
            <a:r>
              <a:rPr lang="en-US" sz="8000" b="0" i="0" u="none" strike="noStrike" dirty="0">
                <a:solidFill>
                  <a:srgbClr val="3574E3"/>
                </a:solidFill>
                <a:effectLst/>
                <a:latin typeface="Inter"/>
                <a:hlinkClick r:id="rId2"/>
              </a:rPr>
              <a:t>Hand gestures</a:t>
            </a:r>
            <a:endParaRPr lang="en-US" sz="8000" b="0" i="0" dirty="0">
              <a:solidFill>
                <a:srgbClr val="231F20"/>
              </a:solidFill>
              <a:effectLst/>
              <a:latin typeface="Inter"/>
            </a:endParaRPr>
          </a:p>
          <a:p>
            <a:pPr algn="l">
              <a:buFont typeface="+mj-lt"/>
              <a:buAutoNum type="arabicPeriod"/>
            </a:pPr>
            <a:r>
              <a:rPr lang="en-US" sz="8000" b="0" i="0" u="none" strike="noStrike" dirty="0">
                <a:solidFill>
                  <a:srgbClr val="3574E3"/>
                </a:solidFill>
                <a:effectLst/>
                <a:latin typeface="Inter"/>
                <a:hlinkClick r:id="rId3"/>
              </a:rPr>
              <a:t>Eye contact</a:t>
            </a:r>
            <a:endParaRPr lang="en-US" sz="8000" b="0" i="0" dirty="0">
              <a:solidFill>
                <a:srgbClr val="231F20"/>
              </a:solidFill>
              <a:effectLst/>
              <a:latin typeface="Inter"/>
            </a:endParaRPr>
          </a:p>
          <a:p>
            <a:pPr algn="l">
              <a:buFont typeface="+mj-lt"/>
              <a:buAutoNum type="arabicPeriod"/>
            </a:pPr>
            <a:r>
              <a:rPr lang="en-US" sz="8000" b="0" i="0" u="none" strike="noStrike" dirty="0">
                <a:solidFill>
                  <a:srgbClr val="3574E3"/>
                </a:solidFill>
                <a:effectLst/>
                <a:latin typeface="Inter"/>
                <a:hlinkClick r:id="rId4"/>
              </a:rPr>
              <a:t>Posture</a:t>
            </a:r>
            <a:endParaRPr lang="en-US" sz="8000" b="0" i="0" dirty="0">
              <a:solidFill>
                <a:srgbClr val="231F20"/>
              </a:solidFill>
              <a:effectLst/>
              <a:latin typeface="Inter"/>
            </a:endParaRPr>
          </a:p>
          <a:p>
            <a:pPr algn="l">
              <a:buFont typeface="+mj-lt"/>
              <a:buAutoNum type="arabicPeriod"/>
            </a:pPr>
            <a:r>
              <a:rPr lang="en-US" sz="8000" b="0" i="0" u="none" strike="noStrike" dirty="0">
                <a:solidFill>
                  <a:srgbClr val="3574E3"/>
                </a:solidFill>
                <a:effectLst/>
                <a:latin typeface="Inter"/>
                <a:hlinkClick r:id="rId5"/>
              </a:rPr>
              <a:t>Movement</a:t>
            </a:r>
            <a:endParaRPr lang="en-US" sz="8000" b="0" i="0" dirty="0">
              <a:solidFill>
                <a:srgbClr val="231F20"/>
              </a:solidFill>
              <a:effectLst/>
              <a:latin typeface="Inter"/>
            </a:endParaRPr>
          </a:p>
          <a:p>
            <a:pPr algn="l">
              <a:buFont typeface="+mj-lt"/>
              <a:buAutoNum type="arabicPeriod"/>
            </a:pPr>
            <a:r>
              <a:rPr lang="en-US" sz="8000" b="0" i="0" u="none" strike="noStrike" dirty="0">
                <a:solidFill>
                  <a:srgbClr val="3574E3"/>
                </a:solidFill>
                <a:effectLst/>
                <a:latin typeface="Inter"/>
                <a:hlinkClick r:id="rId6"/>
              </a:rPr>
              <a:t>Facial expressions</a:t>
            </a:r>
            <a:endParaRPr lang="en-US" sz="8000" b="0" i="0" dirty="0">
              <a:solidFill>
                <a:srgbClr val="231F20"/>
              </a:solidFill>
              <a:effectLst/>
              <a:latin typeface="Inter"/>
            </a:endParaRPr>
          </a:p>
          <a:p>
            <a:br>
              <a:rPr lang="en-US" dirty="0"/>
            </a:br>
            <a:endParaRPr lang="en-IN" dirty="0"/>
          </a:p>
        </p:txBody>
      </p:sp>
    </p:spTree>
    <p:extLst>
      <p:ext uri="{BB962C8B-B14F-4D97-AF65-F5344CB8AC3E}">
        <p14:creationId xmlns:p14="http://schemas.microsoft.com/office/powerpoint/2010/main" val="152623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CB2A-959A-7392-5BF1-A46B49270318}"/>
              </a:ext>
            </a:extLst>
          </p:cNvPr>
          <p:cNvSpPr>
            <a:spLocks noGrp="1"/>
          </p:cNvSpPr>
          <p:nvPr>
            <p:ph type="ctrTitle"/>
          </p:nvPr>
        </p:nvSpPr>
        <p:spPr>
          <a:xfrm flipV="1">
            <a:off x="11612879" y="4050836"/>
            <a:ext cx="579122" cy="170644"/>
          </a:xfrm>
        </p:spPr>
        <p:txBody>
          <a:bodyPr/>
          <a:lstStyle/>
          <a:p>
            <a:endParaRPr lang="en-IN" dirty="0"/>
          </a:p>
        </p:txBody>
      </p:sp>
      <p:sp>
        <p:nvSpPr>
          <p:cNvPr id="3" name="Subtitle 2">
            <a:extLst>
              <a:ext uri="{FF2B5EF4-FFF2-40B4-BE49-F238E27FC236}">
                <a16:creationId xmlns:a16="http://schemas.microsoft.com/office/drawing/2014/main" id="{768E821F-8216-00DF-ADB6-14873F2D396E}"/>
              </a:ext>
            </a:extLst>
          </p:cNvPr>
          <p:cNvSpPr>
            <a:spLocks noGrp="1"/>
          </p:cNvSpPr>
          <p:nvPr>
            <p:ph type="subTitle" idx="1"/>
          </p:nvPr>
        </p:nvSpPr>
        <p:spPr>
          <a:xfrm>
            <a:off x="1158240" y="1356361"/>
            <a:ext cx="8115763" cy="3791372"/>
          </a:xfrm>
        </p:spPr>
        <p:txBody>
          <a:bodyPr>
            <a:noAutofit/>
          </a:bodyPr>
          <a:lstStyle/>
          <a:p>
            <a:pPr algn="l"/>
            <a:r>
              <a:rPr lang="en-US" sz="2400" b="0" i="0" u="none" strike="noStrike" dirty="0">
                <a:solidFill>
                  <a:srgbClr val="231F20"/>
                </a:solidFill>
                <a:effectLst/>
                <a:latin typeface="Inter"/>
              </a:rPr>
              <a:t>1. Hand gestures</a:t>
            </a:r>
          </a:p>
          <a:p>
            <a:pPr algn="l"/>
            <a:r>
              <a:rPr lang="en-US" sz="2400" b="0" i="0" u="none" strike="noStrike" dirty="0">
                <a:solidFill>
                  <a:srgbClr val="231F20"/>
                </a:solidFill>
                <a:effectLst/>
                <a:latin typeface="Inter"/>
              </a:rPr>
              <a:t>The purpose of hand gestures during a presentation is to make your message clearer, not more complicated. Using the right amount of hand gestures is the key. Overly exaggerated gestures can be distracting but using clear gestures can add impact to your points. For example, using gestures to address certain slides, making contrasts or a numbered list – the combination of visual and audio aids will draw in your audience’s attention.</a:t>
            </a:r>
          </a:p>
          <a:p>
            <a:br>
              <a:rPr lang="en-US" sz="2000" dirty="0"/>
            </a:br>
            <a:endParaRPr lang="en-IN" sz="2000" dirty="0"/>
          </a:p>
        </p:txBody>
      </p:sp>
    </p:spTree>
    <p:extLst>
      <p:ext uri="{BB962C8B-B14F-4D97-AF65-F5344CB8AC3E}">
        <p14:creationId xmlns:p14="http://schemas.microsoft.com/office/powerpoint/2010/main" val="341216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DDBC-27BD-CD8D-360B-F73F3EEA521E}"/>
              </a:ext>
            </a:extLst>
          </p:cNvPr>
          <p:cNvSpPr>
            <a:spLocks noGrp="1"/>
          </p:cNvSpPr>
          <p:nvPr>
            <p:ph type="title"/>
          </p:nvPr>
        </p:nvSpPr>
        <p:spPr/>
        <p:txBody>
          <a:bodyPr>
            <a:normAutofit fontScale="90000"/>
          </a:bodyPr>
          <a:lstStyle/>
          <a:p>
            <a:r>
              <a:rPr lang="en-US" sz="2700" b="0" i="0" u="none" strike="noStrike" dirty="0">
                <a:solidFill>
                  <a:srgbClr val="231F20"/>
                </a:solidFill>
                <a:effectLst/>
                <a:latin typeface="Inter"/>
              </a:rPr>
              <a:t>2. Eye contact</a:t>
            </a:r>
            <a:br>
              <a:rPr lang="en-US" sz="2700" b="0" i="0" u="none" strike="noStrike" dirty="0">
                <a:solidFill>
                  <a:srgbClr val="231F20"/>
                </a:solidFill>
                <a:effectLst/>
                <a:latin typeface="Inter"/>
              </a:rPr>
            </a:br>
            <a:br>
              <a:rPr lang="en-US" sz="2700" b="0" i="0" u="none" strike="noStrike" dirty="0">
                <a:solidFill>
                  <a:srgbClr val="231F20"/>
                </a:solidFill>
                <a:effectLst/>
                <a:latin typeface="Inter"/>
              </a:rPr>
            </a:br>
            <a:r>
              <a:rPr lang="en-US" sz="2700" b="0" i="0" u="none" strike="noStrike" dirty="0">
                <a:solidFill>
                  <a:srgbClr val="231F20"/>
                </a:solidFill>
                <a:effectLst/>
                <a:latin typeface="Inter"/>
              </a:rPr>
              <a:t>Have you ever heard someone say, “…you could see the emotion in their eyes”? This isn’t a lie. Human beings portray lots of emotion and feelings in their eyes, so much so that many of us can understand what another person is saying just by eye movements alone. Use the audience’s eyes and body language to gauge their reaction to your presentation – if they look bored, make changes to your tone or try to engage them.</a:t>
            </a:r>
            <a:br>
              <a:rPr lang="en-US" sz="2700" b="0" i="0" u="none" strike="noStrike" dirty="0">
                <a:solidFill>
                  <a:srgbClr val="231F20"/>
                </a:solidFill>
                <a:effectLst/>
                <a:latin typeface="Inter"/>
              </a:rPr>
            </a:br>
            <a:r>
              <a:rPr lang="en-US" sz="2700" b="0" i="0" u="none" strike="noStrike" dirty="0">
                <a:solidFill>
                  <a:srgbClr val="231F20"/>
                </a:solidFill>
                <a:effectLst/>
                <a:latin typeface="Inter"/>
              </a:rPr>
              <a:t>When it comes to eye contact when presenting, aim to use 50% eye contact as you’re speaking and looking around the room intently to show your audience your confidence and interest in the subject. Good eye contact can also help incorporate the audience into your presentation, making them feel part of the process.</a:t>
            </a:r>
            <a:br>
              <a:rPr lang="en-US" b="0" i="0" u="none" strike="noStrike" dirty="0">
                <a:solidFill>
                  <a:srgbClr val="231F20"/>
                </a:solidFill>
                <a:effectLst/>
                <a:latin typeface="Inter"/>
              </a:rPr>
            </a:br>
            <a:br>
              <a:rPr lang="en-US" dirty="0"/>
            </a:br>
            <a:endParaRPr lang="en-IN" dirty="0"/>
          </a:p>
        </p:txBody>
      </p:sp>
    </p:spTree>
    <p:extLst>
      <p:ext uri="{BB962C8B-B14F-4D97-AF65-F5344CB8AC3E}">
        <p14:creationId xmlns:p14="http://schemas.microsoft.com/office/powerpoint/2010/main" val="122993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6309-B8C5-289E-1C5E-8D1759735540}"/>
              </a:ext>
            </a:extLst>
          </p:cNvPr>
          <p:cNvSpPr>
            <a:spLocks noGrp="1"/>
          </p:cNvSpPr>
          <p:nvPr>
            <p:ph type="ctrTitle"/>
          </p:nvPr>
        </p:nvSpPr>
        <p:spPr>
          <a:xfrm flipV="1">
            <a:off x="1507067" y="7772400"/>
            <a:ext cx="7766936" cy="899652"/>
          </a:xfrm>
        </p:spPr>
        <p:txBody>
          <a:bodyPr/>
          <a:lstStyle/>
          <a:p>
            <a:endParaRPr lang="en-IN" dirty="0"/>
          </a:p>
        </p:txBody>
      </p:sp>
      <p:sp>
        <p:nvSpPr>
          <p:cNvPr id="3" name="Subtitle 2">
            <a:extLst>
              <a:ext uri="{FF2B5EF4-FFF2-40B4-BE49-F238E27FC236}">
                <a16:creationId xmlns:a16="http://schemas.microsoft.com/office/drawing/2014/main" id="{13E57AC5-0839-3F6C-1C18-972E7FDA153D}"/>
              </a:ext>
            </a:extLst>
          </p:cNvPr>
          <p:cNvSpPr>
            <a:spLocks noGrp="1"/>
          </p:cNvSpPr>
          <p:nvPr>
            <p:ph type="subTitle" idx="1"/>
          </p:nvPr>
        </p:nvSpPr>
        <p:spPr>
          <a:xfrm>
            <a:off x="988142" y="1179871"/>
            <a:ext cx="8285861" cy="3967861"/>
          </a:xfrm>
        </p:spPr>
        <p:txBody>
          <a:bodyPr>
            <a:noAutofit/>
          </a:bodyPr>
          <a:lstStyle/>
          <a:p>
            <a:pPr algn="l"/>
            <a:r>
              <a:rPr lang="en-US" sz="2400" b="0" i="0" u="none" strike="noStrike" dirty="0">
                <a:solidFill>
                  <a:srgbClr val="231F20"/>
                </a:solidFill>
                <a:effectLst/>
                <a:latin typeface="Inter"/>
              </a:rPr>
              <a:t>3. Posture</a:t>
            </a:r>
          </a:p>
          <a:p>
            <a:pPr algn="l"/>
            <a:r>
              <a:rPr lang="en-US" sz="2400" b="0" i="0" u="none" strike="noStrike" dirty="0">
                <a:solidFill>
                  <a:srgbClr val="231F20"/>
                </a:solidFill>
                <a:effectLst/>
                <a:latin typeface="Inter"/>
              </a:rPr>
              <a:t>Presentation posture is all about standing tall, chin up and open arms – never cross your arms. This can be tricky if you’re a nervous presenter. But, if your audience can tell that you’re afraid of them, it’ll be hard to win over their trust and full attention.</a:t>
            </a:r>
          </a:p>
          <a:p>
            <a:pPr algn="l"/>
            <a:r>
              <a:rPr lang="en-US" sz="2400" b="0" i="0" u="none" strike="noStrike" dirty="0">
                <a:solidFill>
                  <a:srgbClr val="231F20"/>
                </a:solidFill>
                <a:effectLst/>
                <a:latin typeface="Inter"/>
              </a:rPr>
              <a:t>Stand with your feet apart, shoulders open and naturally relaxed. This will convey confidence and authority and will invite your audience in, instead of pushing them away. Having good posture will also help you to breathe more easily and project your voice further across the room – particularly useful if you’re presenting to a big group.</a:t>
            </a:r>
          </a:p>
          <a:p>
            <a:br>
              <a:rPr lang="en-US" sz="2400" dirty="0"/>
            </a:br>
            <a:endParaRPr lang="en-IN" sz="2400" dirty="0"/>
          </a:p>
        </p:txBody>
      </p:sp>
    </p:spTree>
    <p:extLst>
      <p:ext uri="{BB962C8B-B14F-4D97-AF65-F5344CB8AC3E}">
        <p14:creationId xmlns:p14="http://schemas.microsoft.com/office/powerpoint/2010/main" val="223506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702E-EBAD-0E70-4DFA-5641EF68CF84}"/>
              </a:ext>
            </a:extLst>
          </p:cNvPr>
          <p:cNvSpPr>
            <a:spLocks noGrp="1"/>
          </p:cNvSpPr>
          <p:nvPr>
            <p:ph type="title"/>
          </p:nvPr>
        </p:nvSpPr>
        <p:spPr>
          <a:xfrm>
            <a:off x="825910" y="1283111"/>
            <a:ext cx="8448091" cy="4424516"/>
          </a:xfrm>
        </p:spPr>
        <p:txBody>
          <a:bodyPr>
            <a:normAutofit fontScale="90000"/>
          </a:bodyPr>
          <a:lstStyle/>
          <a:p>
            <a:r>
              <a:rPr lang="en-US" sz="2400" b="0" i="0" u="none" strike="noStrike" dirty="0">
                <a:solidFill>
                  <a:srgbClr val="231F20"/>
                </a:solidFill>
                <a:effectLst/>
                <a:latin typeface="Inter"/>
              </a:rPr>
              <a:t>4. </a:t>
            </a:r>
            <a:r>
              <a:rPr lang="en-US" sz="2400" b="0" i="0" u="none" strike="noStrike" dirty="0">
                <a:solidFill>
                  <a:srgbClr val="212529"/>
                </a:solidFill>
                <a:effectLst/>
                <a:latin typeface="Inter"/>
              </a:rPr>
              <a:t>Movement</a:t>
            </a:r>
            <a:br>
              <a:rPr lang="en-US" sz="2400" b="0" i="0" u="none" strike="noStrike" dirty="0">
                <a:solidFill>
                  <a:srgbClr val="231F20"/>
                </a:solidFill>
                <a:effectLst/>
                <a:latin typeface="Inter"/>
              </a:rPr>
            </a:br>
            <a:br>
              <a:rPr lang="en-US" sz="2400" b="0" i="0" u="none" strike="noStrike" dirty="0">
                <a:solidFill>
                  <a:srgbClr val="231F20"/>
                </a:solidFill>
                <a:effectLst/>
                <a:latin typeface="Inter"/>
              </a:rPr>
            </a:br>
            <a:r>
              <a:rPr lang="en-US" sz="2400" b="0" i="0" u="none" strike="noStrike" dirty="0">
                <a:solidFill>
                  <a:srgbClr val="231F20"/>
                </a:solidFill>
                <a:effectLst/>
                <a:latin typeface="Inter"/>
              </a:rPr>
              <a:t>X marks the spot. There’s an old myth that every presenter should stand still, feet shoulder width apart and just simply speak – almost like a statue. Now, we see some of the best presenters (whether it be during TED Talks or CEO product launches) walking around the stage with confidence and natural energy. We are human beings after all – it’s not in our nature to simply stand still.</a:t>
            </a:r>
            <a:br>
              <a:rPr lang="en-US" sz="2400" b="0" i="0" u="none" strike="noStrike" dirty="0">
                <a:solidFill>
                  <a:srgbClr val="231F20"/>
                </a:solidFill>
                <a:effectLst/>
                <a:latin typeface="Inter"/>
              </a:rPr>
            </a:br>
            <a:r>
              <a:rPr lang="en-US" sz="2400" b="0" i="0" u="none" strike="noStrike" dirty="0">
                <a:solidFill>
                  <a:srgbClr val="231F20"/>
                </a:solidFill>
                <a:effectLst/>
                <a:latin typeface="Inter"/>
              </a:rPr>
              <a:t>It’s easy to get this confused though. The key is not to walk or pace around as if you’re getting your daily steps in. Instead, walk slowly between your key talking points when describing less important details of your presentation.</a:t>
            </a:r>
            <a:br>
              <a:rPr lang="en-US" sz="2400" b="0" i="0" u="none" strike="noStrike" dirty="0">
                <a:solidFill>
                  <a:srgbClr val="231F20"/>
                </a:solidFill>
                <a:effectLst/>
                <a:latin typeface="Inter"/>
              </a:rPr>
            </a:br>
            <a:br>
              <a:rPr lang="en-US" dirty="0"/>
            </a:br>
            <a:endParaRPr lang="en-IN" dirty="0"/>
          </a:p>
        </p:txBody>
      </p:sp>
    </p:spTree>
    <p:extLst>
      <p:ext uri="{BB962C8B-B14F-4D97-AF65-F5344CB8AC3E}">
        <p14:creationId xmlns:p14="http://schemas.microsoft.com/office/powerpoint/2010/main" val="410070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87B8-9DDD-D3DD-662E-9B4ECE649FCA}"/>
              </a:ext>
            </a:extLst>
          </p:cNvPr>
          <p:cNvSpPr>
            <a:spLocks noGrp="1"/>
          </p:cNvSpPr>
          <p:nvPr>
            <p:ph type="title"/>
          </p:nvPr>
        </p:nvSpPr>
        <p:spPr>
          <a:xfrm>
            <a:off x="943897" y="1666569"/>
            <a:ext cx="8330105" cy="3082412"/>
          </a:xfrm>
        </p:spPr>
        <p:txBody>
          <a:bodyPr>
            <a:noAutofit/>
          </a:bodyPr>
          <a:lstStyle/>
          <a:p>
            <a:r>
              <a:rPr lang="en-US" sz="2400" b="0" i="0" u="none" strike="noStrike" dirty="0">
                <a:solidFill>
                  <a:srgbClr val="231F20"/>
                </a:solidFill>
                <a:effectLst/>
                <a:latin typeface="Inter"/>
              </a:rPr>
              <a:t>Use your movements to punctuate your statements and stop to make an impact. Just be sure to match your movements with your presentation slides in the background so your audience isn’t distracted.</a:t>
            </a:r>
            <a:br>
              <a:rPr lang="en-US" sz="2400" b="0" i="0" u="none" strike="noStrike" dirty="0">
                <a:solidFill>
                  <a:srgbClr val="231F20"/>
                </a:solidFill>
                <a:effectLst/>
                <a:latin typeface="Inter"/>
              </a:rPr>
            </a:br>
            <a:br>
              <a:rPr lang="en-US" sz="2400" dirty="0"/>
            </a:br>
            <a:endParaRPr lang="en-IN" sz="2400" dirty="0"/>
          </a:p>
        </p:txBody>
      </p:sp>
    </p:spTree>
    <p:extLst>
      <p:ext uri="{BB962C8B-B14F-4D97-AF65-F5344CB8AC3E}">
        <p14:creationId xmlns:p14="http://schemas.microsoft.com/office/powerpoint/2010/main" val="28940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8BB8-FFE6-CD69-6F50-5549171B0689}"/>
              </a:ext>
            </a:extLst>
          </p:cNvPr>
          <p:cNvSpPr>
            <a:spLocks noGrp="1"/>
          </p:cNvSpPr>
          <p:nvPr>
            <p:ph type="title"/>
          </p:nvPr>
        </p:nvSpPr>
        <p:spPr>
          <a:xfrm>
            <a:off x="678426" y="870155"/>
            <a:ext cx="8595575" cy="3908321"/>
          </a:xfrm>
        </p:spPr>
        <p:txBody>
          <a:bodyPr>
            <a:noAutofit/>
          </a:bodyPr>
          <a:lstStyle/>
          <a:p>
            <a:r>
              <a:rPr lang="en-US" sz="2400" b="0" i="0" u="none" strike="noStrike" dirty="0">
                <a:solidFill>
                  <a:srgbClr val="231F20"/>
                </a:solidFill>
                <a:effectLst/>
                <a:latin typeface="Inter"/>
              </a:rPr>
              <a:t>5. Facial expressions</a:t>
            </a:r>
            <a:br>
              <a:rPr lang="en-US" sz="2400" b="0" i="0" u="none" strike="noStrike" dirty="0">
                <a:solidFill>
                  <a:srgbClr val="231F20"/>
                </a:solidFill>
                <a:effectLst/>
                <a:latin typeface="Inter"/>
              </a:rPr>
            </a:br>
            <a:br>
              <a:rPr lang="en-US" sz="2400" b="0" i="0" u="none" strike="noStrike" dirty="0">
                <a:solidFill>
                  <a:srgbClr val="231F20"/>
                </a:solidFill>
                <a:effectLst/>
                <a:latin typeface="Inter"/>
              </a:rPr>
            </a:br>
            <a:r>
              <a:rPr lang="en-US" sz="2400" b="0" i="0" u="none" strike="noStrike" dirty="0">
                <a:solidFill>
                  <a:srgbClr val="231F20"/>
                </a:solidFill>
                <a:effectLst/>
                <a:latin typeface="Inter"/>
              </a:rPr>
              <a:t>We, humans, can make over 10,000 facial expressions. When it comes to presenting, your facial expressions can suggest a lot to your audience. For example, a monotone facial expression can suggest a lack of interest or belief in your own ideas to your audience. If you’re not interested in your own words and ideas, you can’t expect your audience to be.</a:t>
            </a:r>
            <a:br>
              <a:rPr lang="en-US" sz="2400" b="0" i="0" u="none" strike="noStrike" dirty="0">
                <a:solidFill>
                  <a:srgbClr val="231F20"/>
                </a:solidFill>
                <a:effectLst/>
                <a:latin typeface="Inter"/>
              </a:rPr>
            </a:br>
            <a:r>
              <a:rPr lang="en-US" sz="2400" b="0" i="0" u="none" strike="noStrike" dirty="0">
                <a:solidFill>
                  <a:srgbClr val="231F20"/>
                </a:solidFill>
                <a:effectLst/>
                <a:latin typeface="Inter"/>
              </a:rPr>
              <a:t>It’s important to fully </a:t>
            </a:r>
            <a:r>
              <a:rPr lang="en-US" sz="2400" b="0" i="0" u="none" strike="noStrike" dirty="0" err="1">
                <a:solidFill>
                  <a:srgbClr val="231F20"/>
                </a:solidFill>
                <a:effectLst/>
                <a:latin typeface="Inter"/>
              </a:rPr>
              <a:t>utilise</a:t>
            </a:r>
            <a:r>
              <a:rPr lang="en-US" sz="2400" b="0" i="0" u="none" strike="noStrike" dirty="0">
                <a:solidFill>
                  <a:srgbClr val="231F20"/>
                </a:solidFill>
                <a:effectLst/>
                <a:latin typeface="Inter"/>
              </a:rPr>
              <a:t> the power of facial expressions when presenting. Watch the faces of your audience to get an insight into how they’re feeling as you present – then you can make adjustments to your own expressions to keep them engaged. Also, if your audience is a big one, ensure you exaggerate your expressions so everyone can read your face.</a:t>
            </a:r>
            <a:br>
              <a:rPr lang="en-US" sz="2400" b="0" i="0" u="none" strike="noStrike" dirty="0">
                <a:solidFill>
                  <a:srgbClr val="231F20"/>
                </a:solidFill>
                <a:effectLst/>
                <a:latin typeface="Inter"/>
              </a:rPr>
            </a:br>
            <a:endParaRPr lang="en-IN" sz="2400" dirty="0"/>
          </a:p>
        </p:txBody>
      </p:sp>
    </p:spTree>
    <p:extLst>
      <p:ext uri="{BB962C8B-B14F-4D97-AF65-F5344CB8AC3E}">
        <p14:creationId xmlns:p14="http://schemas.microsoft.com/office/powerpoint/2010/main" val="7756191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776</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Google Sans</vt:lpstr>
      <vt:lpstr>Inter</vt:lpstr>
      <vt:lpstr>Playfair Display</vt:lpstr>
      <vt:lpstr>Trebuchet MS</vt:lpstr>
      <vt:lpstr>Wingdings 3</vt:lpstr>
      <vt:lpstr>Facet</vt:lpstr>
      <vt:lpstr>                 Today topic                                                  Body language                                                                                         </vt:lpstr>
      <vt:lpstr>PowerPoint Presentation</vt:lpstr>
      <vt:lpstr>   </vt:lpstr>
      <vt:lpstr>PowerPoint Presentation</vt:lpstr>
      <vt:lpstr>2. Eye contact  Have you ever heard someone say, “…you could see the emotion in their eyes”? This isn’t a lie. Human beings portray lots of emotion and feelings in their eyes, so much so that many of us can understand what another person is saying just by eye movements alone. Use the audience’s eyes and body language to gauge their reaction to your presentation – if they look bored, make changes to your tone or try to engage them. When it comes to eye contact when presenting, aim to use 50% eye contact as you’re speaking and looking around the room intently to show your audience your confidence and interest in the subject. Good eye contact can also help incorporate the audience into your presentation, making them feel part of the process.  </vt:lpstr>
      <vt:lpstr>PowerPoint Presentation</vt:lpstr>
      <vt:lpstr>4. Movement  X marks the spot. There’s an old myth that every presenter should stand still, feet shoulder width apart and just simply speak – almost like a statue. Now, we see some of the best presenters (whether it be during TED Talks or CEO product launches) walking around the stage with confidence and natural energy. We are human beings after all – it’s not in our nature to simply stand still. It’s easy to get this confused though. The key is not to walk or pace around as if you’re getting your daily steps in. Instead, walk slowly between your key talking points when describing less important details of your presentation.  </vt:lpstr>
      <vt:lpstr>Use your movements to punctuate your statements and stop to make an impact. Just be sure to match your movements with your presentation slides in the background so your audience isn’t distracted.  </vt:lpstr>
      <vt:lpstr>5. Facial expressions  We, humans, can make over 10,000 facial expressions. When it comes to presenting, your facial expressions can suggest a lot to your audience. For example, a monotone facial expression can suggest a lack of interest or belief in your own ideas to your audience. If you’re not interested in your own words and ideas, you can’t expect your audience to be. It’s important to fully utilise the power of facial expressions when presenting. Watch the faces of your audience to get an insight into how they’re feeling as you present – then you can make adjustments to your own expressions to keep them engaged. Also, if your audience is a big one, ensure you exaggerate your expressions so everyone can read your face.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RAJPUT</dc:creator>
  <cp:lastModifiedBy>ABHISHEK RAJPUT</cp:lastModifiedBy>
  <cp:revision>2</cp:revision>
  <dcterms:created xsi:type="dcterms:W3CDTF">2024-11-03T11:09:52Z</dcterms:created>
  <dcterms:modified xsi:type="dcterms:W3CDTF">2024-11-13T06:18:45Z</dcterms:modified>
</cp:coreProperties>
</file>