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0" d="100"/>
          <a:sy n="90" d="100"/>
        </p:scale>
        <p:origin x="370" y="8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790738-CFC9-4A5E-8424-6B42AA5706F7}" type="slidenum">
              <a:rPr lang="en-US" smtClean="0"/>
              <a:pPr/>
              <a:t>1</a:t>
            </a:fld>
            <a:endParaRPr lang="en-US"/>
          </a:p>
        </p:txBody>
      </p:sp>
    </p:spTree>
    <p:extLst>
      <p:ext uri="{BB962C8B-B14F-4D97-AF65-F5344CB8AC3E}">
        <p14:creationId xmlns:p14="http://schemas.microsoft.com/office/powerpoint/2010/main" val="374644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9/2/2024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9/2/2024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9/2/2024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9/2/2024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3"/>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047620" y="396051"/>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89384" y="1404637"/>
            <a:ext cx="6092892" cy="5009833"/>
          </a:xfrm>
          <a:prstGeom prst="rect">
            <a:avLst/>
          </a:prstGeom>
          <a:noFill/>
        </p:spPr>
        <p:txBody>
          <a:bodyPr wrap="square" rtlCol="0">
            <a:spAutoFit/>
          </a:bodyPr>
          <a:lstStyle/>
          <a:p>
            <a:pPr>
              <a:lnSpc>
                <a:spcPct val="150000"/>
              </a:lnSpc>
            </a:pPr>
            <a:endParaRPr lang="en-US" sz="2400" dirty="0"/>
          </a:p>
          <a:p>
            <a:pPr marL="285750" indent="-285750">
              <a:lnSpc>
                <a:spcPct val="15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1649</a:t>
            </a:r>
          </a:p>
          <a:p>
            <a:pPr marL="285750" indent="-285750">
              <a:lnSpc>
                <a:spcPct val="15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DDoS Protection System for Cloud: Architecture and Tool</a:t>
            </a:r>
          </a:p>
          <a:p>
            <a:pPr marL="285750" indent="-285750">
              <a:lnSpc>
                <a:spcPct val="15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Blockchain and Cybersecurity</a:t>
            </a:r>
          </a:p>
          <a:p>
            <a:pPr marL="285750" indent="-285750">
              <a:lnSpc>
                <a:spcPct val="15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a:t>
            </a:r>
          </a:p>
          <a:p>
            <a:pPr marL="285750" indent="-285750">
              <a:lnSpc>
                <a:spcPct val="15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 SW310</a:t>
            </a:r>
          </a:p>
          <a:p>
            <a:pPr marL="285750" indent="-285750">
              <a:lnSpc>
                <a:spcPct val="15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Kurukshetra Coders</a:t>
            </a:r>
            <a:endParaRPr lang="en-IN" sz="2400" b="1" dirty="0">
              <a:latin typeface="Arial" panose="020B0604020202020204" pitchFamily="34" charset="0"/>
              <a:cs typeface="Arial" panose="020B0604020202020204" pitchFamily="34" charset="0"/>
            </a:endParaRPr>
          </a:p>
        </p:txBody>
      </p:sp>
      <p:pic>
        <p:nvPicPr>
          <p:cNvPr id="13" name="Google Shape;93;p2"/>
          <p:cNvPicPr preferRelativeResize="0"/>
          <p:nvPr/>
        </p:nvPicPr>
        <p:blipFill rotWithShape="1">
          <a:blip r:embed="rId4">
            <a:alphaModFix/>
          </a:blip>
          <a:srcRect/>
          <a:stretch/>
        </p:blipFill>
        <p:spPr>
          <a:xfrm>
            <a:off x="9874006" y="0"/>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224887"/>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Cloud Kavach</a:t>
            </a:r>
          </a:p>
        </p:txBody>
      </p:sp>
      <p:sp>
        <p:nvSpPr>
          <p:cNvPr id="15362" name="TextBox 8"/>
          <p:cNvSpPr txBox="1">
            <a:spLocks noChangeArrowheads="1"/>
          </p:cNvSpPr>
          <p:nvPr/>
        </p:nvSpPr>
        <p:spPr bwMode="auto">
          <a:xfrm>
            <a:off x="7013" y="873027"/>
            <a:ext cx="12005732" cy="5878532"/>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200" b="1" u="sng" dirty="0">
                <a:solidFill>
                  <a:schemeClr val="tx2"/>
                </a:solidFill>
                <a:latin typeface="Arial" pitchFamily="34" charset="0"/>
                <a:cs typeface="Arial" pitchFamily="34" charset="0"/>
              </a:rPr>
              <a:t>Proposed Solution</a:t>
            </a:r>
            <a:endParaRPr lang="en-US" sz="3200" u="sng" dirty="0">
              <a:solidFill>
                <a:schemeClr val="tx2"/>
              </a:solidFill>
              <a:latin typeface="Arial" pitchFamily="34" charset="0"/>
              <a:cs typeface="Arial" pitchFamily="34" charset="0"/>
            </a:endParaRPr>
          </a:p>
          <a:p>
            <a:pPr marL="342900" indent="-342900">
              <a:buFont typeface="Arial" panose="020B0604020202020204" pitchFamily="34" charset="0"/>
              <a:buChar char="•"/>
            </a:pPr>
            <a:endParaRPr lang="en-US" sz="2000" u="sng" dirty="0">
              <a:solidFill>
                <a:schemeClr val="tx2"/>
              </a:solidFill>
              <a:latin typeface="Arial" pitchFamily="34" charset="0"/>
              <a:cs typeface="Arial" pitchFamily="34" charset="0"/>
            </a:endParaRPr>
          </a:p>
          <a:p>
            <a:pPr marL="342900" indent="-342900">
              <a:buFont typeface="Arial" panose="020B0604020202020204" pitchFamily="34" charset="0"/>
              <a:buChar char="•"/>
            </a:pPr>
            <a:r>
              <a:rPr lang="en-US" b="1" dirty="0"/>
              <a:t>Comprehensive DDoS Protection Strategy</a:t>
            </a:r>
            <a:r>
              <a:rPr lang="en-US" dirty="0"/>
              <a:t>: Cloud Kavach will be built on a robust AWS Cloud architecture, incorporating AWS WAF, AWS Shield, AWS Route 53,AWS WAF Bot Control and AWS IAM. This combination ensures a multi-layered defense across all critical layers of the OSI model, providing resilient and proactive protection for the hosted website.</a:t>
            </a:r>
            <a:endParaRPr lang="en-US" dirty="0">
              <a:latin typeface="Arial" pitchFamily="34" charset="0"/>
              <a:cs typeface="Arial" pitchFamily="34" charset="0"/>
            </a:endParaRPr>
          </a:p>
          <a:p>
            <a:pPr marL="342900" indent="-342900" algn="just">
              <a:buFont typeface="Arial" panose="020B0604020202020204" pitchFamily="34" charset="0"/>
              <a:buChar char="•"/>
            </a:pPr>
            <a:r>
              <a:rPr lang="en-US" b="1" dirty="0"/>
              <a:t>Automated Threat Detection and Response</a:t>
            </a:r>
            <a:r>
              <a:rPr lang="en-US" dirty="0"/>
              <a:t>: Leveraging a integrated machine learning algorithm deployed on AWS WAF, the system automatically detects DDoS (Distributed Denial of Service) threats and activates the necessary security tools. AWS WAF, positioned at the initial user entry point, efficiently blocks threats at Layer 7 of the OSI model, complemented by AWS's advanced DDoS protection and bot control features.</a:t>
            </a:r>
          </a:p>
          <a:p>
            <a:pPr marL="342900" indent="-342900" algn="just">
              <a:buFont typeface="Arial" panose="020B0604020202020204" pitchFamily="34" charset="0"/>
              <a:buChar char="•"/>
            </a:pPr>
            <a:r>
              <a:rPr lang="en-US" b="1" dirty="0"/>
              <a:t>Seamless Recovery and High Availability</a:t>
            </a:r>
            <a:r>
              <a:rPr lang="en-US" dirty="0"/>
              <a:t>: In the event of an attack, Cloud Kavach employs AWS EC2 Auto Scaling Groups, Elastic Load Balancers, and Application Load Balancers to maintain high availability. These components dynamically adjust to increased traffic, ensuring minimal downtime and rapid recovery, thereby sustaining optimal website performance.</a:t>
            </a:r>
          </a:p>
          <a:p>
            <a:pPr marL="342900" indent="-342900" algn="just">
              <a:buFont typeface="Arial" panose="020B0604020202020204" pitchFamily="34" charset="0"/>
              <a:buChar char="•"/>
            </a:pPr>
            <a:r>
              <a:rPr lang="en-US" b="1" dirty="0"/>
              <a:t>Scalable and Resilient Cloud Architecture</a:t>
            </a:r>
            <a:r>
              <a:rPr lang="en-US" dirty="0"/>
              <a:t>: The cloud infrastructure is designed using AWS best practices, ensuring scalability and resilience. It automatically adjusts to traffic demands, offering a flexible platform that adapts to varying levels of attack intensity while maintaining consistent service availability.</a:t>
            </a:r>
          </a:p>
          <a:p>
            <a:pPr marL="342900" indent="-342900" algn="just">
              <a:buFont typeface="Arial" panose="020B0604020202020204" pitchFamily="34" charset="0"/>
              <a:buChar char="•"/>
            </a:pPr>
            <a:r>
              <a:rPr lang="en-US" b="1" dirty="0"/>
              <a:t>Proactive Defense and Continuous Monitoring</a:t>
            </a:r>
            <a:r>
              <a:rPr lang="en-US" dirty="0"/>
              <a:t>: The security framework incorporates continuous monitoring and proactive threat management through AWS CloudWatch Logs, enabling real-time logging and analysis of system activities. This ensures that any potential vulnerabilities are promptly identified and mitigated, enhancing the overall security posture of the website.</a:t>
            </a:r>
          </a:p>
          <a:p>
            <a:pPr marL="342900" indent="-342900" algn="just">
              <a:buFont typeface="Arial" panose="020B0604020202020204" pitchFamily="34" charset="0"/>
              <a:buChar char="•"/>
            </a:pPr>
            <a:endParaRPr lang="en-US"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2" name="Oval 1" descr="Your startup LOGO">
            <a:extLst>
              <a:ext uri="{FF2B5EF4-FFF2-40B4-BE49-F238E27FC236}">
                <a16:creationId xmlns:a16="http://schemas.microsoft.com/office/drawing/2014/main" id="{FD737E7C-6E0E-4B08-9E9D-6130C95211A6}"/>
              </a:ext>
              <a:ext uri="{C183D7F6-B498-43B3-948B-1728B52AA6E4}">
                <adec:decorative xmlns:adec="http://schemas.microsoft.com/office/drawing/2017/decorative" val="0"/>
              </a:ext>
            </a:extLst>
          </p:cNvPr>
          <p:cNvSpPr/>
          <p:nvPr/>
        </p:nvSpPr>
        <p:spPr>
          <a:xfrm>
            <a:off x="141514" y="107066"/>
            <a:ext cx="1932819"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Kurukshetra Coders</a:t>
            </a:r>
            <a:endParaRPr lang="en-IN" dirty="0"/>
          </a:p>
        </p:txBody>
      </p:sp>
      <p:pic>
        <p:nvPicPr>
          <p:cNvPr id="8" name="Google Shape;93;p2"/>
          <p:cNvPicPr preferRelativeResize="0"/>
          <p:nvPr/>
        </p:nvPicPr>
        <p:blipFill rotWithShape="1">
          <a:blip r:embed="rId3">
            <a:alphaModFix/>
          </a:blip>
          <a:srcRect/>
          <a:stretch/>
        </p:blipFill>
        <p:spPr>
          <a:xfrm>
            <a:off x="9945424" y="26590"/>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CAF86E-85E9-2C7E-6C6A-1B36FF1CEE55}"/>
              </a:ext>
            </a:extLst>
          </p:cNvPr>
          <p:cNvPicPr>
            <a:picLocks noChangeAspect="1"/>
          </p:cNvPicPr>
          <p:nvPr/>
        </p:nvPicPr>
        <p:blipFill>
          <a:blip r:embed="rId3"/>
          <a:stretch>
            <a:fillRect/>
          </a:stretch>
        </p:blipFill>
        <p:spPr>
          <a:xfrm>
            <a:off x="6070670" y="731308"/>
            <a:ext cx="5369490" cy="5572693"/>
          </a:xfrm>
          <a:prstGeom prst="rect">
            <a:avLst/>
          </a:prstGeom>
        </p:spPr>
      </p:pic>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81076" y="948690"/>
            <a:ext cx="6014923" cy="5355312"/>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b="1" dirty="0">
                <a:latin typeface="Arial" pitchFamily="34" charset="0"/>
                <a:cs typeface="Arial" pitchFamily="34" charset="0"/>
              </a:rPr>
              <a:t>Multi-layered Defense</a:t>
            </a:r>
            <a:r>
              <a:rPr lang="en-US" dirty="0">
                <a:latin typeface="Arial" pitchFamily="34" charset="0"/>
                <a:cs typeface="Arial" pitchFamily="34" charset="0"/>
              </a:rPr>
              <a:t>: AWS WAF, AWS Shield, and AWS IAM form a multi-layered defense, safeguarding at every level. </a:t>
            </a:r>
          </a:p>
          <a:p>
            <a:pPr marL="342900" indent="-342900">
              <a:buFont typeface="Arial" panose="020B0604020202020204" pitchFamily="34" charset="0"/>
              <a:buChar char="•"/>
            </a:pPr>
            <a:r>
              <a:rPr lang="en-US" dirty="0">
                <a:latin typeface="Arial" pitchFamily="34" charset="0"/>
                <a:cs typeface="Arial" pitchFamily="34" charset="0"/>
              </a:rPr>
              <a:t>AWS EC2 Auto Scaling groups adjust resources in real-time, ensuring optimal performance under attack and AWS CloudFront caches content globally, delivering it to users with blazing speed.</a:t>
            </a:r>
          </a:p>
          <a:p>
            <a:pPr marL="342900" indent="-342900">
              <a:buFont typeface="Arial" panose="020B0604020202020204" pitchFamily="34" charset="0"/>
              <a:buChar char="•"/>
            </a:pPr>
            <a:r>
              <a:rPr lang="en-US" dirty="0">
                <a:latin typeface="Arial" pitchFamily="34" charset="0"/>
                <a:cs typeface="Arial" pitchFamily="34" charset="0"/>
              </a:rPr>
              <a:t> AWS WAF-powered threat detection keeps site secure and efficient.</a:t>
            </a:r>
          </a:p>
          <a:p>
            <a:pPr marL="342900" indent="-342900">
              <a:buFont typeface="Arial" panose="020B0604020202020204" pitchFamily="34" charset="0"/>
              <a:buChar char="•"/>
            </a:pPr>
            <a:r>
              <a:rPr lang="en-US" dirty="0">
                <a:latin typeface="Arial" pitchFamily="34" charset="0"/>
                <a:cs typeface="Arial" pitchFamily="34" charset="0"/>
              </a:rPr>
              <a:t>Implementing a multi-layered defense using both private and public-facing Application Load Balancers within AWS VPC, ensuring high availability and rapid recovery against all types of DDoS attacks.</a:t>
            </a:r>
          </a:p>
          <a:p>
            <a:pPr marL="342900" indent="-342900">
              <a:buFont typeface="Arial" panose="020B0604020202020204" pitchFamily="34" charset="0"/>
              <a:buChar char="•"/>
            </a:pPr>
            <a:r>
              <a:rPr lang="en-US" b="1" dirty="0">
                <a:latin typeface="Arial" pitchFamily="34" charset="0"/>
                <a:cs typeface="Arial" pitchFamily="34" charset="0"/>
              </a:rPr>
              <a:t>Proactive Monitoring</a:t>
            </a:r>
            <a:r>
              <a:rPr lang="en-US" dirty="0">
                <a:latin typeface="Arial" pitchFamily="34" charset="0"/>
                <a:cs typeface="Arial" pitchFamily="34" charset="0"/>
              </a:rPr>
              <a:t>: Implementing continuous monitoring using AWS CloudWatch Logs to identify potential vulnerabilities and threats.</a:t>
            </a:r>
          </a:p>
          <a:p>
            <a:pPr marL="342900" indent="-342900">
              <a:buFont typeface="Arial" panose="020B0604020202020204" pitchFamily="34" charset="0"/>
              <a:buChar char="•"/>
            </a:pPr>
            <a:r>
              <a:rPr lang="en-US" b="1" dirty="0">
                <a:latin typeface="Arial" pitchFamily="34" charset="0"/>
                <a:cs typeface="Arial" pitchFamily="34" charset="0"/>
              </a:rPr>
              <a:t>Cloud-Native Architecture</a:t>
            </a:r>
            <a:r>
              <a:rPr lang="en-US" dirty="0">
                <a:latin typeface="Arial" pitchFamily="34" charset="0"/>
                <a:cs typeface="Arial" pitchFamily="34" charset="0"/>
              </a:rPr>
              <a:t>: Taking advantage of AWS's scalable and resilient cloud infrastructure to provide a flexible and adaptable platform.</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3" name="Oval 2" descr="Your startup LOGO">
            <a:extLst>
              <a:ext uri="{FF2B5EF4-FFF2-40B4-BE49-F238E27FC236}">
                <a16:creationId xmlns:a16="http://schemas.microsoft.com/office/drawing/2014/main" id="{E15758C2-F9A3-FAF1-1591-5885B5DEB037}"/>
              </a:ext>
              <a:ext uri="{C183D7F6-B498-43B3-948B-1728B52AA6E4}">
                <adec:decorative xmlns:adec="http://schemas.microsoft.com/office/drawing/2017/decorative" val="0"/>
              </a:ext>
            </a:extLst>
          </p:cNvPr>
          <p:cNvSpPr/>
          <p:nvPr/>
        </p:nvSpPr>
        <p:spPr>
          <a:xfrm>
            <a:off x="141514" y="107066"/>
            <a:ext cx="1932819"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Kurukshetra Coders</a:t>
            </a:r>
            <a:endParaRPr lang="en-IN" dirty="0"/>
          </a:p>
        </p:txBody>
      </p:sp>
      <p:pic>
        <p:nvPicPr>
          <p:cNvPr id="8" name="Google Shape;93;p2"/>
          <p:cNvPicPr preferRelativeResize="0"/>
          <p:nvPr/>
        </p:nvPicPr>
        <p:blipFill rotWithShape="1">
          <a:blip r:embed="rId4">
            <a:alphaModFix/>
          </a:blip>
          <a:srcRect/>
          <a:stretch/>
        </p:blipFill>
        <p:spPr>
          <a:xfrm>
            <a:off x="9803911" y="81376"/>
            <a:ext cx="2246575" cy="1149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372533" y="1069091"/>
            <a:ext cx="10972799" cy="5355312"/>
          </a:xfrm>
          <a:prstGeom prst="rect">
            <a:avLst/>
          </a:prstGeom>
          <a:noFill/>
          <a:ln w="9525">
            <a:noFill/>
            <a:miter lim="800000"/>
            <a:headEnd/>
            <a:tailEnd/>
          </a:ln>
        </p:spPr>
        <p:txBody>
          <a:bodyPr wrap="square">
            <a:spAutoFit/>
          </a:bodyPr>
          <a:lstStyle/>
          <a:p>
            <a:r>
              <a:rPr lang="en-US" b="1" dirty="0"/>
              <a:t>Feasibility Analysis:</a:t>
            </a:r>
          </a:p>
          <a:p>
            <a:pPr>
              <a:buFont typeface="Arial" panose="020B0604020202020204" pitchFamily="34" charset="0"/>
              <a:buChar char="•"/>
            </a:pPr>
            <a:r>
              <a:rPr lang="en-US" b="1" dirty="0"/>
              <a:t>Technical</a:t>
            </a:r>
            <a:r>
              <a:rPr lang="en-US" dirty="0"/>
              <a:t>: Leverages AWS services with ML integration for automated DDoS defense.</a:t>
            </a:r>
          </a:p>
          <a:p>
            <a:pPr>
              <a:buFont typeface="Arial" panose="020B0604020202020204" pitchFamily="34" charset="0"/>
              <a:buChar char="•"/>
            </a:pPr>
            <a:r>
              <a:rPr lang="en-US" b="1" dirty="0"/>
              <a:t>Operational</a:t>
            </a:r>
            <a:r>
              <a:rPr lang="en-US" dirty="0"/>
              <a:t>: Scalable, low-maintenance infrastructure using AWS.</a:t>
            </a:r>
          </a:p>
          <a:p>
            <a:pPr>
              <a:buFont typeface="Arial" panose="020B0604020202020204" pitchFamily="34" charset="0"/>
              <a:buChar char="•"/>
            </a:pPr>
            <a:r>
              <a:rPr lang="en-US" b="1" dirty="0"/>
              <a:t>Economic</a:t>
            </a:r>
            <a:r>
              <a:rPr lang="en-US" dirty="0"/>
              <a:t>: Cost-efficient with optimized resource allocation.</a:t>
            </a:r>
          </a:p>
          <a:p>
            <a:pPr>
              <a:buFont typeface="Arial" panose="020B0604020202020204" pitchFamily="34" charset="0"/>
              <a:buChar char="•"/>
            </a:pPr>
            <a:r>
              <a:rPr lang="en-US" b="1" dirty="0"/>
              <a:t>Market</a:t>
            </a:r>
            <a:r>
              <a:rPr lang="en-US" dirty="0"/>
              <a:t>: High demand across multiple industries for DDoS protection.</a:t>
            </a:r>
          </a:p>
          <a:p>
            <a:endParaRPr lang="en-US" b="1" dirty="0"/>
          </a:p>
          <a:p>
            <a:r>
              <a:rPr lang="en-US" b="1" dirty="0"/>
              <a:t>Potential Challenges and Risks:</a:t>
            </a:r>
          </a:p>
          <a:p>
            <a:pPr>
              <a:buFont typeface="Arial" panose="020B0604020202020204" pitchFamily="34" charset="0"/>
              <a:buChar char="•"/>
            </a:pPr>
            <a:r>
              <a:rPr lang="en-US" b="1" dirty="0"/>
              <a:t>Complexity:</a:t>
            </a:r>
            <a:r>
              <a:rPr lang="en-US" dirty="0"/>
              <a:t> Implementing a multi-layered DDoS protection strategy can be complex, requiring careful planning and configuration.</a:t>
            </a:r>
          </a:p>
          <a:p>
            <a:pPr>
              <a:buFont typeface="Arial" panose="020B0604020202020204" pitchFamily="34" charset="0"/>
              <a:buChar char="•"/>
            </a:pPr>
            <a:r>
              <a:rPr lang="en-US" b="1" dirty="0"/>
              <a:t>Cost:</a:t>
            </a:r>
            <a:r>
              <a:rPr lang="en-US" dirty="0"/>
              <a:t> Maintaining a robust DDoS protection system can be expensive, especially for smaller organizations.</a:t>
            </a:r>
          </a:p>
          <a:p>
            <a:pPr>
              <a:buFont typeface="Arial" panose="020B0604020202020204" pitchFamily="34" charset="0"/>
              <a:buChar char="•"/>
            </a:pPr>
            <a:r>
              <a:rPr lang="en-US" b="1" dirty="0"/>
              <a:t>Evolving Threats:</a:t>
            </a:r>
            <a:r>
              <a:rPr lang="en-US" dirty="0"/>
              <a:t> New DDoS attack techniques may emerge, requiring continuous updates to the protection system.</a:t>
            </a:r>
          </a:p>
          <a:p>
            <a:endParaRPr lang="en-US" b="1" dirty="0"/>
          </a:p>
          <a:p>
            <a:r>
              <a:rPr lang="en-US" b="1" dirty="0"/>
              <a:t>Strategies for Overcoming the above Challenges:</a:t>
            </a:r>
          </a:p>
          <a:p>
            <a:pPr>
              <a:buFont typeface="Arial" panose="020B0604020202020204" pitchFamily="34" charset="0"/>
              <a:buChar char="•"/>
            </a:pPr>
            <a:r>
              <a:rPr lang="en-US" b="1" dirty="0"/>
              <a:t>Phased Implementation:</a:t>
            </a:r>
            <a:r>
              <a:rPr lang="en-US" dirty="0"/>
              <a:t> Cloud Kavach will be built in phases to manage complexity and costs.</a:t>
            </a:r>
          </a:p>
          <a:p>
            <a:pPr>
              <a:buFont typeface="Arial" panose="020B0604020202020204" pitchFamily="34" charset="0"/>
              <a:buChar char="•"/>
            </a:pPr>
            <a:r>
              <a:rPr lang="en-US" b="1" dirty="0"/>
              <a:t>Cost Optimization:</a:t>
            </a:r>
            <a:r>
              <a:rPr lang="en-US" dirty="0"/>
              <a:t> Cloud Kavach will be built on cost-saving measures, such as utilizing reserved instances and optimizing resource usage.</a:t>
            </a:r>
          </a:p>
          <a:p>
            <a:pPr>
              <a:buFont typeface="Arial" panose="020B0604020202020204" pitchFamily="34" charset="0"/>
              <a:buChar char="•"/>
            </a:pPr>
            <a:r>
              <a:rPr lang="en-US" b="1" dirty="0"/>
              <a:t>Stay Updated:</a:t>
            </a:r>
            <a:r>
              <a:rPr lang="en-US" dirty="0"/>
              <a:t> Staying informed about the latest DDoS attack trends and update the protection system accordingly.</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9D4DE380-2FAD-EEE7-421E-4664F8BDFEB3}"/>
              </a:ext>
              <a:ext uri="{C183D7F6-B498-43B3-948B-1728B52AA6E4}">
                <adec:decorative xmlns:adec="http://schemas.microsoft.com/office/drawing/2017/decorative" val="0"/>
              </a:ext>
            </a:extLst>
          </p:cNvPr>
          <p:cNvSpPr/>
          <p:nvPr/>
        </p:nvSpPr>
        <p:spPr>
          <a:xfrm>
            <a:off x="141514" y="107066"/>
            <a:ext cx="1932819"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Kurukshetra Coders</a:t>
            </a:r>
            <a:endParaRPr lang="en-IN"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677332" y="1340316"/>
            <a:ext cx="10905067" cy="4401205"/>
          </a:xfrm>
          <a:prstGeom prst="rect">
            <a:avLst/>
          </a:prstGeom>
          <a:noFill/>
          <a:ln w="9525">
            <a:noFill/>
            <a:miter lim="800000"/>
            <a:headEnd/>
            <a:tailEnd/>
          </a:ln>
        </p:spPr>
        <p:txBody>
          <a:bodyPr wrap="square">
            <a:spAutoFit/>
          </a:bodyPr>
          <a:lstStyle/>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000" b="1" dirty="0">
                <a:solidFill>
                  <a:prstClr val="black"/>
                </a:solidFill>
                <a:latin typeface="Arial" pitchFamily="34" charset="0"/>
                <a:cs typeface="Arial" pitchFamily="34" charset="0"/>
              </a:rPr>
              <a:t>Enhanced Security</a:t>
            </a:r>
            <a:r>
              <a:rPr lang="en-US" sz="2000" dirty="0">
                <a:solidFill>
                  <a:prstClr val="black"/>
                </a:solidFill>
                <a:latin typeface="Arial" pitchFamily="34" charset="0"/>
                <a:cs typeface="Arial" pitchFamily="34" charset="0"/>
              </a:rPr>
              <a:t>: Robust protection using AWS WAF, Shield, and AWS Bot Control to defend against DDoS attacks across OSI layers, ensuring website resilience.</a:t>
            </a: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000" b="1" dirty="0">
                <a:solidFill>
                  <a:prstClr val="black"/>
                </a:solidFill>
                <a:latin typeface="Arial" pitchFamily="34" charset="0"/>
                <a:cs typeface="Arial" pitchFamily="34" charset="0"/>
              </a:rPr>
              <a:t>Automated Detection &amp; Response</a:t>
            </a:r>
            <a:r>
              <a:rPr lang="en-US" sz="2000" dirty="0">
                <a:solidFill>
                  <a:prstClr val="black"/>
                </a:solidFill>
                <a:latin typeface="Arial" pitchFamily="34" charset="0"/>
                <a:cs typeface="Arial" pitchFamily="34" charset="0"/>
              </a:rPr>
              <a:t>: Machine Learning on AWS WAF enables quick threat detection and response, reducing downtime and maintaining availability.</a:t>
            </a: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000" b="1" dirty="0">
                <a:solidFill>
                  <a:prstClr val="black"/>
                </a:solidFill>
                <a:latin typeface="Arial" pitchFamily="34" charset="0"/>
                <a:cs typeface="Arial" pitchFamily="34" charset="0"/>
              </a:rPr>
              <a:t>High Availability</a:t>
            </a:r>
            <a:r>
              <a:rPr lang="en-US" sz="2000" dirty="0">
                <a:solidFill>
                  <a:prstClr val="black"/>
                </a:solidFill>
                <a:latin typeface="Arial" pitchFamily="34" charset="0"/>
                <a:cs typeface="Arial" pitchFamily="34" charset="0"/>
              </a:rPr>
              <a:t>: AWS Auto Scaling and Load Balancers ensure seamless service by dynamically adjusting to traffic, minimizing disruption during attacks.</a:t>
            </a: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000" b="1" dirty="0">
                <a:solidFill>
                  <a:prstClr val="black"/>
                </a:solidFill>
                <a:latin typeface="Arial" pitchFamily="34" charset="0"/>
                <a:cs typeface="Arial" pitchFamily="34" charset="0"/>
              </a:rPr>
              <a:t>Scalable Cloud Architecture</a:t>
            </a:r>
            <a:r>
              <a:rPr lang="en-US" sz="2000" dirty="0">
                <a:solidFill>
                  <a:prstClr val="black"/>
                </a:solidFill>
                <a:latin typeface="Arial" pitchFamily="34" charset="0"/>
                <a:cs typeface="Arial" pitchFamily="34" charset="0"/>
              </a:rPr>
              <a:t>: Built on AWS best practices, the architecture scales with demand, providing long-term resilience and stability.</a:t>
            </a: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000" b="1" dirty="0">
                <a:solidFill>
                  <a:prstClr val="black"/>
                </a:solidFill>
                <a:latin typeface="Arial" pitchFamily="34" charset="0"/>
                <a:cs typeface="Arial" pitchFamily="34" charset="0"/>
              </a:rPr>
              <a:t>Continuous Monitoring</a:t>
            </a:r>
            <a:r>
              <a:rPr lang="en-US" sz="2000" dirty="0">
                <a:solidFill>
                  <a:prstClr val="black"/>
                </a:solidFill>
                <a:latin typeface="Arial" pitchFamily="34" charset="0"/>
                <a:cs typeface="Arial" pitchFamily="34" charset="0"/>
              </a:rPr>
              <a:t>: AWS CloudWatch Logs and proactive defense mechanisms ensure real-time threat detection and mitigation, enhancing overall security.</a:t>
            </a:r>
          </a:p>
          <a:p>
            <a:pPr marR="0" lvl="0" defTabSz="457200" rtl="0" eaLnBrk="1" fontAlgn="base" latinLnBrk="0" hangingPunct="1">
              <a:lnSpc>
                <a:spcPct val="100000"/>
              </a:lnSpc>
              <a:spcBef>
                <a:spcPct val="0"/>
              </a:spcBef>
              <a:spcAft>
                <a:spcPct val="0"/>
              </a:spcAft>
              <a:buClrTx/>
              <a:buSzTx/>
              <a:tabLst/>
              <a:defRPr/>
            </a:pPr>
            <a:endParaRPr lang="en-US" sz="2000" b="1" dirty="0">
              <a:solidFill>
                <a:prstClr val="black"/>
              </a:solidFill>
              <a:latin typeface="Arial" pitchFamily="34" charset="0"/>
              <a:cs typeface="Arial" pitchFamily="34" charset="0"/>
            </a:endParaRPr>
          </a:p>
          <a:p>
            <a:pPr marR="0" lvl="0" defTabSz="457200" rtl="0" eaLnBrk="1" fontAlgn="base" latinLnBrk="0" hangingPunct="1">
              <a:lnSpc>
                <a:spcPct val="100000"/>
              </a:lnSpc>
              <a:spcBef>
                <a:spcPct val="0"/>
              </a:spcBef>
              <a:spcAft>
                <a:spcPct val="0"/>
              </a:spcAft>
              <a:buClrTx/>
              <a:buSzTx/>
              <a:tabLst/>
              <a:defRPr/>
            </a:pPr>
            <a:r>
              <a:rPr lang="en-US" sz="2000" b="1" dirty="0">
                <a:solidFill>
                  <a:prstClr val="black"/>
                </a:solidFill>
                <a:latin typeface="Arial" pitchFamily="34" charset="0"/>
                <a:cs typeface="Arial" pitchFamily="34" charset="0"/>
              </a:rPr>
              <a:t>Target Audience</a:t>
            </a:r>
            <a:r>
              <a:rPr lang="en-US" sz="2000" dirty="0">
                <a:solidFill>
                  <a:prstClr val="black"/>
                </a:solidFill>
                <a:latin typeface="Arial" pitchFamily="34" charset="0"/>
                <a:cs typeface="Arial" pitchFamily="34" charset="0"/>
              </a:rPr>
              <a:t>: E-commerce, Finance, Education, Healthcare, Government—any sector requiring secure, high-availability online services.</a:t>
            </a: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81813EC6-45E1-E537-AEEB-58D3045393C8}"/>
              </a:ext>
              <a:ext uri="{C183D7F6-B498-43B3-948B-1728B52AA6E4}">
                <adec:decorative xmlns:adec="http://schemas.microsoft.com/office/drawing/2017/decorative" val="0"/>
              </a:ext>
            </a:extLst>
          </p:cNvPr>
          <p:cNvSpPr/>
          <p:nvPr/>
        </p:nvSpPr>
        <p:spPr>
          <a:xfrm>
            <a:off x="141514" y="107066"/>
            <a:ext cx="1932819"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Kurukshetra Coders</a:t>
            </a:r>
            <a:endParaRPr lang="en-IN"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677334" y="1144313"/>
            <a:ext cx="9385300" cy="5355312"/>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defRPr/>
            </a:pPr>
            <a:r>
              <a:rPr lang="en-US" b="0" i="0" dirty="0">
                <a:solidFill>
                  <a:srgbClr val="000000"/>
                </a:solidFill>
                <a:effectLst/>
                <a:latin typeface="Arial" panose="020B0604020202020204" pitchFamily="34" charset="0"/>
                <a:cs typeface="Arial" panose="020B0604020202020204" pitchFamily="34" charset="0"/>
              </a:rPr>
              <a:t>K. Kumari and M. </a:t>
            </a:r>
            <a:r>
              <a:rPr lang="en-US" b="0" i="0" dirty="0" err="1">
                <a:solidFill>
                  <a:srgbClr val="000000"/>
                </a:solidFill>
                <a:effectLst/>
                <a:latin typeface="Arial" panose="020B0604020202020204" pitchFamily="34" charset="0"/>
                <a:cs typeface="Arial" panose="020B0604020202020204" pitchFamily="34" charset="0"/>
              </a:rPr>
              <a:t>Mrunalini</a:t>
            </a:r>
            <a:r>
              <a:rPr lang="en-US" b="0" i="0" dirty="0">
                <a:solidFill>
                  <a:srgbClr val="000000"/>
                </a:solidFill>
                <a:effectLst/>
                <a:latin typeface="Arial" panose="020B0604020202020204" pitchFamily="34" charset="0"/>
                <a:cs typeface="Arial" panose="020B0604020202020204" pitchFamily="34" charset="0"/>
              </a:rPr>
              <a:t>, “Detecting Denial of Service attacks using machine learning algorithms,” </a:t>
            </a:r>
            <a:r>
              <a:rPr lang="en-US" b="0" i="1" dirty="0">
                <a:solidFill>
                  <a:srgbClr val="000000"/>
                </a:solidFill>
                <a:effectLst/>
                <a:latin typeface="Arial" panose="020B0604020202020204" pitchFamily="34" charset="0"/>
                <a:cs typeface="Arial" panose="020B0604020202020204" pitchFamily="34" charset="0"/>
              </a:rPr>
              <a:t>Journal of Big Data</a:t>
            </a:r>
            <a:r>
              <a:rPr lang="en-US" b="0" i="0" dirty="0">
                <a:solidFill>
                  <a:srgbClr val="000000"/>
                </a:solidFill>
                <a:effectLst/>
                <a:latin typeface="Arial" panose="020B0604020202020204" pitchFamily="34" charset="0"/>
                <a:cs typeface="Arial" panose="020B0604020202020204" pitchFamily="34" charset="0"/>
              </a:rPr>
              <a:t>, vol. 9, no. 1, Apr. 2022, </a:t>
            </a:r>
            <a:r>
              <a:rPr lang="en-US" b="0" i="0" dirty="0" err="1">
                <a:solidFill>
                  <a:srgbClr val="000000"/>
                </a:solidFill>
                <a:effectLst/>
                <a:latin typeface="Arial" panose="020B0604020202020204" pitchFamily="34" charset="0"/>
                <a:cs typeface="Arial" panose="020B0604020202020204" pitchFamily="34" charset="0"/>
              </a:rPr>
              <a:t>doi</a:t>
            </a:r>
            <a:r>
              <a:rPr lang="en-US" b="0" i="0" dirty="0">
                <a:solidFill>
                  <a:srgbClr val="000000"/>
                </a:solidFill>
                <a:effectLst/>
                <a:latin typeface="Arial" panose="020B0604020202020204" pitchFamily="34" charset="0"/>
                <a:cs typeface="Arial" panose="020B0604020202020204" pitchFamily="34" charset="0"/>
              </a:rPr>
              <a:t>: https://doi.org/10.1186/s40537-022-00616-0.</a:t>
            </a: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endParaRP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rPr>
              <a:t>I. Manoja, N. S. </a:t>
            </a:r>
            <a:r>
              <a:rPr kumimoji="0" lang="en-US" b="0" i="0" u="none" strike="noStrike" kern="1200" cap="none" spc="0" normalizeH="0" baseline="0" noProof="0" dirty="0" err="1">
                <a:ln>
                  <a:noFill/>
                </a:ln>
                <a:solidFill>
                  <a:prstClr val="black"/>
                </a:solidFill>
                <a:effectLst/>
                <a:uLnTx/>
                <a:uFillTx/>
                <a:latin typeface="Arial" panose="020B0604020202020204" pitchFamily="34" charset="0"/>
                <a:cs typeface="Arial" pitchFamily="34" charset="0"/>
              </a:rPr>
              <a:t>Sk</a:t>
            </a:r>
            <a:r>
              <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rPr>
              <a:t> and D. R. Rani, "Prevention of DDoS attacks in cloud environment," 2017 International Conference on Big Data Analytics and Computational Intelligence (ICBDAC), </a:t>
            </a:r>
            <a:r>
              <a:rPr kumimoji="0" lang="en-US" b="0" i="0" u="none" strike="noStrike" kern="1200" cap="none" spc="0" normalizeH="0" baseline="0" noProof="0" dirty="0" err="1">
                <a:ln>
                  <a:noFill/>
                </a:ln>
                <a:solidFill>
                  <a:prstClr val="black"/>
                </a:solidFill>
                <a:effectLst/>
                <a:uLnTx/>
                <a:uFillTx/>
                <a:latin typeface="Arial" panose="020B0604020202020204" pitchFamily="34" charset="0"/>
                <a:cs typeface="Arial" pitchFamily="34" charset="0"/>
              </a:rPr>
              <a:t>Chirala</a:t>
            </a:r>
            <a:r>
              <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rPr>
              <a:t>, Andhra Pradesh, India, 2017, pp. 235-239, </a:t>
            </a:r>
            <a:r>
              <a:rPr kumimoji="0" lang="en-US" b="0" i="0" u="none" strike="noStrike" kern="1200" cap="none" spc="0" normalizeH="0" baseline="0" noProof="0" dirty="0" err="1">
                <a:ln>
                  <a:noFill/>
                </a:ln>
                <a:solidFill>
                  <a:prstClr val="black"/>
                </a:solidFill>
                <a:effectLst/>
                <a:uLnTx/>
                <a:uFillTx/>
                <a:latin typeface="Arial" panose="020B0604020202020204" pitchFamily="34" charset="0"/>
                <a:cs typeface="Arial" pitchFamily="34" charset="0"/>
              </a:rPr>
              <a:t>doi</a:t>
            </a:r>
            <a:r>
              <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rPr>
              <a:t>: 10.1109/ICBDACI.2017.8070840.</a:t>
            </a: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endParaRP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rPr>
              <a:t>S. </a:t>
            </a:r>
            <a:r>
              <a:rPr kumimoji="0" lang="en-US" b="0" i="0" u="none" strike="noStrike" kern="1200" cap="none" spc="0" normalizeH="0" baseline="0" noProof="0" dirty="0" err="1">
                <a:ln>
                  <a:noFill/>
                </a:ln>
                <a:solidFill>
                  <a:prstClr val="black"/>
                </a:solidFill>
                <a:effectLst/>
                <a:uLnTx/>
                <a:uFillTx/>
                <a:latin typeface="Arial" panose="020B0604020202020204" pitchFamily="34" charset="0"/>
                <a:cs typeface="Arial" pitchFamily="34" charset="0"/>
              </a:rPr>
              <a:t>Bhingarkar</a:t>
            </a:r>
            <a:r>
              <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rPr>
              <a:t> and D. Shah, "A survey: Cloud hosted website protection using soft computing techniques," 2017 7th International Conference on Cloud Computing, Data Science &amp; Engineering - Confluence, Noida, India, 2017, pp. 325-330, </a:t>
            </a:r>
            <a:r>
              <a:rPr kumimoji="0" lang="en-US" b="0" i="0" u="none" strike="noStrike" kern="1200" cap="none" spc="0" normalizeH="0" baseline="0" noProof="0" dirty="0" err="1">
                <a:ln>
                  <a:noFill/>
                </a:ln>
                <a:solidFill>
                  <a:prstClr val="black"/>
                </a:solidFill>
                <a:effectLst/>
                <a:uLnTx/>
                <a:uFillTx/>
                <a:latin typeface="Arial" panose="020B0604020202020204" pitchFamily="34" charset="0"/>
                <a:cs typeface="Arial" pitchFamily="34" charset="0"/>
              </a:rPr>
              <a:t>doi</a:t>
            </a:r>
            <a:r>
              <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rPr>
              <a:t>: 10.1109/CONFLUENCE.2017.7943170.</a:t>
            </a: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endParaRPr>
          </a:p>
          <a:p>
            <a:pPr marL="342900" marR="0" lvl="0" indent="-342900"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rPr>
              <a:t>A. </a:t>
            </a:r>
            <a:r>
              <a:rPr kumimoji="0" lang="en-US" b="0" i="0" u="none" strike="noStrike" kern="1200" cap="none" spc="0" normalizeH="0" baseline="0" noProof="0" dirty="0" err="1">
                <a:ln>
                  <a:noFill/>
                </a:ln>
                <a:solidFill>
                  <a:prstClr val="black"/>
                </a:solidFill>
                <a:effectLst/>
                <a:uLnTx/>
                <a:uFillTx/>
                <a:latin typeface="Arial" panose="020B0604020202020204" pitchFamily="34" charset="0"/>
                <a:cs typeface="Arial" pitchFamily="34" charset="0"/>
              </a:rPr>
              <a:t>Rukavitsyn</a:t>
            </a:r>
            <a:r>
              <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rPr>
              <a:t>, K. </a:t>
            </a:r>
            <a:r>
              <a:rPr kumimoji="0" lang="en-US" b="0" i="0" u="none" strike="noStrike" kern="1200" cap="none" spc="0" normalizeH="0" baseline="0" noProof="0" dirty="0" err="1">
                <a:ln>
                  <a:noFill/>
                </a:ln>
                <a:solidFill>
                  <a:prstClr val="black"/>
                </a:solidFill>
                <a:effectLst/>
                <a:uLnTx/>
                <a:uFillTx/>
                <a:latin typeface="Arial" panose="020B0604020202020204" pitchFamily="34" charset="0"/>
                <a:cs typeface="Arial" pitchFamily="34" charset="0"/>
              </a:rPr>
              <a:t>Borisenko</a:t>
            </a:r>
            <a:r>
              <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rPr>
              <a:t> and A. </a:t>
            </a:r>
            <a:r>
              <a:rPr kumimoji="0" lang="en-US" b="0" i="0" u="none" strike="noStrike" kern="1200" cap="none" spc="0" normalizeH="0" baseline="0" noProof="0" dirty="0" err="1">
                <a:ln>
                  <a:noFill/>
                </a:ln>
                <a:solidFill>
                  <a:prstClr val="black"/>
                </a:solidFill>
                <a:effectLst/>
                <a:uLnTx/>
                <a:uFillTx/>
                <a:latin typeface="Arial" panose="020B0604020202020204" pitchFamily="34" charset="0"/>
                <a:cs typeface="Arial" pitchFamily="34" charset="0"/>
              </a:rPr>
              <a:t>Shorov</a:t>
            </a:r>
            <a:r>
              <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rPr>
              <a:t>, "Self-learning method for DDoS detection model in cloud computing," 2017 IEEE Conference of Russian Young Researchers in Electrical and Electronic Engineering (</a:t>
            </a:r>
            <a:r>
              <a:rPr kumimoji="0" lang="en-US" b="0" i="0" u="none" strike="noStrike" kern="1200" cap="none" spc="0" normalizeH="0" baseline="0" noProof="0" dirty="0" err="1">
                <a:ln>
                  <a:noFill/>
                </a:ln>
                <a:solidFill>
                  <a:prstClr val="black"/>
                </a:solidFill>
                <a:effectLst/>
                <a:uLnTx/>
                <a:uFillTx/>
                <a:latin typeface="Arial" panose="020B0604020202020204" pitchFamily="34" charset="0"/>
                <a:cs typeface="Arial" pitchFamily="34" charset="0"/>
              </a:rPr>
              <a:t>EIConRus</a:t>
            </a:r>
            <a:r>
              <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rPr>
              <a:t>), St. Petersburg and Moscow, Russia, 2017, pp. 544-547, </a:t>
            </a:r>
            <a:r>
              <a:rPr kumimoji="0" lang="en-US" b="0" i="0" u="none" strike="noStrike" kern="1200" cap="none" spc="0" normalizeH="0" baseline="0" noProof="0" dirty="0" err="1">
                <a:ln>
                  <a:noFill/>
                </a:ln>
                <a:solidFill>
                  <a:prstClr val="black"/>
                </a:solidFill>
                <a:effectLst/>
                <a:uLnTx/>
                <a:uFillTx/>
                <a:latin typeface="Arial" panose="020B0604020202020204" pitchFamily="34" charset="0"/>
                <a:cs typeface="Arial" pitchFamily="34" charset="0"/>
              </a:rPr>
              <a:t>doi</a:t>
            </a:r>
            <a:r>
              <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rPr>
              <a:t>: 10.1109/EIConRus.2017.7910612. </a:t>
            </a:r>
            <a:r>
              <a:rPr lang="en-US" b="0" i="0" dirty="0">
                <a:solidFill>
                  <a:srgbClr val="000000"/>
                </a:solidFill>
                <a:effectLst/>
                <a:latin typeface="Arial" panose="020B0604020202020204" pitchFamily="34" charset="0"/>
                <a:cs typeface="Arial" panose="020B0604020202020204" pitchFamily="34" charset="0"/>
              </a:rPr>
              <a:t>‌</a:t>
            </a:r>
          </a:p>
          <a:p>
            <a:pPr marR="0" lvl="0" defTabSz="457200" rtl="0" eaLnBrk="1" fontAlgn="base" latinLnBrk="0" hangingPunct="1">
              <a:lnSpc>
                <a:spcPct val="100000"/>
              </a:lnSpc>
              <a:spcBef>
                <a:spcPct val="0"/>
              </a:spcBef>
              <a:spcAft>
                <a:spcPct val="0"/>
              </a:spcAft>
              <a:buClrTx/>
              <a:buSzTx/>
              <a:tabLst/>
              <a:defRPr/>
            </a:pPr>
            <a:endParaRPr kumimoji="0" lang="en-US" b="0" i="0" u="none" strike="noStrike" kern="1200" cap="none" spc="0" normalizeH="0" baseline="0" noProof="0" dirty="0">
              <a:ln>
                <a:noFill/>
              </a:ln>
              <a:solidFill>
                <a:prstClr val="black"/>
              </a:solidFill>
              <a:effectLst/>
              <a:uLnTx/>
              <a:uFillTx/>
              <a:latin typeface="Arial" panose="020B0604020202020204"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6F71B248-A75C-5FB4-B6F0-10A5E52E7083}"/>
              </a:ext>
              <a:ext uri="{C183D7F6-B498-43B3-948B-1728B52AA6E4}">
                <adec:decorative xmlns:adec="http://schemas.microsoft.com/office/drawing/2017/decorative" val="0"/>
              </a:ext>
            </a:extLst>
          </p:cNvPr>
          <p:cNvSpPr/>
          <p:nvPr/>
        </p:nvSpPr>
        <p:spPr>
          <a:xfrm>
            <a:off x="141514" y="107066"/>
            <a:ext cx="1932819"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Kurukshetra Coders</a:t>
            </a:r>
            <a:endParaRPr lang="en-IN"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8821</TotalTime>
  <Words>1014</Words>
  <Application>Microsoft Office PowerPoint</Application>
  <PresentationFormat>Widescreen</PresentationFormat>
  <Paragraphs>73</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2024</vt:lpstr>
      <vt:lpstr> Cloud Kavach</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Sahil Ali Akbar</cp:lastModifiedBy>
  <cp:revision>154</cp:revision>
  <dcterms:created xsi:type="dcterms:W3CDTF">2013-12-12T18:46:50Z</dcterms:created>
  <dcterms:modified xsi:type="dcterms:W3CDTF">2024-09-02T04:39:05Z</dcterms:modified>
  <cp:category/>
</cp:coreProperties>
</file>