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5/2/2024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65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5/2/2024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50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5/2/2024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23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5/2/2024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32866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5/2/2024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69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5/2/2024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71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5/2/2024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620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5/2/2024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3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5/2/2024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59780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5/2/2024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75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5/2/2024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8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5/2/2024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13682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00"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A1B8F5FD-279D-FBF4-ADF1-41C9A8BD8A43}"/>
              </a:ext>
            </a:extLst>
          </p:cNvPr>
          <p:cNvPicPr>
            <a:picLocks noChangeAspect="1"/>
          </p:cNvPicPr>
          <p:nvPr/>
        </p:nvPicPr>
        <p:blipFill rotWithShape="1">
          <a:blip r:embed="rId2">
            <a:alphaModFix amt="60000"/>
          </a:blip>
          <a:srcRect t="15257" b="474"/>
          <a:stretch/>
        </p:blipFill>
        <p:spPr>
          <a:xfrm>
            <a:off x="20" y="10"/>
            <a:ext cx="12191980" cy="6857990"/>
          </a:xfrm>
          <a:prstGeom prst="rect">
            <a:avLst/>
          </a:prstGeom>
        </p:spPr>
      </p:pic>
      <p:sp>
        <p:nvSpPr>
          <p:cNvPr id="2" name="Title 1">
            <a:extLst>
              <a:ext uri="{FF2B5EF4-FFF2-40B4-BE49-F238E27FC236}">
                <a16:creationId xmlns:a16="http://schemas.microsoft.com/office/drawing/2014/main" id="{BC71110F-C329-F7F6-45CF-B3BD2110499C}"/>
              </a:ext>
            </a:extLst>
          </p:cNvPr>
          <p:cNvSpPr>
            <a:spLocks noGrp="1"/>
          </p:cNvSpPr>
          <p:nvPr>
            <p:ph type="ctrTitle"/>
          </p:nvPr>
        </p:nvSpPr>
        <p:spPr>
          <a:xfrm>
            <a:off x="561818" y="4828031"/>
            <a:ext cx="6777225" cy="1256519"/>
          </a:xfrm>
        </p:spPr>
        <p:txBody>
          <a:bodyPr anchor="ctr">
            <a:noAutofit/>
          </a:bodyPr>
          <a:lstStyle/>
          <a:p>
            <a:r>
              <a:rPr lang="en-US" sz="3600" dirty="0">
                <a:solidFill>
                  <a:srgbClr val="FFFFFF"/>
                </a:solidFill>
              </a:rPr>
              <a:t>Improving Deepfake detection using State of the art Deep Learning models.</a:t>
            </a:r>
            <a:endParaRPr lang="en-IN" sz="3600" dirty="0">
              <a:solidFill>
                <a:srgbClr val="FFFFFF"/>
              </a:solidFill>
            </a:endParaRPr>
          </a:p>
        </p:txBody>
      </p:sp>
      <p:sp>
        <p:nvSpPr>
          <p:cNvPr id="3" name="Subtitle 2">
            <a:extLst>
              <a:ext uri="{FF2B5EF4-FFF2-40B4-BE49-F238E27FC236}">
                <a16:creationId xmlns:a16="http://schemas.microsoft.com/office/drawing/2014/main" id="{7649C8B8-4B09-6017-9052-365392F45DDA}"/>
              </a:ext>
            </a:extLst>
          </p:cNvPr>
          <p:cNvSpPr>
            <a:spLocks noGrp="1"/>
          </p:cNvSpPr>
          <p:nvPr>
            <p:ph type="subTitle" idx="1"/>
          </p:nvPr>
        </p:nvSpPr>
        <p:spPr>
          <a:xfrm>
            <a:off x="7933652" y="3271607"/>
            <a:ext cx="3483615" cy="4360951"/>
          </a:xfrm>
        </p:spPr>
        <p:txBody>
          <a:bodyPr anchor="ctr">
            <a:noAutofit/>
          </a:bodyPr>
          <a:lstStyle/>
          <a:p>
            <a:r>
              <a:rPr lang="en-US" sz="1800" dirty="0">
                <a:solidFill>
                  <a:srgbClr val="FFFFFF"/>
                </a:solidFill>
              </a:rPr>
              <a:t>Abhiram vadrevu</a:t>
            </a:r>
            <a:br>
              <a:rPr lang="en-US" sz="1800" dirty="0">
                <a:solidFill>
                  <a:srgbClr val="FFFFFF"/>
                </a:solidFill>
              </a:rPr>
            </a:br>
            <a:r>
              <a:rPr lang="en-US" sz="1800" dirty="0">
                <a:solidFill>
                  <a:srgbClr val="FFFFFF"/>
                </a:solidFill>
              </a:rPr>
              <a:t>E21CSEU0673</a:t>
            </a:r>
          </a:p>
          <a:p>
            <a:r>
              <a:rPr lang="en-IN" sz="1800" dirty="0">
                <a:solidFill>
                  <a:srgbClr val="FFFFFF"/>
                </a:solidFill>
              </a:rPr>
              <a:t>Dhruv Chauhan</a:t>
            </a:r>
          </a:p>
          <a:p>
            <a:r>
              <a:rPr lang="en-IN" sz="1800" dirty="0">
                <a:solidFill>
                  <a:srgbClr val="FFFFFF"/>
                </a:solidFill>
              </a:rPr>
              <a:t>E21CSEU0863</a:t>
            </a:r>
          </a:p>
        </p:txBody>
      </p:sp>
      <p:cxnSp>
        <p:nvCxnSpPr>
          <p:cNvPr id="11" name="Straight Connector 10">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45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00CB-1523-7350-07C6-47A2F8475BEB}"/>
              </a:ext>
            </a:extLst>
          </p:cNvPr>
          <p:cNvSpPr>
            <a:spLocks noGrp="1"/>
          </p:cNvSpPr>
          <p:nvPr>
            <p:ph type="title"/>
          </p:nvPr>
        </p:nvSpPr>
        <p:spPr/>
        <p:txBody>
          <a:bodyPr/>
          <a:lstStyle/>
          <a:p>
            <a:r>
              <a:rPr lang="en-US" dirty="0"/>
              <a:t>What is Deepfake?</a:t>
            </a:r>
            <a:endParaRPr lang="en-IN" dirty="0"/>
          </a:p>
        </p:txBody>
      </p:sp>
      <p:sp>
        <p:nvSpPr>
          <p:cNvPr id="3" name="Content Placeholder 2">
            <a:extLst>
              <a:ext uri="{FF2B5EF4-FFF2-40B4-BE49-F238E27FC236}">
                <a16:creationId xmlns:a16="http://schemas.microsoft.com/office/drawing/2014/main" id="{C0F54724-6937-5780-ADB4-A2550A7F9615}"/>
              </a:ext>
            </a:extLst>
          </p:cNvPr>
          <p:cNvSpPr>
            <a:spLocks noGrp="1"/>
          </p:cNvSpPr>
          <p:nvPr>
            <p:ph idx="1"/>
          </p:nvPr>
        </p:nvSpPr>
        <p:spPr>
          <a:xfrm>
            <a:off x="571499" y="2084832"/>
            <a:ext cx="11059811" cy="3910987"/>
          </a:xfrm>
        </p:spPr>
        <p:txBody>
          <a:bodyPr>
            <a:normAutofit/>
          </a:bodyPr>
          <a:lstStyle/>
          <a:p>
            <a:pPr>
              <a:buFont typeface="Arial" panose="020B0604020202020204" pitchFamily="34" charset="0"/>
              <a:buChar char="•"/>
            </a:pPr>
            <a:r>
              <a:rPr lang="en-US" dirty="0"/>
              <a:t>Deepfake videos, hyper-realistic AI-generated videos, pose significant threats to various aspects of society, including political stability, security, privacy, and personal reputation. These videos, created using sophisticated deep learning algorithms, can manipulate reality by superimposing one person's face onto another's body, making it difficult to discern between real and fake content.</a:t>
            </a:r>
            <a:endParaRPr lang="en-IN" dirty="0"/>
          </a:p>
        </p:txBody>
      </p:sp>
    </p:spTree>
    <p:extLst>
      <p:ext uri="{BB962C8B-B14F-4D97-AF65-F5344CB8AC3E}">
        <p14:creationId xmlns:p14="http://schemas.microsoft.com/office/powerpoint/2010/main" val="383458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5368-F6A8-4955-5B97-26CF974625EC}"/>
              </a:ext>
            </a:extLst>
          </p:cNvPr>
          <p:cNvSpPr>
            <a:spLocks noGrp="1"/>
          </p:cNvSpPr>
          <p:nvPr>
            <p:ph type="title"/>
          </p:nvPr>
        </p:nvSpPr>
        <p:spPr/>
        <p:txBody>
          <a:bodyPr/>
          <a:lstStyle/>
          <a:p>
            <a:r>
              <a:rPr lang="en-US" dirty="0"/>
              <a:t>Why Deepfake Detection?</a:t>
            </a:r>
            <a:endParaRPr lang="en-IN" dirty="0"/>
          </a:p>
        </p:txBody>
      </p:sp>
      <p:sp>
        <p:nvSpPr>
          <p:cNvPr id="3" name="Content Placeholder 2">
            <a:extLst>
              <a:ext uri="{FF2B5EF4-FFF2-40B4-BE49-F238E27FC236}">
                <a16:creationId xmlns:a16="http://schemas.microsoft.com/office/drawing/2014/main" id="{409DEDD9-ABD4-FE47-48A0-ED44F13812D7}"/>
              </a:ext>
            </a:extLst>
          </p:cNvPr>
          <p:cNvSpPr>
            <a:spLocks noGrp="1"/>
          </p:cNvSpPr>
          <p:nvPr>
            <p:ph idx="1"/>
          </p:nvPr>
        </p:nvSpPr>
        <p:spPr/>
        <p:txBody>
          <a:bodyPr/>
          <a:lstStyle/>
          <a:p>
            <a:pPr marL="0" indent="0">
              <a:buNone/>
            </a:pPr>
            <a:r>
              <a:rPr lang="en-US" dirty="0"/>
              <a:t>The proliferation of deepfake technology has led to growing concerns:</a:t>
            </a:r>
          </a:p>
          <a:p>
            <a:pPr>
              <a:buFont typeface="Arial" panose="020B0604020202020204" pitchFamily="34" charset="0"/>
              <a:buChar char="•"/>
            </a:pPr>
            <a:r>
              <a:rPr lang="en-US" dirty="0"/>
              <a:t>Political manipulation, where fake videos can be used to discredit political figures or spread false information.</a:t>
            </a:r>
          </a:p>
          <a:p>
            <a:pPr>
              <a:buFont typeface="Arial" panose="020B0604020202020204" pitchFamily="34" charset="0"/>
              <a:buChar char="•"/>
            </a:pPr>
            <a:r>
              <a:rPr lang="en-US" dirty="0"/>
              <a:t>False terror propaganda, where deepfakes can be used to fabricate terrorist acts, leading to panic and fear.</a:t>
            </a:r>
          </a:p>
          <a:p>
            <a:pPr>
              <a:buFont typeface="Arial" panose="020B0604020202020204" pitchFamily="34" charset="0"/>
              <a:buChar char="•"/>
            </a:pPr>
            <a:r>
              <a:rPr lang="en-US" dirty="0"/>
              <a:t>Revenge porn, where individuals' faces are superimposed onto explicit content without their consent, causing emotional distress and harm.</a:t>
            </a:r>
          </a:p>
          <a:p>
            <a:pPr>
              <a:buFont typeface="Arial" panose="020B0604020202020204" pitchFamily="34" charset="0"/>
              <a:buChar char="•"/>
            </a:pPr>
            <a:r>
              <a:rPr lang="en-US" dirty="0"/>
              <a:t>Blackmail, where deepfake videos are used as leverage to extort money or influence from victims.</a:t>
            </a:r>
          </a:p>
          <a:p>
            <a:endParaRPr lang="en-IN" dirty="0"/>
          </a:p>
        </p:txBody>
      </p:sp>
    </p:spTree>
    <p:extLst>
      <p:ext uri="{BB962C8B-B14F-4D97-AF65-F5344CB8AC3E}">
        <p14:creationId xmlns:p14="http://schemas.microsoft.com/office/powerpoint/2010/main" val="191962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F8CB-CF2C-10DC-EA31-F5DE2DFE0404}"/>
              </a:ext>
            </a:extLst>
          </p:cNvPr>
          <p:cNvSpPr>
            <a:spLocks noGrp="1"/>
          </p:cNvSpPr>
          <p:nvPr>
            <p:ph type="title"/>
          </p:nvPr>
        </p:nvSpPr>
        <p:spPr/>
        <p:txBody>
          <a:bodyPr/>
          <a:lstStyle/>
          <a:p>
            <a:r>
              <a:rPr lang="en-US" dirty="0"/>
              <a:t>System Overview</a:t>
            </a:r>
            <a:endParaRPr lang="en-IN" dirty="0"/>
          </a:p>
        </p:txBody>
      </p:sp>
      <p:sp>
        <p:nvSpPr>
          <p:cNvPr id="3" name="Content Placeholder 2">
            <a:extLst>
              <a:ext uri="{FF2B5EF4-FFF2-40B4-BE49-F238E27FC236}">
                <a16:creationId xmlns:a16="http://schemas.microsoft.com/office/drawing/2014/main" id="{0FE9A4C1-BC11-35A4-F235-C61F36193474}"/>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System Architecture Overview:</a:t>
            </a:r>
            <a:r>
              <a:rPr lang="en-US" dirty="0"/>
              <a:t> </a:t>
            </a:r>
          </a:p>
          <a:p>
            <a:pPr marL="742950" lvl="1" indent="-285750">
              <a:buFont typeface="Arial" panose="020B0604020202020204" pitchFamily="34" charset="0"/>
              <a:buChar char="•"/>
            </a:pPr>
            <a:r>
              <a:rPr lang="en-US" dirty="0"/>
              <a:t>The proposed system utilizes a combination of Convolutional Neural Networks (CNNs) for feature extraction and Long Short-Term Memory (LSTM) networks for classification.</a:t>
            </a:r>
          </a:p>
          <a:p>
            <a:pPr marL="742950" lvl="1" indent="-285750">
              <a:buFont typeface="Arial" panose="020B0604020202020204" pitchFamily="34" charset="0"/>
              <a:buChar char="•"/>
            </a:pPr>
            <a:r>
              <a:rPr lang="en-US" dirty="0"/>
              <a:t>CNNs are well-suited for extracting high-level features from images, while LSTMs excel at processing sequential data, making them ideal for analyzing video sequences.</a:t>
            </a:r>
          </a:p>
          <a:p>
            <a:pPr>
              <a:buFont typeface="Arial" panose="020B0604020202020204" pitchFamily="34" charset="0"/>
              <a:buChar char="•"/>
            </a:pPr>
            <a:r>
              <a:rPr lang="en-US" b="1" dirty="0"/>
              <a:t>Dataset:</a:t>
            </a:r>
            <a:r>
              <a:rPr lang="en-US" dirty="0"/>
              <a:t> </a:t>
            </a:r>
          </a:p>
          <a:p>
            <a:pPr marL="742950" lvl="1" indent="-285750">
              <a:buFont typeface="Arial" panose="020B0604020202020204" pitchFamily="34" charset="0"/>
              <a:buChar char="•"/>
            </a:pPr>
            <a:r>
              <a:rPr lang="en-US" dirty="0"/>
              <a:t>To ensure the effectiveness and reliability of the detection system, a diverse and balanced dataset is essential.</a:t>
            </a:r>
          </a:p>
          <a:p>
            <a:pPr marL="742950" lvl="1" indent="-285750">
              <a:buFont typeface="Arial" panose="020B0604020202020204" pitchFamily="34" charset="0"/>
              <a:buChar char="•"/>
            </a:pPr>
            <a:r>
              <a:rPr lang="en-US" dirty="0"/>
              <a:t>The dataset is curated from multiple sources, including </a:t>
            </a:r>
            <a:r>
              <a:rPr lang="en-US" dirty="0" err="1"/>
              <a:t>FaceForensic</a:t>
            </a:r>
            <a:r>
              <a:rPr lang="en-US" dirty="0"/>
              <a:t>++, Deepfake Detection Challenge (DFDC), and Celeb-DF, to cover a wide range of deepfake scenarios.</a:t>
            </a:r>
          </a:p>
          <a:p>
            <a:pPr marL="742950" lvl="1" indent="-285750">
              <a:buFont typeface="Arial" panose="020B0604020202020204" pitchFamily="34" charset="0"/>
              <a:buChar char="•"/>
            </a:pPr>
            <a:r>
              <a:rPr lang="en-US" dirty="0"/>
              <a:t>Equal representation of real and fake videos is maintained to prevent bias in the model's training.</a:t>
            </a:r>
          </a:p>
          <a:p>
            <a:endParaRPr lang="en-IN" dirty="0"/>
          </a:p>
        </p:txBody>
      </p:sp>
    </p:spTree>
    <p:extLst>
      <p:ext uri="{BB962C8B-B14F-4D97-AF65-F5344CB8AC3E}">
        <p14:creationId xmlns:p14="http://schemas.microsoft.com/office/powerpoint/2010/main" val="16748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10DB-E0C1-0F95-C249-3F567ED2176C}"/>
              </a:ext>
            </a:extLst>
          </p:cNvPr>
          <p:cNvSpPr>
            <a:spLocks noGrp="1"/>
          </p:cNvSpPr>
          <p:nvPr>
            <p:ph type="title"/>
          </p:nvPr>
        </p:nvSpPr>
        <p:spPr/>
        <p:txBody>
          <a:bodyPr/>
          <a:lstStyle/>
          <a:p>
            <a:r>
              <a:rPr lang="en-US" dirty="0"/>
              <a:t>Data Creation </a:t>
            </a:r>
            <a:endParaRPr lang="en-IN" dirty="0"/>
          </a:p>
        </p:txBody>
      </p:sp>
      <p:sp>
        <p:nvSpPr>
          <p:cNvPr id="3" name="Content Placeholder 2">
            <a:extLst>
              <a:ext uri="{FF2B5EF4-FFF2-40B4-BE49-F238E27FC236}">
                <a16:creationId xmlns:a16="http://schemas.microsoft.com/office/drawing/2014/main" id="{0B5431D3-6A5E-ED5B-4675-4B52353A8D71}"/>
              </a:ext>
            </a:extLst>
          </p:cNvPr>
          <p:cNvSpPr>
            <a:spLocks noGrp="1"/>
          </p:cNvSpPr>
          <p:nvPr>
            <p:ph idx="1"/>
          </p:nvPr>
        </p:nvSpPr>
        <p:spPr/>
        <p:txBody>
          <a:bodyPr/>
          <a:lstStyle/>
          <a:p>
            <a:pPr>
              <a:buFont typeface="Arial" panose="020B0604020202020204" pitchFamily="34" charset="0"/>
              <a:buChar char="•"/>
            </a:pPr>
            <a:r>
              <a:rPr lang="en-US" b="1" dirty="0"/>
              <a:t>Gathering and Mixing Data:</a:t>
            </a:r>
            <a:r>
              <a:rPr lang="en-US" dirty="0"/>
              <a:t> </a:t>
            </a:r>
          </a:p>
          <a:p>
            <a:pPr marL="742950" lvl="1" indent="-285750">
              <a:buFont typeface="Arial" panose="020B0604020202020204" pitchFamily="34" charset="0"/>
              <a:buChar char="•"/>
            </a:pPr>
            <a:r>
              <a:rPr lang="en-US" dirty="0"/>
              <a:t>Data is collected from various publicly available datasets, each containing real and fake videos.</a:t>
            </a:r>
          </a:p>
          <a:p>
            <a:pPr marL="742950" lvl="1" indent="-285750">
              <a:buFont typeface="Arial" panose="020B0604020202020204" pitchFamily="34" charset="0"/>
              <a:buChar char="•"/>
            </a:pPr>
            <a:r>
              <a:rPr lang="en-US" dirty="0"/>
              <a:t>The datasets are mixed to create a comprehensive dataset that encompasses different deepfake scenarios and variations.</a:t>
            </a:r>
          </a:p>
          <a:p>
            <a:pPr>
              <a:buFont typeface="Arial" panose="020B0604020202020204" pitchFamily="34" charset="0"/>
              <a:buChar char="•"/>
            </a:pPr>
            <a:r>
              <a:rPr lang="en-US" b="1" dirty="0"/>
              <a:t>Balanced Representation:</a:t>
            </a:r>
            <a:r>
              <a:rPr lang="en-US" dirty="0"/>
              <a:t> </a:t>
            </a:r>
          </a:p>
          <a:p>
            <a:pPr marL="742950" lvl="1" indent="-285750">
              <a:buFont typeface="Arial" panose="020B0604020202020204" pitchFamily="34" charset="0"/>
              <a:buChar char="•"/>
            </a:pPr>
            <a:r>
              <a:rPr lang="en-US" dirty="0"/>
              <a:t>To ensure fair training and evaluation, the dataset is balanced with an equal number of real and fake videos.</a:t>
            </a:r>
          </a:p>
          <a:p>
            <a:pPr marL="742950" lvl="1" indent="-285750">
              <a:buFont typeface="Arial" panose="020B0604020202020204" pitchFamily="34" charset="0"/>
              <a:buChar char="•"/>
            </a:pPr>
            <a:r>
              <a:rPr lang="en-US" dirty="0"/>
              <a:t>This prevents the model from being skewed towards one class and improves its ability to generalize to unseen data.</a:t>
            </a:r>
          </a:p>
          <a:p>
            <a:endParaRPr lang="en-IN" dirty="0"/>
          </a:p>
        </p:txBody>
      </p:sp>
    </p:spTree>
    <p:extLst>
      <p:ext uri="{BB962C8B-B14F-4D97-AF65-F5344CB8AC3E}">
        <p14:creationId xmlns:p14="http://schemas.microsoft.com/office/powerpoint/2010/main" val="140239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E202-80D4-C790-7197-FFDD45B57323}"/>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2A219F87-BB8D-3083-1A2C-1E5099FA8B4D}"/>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Splitting Videos into Frames:</a:t>
            </a:r>
            <a:r>
              <a:rPr lang="en-US" dirty="0"/>
              <a:t> </a:t>
            </a:r>
          </a:p>
          <a:p>
            <a:pPr marL="742950" lvl="1" indent="-285750">
              <a:buFont typeface="Arial" panose="020B0604020202020204" pitchFamily="34" charset="0"/>
              <a:buChar char="•"/>
            </a:pPr>
            <a:r>
              <a:rPr lang="en-US" dirty="0"/>
              <a:t>Videos are split into individual frames to facilitate frame-level analysis.</a:t>
            </a:r>
          </a:p>
          <a:p>
            <a:pPr marL="742950" lvl="1" indent="-285750">
              <a:buFont typeface="Arial" panose="020B0604020202020204" pitchFamily="34" charset="0"/>
              <a:buChar char="•"/>
            </a:pPr>
            <a:r>
              <a:rPr lang="en-US" dirty="0"/>
              <a:t>This allows the model to analyze each frame independently and capture temporal patterns.</a:t>
            </a:r>
          </a:p>
          <a:p>
            <a:pPr>
              <a:buFont typeface="Arial" panose="020B0604020202020204" pitchFamily="34" charset="0"/>
              <a:buChar char="•"/>
            </a:pPr>
            <a:r>
              <a:rPr lang="en-US" b="1" dirty="0"/>
              <a:t>Face Detection and Cropping:</a:t>
            </a:r>
            <a:r>
              <a:rPr lang="en-US" dirty="0"/>
              <a:t> </a:t>
            </a:r>
          </a:p>
          <a:p>
            <a:pPr marL="742950" lvl="1" indent="-285750">
              <a:buFont typeface="Arial" panose="020B0604020202020204" pitchFamily="34" charset="0"/>
              <a:buChar char="•"/>
            </a:pPr>
            <a:r>
              <a:rPr lang="en-US" dirty="0"/>
              <a:t>Face detection algorithms are applied to identify and localize faces within each frame.</a:t>
            </a:r>
          </a:p>
          <a:p>
            <a:pPr marL="742950" lvl="1" indent="-285750">
              <a:buFont typeface="Arial" panose="020B0604020202020204" pitchFamily="34" charset="0"/>
              <a:buChar char="•"/>
            </a:pPr>
            <a:r>
              <a:rPr lang="en-US" dirty="0"/>
              <a:t>The detected faces are cropped and isolated from the background, removing any irrelevant information and noise.</a:t>
            </a:r>
          </a:p>
          <a:p>
            <a:pPr>
              <a:buFont typeface="Arial" panose="020B0604020202020204" pitchFamily="34" charset="0"/>
              <a:buChar char="•"/>
            </a:pPr>
            <a:r>
              <a:rPr lang="en-US" b="1" dirty="0"/>
              <a:t>Standardization:</a:t>
            </a:r>
            <a:r>
              <a:rPr lang="en-US" dirty="0"/>
              <a:t> </a:t>
            </a:r>
          </a:p>
          <a:p>
            <a:pPr marL="742950" lvl="1" indent="-285750">
              <a:buFont typeface="Arial" panose="020B0604020202020204" pitchFamily="34" charset="0"/>
              <a:buChar char="•"/>
            </a:pPr>
            <a:r>
              <a:rPr lang="en-US" dirty="0"/>
              <a:t>Frame rate and resolution are standardized across all videos to ensure consistency in the dataset.</a:t>
            </a:r>
          </a:p>
          <a:p>
            <a:pPr marL="742950" lvl="1" indent="-285750">
              <a:buFont typeface="Arial" panose="020B0604020202020204" pitchFamily="34" charset="0"/>
              <a:buChar char="•"/>
            </a:pPr>
            <a:r>
              <a:rPr lang="en-US" dirty="0"/>
              <a:t>This simplifies the training process and improves the model's performance by reducing variability.</a:t>
            </a:r>
          </a:p>
          <a:p>
            <a:endParaRPr lang="en-IN" dirty="0"/>
          </a:p>
        </p:txBody>
      </p:sp>
    </p:spTree>
    <p:extLst>
      <p:ext uri="{BB962C8B-B14F-4D97-AF65-F5344CB8AC3E}">
        <p14:creationId xmlns:p14="http://schemas.microsoft.com/office/powerpoint/2010/main" val="123553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6813-49A4-E147-37AB-B93288E356CF}"/>
              </a:ext>
            </a:extLst>
          </p:cNvPr>
          <p:cNvSpPr>
            <a:spLocks noGrp="1"/>
          </p:cNvSpPr>
          <p:nvPr>
            <p:ph type="title"/>
          </p:nvPr>
        </p:nvSpPr>
        <p:spPr/>
        <p:txBody>
          <a:bodyPr/>
          <a:lstStyle/>
          <a:p>
            <a:r>
              <a:rPr lang="en-US" dirty="0"/>
              <a:t>Model Architecture</a:t>
            </a:r>
            <a:endParaRPr lang="en-IN" dirty="0"/>
          </a:p>
        </p:txBody>
      </p:sp>
      <p:sp>
        <p:nvSpPr>
          <p:cNvPr id="3" name="Content Placeholder 2">
            <a:extLst>
              <a:ext uri="{FF2B5EF4-FFF2-40B4-BE49-F238E27FC236}">
                <a16:creationId xmlns:a16="http://schemas.microsoft.com/office/drawing/2014/main" id="{5976D5E7-7466-A9FD-46D7-F472D6E0955E}"/>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Combination of CNN and RNN:</a:t>
            </a:r>
            <a:r>
              <a:rPr lang="en-US" dirty="0"/>
              <a:t> </a:t>
            </a:r>
          </a:p>
          <a:p>
            <a:pPr marL="742950" lvl="1" indent="-285750">
              <a:buFont typeface="Arial" panose="020B0604020202020204" pitchFamily="34" charset="0"/>
              <a:buChar char="•"/>
            </a:pPr>
            <a:r>
              <a:rPr lang="en-US" dirty="0"/>
              <a:t>The proposed model combines the strengths of CNNs and LSTMs to effectively detect deepfake videos.</a:t>
            </a:r>
          </a:p>
          <a:p>
            <a:pPr marL="742950" lvl="1" indent="-285750">
              <a:buFont typeface="Arial" panose="020B0604020202020204" pitchFamily="34" charset="0"/>
              <a:buChar char="•"/>
            </a:pPr>
            <a:r>
              <a:rPr lang="en-US" dirty="0"/>
              <a:t>CNNs are used to extract spatial features from individual frames, while LSTMs analyze temporal dependencies across frames.</a:t>
            </a:r>
          </a:p>
          <a:p>
            <a:pPr>
              <a:buFont typeface="Arial" panose="020B0604020202020204" pitchFamily="34" charset="0"/>
              <a:buChar char="•"/>
            </a:pPr>
            <a:r>
              <a:rPr lang="en-US" b="1" dirty="0"/>
              <a:t>Feature Extraction:</a:t>
            </a:r>
            <a:r>
              <a:rPr lang="en-US" dirty="0"/>
              <a:t> </a:t>
            </a:r>
          </a:p>
          <a:p>
            <a:pPr marL="742950" lvl="1" indent="-285750">
              <a:buFont typeface="Arial" panose="020B0604020202020204" pitchFamily="34" charset="0"/>
              <a:buChar char="•"/>
            </a:pPr>
            <a:r>
              <a:rPr lang="en-US" dirty="0"/>
              <a:t>A pre-trained </a:t>
            </a:r>
            <a:r>
              <a:rPr lang="en-US" dirty="0" err="1"/>
              <a:t>ResNext</a:t>
            </a:r>
            <a:r>
              <a:rPr lang="en-US" dirty="0"/>
              <a:t> CNN model is utilized for feature extraction, leveraging its advanced architecture and learned representations.</a:t>
            </a:r>
          </a:p>
          <a:p>
            <a:pPr marL="742950" lvl="1" indent="-285750">
              <a:buFont typeface="Arial" panose="020B0604020202020204" pitchFamily="34" charset="0"/>
              <a:buChar char="•"/>
            </a:pPr>
            <a:r>
              <a:rPr lang="en-US" dirty="0"/>
              <a:t>The extracted features capture essential visual information from the videos, enabling effective classification.</a:t>
            </a:r>
          </a:p>
          <a:p>
            <a:pPr>
              <a:buFont typeface="Arial" panose="020B0604020202020204" pitchFamily="34" charset="0"/>
              <a:buChar char="•"/>
            </a:pPr>
            <a:r>
              <a:rPr lang="en-US" b="1" dirty="0"/>
              <a:t>Temporal Analysis with LSTM:</a:t>
            </a:r>
            <a:r>
              <a:rPr lang="en-US" dirty="0"/>
              <a:t> </a:t>
            </a:r>
          </a:p>
          <a:p>
            <a:pPr marL="742950" lvl="1" indent="-285750">
              <a:buFont typeface="Arial" panose="020B0604020202020204" pitchFamily="34" charset="0"/>
              <a:buChar char="•"/>
            </a:pPr>
            <a:r>
              <a:rPr lang="en-US" dirty="0"/>
              <a:t>LSTMs process the extracted features in a sequential manner, allowing the model to analyze temporal patterns and dependencies.</a:t>
            </a:r>
          </a:p>
          <a:p>
            <a:pPr marL="742950" lvl="1" indent="-285750">
              <a:buFont typeface="Arial" panose="020B0604020202020204" pitchFamily="34" charset="0"/>
              <a:buChar char="•"/>
            </a:pPr>
            <a:r>
              <a:rPr lang="en-US" dirty="0"/>
              <a:t>This sequential analysis enables the detection of subtle manipulations and inconsistencies characteristic of deepfake videos.</a:t>
            </a:r>
          </a:p>
          <a:p>
            <a:endParaRPr lang="en-IN" dirty="0"/>
          </a:p>
        </p:txBody>
      </p:sp>
    </p:spTree>
    <p:extLst>
      <p:ext uri="{BB962C8B-B14F-4D97-AF65-F5344CB8AC3E}">
        <p14:creationId xmlns:p14="http://schemas.microsoft.com/office/powerpoint/2010/main" val="218350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BC5D-3E21-17D6-F001-74C289AF0C02}"/>
              </a:ext>
            </a:extLst>
          </p:cNvPr>
          <p:cNvSpPr>
            <a:spLocks noGrp="1"/>
          </p:cNvSpPr>
          <p:nvPr>
            <p:ph type="title"/>
          </p:nvPr>
        </p:nvSpPr>
        <p:spPr/>
        <p:txBody>
          <a:bodyPr/>
          <a:lstStyle/>
          <a:p>
            <a:r>
              <a:rPr lang="en-US" dirty="0"/>
              <a:t>Hyperparameter Tuning</a:t>
            </a:r>
            <a:endParaRPr lang="en-IN" dirty="0"/>
          </a:p>
        </p:txBody>
      </p:sp>
      <p:sp>
        <p:nvSpPr>
          <p:cNvPr id="3" name="Content Placeholder 2">
            <a:extLst>
              <a:ext uri="{FF2B5EF4-FFF2-40B4-BE49-F238E27FC236}">
                <a16:creationId xmlns:a16="http://schemas.microsoft.com/office/drawing/2014/main" id="{05DBE535-09D7-CAB3-1EFD-A2C490A32389}"/>
              </a:ext>
            </a:extLst>
          </p:cNvPr>
          <p:cNvSpPr>
            <a:spLocks noGrp="1"/>
          </p:cNvSpPr>
          <p:nvPr>
            <p:ph idx="1"/>
          </p:nvPr>
        </p:nvSpPr>
        <p:spPr/>
        <p:txBody>
          <a:bodyPr/>
          <a:lstStyle/>
          <a:p>
            <a:pPr>
              <a:buFont typeface="Arial" panose="020B0604020202020204" pitchFamily="34" charset="0"/>
              <a:buChar char="•"/>
            </a:pPr>
            <a:r>
              <a:rPr lang="en-US" b="1" dirty="0"/>
              <a:t>Optimizer and Learning Rate:</a:t>
            </a:r>
            <a:r>
              <a:rPr lang="en-US" dirty="0"/>
              <a:t> </a:t>
            </a:r>
          </a:p>
          <a:p>
            <a:pPr marL="742950" lvl="1" indent="-285750">
              <a:buFont typeface="Arial" panose="020B0604020202020204" pitchFamily="34" charset="0"/>
              <a:buChar char="•"/>
            </a:pPr>
            <a:r>
              <a:rPr lang="en-US" dirty="0"/>
              <a:t>The Adam optimizer is employed for training the model, offering fast convergence and adaptive learning rates.</a:t>
            </a:r>
          </a:p>
          <a:p>
            <a:pPr marL="742950" lvl="1" indent="-285750">
              <a:buFont typeface="Arial" panose="020B0604020202020204" pitchFamily="34" charset="0"/>
              <a:buChar char="•"/>
            </a:pPr>
            <a:r>
              <a:rPr lang="en-US" dirty="0"/>
              <a:t>The learning rate is carefully tuned to ensure optimal training performance and prevent issues such as overfitting or underfitting.</a:t>
            </a:r>
          </a:p>
          <a:p>
            <a:pPr>
              <a:buFont typeface="Arial" panose="020B0604020202020204" pitchFamily="34" charset="0"/>
              <a:buChar char="•"/>
            </a:pPr>
            <a:r>
              <a:rPr lang="en-US" b="1" dirty="0"/>
              <a:t>Weight Decay and Loss Function:</a:t>
            </a:r>
            <a:r>
              <a:rPr lang="en-US" dirty="0"/>
              <a:t> </a:t>
            </a:r>
          </a:p>
          <a:p>
            <a:pPr marL="742950" lvl="1" indent="-285750">
              <a:buFont typeface="Arial" panose="020B0604020202020204" pitchFamily="34" charset="0"/>
              <a:buChar char="•"/>
            </a:pPr>
            <a:r>
              <a:rPr lang="en-US" dirty="0"/>
              <a:t>Weight decay regularization is applied to prevent overfitting by penalizing large parameter values.</a:t>
            </a:r>
          </a:p>
          <a:p>
            <a:pPr marL="742950" lvl="1" indent="-285750">
              <a:buFont typeface="Arial" panose="020B0604020202020204" pitchFamily="34" charset="0"/>
              <a:buChar char="•"/>
            </a:pPr>
            <a:r>
              <a:rPr lang="en-US" dirty="0"/>
              <a:t>The cross-entropy loss function is used to measure the discrepancy between the predicted and actual class labels, guiding the training process.</a:t>
            </a:r>
          </a:p>
          <a:p>
            <a:endParaRPr lang="en-IN" dirty="0"/>
          </a:p>
        </p:txBody>
      </p:sp>
    </p:spTree>
    <p:extLst>
      <p:ext uri="{BB962C8B-B14F-4D97-AF65-F5344CB8AC3E}">
        <p14:creationId xmlns:p14="http://schemas.microsoft.com/office/powerpoint/2010/main" val="385400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963C-B766-E812-0D0B-959D8175CBA7}"/>
              </a:ext>
            </a:extLst>
          </p:cNvPr>
          <p:cNvSpPr>
            <a:spLocks noGrp="1"/>
          </p:cNvSpPr>
          <p:nvPr>
            <p:ph type="title"/>
          </p:nvPr>
        </p:nvSpPr>
        <p:spPr>
          <a:xfrm>
            <a:off x="571500" y="717452"/>
            <a:ext cx="11049000" cy="5015836"/>
          </a:xfrm>
        </p:spPr>
        <p:txBody>
          <a:bodyPr>
            <a:normAutofit fontScale="90000"/>
          </a:bodyPr>
          <a:lstStyle/>
          <a:p>
            <a:pPr algn="ctr"/>
            <a:r>
              <a:rPr lang="en-US" sz="19900" dirty="0"/>
              <a:t>Thank You</a:t>
            </a:r>
            <a:endParaRPr lang="en-IN" sz="19900" dirty="0"/>
          </a:p>
        </p:txBody>
      </p:sp>
    </p:spTree>
    <p:extLst>
      <p:ext uri="{BB962C8B-B14F-4D97-AF65-F5344CB8AC3E}">
        <p14:creationId xmlns:p14="http://schemas.microsoft.com/office/powerpoint/2010/main" val="2207617852"/>
      </p:ext>
    </p:extLst>
  </p:cSld>
  <p:clrMapOvr>
    <a:masterClrMapping/>
  </p:clrMapOvr>
</p:sld>
</file>

<file path=ppt/theme/theme1.xml><?xml version="1.0" encoding="utf-8"?>
<a:theme xmlns:a="http://schemas.openxmlformats.org/drawingml/2006/main" name="Alignment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emplate>TM04033921[[fn=Damask]]</Template>
  <TotalTime>357</TotalTime>
  <Words>698</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Batang</vt:lpstr>
      <vt:lpstr>Arial</vt:lpstr>
      <vt:lpstr>Avenir Next LT Pro Light</vt:lpstr>
      <vt:lpstr>AlignmentVTI</vt:lpstr>
      <vt:lpstr>Improving Deepfake detection using State of the art Deep Learning models.</vt:lpstr>
      <vt:lpstr>What is Deepfake?</vt:lpstr>
      <vt:lpstr>Why Deepfake Detection?</vt:lpstr>
      <vt:lpstr>System Overview</vt:lpstr>
      <vt:lpstr>Data Creation </vt:lpstr>
      <vt:lpstr>Data Preprocessing</vt:lpstr>
      <vt:lpstr>Model Architecture</vt:lpstr>
      <vt:lpstr>Hyperparameter Tuning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Deepfake detection using State of the art Deep Learning models.</dc:title>
  <dc:creator>Abhiram Vadrevu</dc:creator>
  <cp:lastModifiedBy>Abhiram Vadrevu</cp:lastModifiedBy>
  <cp:revision>3</cp:revision>
  <dcterms:created xsi:type="dcterms:W3CDTF">2024-04-24T19:50:54Z</dcterms:created>
  <dcterms:modified xsi:type="dcterms:W3CDTF">2024-05-02T09:30:04Z</dcterms:modified>
</cp:coreProperties>
</file>