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400E"/>
    <a:srgbClr val="E63F0C"/>
    <a:srgbClr val="E73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BD47D34-B017-4D5B-B70C-58ED677E44E6}"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5FA41-5122-4D87-ACC6-62129FE3ECC3}" type="slidenum">
              <a:rPr lang="en-US" smtClean="0"/>
              <a:t>‹#›</a:t>
            </a:fld>
            <a:endParaRPr lang="en-US"/>
          </a:p>
        </p:txBody>
      </p:sp>
    </p:spTree>
    <p:extLst>
      <p:ext uri="{BB962C8B-B14F-4D97-AF65-F5344CB8AC3E}">
        <p14:creationId xmlns:p14="http://schemas.microsoft.com/office/powerpoint/2010/main" val="86565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D47D34-B017-4D5B-B70C-58ED677E44E6}"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5FA41-5122-4D87-ACC6-62129FE3ECC3}" type="slidenum">
              <a:rPr lang="en-US" smtClean="0"/>
              <a:t>‹#›</a:t>
            </a:fld>
            <a:endParaRPr lang="en-US"/>
          </a:p>
        </p:txBody>
      </p:sp>
    </p:spTree>
    <p:extLst>
      <p:ext uri="{BB962C8B-B14F-4D97-AF65-F5344CB8AC3E}">
        <p14:creationId xmlns:p14="http://schemas.microsoft.com/office/powerpoint/2010/main" val="426669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D47D34-B017-4D5B-B70C-58ED677E44E6}"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5FA41-5122-4D87-ACC6-62129FE3ECC3}" type="slidenum">
              <a:rPr lang="en-US" smtClean="0"/>
              <a:t>‹#›</a:t>
            </a:fld>
            <a:endParaRPr lang="en-US"/>
          </a:p>
        </p:txBody>
      </p:sp>
    </p:spTree>
    <p:extLst>
      <p:ext uri="{BB962C8B-B14F-4D97-AF65-F5344CB8AC3E}">
        <p14:creationId xmlns:p14="http://schemas.microsoft.com/office/powerpoint/2010/main" val="58053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D47D34-B017-4D5B-B70C-58ED677E44E6}"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5FA41-5122-4D87-ACC6-62129FE3ECC3}" type="slidenum">
              <a:rPr lang="en-US" smtClean="0"/>
              <a:t>‹#›</a:t>
            </a:fld>
            <a:endParaRPr lang="en-US"/>
          </a:p>
        </p:txBody>
      </p:sp>
    </p:spTree>
    <p:extLst>
      <p:ext uri="{BB962C8B-B14F-4D97-AF65-F5344CB8AC3E}">
        <p14:creationId xmlns:p14="http://schemas.microsoft.com/office/powerpoint/2010/main" val="410517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47D34-B017-4D5B-B70C-58ED677E44E6}"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5FA41-5122-4D87-ACC6-62129FE3ECC3}" type="slidenum">
              <a:rPr lang="en-US" smtClean="0"/>
              <a:t>‹#›</a:t>
            </a:fld>
            <a:endParaRPr lang="en-US"/>
          </a:p>
        </p:txBody>
      </p:sp>
    </p:spTree>
    <p:extLst>
      <p:ext uri="{BB962C8B-B14F-4D97-AF65-F5344CB8AC3E}">
        <p14:creationId xmlns:p14="http://schemas.microsoft.com/office/powerpoint/2010/main" val="2683922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D47D34-B017-4D5B-B70C-58ED677E44E6}"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5FA41-5122-4D87-ACC6-62129FE3ECC3}" type="slidenum">
              <a:rPr lang="en-US" smtClean="0"/>
              <a:t>‹#›</a:t>
            </a:fld>
            <a:endParaRPr lang="en-US"/>
          </a:p>
        </p:txBody>
      </p:sp>
    </p:spTree>
    <p:extLst>
      <p:ext uri="{BB962C8B-B14F-4D97-AF65-F5344CB8AC3E}">
        <p14:creationId xmlns:p14="http://schemas.microsoft.com/office/powerpoint/2010/main" val="3191440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D47D34-B017-4D5B-B70C-58ED677E44E6}" type="datetimeFigureOut">
              <a:rPr lang="en-US" smtClean="0"/>
              <a:t>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5FA41-5122-4D87-ACC6-62129FE3ECC3}" type="slidenum">
              <a:rPr lang="en-US" smtClean="0"/>
              <a:t>‹#›</a:t>
            </a:fld>
            <a:endParaRPr lang="en-US"/>
          </a:p>
        </p:txBody>
      </p:sp>
    </p:spTree>
    <p:extLst>
      <p:ext uri="{BB962C8B-B14F-4D97-AF65-F5344CB8AC3E}">
        <p14:creationId xmlns:p14="http://schemas.microsoft.com/office/powerpoint/2010/main" val="120869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D47D34-B017-4D5B-B70C-58ED677E44E6}" type="datetimeFigureOut">
              <a:rPr lang="en-US" smtClean="0"/>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5FA41-5122-4D87-ACC6-62129FE3ECC3}" type="slidenum">
              <a:rPr lang="en-US" smtClean="0"/>
              <a:t>‹#›</a:t>
            </a:fld>
            <a:endParaRPr lang="en-US"/>
          </a:p>
        </p:txBody>
      </p:sp>
    </p:spTree>
    <p:extLst>
      <p:ext uri="{BB962C8B-B14F-4D97-AF65-F5344CB8AC3E}">
        <p14:creationId xmlns:p14="http://schemas.microsoft.com/office/powerpoint/2010/main" val="259733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47D34-B017-4D5B-B70C-58ED677E44E6}" type="datetimeFigureOut">
              <a:rPr lang="en-US" smtClean="0"/>
              <a:t>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65FA41-5122-4D87-ACC6-62129FE3ECC3}" type="slidenum">
              <a:rPr lang="en-US" smtClean="0"/>
              <a:t>‹#›</a:t>
            </a:fld>
            <a:endParaRPr lang="en-US"/>
          </a:p>
        </p:txBody>
      </p:sp>
    </p:spTree>
    <p:extLst>
      <p:ext uri="{BB962C8B-B14F-4D97-AF65-F5344CB8AC3E}">
        <p14:creationId xmlns:p14="http://schemas.microsoft.com/office/powerpoint/2010/main" val="1007485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D47D34-B017-4D5B-B70C-58ED677E44E6}"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5FA41-5122-4D87-ACC6-62129FE3ECC3}" type="slidenum">
              <a:rPr lang="en-US" smtClean="0"/>
              <a:t>‹#›</a:t>
            </a:fld>
            <a:endParaRPr lang="en-US"/>
          </a:p>
        </p:txBody>
      </p:sp>
    </p:spTree>
    <p:extLst>
      <p:ext uri="{BB962C8B-B14F-4D97-AF65-F5344CB8AC3E}">
        <p14:creationId xmlns:p14="http://schemas.microsoft.com/office/powerpoint/2010/main" val="150326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D47D34-B017-4D5B-B70C-58ED677E44E6}"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5FA41-5122-4D87-ACC6-62129FE3ECC3}" type="slidenum">
              <a:rPr lang="en-US" smtClean="0"/>
              <a:t>‹#›</a:t>
            </a:fld>
            <a:endParaRPr lang="en-US"/>
          </a:p>
        </p:txBody>
      </p:sp>
    </p:spTree>
    <p:extLst>
      <p:ext uri="{BB962C8B-B14F-4D97-AF65-F5344CB8AC3E}">
        <p14:creationId xmlns:p14="http://schemas.microsoft.com/office/powerpoint/2010/main" val="2497298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47D34-B017-4D5B-B70C-58ED677E44E6}" type="datetimeFigureOut">
              <a:rPr lang="en-US" smtClean="0"/>
              <a:t>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5FA41-5122-4D87-ACC6-62129FE3ECC3}" type="slidenum">
              <a:rPr lang="en-US" smtClean="0"/>
              <a:t>‹#›</a:t>
            </a:fld>
            <a:endParaRPr lang="en-US"/>
          </a:p>
        </p:txBody>
      </p:sp>
    </p:spTree>
    <p:extLst>
      <p:ext uri="{BB962C8B-B14F-4D97-AF65-F5344CB8AC3E}">
        <p14:creationId xmlns:p14="http://schemas.microsoft.com/office/powerpoint/2010/main" val="2478178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352377"/>
            <a:ext cx="9144000" cy="861871"/>
          </a:xfrm>
        </p:spPr>
        <p:txBody>
          <a:bodyPr/>
          <a:lstStyle/>
          <a:p>
            <a:r>
              <a:rPr lang="en-US" sz="5400" dirty="0">
                <a:solidFill>
                  <a:srgbClr val="E2400E"/>
                </a:solidFill>
                <a:latin typeface="Bahnschrift" panose="020B0502040204020203" pitchFamily="34" charset="0"/>
              </a:rPr>
              <a:t>Surveillance Drone Project</a:t>
            </a:r>
          </a:p>
        </p:txBody>
      </p:sp>
      <p:sp>
        <p:nvSpPr>
          <p:cNvPr id="3" name="Subtitle 2"/>
          <p:cNvSpPr>
            <a:spLocks noGrp="1"/>
          </p:cNvSpPr>
          <p:nvPr>
            <p:ph type="subTitle" idx="1"/>
          </p:nvPr>
        </p:nvSpPr>
        <p:spPr>
          <a:xfrm>
            <a:off x="2022141" y="3665729"/>
            <a:ext cx="8147715" cy="1174857"/>
          </a:xfrm>
        </p:spPr>
        <p:txBody>
          <a:bodyPr>
            <a:noAutofit/>
          </a:bodyPr>
          <a:lstStyle/>
          <a:p>
            <a:r>
              <a:rPr lang="en-US" sz="3600" dirty="0">
                <a:solidFill>
                  <a:schemeClr val="tx1">
                    <a:lumMod val="65000"/>
                    <a:lumOff val="35000"/>
                  </a:schemeClr>
                </a:solidFill>
                <a:latin typeface="Bahnschrift" panose="020B0502040204020203" pitchFamily="34" charset="0"/>
              </a:rPr>
              <a:t>Weekly Status Presentation</a:t>
            </a:r>
          </a:p>
          <a:p>
            <a:r>
              <a:rPr lang="en-US" sz="2800" dirty="0">
                <a:solidFill>
                  <a:schemeClr val="tx1">
                    <a:lumMod val="65000"/>
                    <a:lumOff val="35000"/>
                  </a:schemeClr>
                </a:solidFill>
                <a:latin typeface="Bahnschrift" panose="020B0502040204020203" pitchFamily="34" charset="0"/>
              </a:rPr>
              <a:t> </a:t>
            </a:r>
            <a:r>
              <a:rPr lang="en-US" dirty="0">
                <a:solidFill>
                  <a:schemeClr val="tx1">
                    <a:lumMod val="65000"/>
                    <a:lumOff val="35000"/>
                  </a:schemeClr>
                </a:solidFill>
                <a:latin typeface="Bahnschrift" panose="020B0502040204020203" pitchFamily="34" charset="0"/>
              </a:rPr>
              <a:t>Week Ending Friday, 09</a:t>
            </a:r>
            <a:r>
              <a:rPr lang="en-US" baseline="30000" dirty="0">
                <a:solidFill>
                  <a:schemeClr val="tx1">
                    <a:lumMod val="65000"/>
                    <a:lumOff val="35000"/>
                  </a:schemeClr>
                </a:solidFill>
                <a:latin typeface="Bahnschrift" panose="020B0502040204020203" pitchFamily="34" charset="0"/>
              </a:rPr>
              <a:t>th</a:t>
            </a:r>
            <a:r>
              <a:rPr lang="en-US" dirty="0">
                <a:solidFill>
                  <a:schemeClr val="tx1">
                    <a:lumMod val="65000"/>
                    <a:lumOff val="35000"/>
                  </a:schemeClr>
                </a:solidFill>
                <a:latin typeface="Bahnschrift" panose="020B0502040204020203" pitchFamily="34" charset="0"/>
              </a:rPr>
              <a:t> February 2024</a:t>
            </a:r>
            <a:endParaRPr lang="en-US" sz="2800" dirty="0">
              <a:solidFill>
                <a:schemeClr val="tx1">
                  <a:lumMod val="65000"/>
                  <a:lumOff val="35000"/>
                </a:schemeClr>
              </a:solidFill>
              <a:latin typeface="Bahnschrift" panose="020B0502040204020203" pitchFamily="34" charset="0"/>
            </a:endParaRPr>
          </a:p>
        </p:txBody>
      </p:sp>
      <p:sp>
        <p:nvSpPr>
          <p:cNvPr id="5" name="Rectangle 4"/>
          <p:cNvSpPr/>
          <p:nvPr/>
        </p:nvSpPr>
        <p:spPr>
          <a:xfrm>
            <a:off x="0" y="0"/>
            <a:ext cx="12192000" cy="6858000"/>
          </a:xfrm>
          <a:prstGeom prst="rect">
            <a:avLst/>
          </a:prstGeom>
          <a:noFill/>
          <a:ln>
            <a:solidFill>
              <a:srgbClr val="E63F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104863" y="5449183"/>
            <a:ext cx="5982268" cy="800219"/>
          </a:xfrm>
          <a:prstGeom prst="rect">
            <a:avLst/>
          </a:prstGeom>
          <a:noFill/>
        </p:spPr>
        <p:txBody>
          <a:bodyPr wrap="square" rtlCol="0">
            <a:spAutoFit/>
          </a:bodyPr>
          <a:lstStyle/>
          <a:p>
            <a:r>
              <a:rPr lang="en-US" sz="2800" dirty="0">
                <a:solidFill>
                  <a:srgbClr val="E2400E"/>
                </a:solidFill>
                <a:latin typeface="Bahnschrift" panose="020B0502040204020203" pitchFamily="34" charset="0"/>
              </a:rPr>
              <a:t>By Project Team:    Hyderabad Team</a:t>
            </a:r>
          </a:p>
          <a:p>
            <a:endParaRPr lang="en-US" dirty="0"/>
          </a:p>
        </p:txBody>
      </p:sp>
      <p:cxnSp>
        <p:nvCxnSpPr>
          <p:cNvPr id="13" name="Straight Connector 12"/>
          <p:cNvCxnSpPr/>
          <p:nvPr/>
        </p:nvCxnSpPr>
        <p:spPr>
          <a:xfrm>
            <a:off x="6314365" y="5922425"/>
            <a:ext cx="266586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1372" y="334963"/>
            <a:ext cx="4269251" cy="1447368"/>
          </a:xfrm>
          <a:prstGeom prst="rect">
            <a:avLst/>
          </a:prstGeom>
        </p:spPr>
      </p:pic>
    </p:spTree>
    <p:extLst>
      <p:ext uri="{BB962C8B-B14F-4D97-AF65-F5344CB8AC3E}">
        <p14:creationId xmlns:p14="http://schemas.microsoft.com/office/powerpoint/2010/main" val="22267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92" y="0"/>
            <a:ext cx="11823508" cy="1325563"/>
          </a:xfrm>
        </p:spPr>
        <p:txBody>
          <a:bodyPr>
            <a:normAutofit/>
          </a:bodyPr>
          <a:lstStyle/>
          <a:p>
            <a:r>
              <a:rPr lang="en-US" sz="3200" b="1" dirty="0">
                <a:solidFill>
                  <a:schemeClr val="tx1">
                    <a:lumMod val="65000"/>
                    <a:lumOff val="35000"/>
                  </a:schemeClr>
                </a:solidFill>
                <a:latin typeface="Bahnschrift" panose="020B0502040204020203" pitchFamily="34" charset="0"/>
              </a:rPr>
              <a:t>Team Details</a:t>
            </a:r>
            <a:endParaRPr lang="en-US" sz="4800" b="1" dirty="0">
              <a:solidFill>
                <a:schemeClr val="tx1">
                  <a:lumMod val="65000"/>
                  <a:lumOff val="35000"/>
                </a:schemeClr>
              </a:solidFill>
              <a:latin typeface="Bahnschrift" panose="020B0502040204020203" pitchFamily="34" charset="0"/>
            </a:endParaRPr>
          </a:p>
        </p:txBody>
      </p:sp>
      <p:pic>
        <p:nvPicPr>
          <p:cNvPr id="6" name="Picture 5"/>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8460" t="12930" r="25384" b="16176"/>
          <a:stretch/>
        </p:blipFill>
        <p:spPr>
          <a:xfrm>
            <a:off x="11323851" y="211217"/>
            <a:ext cx="699826" cy="798717"/>
          </a:xfrm>
          <a:prstGeom prst="rect">
            <a:avLst/>
          </a:prstGeom>
        </p:spPr>
      </p:pic>
      <p:sp>
        <p:nvSpPr>
          <p:cNvPr id="8" name="Rectangle 7"/>
          <p:cNvSpPr/>
          <p:nvPr/>
        </p:nvSpPr>
        <p:spPr>
          <a:xfrm>
            <a:off x="0" y="0"/>
            <a:ext cx="12192000" cy="6858000"/>
          </a:xfrm>
          <a:prstGeom prst="rect">
            <a:avLst/>
          </a:prstGeom>
          <a:noFill/>
          <a:ln>
            <a:solidFill>
              <a:srgbClr val="E63F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838550497"/>
              </p:ext>
            </p:extLst>
          </p:nvPr>
        </p:nvGraphicFramePr>
        <p:xfrm>
          <a:off x="368492" y="1325563"/>
          <a:ext cx="11559653" cy="4937760"/>
        </p:xfrm>
        <a:graphic>
          <a:graphicData uri="http://schemas.openxmlformats.org/drawingml/2006/table">
            <a:tbl>
              <a:tblPr firstRow="1" bandRow="1">
                <a:tableStyleId>{5C22544A-7EE6-4342-B048-85BDC9FD1C3A}</a:tableStyleId>
              </a:tblPr>
              <a:tblGrid>
                <a:gridCol w="631775">
                  <a:extLst>
                    <a:ext uri="{9D8B030D-6E8A-4147-A177-3AD203B41FA5}">
                      <a16:colId xmlns:a16="http://schemas.microsoft.com/office/drawing/2014/main" val="20000"/>
                    </a:ext>
                  </a:extLst>
                </a:gridCol>
                <a:gridCol w="3612105">
                  <a:extLst>
                    <a:ext uri="{9D8B030D-6E8A-4147-A177-3AD203B41FA5}">
                      <a16:colId xmlns:a16="http://schemas.microsoft.com/office/drawing/2014/main" val="20001"/>
                    </a:ext>
                  </a:extLst>
                </a:gridCol>
                <a:gridCol w="2925393">
                  <a:extLst>
                    <a:ext uri="{9D8B030D-6E8A-4147-A177-3AD203B41FA5}">
                      <a16:colId xmlns:a16="http://schemas.microsoft.com/office/drawing/2014/main" val="20002"/>
                    </a:ext>
                  </a:extLst>
                </a:gridCol>
                <a:gridCol w="1991466">
                  <a:extLst>
                    <a:ext uri="{9D8B030D-6E8A-4147-A177-3AD203B41FA5}">
                      <a16:colId xmlns:a16="http://schemas.microsoft.com/office/drawing/2014/main" val="20003"/>
                    </a:ext>
                  </a:extLst>
                </a:gridCol>
                <a:gridCol w="2398914">
                  <a:extLst>
                    <a:ext uri="{9D8B030D-6E8A-4147-A177-3AD203B41FA5}">
                      <a16:colId xmlns:a16="http://schemas.microsoft.com/office/drawing/2014/main" val="20004"/>
                    </a:ext>
                  </a:extLst>
                </a:gridCol>
              </a:tblGrid>
              <a:tr h="370840">
                <a:tc>
                  <a:txBody>
                    <a:bodyPr/>
                    <a:lstStyle/>
                    <a:p>
                      <a:pPr algn="ctr"/>
                      <a:r>
                        <a:rPr lang="en-US" sz="1400" dirty="0" err="1">
                          <a:latin typeface="Bahnschrift" panose="020B0502040204020203" pitchFamily="34" charset="0"/>
                        </a:rPr>
                        <a:t>S.No</a:t>
                      </a:r>
                      <a:r>
                        <a:rPr lang="en-US" sz="1400" dirty="0">
                          <a:latin typeface="Bahnschrift" panose="020B0502040204020203" pitchFamily="34" charset="0"/>
                        </a:rPr>
                        <a:t>.</a:t>
                      </a:r>
                    </a:p>
                  </a:txBody>
                  <a:tcPr/>
                </a:tc>
                <a:tc>
                  <a:txBody>
                    <a:bodyPr/>
                    <a:lstStyle/>
                    <a:p>
                      <a:pPr marL="0" algn="ctr" defTabSz="914400" rtl="0" eaLnBrk="1" latinLnBrk="0" hangingPunct="1"/>
                      <a:r>
                        <a:rPr lang="en-US" sz="1400" b="1" kern="1200" dirty="0">
                          <a:solidFill>
                            <a:schemeClr val="lt1"/>
                          </a:solidFill>
                          <a:latin typeface="Bahnschrift" panose="020B0502040204020203" pitchFamily="34" charset="0"/>
                          <a:ea typeface="+mn-ea"/>
                          <a:cs typeface="+mn-cs"/>
                        </a:rPr>
                        <a:t>Full Name</a:t>
                      </a:r>
                    </a:p>
                  </a:txBody>
                  <a:tcPr/>
                </a:tc>
                <a:tc>
                  <a:txBody>
                    <a:bodyPr/>
                    <a:lstStyle/>
                    <a:p>
                      <a:pPr algn="ctr"/>
                      <a:r>
                        <a:rPr lang="en-US" sz="1400" dirty="0">
                          <a:latin typeface="Bahnschrift" panose="020B0502040204020203" pitchFamily="34" charset="0"/>
                        </a:rPr>
                        <a:t>Project</a:t>
                      </a:r>
                      <a:r>
                        <a:rPr lang="en-US" sz="1400" baseline="0" dirty="0">
                          <a:latin typeface="Bahnschrift" panose="020B0502040204020203" pitchFamily="34" charset="0"/>
                        </a:rPr>
                        <a:t> Role</a:t>
                      </a:r>
                    </a:p>
                    <a:p>
                      <a:pPr algn="ctr"/>
                      <a:r>
                        <a:rPr lang="en-US" sz="1200" b="0" baseline="0" dirty="0">
                          <a:latin typeface="Bahnschrift" panose="020B0502040204020203" pitchFamily="34" charset="0"/>
                        </a:rPr>
                        <a:t>(Manager | Team Lead | Team Member)</a:t>
                      </a:r>
                      <a:endParaRPr lang="en-US" sz="1400" b="0" dirty="0">
                        <a:latin typeface="Bahnschrift" panose="020B0502040204020203" pitchFamily="34" charset="0"/>
                      </a:endParaRPr>
                    </a:p>
                  </a:txBody>
                  <a:tcPr/>
                </a:tc>
                <a:tc>
                  <a:txBody>
                    <a:bodyPr/>
                    <a:lstStyle/>
                    <a:p>
                      <a:pPr marL="0" algn="ctr" defTabSz="914400" rtl="0" eaLnBrk="1" latinLnBrk="0" hangingPunct="1"/>
                      <a:r>
                        <a:rPr lang="en-US" sz="1400" dirty="0">
                          <a:latin typeface="Bahnschrift" panose="020B0502040204020203" pitchFamily="34" charset="0"/>
                        </a:rPr>
                        <a:t>Engineering Stream</a:t>
                      </a:r>
                      <a:br>
                        <a:rPr lang="en-US" sz="1400" dirty="0">
                          <a:latin typeface="Bahnschrift" panose="020B0502040204020203" pitchFamily="34" charset="0"/>
                        </a:rPr>
                      </a:br>
                      <a:r>
                        <a:rPr lang="en-US" sz="1200" b="0" kern="1200" baseline="0" dirty="0">
                          <a:solidFill>
                            <a:schemeClr val="lt1"/>
                          </a:solidFill>
                          <a:latin typeface="Bahnschrift" panose="020B0502040204020203" pitchFamily="34" charset="0"/>
                          <a:ea typeface="+mn-ea"/>
                          <a:cs typeface="+mn-cs"/>
                        </a:rPr>
                        <a:t>(CSE | ECE | Mech.)</a:t>
                      </a:r>
                    </a:p>
                  </a:txBody>
                  <a:tcPr/>
                </a:tc>
                <a:tc>
                  <a:txBody>
                    <a:bodyPr/>
                    <a:lstStyle/>
                    <a:p>
                      <a:pPr algn="ctr"/>
                      <a:r>
                        <a:rPr lang="en-US" sz="1400" dirty="0">
                          <a:latin typeface="Bahnschrift" panose="020B0502040204020203" pitchFamily="34" charset="0"/>
                        </a:rPr>
                        <a:t>College Name</a:t>
                      </a:r>
                    </a:p>
                  </a:txBody>
                  <a:tcPr/>
                </a:tc>
                <a:extLst>
                  <a:ext uri="{0D108BD9-81ED-4DB2-BD59-A6C34878D82A}">
                    <a16:rowId xmlns:a16="http://schemas.microsoft.com/office/drawing/2014/main" val="10000"/>
                  </a:ext>
                </a:extLst>
              </a:tr>
              <a:tr h="370840">
                <a:tc>
                  <a:txBody>
                    <a:bodyPr/>
                    <a:lstStyle/>
                    <a:p>
                      <a:pPr algn="ctr"/>
                      <a:r>
                        <a:rPr lang="en-US" sz="1200" dirty="0">
                          <a:solidFill>
                            <a:schemeClr val="tx1">
                              <a:lumMod val="65000"/>
                              <a:lumOff val="35000"/>
                            </a:schemeClr>
                          </a:solidFill>
                          <a:latin typeface="Bahnschrift" panose="020B0502040204020203" pitchFamily="34" charset="0"/>
                        </a:rPr>
                        <a:t>1.</a:t>
                      </a:r>
                    </a:p>
                  </a:txBody>
                  <a:tcPr/>
                </a:tc>
                <a:tc>
                  <a:txBody>
                    <a:bodyPr/>
                    <a:lstStyle/>
                    <a:p>
                      <a:pPr algn="ctr"/>
                      <a:r>
                        <a:rPr lang="en-US" sz="1200" b="0" dirty="0" err="1">
                          <a:solidFill>
                            <a:schemeClr val="tx1">
                              <a:lumMod val="65000"/>
                              <a:lumOff val="35000"/>
                            </a:schemeClr>
                          </a:solidFill>
                          <a:latin typeface="Bahnschrift" panose="020B0502040204020203" pitchFamily="34" charset="0"/>
                        </a:rPr>
                        <a:t>Abhiram</a:t>
                      </a:r>
                      <a:endParaRPr lang="en-US" sz="1200" b="0" dirty="0">
                        <a:solidFill>
                          <a:schemeClr val="tx1">
                            <a:lumMod val="65000"/>
                            <a:lumOff val="35000"/>
                          </a:schemeClr>
                        </a:solidFill>
                        <a:latin typeface="Bahnschrift" panose="020B0502040204020203" pitchFamily="34" charset="0"/>
                      </a:endParaRPr>
                    </a:p>
                  </a:txBody>
                  <a:tcPr/>
                </a:tc>
                <a:tc>
                  <a:txBody>
                    <a:bodyPr/>
                    <a:lstStyle/>
                    <a:p>
                      <a:pPr algn="ctr"/>
                      <a:r>
                        <a:rPr lang="en-US" sz="1200" dirty="0">
                          <a:solidFill>
                            <a:schemeClr val="tx1">
                              <a:lumMod val="65000"/>
                              <a:lumOff val="35000"/>
                            </a:schemeClr>
                          </a:solidFill>
                          <a:latin typeface="Bahnschrift" panose="020B0502040204020203" pitchFamily="34" charset="0"/>
                        </a:rPr>
                        <a:t>Manager</a:t>
                      </a:r>
                    </a:p>
                  </a:txBody>
                  <a:tcPr/>
                </a:tc>
                <a:tc>
                  <a:txBody>
                    <a:bodyPr/>
                    <a:lstStyle/>
                    <a:p>
                      <a:pPr algn="ctr"/>
                      <a:r>
                        <a:rPr lang="en-US" sz="1200" dirty="0">
                          <a:solidFill>
                            <a:schemeClr val="tx1">
                              <a:lumMod val="65000"/>
                              <a:lumOff val="35000"/>
                            </a:schemeClr>
                          </a:solidFill>
                          <a:latin typeface="Bahnschrift" panose="020B0502040204020203" pitchFamily="34" charset="0"/>
                        </a:rPr>
                        <a:t>CSE</a:t>
                      </a:r>
                    </a:p>
                  </a:txBody>
                  <a:tcPr/>
                </a:tc>
                <a:tc>
                  <a:txBody>
                    <a:bodyPr/>
                    <a:lstStyle/>
                    <a:p>
                      <a:pPr algn="ctr"/>
                      <a:r>
                        <a:rPr lang="en-US" sz="1200" dirty="0">
                          <a:solidFill>
                            <a:schemeClr val="tx1">
                              <a:lumMod val="65000"/>
                              <a:lumOff val="35000"/>
                            </a:schemeClr>
                          </a:solidFill>
                          <a:latin typeface="Bahnschrift" panose="020B0502040204020203" pitchFamily="34" charset="0"/>
                        </a:rPr>
                        <a:t>Bennett University</a:t>
                      </a:r>
                    </a:p>
                  </a:txBody>
                  <a:tcPr/>
                </a:tc>
                <a:extLst>
                  <a:ext uri="{0D108BD9-81ED-4DB2-BD59-A6C34878D82A}">
                    <a16:rowId xmlns:a16="http://schemas.microsoft.com/office/drawing/2014/main" val="10001"/>
                  </a:ext>
                </a:extLst>
              </a:tr>
              <a:tr h="370840">
                <a:tc>
                  <a:txBody>
                    <a:bodyPr/>
                    <a:lstStyle/>
                    <a:p>
                      <a:pPr algn="ctr"/>
                      <a:r>
                        <a:rPr lang="en-US" sz="1200" dirty="0">
                          <a:solidFill>
                            <a:schemeClr val="tx1">
                              <a:lumMod val="65000"/>
                              <a:lumOff val="35000"/>
                            </a:schemeClr>
                          </a:solidFill>
                          <a:latin typeface="Bahnschrift" panose="020B0502040204020203" pitchFamily="34" charset="0"/>
                        </a:rPr>
                        <a:t>2.</a:t>
                      </a:r>
                    </a:p>
                  </a:txBody>
                  <a:tcPr/>
                </a:tc>
                <a:tc>
                  <a:txBody>
                    <a:bodyPr/>
                    <a:lstStyle/>
                    <a:p>
                      <a:pPr algn="ctr"/>
                      <a:r>
                        <a:rPr lang="en-US" sz="1200" b="0" dirty="0">
                          <a:solidFill>
                            <a:schemeClr val="tx1">
                              <a:lumMod val="65000"/>
                              <a:lumOff val="35000"/>
                            </a:schemeClr>
                          </a:solidFill>
                          <a:latin typeface="Bahnschrift" panose="020B0502040204020203" pitchFamily="34" charset="0"/>
                        </a:rPr>
                        <a:t>Pravalika</a:t>
                      </a:r>
                    </a:p>
                  </a:txBody>
                  <a:tcPr/>
                </a:tc>
                <a:tc>
                  <a:txBody>
                    <a:bodyPr/>
                    <a:lstStyle/>
                    <a:p>
                      <a:pPr algn="ctr"/>
                      <a:r>
                        <a:rPr lang="en-US" sz="1200" dirty="0">
                          <a:solidFill>
                            <a:schemeClr val="tx1">
                              <a:lumMod val="65000"/>
                              <a:lumOff val="35000"/>
                            </a:schemeClr>
                          </a:solidFill>
                          <a:latin typeface="Bahnschrift" panose="020B0502040204020203" pitchFamily="34" charset="0"/>
                        </a:rPr>
                        <a:t>Manager</a:t>
                      </a:r>
                    </a:p>
                  </a:txBody>
                  <a:tcPr/>
                </a:tc>
                <a:tc>
                  <a:txBody>
                    <a:bodyPr/>
                    <a:lstStyle/>
                    <a:p>
                      <a:pPr algn="ctr"/>
                      <a:r>
                        <a:rPr lang="en-US" sz="1200" dirty="0">
                          <a:solidFill>
                            <a:schemeClr val="tx1">
                              <a:lumMod val="65000"/>
                              <a:lumOff val="35000"/>
                            </a:schemeClr>
                          </a:solidFill>
                          <a:latin typeface="Bahnschrift" panose="020B0502040204020203" pitchFamily="34" charset="0"/>
                        </a:rPr>
                        <a:t>CSE</a:t>
                      </a:r>
                    </a:p>
                  </a:txBody>
                  <a:tcPr/>
                </a:tc>
                <a:tc>
                  <a:txBody>
                    <a:bodyPr/>
                    <a:lstStyle/>
                    <a:p>
                      <a:pPr algn="ctr"/>
                      <a:r>
                        <a:rPr lang="en-US" sz="1200" dirty="0">
                          <a:solidFill>
                            <a:schemeClr val="tx1">
                              <a:lumMod val="65000"/>
                              <a:lumOff val="35000"/>
                            </a:schemeClr>
                          </a:solidFill>
                          <a:latin typeface="Bahnschrift" panose="020B0502040204020203" pitchFamily="34" charset="0"/>
                        </a:rPr>
                        <a:t>VIT-AP</a:t>
                      </a:r>
                    </a:p>
                  </a:txBody>
                  <a:tcPr/>
                </a:tc>
                <a:extLst>
                  <a:ext uri="{0D108BD9-81ED-4DB2-BD59-A6C34878D82A}">
                    <a16:rowId xmlns:a16="http://schemas.microsoft.com/office/drawing/2014/main" val="10002"/>
                  </a:ext>
                </a:extLst>
              </a:tr>
              <a:tr h="370840">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b="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extLst>
                  <a:ext uri="{0D108BD9-81ED-4DB2-BD59-A6C34878D82A}">
                    <a16:rowId xmlns:a16="http://schemas.microsoft.com/office/drawing/2014/main" val="10003"/>
                  </a:ext>
                </a:extLst>
              </a:tr>
              <a:tr h="370840">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b="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extLst>
                  <a:ext uri="{0D108BD9-81ED-4DB2-BD59-A6C34878D82A}">
                    <a16:rowId xmlns:a16="http://schemas.microsoft.com/office/drawing/2014/main" val="10004"/>
                  </a:ext>
                </a:extLst>
              </a:tr>
              <a:tr h="370840">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b="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extLst>
                  <a:ext uri="{0D108BD9-81ED-4DB2-BD59-A6C34878D82A}">
                    <a16:rowId xmlns:a16="http://schemas.microsoft.com/office/drawing/2014/main" val="10005"/>
                  </a:ext>
                </a:extLst>
              </a:tr>
              <a:tr h="370840">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b="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extLst>
                  <a:ext uri="{0D108BD9-81ED-4DB2-BD59-A6C34878D82A}">
                    <a16:rowId xmlns:a16="http://schemas.microsoft.com/office/drawing/2014/main" val="10006"/>
                  </a:ext>
                </a:extLst>
              </a:tr>
              <a:tr h="370840">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b="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extLst>
                  <a:ext uri="{0D108BD9-81ED-4DB2-BD59-A6C34878D82A}">
                    <a16:rowId xmlns:a16="http://schemas.microsoft.com/office/drawing/2014/main" val="10007"/>
                  </a:ext>
                </a:extLst>
              </a:tr>
              <a:tr h="370840">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b="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extLst>
                  <a:ext uri="{0D108BD9-81ED-4DB2-BD59-A6C34878D82A}">
                    <a16:rowId xmlns:a16="http://schemas.microsoft.com/office/drawing/2014/main" val="10008"/>
                  </a:ext>
                </a:extLst>
              </a:tr>
              <a:tr h="370840">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b="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extLst>
                  <a:ext uri="{0D108BD9-81ED-4DB2-BD59-A6C34878D82A}">
                    <a16:rowId xmlns:a16="http://schemas.microsoft.com/office/drawing/2014/main" val="10009"/>
                  </a:ext>
                </a:extLst>
              </a:tr>
              <a:tr h="370840">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b="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extLst>
                  <a:ext uri="{0D108BD9-81ED-4DB2-BD59-A6C34878D82A}">
                    <a16:rowId xmlns:a16="http://schemas.microsoft.com/office/drawing/2014/main" val="10010"/>
                  </a:ext>
                </a:extLst>
              </a:tr>
              <a:tr h="370840">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b="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extLst>
                  <a:ext uri="{0D108BD9-81ED-4DB2-BD59-A6C34878D82A}">
                    <a16:rowId xmlns:a16="http://schemas.microsoft.com/office/drawing/2014/main" val="10011"/>
                  </a:ext>
                </a:extLst>
              </a:tr>
              <a:tr h="370840">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b="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tc>
                  <a:txBody>
                    <a:bodyPr/>
                    <a:lstStyle/>
                    <a:p>
                      <a:pPr algn="ctr"/>
                      <a:endParaRPr lang="en-US" sz="1200" dirty="0">
                        <a:solidFill>
                          <a:schemeClr val="tx1">
                            <a:lumMod val="65000"/>
                            <a:lumOff val="35000"/>
                          </a:schemeClr>
                        </a:solidFill>
                        <a:latin typeface="Bahnschrift" panose="020B0502040204020203" pitchFamily="34" charset="0"/>
                      </a:endParaRP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911950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92" y="0"/>
            <a:ext cx="11823508" cy="1325563"/>
          </a:xfrm>
        </p:spPr>
        <p:txBody>
          <a:bodyPr>
            <a:normAutofit/>
          </a:bodyPr>
          <a:lstStyle/>
          <a:p>
            <a:r>
              <a:rPr lang="en-US" sz="3200" b="1" dirty="0">
                <a:solidFill>
                  <a:schemeClr val="tx1">
                    <a:lumMod val="65000"/>
                    <a:lumOff val="35000"/>
                  </a:schemeClr>
                </a:solidFill>
                <a:latin typeface="Bahnschrift" panose="020B0502040204020203" pitchFamily="34" charset="0"/>
              </a:rPr>
              <a:t>Previous Week (19-02-2024 To 24-02-2024) Tasks</a:t>
            </a:r>
            <a:endParaRPr lang="en-US" sz="4800" b="1" dirty="0">
              <a:solidFill>
                <a:schemeClr val="tx1">
                  <a:lumMod val="65000"/>
                  <a:lumOff val="35000"/>
                </a:schemeClr>
              </a:solidFill>
              <a:latin typeface="Bahnschrift"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84660547"/>
              </p:ext>
            </p:extLst>
          </p:nvPr>
        </p:nvGraphicFramePr>
        <p:xfrm>
          <a:off x="213341" y="1606771"/>
          <a:ext cx="11978735" cy="3154680"/>
        </p:xfrm>
        <a:graphic>
          <a:graphicData uri="http://schemas.openxmlformats.org/drawingml/2006/table">
            <a:tbl>
              <a:tblPr firstRow="1" bandRow="1">
                <a:tableStyleId>{5C22544A-7EE6-4342-B048-85BDC9FD1C3A}</a:tableStyleId>
              </a:tblPr>
              <a:tblGrid>
                <a:gridCol w="541655">
                  <a:extLst>
                    <a:ext uri="{9D8B030D-6E8A-4147-A177-3AD203B41FA5}">
                      <a16:colId xmlns:a16="http://schemas.microsoft.com/office/drawing/2014/main" val="20000"/>
                    </a:ext>
                  </a:extLst>
                </a:gridCol>
                <a:gridCol w="1965534">
                  <a:extLst>
                    <a:ext uri="{9D8B030D-6E8A-4147-A177-3AD203B41FA5}">
                      <a16:colId xmlns:a16="http://schemas.microsoft.com/office/drawing/2014/main" val="20001"/>
                    </a:ext>
                  </a:extLst>
                </a:gridCol>
                <a:gridCol w="3029803">
                  <a:extLst>
                    <a:ext uri="{9D8B030D-6E8A-4147-A177-3AD203B41FA5}">
                      <a16:colId xmlns:a16="http://schemas.microsoft.com/office/drawing/2014/main" val="20002"/>
                    </a:ext>
                  </a:extLst>
                </a:gridCol>
                <a:gridCol w="900753">
                  <a:extLst>
                    <a:ext uri="{9D8B030D-6E8A-4147-A177-3AD203B41FA5}">
                      <a16:colId xmlns:a16="http://schemas.microsoft.com/office/drawing/2014/main" val="20003"/>
                    </a:ext>
                  </a:extLst>
                </a:gridCol>
                <a:gridCol w="968991">
                  <a:extLst>
                    <a:ext uri="{9D8B030D-6E8A-4147-A177-3AD203B41FA5}">
                      <a16:colId xmlns:a16="http://schemas.microsoft.com/office/drawing/2014/main" val="20004"/>
                    </a:ext>
                  </a:extLst>
                </a:gridCol>
                <a:gridCol w="1091821">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805217">
                  <a:extLst>
                    <a:ext uri="{9D8B030D-6E8A-4147-A177-3AD203B41FA5}">
                      <a16:colId xmlns:a16="http://schemas.microsoft.com/office/drawing/2014/main" val="20007"/>
                    </a:ext>
                  </a:extLst>
                </a:gridCol>
                <a:gridCol w="1760561">
                  <a:extLst>
                    <a:ext uri="{9D8B030D-6E8A-4147-A177-3AD203B41FA5}">
                      <a16:colId xmlns:a16="http://schemas.microsoft.com/office/drawing/2014/main" val="20008"/>
                    </a:ext>
                  </a:extLst>
                </a:gridCol>
              </a:tblGrid>
              <a:tr h="370840">
                <a:tc>
                  <a:txBody>
                    <a:bodyPr/>
                    <a:lstStyle/>
                    <a:p>
                      <a:pPr algn="ctr"/>
                      <a:r>
                        <a:rPr lang="en-US" sz="1200" dirty="0" err="1">
                          <a:latin typeface="Bahnschrift" panose="020B0502040204020203" pitchFamily="34" charset="0"/>
                        </a:rPr>
                        <a:t>S.No</a:t>
                      </a:r>
                      <a:endParaRPr lang="en-US" sz="1200" dirty="0">
                        <a:latin typeface="Bahnschrift" panose="020B0502040204020203" pitchFamily="34" charset="0"/>
                      </a:endParaRPr>
                    </a:p>
                  </a:txBody>
                  <a:tcPr/>
                </a:tc>
                <a:tc>
                  <a:txBody>
                    <a:bodyPr/>
                    <a:lstStyle/>
                    <a:p>
                      <a:pPr algn="ctr"/>
                      <a:r>
                        <a:rPr lang="en-US" sz="1200" dirty="0">
                          <a:latin typeface="Bahnschrift" panose="020B0502040204020203" pitchFamily="34" charset="0"/>
                        </a:rPr>
                        <a:t>Task  By</a:t>
                      </a:r>
                    </a:p>
                  </a:txBody>
                  <a:tcPr/>
                </a:tc>
                <a:tc>
                  <a:txBody>
                    <a:bodyPr/>
                    <a:lstStyle/>
                    <a:p>
                      <a:pPr algn="ctr"/>
                      <a:r>
                        <a:rPr lang="en-US" sz="1200" dirty="0">
                          <a:latin typeface="Bahnschrift" panose="020B0502040204020203" pitchFamily="34" charset="0"/>
                        </a:rPr>
                        <a:t>Task Summary</a:t>
                      </a:r>
                    </a:p>
                  </a:txBody>
                  <a:tcPr/>
                </a:tc>
                <a:tc>
                  <a:txBody>
                    <a:bodyPr/>
                    <a:lstStyle/>
                    <a:p>
                      <a:pPr algn="ctr"/>
                      <a:r>
                        <a:rPr lang="en-US" sz="1200" dirty="0">
                          <a:latin typeface="Bahnschrift" panose="020B0502040204020203" pitchFamily="34" charset="0"/>
                        </a:rPr>
                        <a:t>Planned</a:t>
                      </a:r>
                      <a:r>
                        <a:rPr lang="en-US" sz="1200" baseline="0" dirty="0">
                          <a:latin typeface="Bahnschrift" panose="020B0502040204020203" pitchFamily="34" charset="0"/>
                        </a:rPr>
                        <a:t> </a:t>
                      </a:r>
                    </a:p>
                    <a:p>
                      <a:pPr algn="ctr"/>
                      <a:r>
                        <a:rPr lang="en-US" sz="1200" baseline="0" dirty="0">
                          <a:latin typeface="Bahnschrift" panose="020B0502040204020203" pitchFamily="34" charset="0"/>
                        </a:rPr>
                        <a:t>Start Date</a:t>
                      </a:r>
                      <a:endParaRPr lang="en-US" sz="1200" dirty="0">
                        <a:latin typeface="Bahnschrift" panose="020B0502040204020203" pitchFamily="34" charset="0"/>
                      </a:endParaRPr>
                    </a:p>
                  </a:txBody>
                  <a:tcPr/>
                </a:tc>
                <a:tc>
                  <a:txBody>
                    <a:bodyPr/>
                    <a:lstStyle/>
                    <a:p>
                      <a:pPr algn="ctr"/>
                      <a:r>
                        <a:rPr lang="en-US" sz="1200" dirty="0">
                          <a:latin typeface="Bahnschrift" panose="020B0502040204020203" pitchFamily="34" charset="0"/>
                        </a:rPr>
                        <a:t>Actual </a:t>
                      </a:r>
                    </a:p>
                    <a:p>
                      <a:pPr algn="ctr"/>
                      <a:r>
                        <a:rPr lang="en-US" sz="1200" dirty="0">
                          <a:latin typeface="Bahnschrift" panose="020B0502040204020203" pitchFamily="34" charset="0"/>
                        </a:rPr>
                        <a:t>Start Date</a:t>
                      </a:r>
                    </a:p>
                  </a:txBody>
                  <a:tcPr/>
                </a:tc>
                <a:tc>
                  <a:txBody>
                    <a:bodyPr/>
                    <a:lstStyle/>
                    <a:p>
                      <a:pPr algn="ctr"/>
                      <a:r>
                        <a:rPr lang="en-US" sz="1200" dirty="0">
                          <a:latin typeface="Bahnschrift" panose="020B0502040204020203" pitchFamily="34" charset="0"/>
                        </a:rPr>
                        <a:t>Task Status</a:t>
                      </a:r>
                      <a:br>
                        <a:rPr lang="en-US" sz="1200" dirty="0">
                          <a:latin typeface="Bahnschrift" panose="020B0502040204020203" pitchFamily="34" charset="0"/>
                        </a:rPr>
                      </a:br>
                      <a:endParaRPr lang="en-US" sz="1200" dirty="0">
                        <a:latin typeface="Bahnschrift" panose="020B0502040204020203" pitchFamily="34" charset="0"/>
                      </a:endParaRPr>
                    </a:p>
                  </a:txBody>
                  <a:tcPr/>
                </a:tc>
                <a:tc>
                  <a:txBody>
                    <a:bodyPr/>
                    <a:lstStyle/>
                    <a:p>
                      <a:pPr algn="ctr"/>
                      <a:r>
                        <a:rPr lang="en-US" sz="1200" dirty="0">
                          <a:latin typeface="Bahnschrift" panose="020B0502040204020203" pitchFamily="34" charset="0"/>
                        </a:rPr>
                        <a:t>Planned</a:t>
                      </a:r>
                      <a:r>
                        <a:rPr lang="en-US" sz="1200" baseline="0" dirty="0">
                          <a:latin typeface="Bahnschrift" panose="020B0502040204020203" pitchFamily="34" charset="0"/>
                        </a:rPr>
                        <a:t> End Date</a:t>
                      </a:r>
                      <a:endParaRPr lang="en-US" sz="1200" dirty="0">
                        <a:latin typeface="Bahnschrift" panose="020B0502040204020203" pitchFamily="34" charset="0"/>
                      </a:endParaRPr>
                    </a:p>
                  </a:txBody>
                  <a:tcPr/>
                </a:tc>
                <a:tc>
                  <a:txBody>
                    <a:bodyPr/>
                    <a:lstStyle/>
                    <a:p>
                      <a:pPr algn="ctr"/>
                      <a:r>
                        <a:rPr lang="en-US" sz="1200" dirty="0">
                          <a:latin typeface="Bahnschrift" panose="020B0502040204020203" pitchFamily="34" charset="0"/>
                        </a:rPr>
                        <a:t>Actual End Date</a:t>
                      </a:r>
                    </a:p>
                  </a:txBody>
                  <a:tcPr/>
                </a:tc>
                <a:tc>
                  <a:txBody>
                    <a:bodyPr/>
                    <a:lstStyle/>
                    <a:p>
                      <a:pPr algn="ctr"/>
                      <a:r>
                        <a:rPr lang="en-US" sz="1200" dirty="0">
                          <a:latin typeface="Bahnschrift" panose="020B0502040204020203" pitchFamily="34" charset="0"/>
                        </a:rPr>
                        <a:t>Notes | Comments</a:t>
                      </a:r>
                    </a:p>
                  </a:txBody>
                  <a:tcPr/>
                </a:tc>
                <a:extLst>
                  <a:ext uri="{0D108BD9-81ED-4DB2-BD59-A6C34878D82A}">
                    <a16:rowId xmlns:a16="http://schemas.microsoft.com/office/drawing/2014/main" val="10000"/>
                  </a:ext>
                </a:extLst>
              </a:tr>
              <a:tr h="370840">
                <a:tc>
                  <a:txBody>
                    <a:bodyPr/>
                    <a:lstStyle/>
                    <a:p>
                      <a:pPr algn="ctr"/>
                      <a:r>
                        <a:rPr lang="en-US" sz="1400" dirty="0"/>
                        <a:t>1.</a:t>
                      </a:r>
                    </a:p>
                  </a:txBody>
                  <a:tcPr/>
                </a:tc>
                <a:tc>
                  <a:txBody>
                    <a:bodyPr/>
                    <a:lstStyle/>
                    <a:p>
                      <a:pPr algn="ctr"/>
                      <a:r>
                        <a:rPr lang="en-US" sz="1400" dirty="0"/>
                        <a:t>Preprocessing of dataset</a:t>
                      </a:r>
                    </a:p>
                  </a:txBody>
                  <a:tcPr/>
                </a:tc>
                <a:tc>
                  <a:txBody>
                    <a:bodyPr/>
                    <a:lstStyle/>
                    <a:p>
                      <a:pPr algn="ctr"/>
                      <a:r>
                        <a:rPr lang="en-US" sz="1400" dirty="0"/>
                        <a:t>Preprocessing the images in the dataset by scaling the pixel values and to determine the thermal intensity of landmines according to the temperature when the image was taken. Using QGIS for visualization of images to help in segmenting ROIs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11-02-2024</a:t>
                      </a:r>
                    </a:p>
                    <a:p>
                      <a:pPr algn="ctr"/>
                      <a:endParaRPr lang="en-US" sz="1400" dirty="0"/>
                    </a:p>
                  </a:txBody>
                  <a:tcPr/>
                </a:tc>
                <a:tc>
                  <a:txBody>
                    <a:bodyPr/>
                    <a:lstStyle/>
                    <a:p>
                      <a:pPr algn="ctr"/>
                      <a:r>
                        <a:rPr lang="en-US" sz="1400" dirty="0"/>
                        <a:t>01-03-2024</a:t>
                      </a:r>
                    </a:p>
                  </a:txBody>
                  <a:tcPr/>
                </a:tc>
                <a:tc>
                  <a:txBody>
                    <a:bodyPr/>
                    <a:lstStyle/>
                    <a:p>
                      <a:pPr algn="ctr"/>
                      <a:r>
                        <a:rPr lang="en-US" sz="1400" dirty="0"/>
                        <a:t>In Progress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16-02-2024</a:t>
                      </a:r>
                    </a:p>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370840">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370840">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370840">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4"/>
                  </a:ext>
                </a:extLst>
              </a:tr>
            </a:tbl>
          </a:graphicData>
        </a:graphic>
      </p:graphicFrame>
      <p:pic>
        <p:nvPicPr>
          <p:cNvPr id="6" name="Picture 5"/>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8460" t="12930" r="25384" b="16176"/>
          <a:stretch/>
        </p:blipFill>
        <p:spPr>
          <a:xfrm>
            <a:off x="11323851" y="211217"/>
            <a:ext cx="699826" cy="798717"/>
          </a:xfrm>
          <a:prstGeom prst="rect">
            <a:avLst/>
          </a:prstGeom>
        </p:spPr>
      </p:pic>
      <p:sp>
        <p:nvSpPr>
          <p:cNvPr id="8" name="Rectangle 7"/>
          <p:cNvSpPr/>
          <p:nvPr/>
        </p:nvSpPr>
        <p:spPr>
          <a:xfrm>
            <a:off x="0" y="0"/>
            <a:ext cx="12192000" cy="6858000"/>
          </a:xfrm>
          <a:prstGeom prst="rect">
            <a:avLst/>
          </a:prstGeom>
          <a:noFill/>
          <a:ln>
            <a:solidFill>
              <a:srgbClr val="E63F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573702" y="6323317"/>
            <a:ext cx="3760966" cy="461665"/>
          </a:xfrm>
          <a:prstGeom prst="rect">
            <a:avLst/>
          </a:prstGeom>
          <a:noFill/>
        </p:spPr>
        <p:txBody>
          <a:bodyPr wrap="none" rtlCol="0">
            <a:spAutoFit/>
          </a:bodyPr>
          <a:lstStyle/>
          <a:p>
            <a:r>
              <a:rPr lang="en-US" sz="1200" b="1" dirty="0">
                <a:solidFill>
                  <a:srgbClr val="E2400E"/>
                </a:solidFill>
                <a:latin typeface="Bahnschrift" panose="020B0502040204020203" pitchFamily="34" charset="0"/>
              </a:rPr>
              <a:t>LEGEND: </a:t>
            </a:r>
          </a:p>
          <a:p>
            <a:r>
              <a:rPr lang="en-US" sz="1200" b="1" dirty="0">
                <a:latin typeface="Bahnschrift" panose="020B0502040204020203" pitchFamily="34" charset="0"/>
              </a:rPr>
              <a:t>Task Status: </a:t>
            </a:r>
            <a:r>
              <a:rPr lang="en-US" sz="1200" dirty="0">
                <a:latin typeface="Bahnschrift" panose="020B0502040204020203" pitchFamily="34" charset="0"/>
              </a:rPr>
              <a:t>Yet to Start | In Progress | Completed</a:t>
            </a:r>
            <a:endParaRPr lang="en-US" sz="1600" dirty="0">
              <a:latin typeface="Bahnschrift" panose="020B0502040204020203" pitchFamily="34" charset="0"/>
            </a:endParaRPr>
          </a:p>
        </p:txBody>
      </p:sp>
    </p:spTree>
    <p:extLst>
      <p:ext uri="{BB962C8B-B14F-4D97-AF65-F5344CB8AC3E}">
        <p14:creationId xmlns:p14="http://schemas.microsoft.com/office/powerpoint/2010/main" val="214824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8460" t="12930" r="25384" b="16176"/>
          <a:stretch/>
        </p:blipFill>
        <p:spPr>
          <a:xfrm>
            <a:off x="11323851" y="211217"/>
            <a:ext cx="699826" cy="798717"/>
          </a:xfrm>
          <a:prstGeom prst="rect">
            <a:avLst/>
          </a:prstGeom>
        </p:spPr>
      </p:pic>
      <p:sp>
        <p:nvSpPr>
          <p:cNvPr id="7" name="Title 1"/>
          <p:cNvSpPr txBox="1">
            <a:spLocks/>
          </p:cNvSpPr>
          <p:nvPr/>
        </p:nvSpPr>
        <p:spPr>
          <a:xfrm>
            <a:off x="368492" y="0"/>
            <a:ext cx="118235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tx1">
                    <a:lumMod val="65000"/>
                    <a:lumOff val="35000"/>
                  </a:schemeClr>
                </a:solidFill>
                <a:latin typeface="Bahnschrift" panose="020B0502040204020203" pitchFamily="34" charset="0"/>
              </a:rPr>
              <a:t>Current Week (26-02-2024 To 01-03-2024) Tasks</a:t>
            </a:r>
            <a:endParaRPr lang="en-US" sz="4800" b="1" dirty="0">
              <a:solidFill>
                <a:schemeClr val="tx1">
                  <a:lumMod val="65000"/>
                  <a:lumOff val="35000"/>
                </a:schemeClr>
              </a:solidFill>
              <a:latin typeface="Bahnschrift" panose="020B0502040204020203" pitchFamily="34" charset="0"/>
            </a:endParaRPr>
          </a:p>
        </p:txBody>
      </p:sp>
      <p:sp>
        <p:nvSpPr>
          <p:cNvPr id="9" name="Rectangle 8"/>
          <p:cNvSpPr/>
          <p:nvPr/>
        </p:nvSpPr>
        <p:spPr>
          <a:xfrm>
            <a:off x="0" y="0"/>
            <a:ext cx="12192000" cy="6858000"/>
          </a:xfrm>
          <a:prstGeom prst="rect">
            <a:avLst/>
          </a:prstGeom>
          <a:noFill/>
          <a:ln>
            <a:solidFill>
              <a:srgbClr val="E63F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454252260"/>
              </p:ext>
            </p:extLst>
          </p:nvPr>
        </p:nvGraphicFramePr>
        <p:xfrm>
          <a:off x="204715" y="1606771"/>
          <a:ext cx="11818962" cy="3337560"/>
        </p:xfrm>
        <a:graphic>
          <a:graphicData uri="http://schemas.openxmlformats.org/drawingml/2006/table">
            <a:tbl>
              <a:tblPr firstRow="1" bandRow="1">
                <a:tableStyleId>{5C22544A-7EE6-4342-B048-85BDC9FD1C3A}</a:tableStyleId>
              </a:tblPr>
              <a:tblGrid>
                <a:gridCol w="504969">
                  <a:extLst>
                    <a:ext uri="{9D8B030D-6E8A-4147-A177-3AD203B41FA5}">
                      <a16:colId xmlns:a16="http://schemas.microsoft.com/office/drawing/2014/main" val="20000"/>
                    </a:ext>
                  </a:extLst>
                </a:gridCol>
                <a:gridCol w="1842447">
                  <a:extLst>
                    <a:ext uri="{9D8B030D-6E8A-4147-A177-3AD203B41FA5}">
                      <a16:colId xmlns:a16="http://schemas.microsoft.com/office/drawing/2014/main" val="20001"/>
                    </a:ext>
                  </a:extLst>
                </a:gridCol>
                <a:gridCol w="3029803">
                  <a:extLst>
                    <a:ext uri="{9D8B030D-6E8A-4147-A177-3AD203B41FA5}">
                      <a16:colId xmlns:a16="http://schemas.microsoft.com/office/drawing/2014/main" val="20002"/>
                    </a:ext>
                  </a:extLst>
                </a:gridCol>
                <a:gridCol w="900753">
                  <a:extLst>
                    <a:ext uri="{9D8B030D-6E8A-4147-A177-3AD203B41FA5}">
                      <a16:colId xmlns:a16="http://schemas.microsoft.com/office/drawing/2014/main" val="20003"/>
                    </a:ext>
                  </a:extLst>
                </a:gridCol>
                <a:gridCol w="968991">
                  <a:extLst>
                    <a:ext uri="{9D8B030D-6E8A-4147-A177-3AD203B41FA5}">
                      <a16:colId xmlns:a16="http://schemas.microsoft.com/office/drawing/2014/main" val="20004"/>
                    </a:ext>
                  </a:extLst>
                </a:gridCol>
                <a:gridCol w="1091821">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729897">
                  <a:extLst>
                    <a:ext uri="{9D8B030D-6E8A-4147-A177-3AD203B41FA5}">
                      <a16:colId xmlns:a16="http://schemas.microsoft.com/office/drawing/2014/main" val="20007"/>
                    </a:ext>
                  </a:extLst>
                </a:gridCol>
                <a:gridCol w="1835881">
                  <a:extLst>
                    <a:ext uri="{9D8B030D-6E8A-4147-A177-3AD203B41FA5}">
                      <a16:colId xmlns:a16="http://schemas.microsoft.com/office/drawing/2014/main" val="20008"/>
                    </a:ext>
                  </a:extLst>
                </a:gridCol>
              </a:tblGrid>
              <a:tr h="370840">
                <a:tc>
                  <a:txBody>
                    <a:bodyPr/>
                    <a:lstStyle/>
                    <a:p>
                      <a:pPr algn="ctr"/>
                      <a:r>
                        <a:rPr lang="en-US" sz="1200" dirty="0" err="1">
                          <a:latin typeface="Bahnschrift" panose="020B0502040204020203" pitchFamily="34" charset="0"/>
                        </a:rPr>
                        <a:t>S.No</a:t>
                      </a:r>
                      <a:endParaRPr lang="en-US" sz="1200" dirty="0">
                        <a:latin typeface="Bahnschrift" panose="020B0502040204020203" pitchFamily="34" charset="0"/>
                      </a:endParaRPr>
                    </a:p>
                  </a:txBody>
                  <a:tcPr/>
                </a:tc>
                <a:tc>
                  <a:txBody>
                    <a:bodyPr/>
                    <a:lstStyle/>
                    <a:p>
                      <a:pPr algn="ctr"/>
                      <a:r>
                        <a:rPr lang="en-US" sz="1200" dirty="0">
                          <a:latin typeface="Bahnschrift" panose="020B0502040204020203" pitchFamily="34" charset="0"/>
                        </a:rPr>
                        <a:t>Task  By</a:t>
                      </a:r>
                    </a:p>
                  </a:txBody>
                  <a:tcPr/>
                </a:tc>
                <a:tc>
                  <a:txBody>
                    <a:bodyPr/>
                    <a:lstStyle/>
                    <a:p>
                      <a:pPr algn="ctr"/>
                      <a:r>
                        <a:rPr lang="en-US" sz="1200" dirty="0">
                          <a:latin typeface="Bahnschrift" panose="020B0502040204020203" pitchFamily="34" charset="0"/>
                        </a:rPr>
                        <a:t>Task Summary</a:t>
                      </a:r>
                    </a:p>
                  </a:txBody>
                  <a:tcPr/>
                </a:tc>
                <a:tc>
                  <a:txBody>
                    <a:bodyPr/>
                    <a:lstStyle/>
                    <a:p>
                      <a:pPr algn="ctr"/>
                      <a:r>
                        <a:rPr lang="en-US" sz="1200" dirty="0">
                          <a:latin typeface="Bahnschrift" panose="020B0502040204020203" pitchFamily="34" charset="0"/>
                        </a:rPr>
                        <a:t>Planned</a:t>
                      </a:r>
                      <a:r>
                        <a:rPr lang="en-US" sz="1200" baseline="0" dirty="0">
                          <a:latin typeface="Bahnschrift" panose="020B0502040204020203" pitchFamily="34" charset="0"/>
                        </a:rPr>
                        <a:t> </a:t>
                      </a:r>
                    </a:p>
                    <a:p>
                      <a:pPr algn="ctr"/>
                      <a:r>
                        <a:rPr lang="en-US" sz="1200" baseline="0" dirty="0">
                          <a:latin typeface="Bahnschrift" panose="020B0502040204020203" pitchFamily="34" charset="0"/>
                        </a:rPr>
                        <a:t>Start Date</a:t>
                      </a:r>
                      <a:endParaRPr lang="en-US" sz="1200" dirty="0">
                        <a:latin typeface="Bahnschrift" panose="020B0502040204020203" pitchFamily="34" charset="0"/>
                      </a:endParaRPr>
                    </a:p>
                  </a:txBody>
                  <a:tcPr/>
                </a:tc>
                <a:tc>
                  <a:txBody>
                    <a:bodyPr/>
                    <a:lstStyle/>
                    <a:p>
                      <a:pPr algn="ctr"/>
                      <a:r>
                        <a:rPr lang="en-US" sz="1200" dirty="0">
                          <a:latin typeface="Bahnschrift" panose="020B0502040204020203" pitchFamily="34" charset="0"/>
                        </a:rPr>
                        <a:t>Actual </a:t>
                      </a:r>
                    </a:p>
                    <a:p>
                      <a:pPr algn="ctr"/>
                      <a:r>
                        <a:rPr lang="en-US" sz="1200" dirty="0">
                          <a:latin typeface="Bahnschrift" panose="020B0502040204020203" pitchFamily="34" charset="0"/>
                        </a:rPr>
                        <a:t>Start Date</a:t>
                      </a:r>
                    </a:p>
                  </a:txBody>
                  <a:tcPr/>
                </a:tc>
                <a:tc>
                  <a:txBody>
                    <a:bodyPr/>
                    <a:lstStyle/>
                    <a:p>
                      <a:pPr algn="ctr"/>
                      <a:r>
                        <a:rPr lang="en-US" sz="1200" dirty="0">
                          <a:latin typeface="Bahnschrift" panose="020B0502040204020203" pitchFamily="34" charset="0"/>
                        </a:rPr>
                        <a:t>Task Status</a:t>
                      </a:r>
                      <a:br>
                        <a:rPr lang="en-US" sz="1200" dirty="0">
                          <a:latin typeface="Bahnschrift" panose="020B0502040204020203" pitchFamily="34" charset="0"/>
                        </a:rPr>
                      </a:br>
                      <a:endParaRPr lang="en-US" sz="1200" dirty="0">
                        <a:latin typeface="Bahnschrift" panose="020B0502040204020203" pitchFamily="34" charset="0"/>
                      </a:endParaRPr>
                    </a:p>
                  </a:txBody>
                  <a:tcPr/>
                </a:tc>
                <a:tc>
                  <a:txBody>
                    <a:bodyPr/>
                    <a:lstStyle/>
                    <a:p>
                      <a:pPr algn="ctr"/>
                      <a:r>
                        <a:rPr lang="en-US" sz="1200" dirty="0">
                          <a:latin typeface="Bahnschrift" panose="020B0502040204020203" pitchFamily="34" charset="0"/>
                        </a:rPr>
                        <a:t>Planned</a:t>
                      </a:r>
                      <a:r>
                        <a:rPr lang="en-US" sz="1200" baseline="0" dirty="0">
                          <a:latin typeface="Bahnschrift" panose="020B0502040204020203" pitchFamily="34" charset="0"/>
                        </a:rPr>
                        <a:t> End Date</a:t>
                      </a:r>
                      <a:endParaRPr lang="en-US" sz="1200" dirty="0">
                        <a:latin typeface="Bahnschrift" panose="020B0502040204020203" pitchFamily="34" charset="0"/>
                      </a:endParaRPr>
                    </a:p>
                  </a:txBody>
                  <a:tcPr/>
                </a:tc>
                <a:tc>
                  <a:txBody>
                    <a:bodyPr/>
                    <a:lstStyle/>
                    <a:p>
                      <a:pPr algn="ctr"/>
                      <a:r>
                        <a:rPr lang="en-US" sz="1200" dirty="0">
                          <a:latin typeface="Bahnschrift" panose="020B0502040204020203" pitchFamily="34" charset="0"/>
                        </a:rPr>
                        <a:t>Actual End Date</a:t>
                      </a:r>
                    </a:p>
                  </a:txBody>
                  <a:tcPr/>
                </a:tc>
                <a:tc>
                  <a:txBody>
                    <a:bodyPr/>
                    <a:lstStyle/>
                    <a:p>
                      <a:pPr algn="ctr"/>
                      <a:r>
                        <a:rPr lang="en-US" sz="1200" dirty="0">
                          <a:latin typeface="Bahnschrift" panose="020B0502040204020203" pitchFamily="34" charset="0"/>
                        </a:rPr>
                        <a:t>Notes | Comments</a:t>
                      </a:r>
                    </a:p>
                  </a:txBody>
                  <a:tcPr/>
                </a:tc>
                <a:extLst>
                  <a:ext uri="{0D108BD9-81ED-4DB2-BD59-A6C34878D82A}">
                    <a16:rowId xmlns:a16="http://schemas.microsoft.com/office/drawing/2014/main" val="10000"/>
                  </a:ext>
                </a:extLst>
              </a:tr>
              <a:tr h="370840">
                <a:tc>
                  <a:txBody>
                    <a:bodyPr/>
                    <a:lstStyle/>
                    <a:p>
                      <a:pPr algn="ctr"/>
                      <a:r>
                        <a:rPr lang="en-US" sz="14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Model Building</a:t>
                      </a:r>
                    </a:p>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Initialization of building the model with basic structure of Convolutional Neural Network (CNN) with appropriate hyperparameters which will help in segmenting live images taken as input from drone.</a:t>
                      </a:r>
                    </a:p>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11-02-2024</a:t>
                      </a:r>
                    </a:p>
                    <a:p>
                      <a:pPr algn="ctr"/>
                      <a:endParaRPr lang="en-US" sz="1400" dirty="0"/>
                    </a:p>
                  </a:txBody>
                  <a:tcPr/>
                </a:tc>
                <a:tc>
                  <a:txBody>
                    <a:bodyPr/>
                    <a:lstStyle/>
                    <a:p>
                      <a:pPr algn="ctr"/>
                      <a:endParaRPr lang="en-US" sz="1400" dirty="0"/>
                    </a:p>
                  </a:txBody>
                  <a:tcPr/>
                </a:tc>
                <a:tc>
                  <a:txBody>
                    <a:bodyPr/>
                    <a:lstStyle/>
                    <a:p>
                      <a:pPr algn="ctr"/>
                      <a:r>
                        <a:rPr lang="en-US" sz="1400" dirty="0"/>
                        <a:t>Yet to Start</a:t>
                      </a:r>
                    </a:p>
                  </a:txBody>
                  <a:tcPr/>
                </a:tc>
                <a:tc>
                  <a:txBody>
                    <a:bodyPr/>
                    <a:lstStyle/>
                    <a:p>
                      <a:pPr algn="ctr"/>
                      <a:r>
                        <a:rPr lang="en-US" sz="1400" dirty="0"/>
                        <a:t>27-02-2024</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370840">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370840">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370840">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4"/>
                  </a:ext>
                </a:extLst>
              </a:tr>
            </a:tbl>
          </a:graphicData>
        </a:graphic>
      </p:graphicFrame>
      <p:sp>
        <p:nvSpPr>
          <p:cNvPr id="11" name="TextBox 10"/>
          <p:cNvSpPr txBox="1"/>
          <p:nvPr/>
        </p:nvSpPr>
        <p:spPr>
          <a:xfrm>
            <a:off x="8573702" y="6323317"/>
            <a:ext cx="3760966" cy="461665"/>
          </a:xfrm>
          <a:prstGeom prst="rect">
            <a:avLst/>
          </a:prstGeom>
          <a:noFill/>
        </p:spPr>
        <p:txBody>
          <a:bodyPr wrap="none" rtlCol="0">
            <a:spAutoFit/>
          </a:bodyPr>
          <a:lstStyle/>
          <a:p>
            <a:r>
              <a:rPr lang="en-US" sz="1200" b="1" dirty="0">
                <a:solidFill>
                  <a:srgbClr val="E2400E"/>
                </a:solidFill>
                <a:latin typeface="Bahnschrift" panose="020B0502040204020203" pitchFamily="34" charset="0"/>
              </a:rPr>
              <a:t>LEGEND: </a:t>
            </a:r>
          </a:p>
          <a:p>
            <a:r>
              <a:rPr lang="en-US" sz="1200" b="1" dirty="0">
                <a:latin typeface="Bahnschrift" panose="020B0502040204020203" pitchFamily="34" charset="0"/>
              </a:rPr>
              <a:t>Task Status: </a:t>
            </a:r>
            <a:r>
              <a:rPr lang="en-US" sz="1200" dirty="0">
                <a:latin typeface="Bahnschrift" panose="020B0502040204020203" pitchFamily="34" charset="0"/>
              </a:rPr>
              <a:t>Yet to Start | In Progress | Completed</a:t>
            </a:r>
            <a:endParaRPr lang="en-US" sz="1600" dirty="0">
              <a:latin typeface="Bahnschrift" panose="020B0502040204020203" pitchFamily="34" charset="0"/>
            </a:endParaRPr>
          </a:p>
        </p:txBody>
      </p:sp>
    </p:spTree>
    <p:extLst>
      <p:ext uri="{BB962C8B-B14F-4D97-AF65-F5344CB8AC3E}">
        <p14:creationId xmlns:p14="http://schemas.microsoft.com/office/powerpoint/2010/main" val="1629052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8460" t="12930" r="25384" b="16176"/>
          <a:stretch/>
        </p:blipFill>
        <p:spPr>
          <a:xfrm>
            <a:off x="11323851" y="211217"/>
            <a:ext cx="699826" cy="798717"/>
          </a:xfrm>
          <a:prstGeom prst="rect">
            <a:avLst/>
          </a:prstGeom>
        </p:spPr>
      </p:pic>
      <p:sp>
        <p:nvSpPr>
          <p:cNvPr id="7" name="Title 1"/>
          <p:cNvSpPr txBox="1">
            <a:spLocks/>
          </p:cNvSpPr>
          <p:nvPr/>
        </p:nvSpPr>
        <p:spPr>
          <a:xfrm>
            <a:off x="368492" y="-52207"/>
            <a:ext cx="118235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tx1">
                    <a:lumMod val="65000"/>
                    <a:lumOff val="35000"/>
                  </a:schemeClr>
                </a:solidFill>
                <a:latin typeface="Bahnschrift" panose="020B0502040204020203" pitchFamily="34" charset="0"/>
              </a:rPr>
              <a:t>Next Week (04-03-2024 To 08-03-2024) </a:t>
            </a:r>
            <a:r>
              <a:rPr lang="en-US" sz="3200" b="1" u="sng" dirty="0">
                <a:solidFill>
                  <a:srgbClr val="E2400E"/>
                </a:solidFill>
                <a:latin typeface="Bahnschrift" panose="020B0502040204020203" pitchFamily="34" charset="0"/>
              </a:rPr>
              <a:t>Planned</a:t>
            </a:r>
            <a:r>
              <a:rPr lang="en-US" sz="3200" b="1" dirty="0">
                <a:solidFill>
                  <a:schemeClr val="tx1">
                    <a:lumMod val="65000"/>
                    <a:lumOff val="35000"/>
                  </a:schemeClr>
                </a:solidFill>
                <a:latin typeface="Bahnschrift" panose="020B0502040204020203" pitchFamily="34" charset="0"/>
              </a:rPr>
              <a:t> Tasks</a:t>
            </a:r>
            <a:endParaRPr lang="en-US" sz="4800" b="1" dirty="0">
              <a:solidFill>
                <a:schemeClr val="tx1">
                  <a:lumMod val="65000"/>
                  <a:lumOff val="35000"/>
                </a:schemeClr>
              </a:solidFill>
              <a:latin typeface="Bahnschrift" panose="020B0502040204020203" pitchFamily="34" charset="0"/>
            </a:endParaRPr>
          </a:p>
        </p:txBody>
      </p:sp>
      <p:sp>
        <p:nvSpPr>
          <p:cNvPr id="9" name="Rectangle 8"/>
          <p:cNvSpPr/>
          <p:nvPr/>
        </p:nvSpPr>
        <p:spPr>
          <a:xfrm>
            <a:off x="0" y="0"/>
            <a:ext cx="12192000" cy="6858000"/>
          </a:xfrm>
          <a:prstGeom prst="rect">
            <a:avLst/>
          </a:prstGeom>
          <a:noFill/>
          <a:ln>
            <a:solidFill>
              <a:srgbClr val="E63F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4053326219"/>
              </p:ext>
            </p:extLst>
          </p:nvPr>
        </p:nvGraphicFramePr>
        <p:xfrm>
          <a:off x="204715" y="1589519"/>
          <a:ext cx="11818962" cy="2301240"/>
        </p:xfrm>
        <a:graphic>
          <a:graphicData uri="http://schemas.openxmlformats.org/drawingml/2006/table">
            <a:tbl>
              <a:tblPr firstRow="1" bandRow="1">
                <a:tableStyleId>{5C22544A-7EE6-4342-B048-85BDC9FD1C3A}</a:tableStyleId>
              </a:tblPr>
              <a:tblGrid>
                <a:gridCol w="504969">
                  <a:extLst>
                    <a:ext uri="{9D8B030D-6E8A-4147-A177-3AD203B41FA5}">
                      <a16:colId xmlns:a16="http://schemas.microsoft.com/office/drawing/2014/main" val="20000"/>
                    </a:ext>
                  </a:extLst>
                </a:gridCol>
                <a:gridCol w="1842447">
                  <a:extLst>
                    <a:ext uri="{9D8B030D-6E8A-4147-A177-3AD203B41FA5}">
                      <a16:colId xmlns:a16="http://schemas.microsoft.com/office/drawing/2014/main" val="20001"/>
                    </a:ext>
                  </a:extLst>
                </a:gridCol>
                <a:gridCol w="3029803">
                  <a:extLst>
                    <a:ext uri="{9D8B030D-6E8A-4147-A177-3AD203B41FA5}">
                      <a16:colId xmlns:a16="http://schemas.microsoft.com/office/drawing/2014/main" val="20002"/>
                    </a:ext>
                  </a:extLst>
                </a:gridCol>
                <a:gridCol w="900753">
                  <a:extLst>
                    <a:ext uri="{9D8B030D-6E8A-4147-A177-3AD203B41FA5}">
                      <a16:colId xmlns:a16="http://schemas.microsoft.com/office/drawing/2014/main" val="20003"/>
                    </a:ext>
                  </a:extLst>
                </a:gridCol>
                <a:gridCol w="968991">
                  <a:extLst>
                    <a:ext uri="{9D8B030D-6E8A-4147-A177-3AD203B41FA5}">
                      <a16:colId xmlns:a16="http://schemas.microsoft.com/office/drawing/2014/main" val="20004"/>
                    </a:ext>
                  </a:extLst>
                </a:gridCol>
                <a:gridCol w="1091821">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805217">
                  <a:extLst>
                    <a:ext uri="{9D8B030D-6E8A-4147-A177-3AD203B41FA5}">
                      <a16:colId xmlns:a16="http://schemas.microsoft.com/office/drawing/2014/main" val="20007"/>
                    </a:ext>
                  </a:extLst>
                </a:gridCol>
                <a:gridCol w="1760561">
                  <a:extLst>
                    <a:ext uri="{9D8B030D-6E8A-4147-A177-3AD203B41FA5}">
                      <a16:colId xmlns:a16="http://schemas.microsoft.com/office/drawing/2014/main" val="20008"/>
                    </a:ext>
                  </a:extLst>
                </a:gridCol>
              </a:tblGrid>
              <a:tr h="370840">
                <a:tc>
                  <a:txBody>
                    <a:bodyPr/>
                    <a:lstStyle/>
                    <a:p>
                      <a:pPr algn="ctr"/>
                      <a:r>
                        <a:rPr lang="en-US" sz="1200" dirty="0" err="1">
                          <a:latin typeface="Bahnschrift" panose="020B0502040204020203" pitchFamily="34" charset="0"/>
                        </a:rPr>
                        <a:t>S.No</a:t>
                      </a:r>
                      <a:endParaRPr lang="en-US" sz="1200" dirty="0">
                        <a:latin typeface="Bahnschrift" panose="020B0502040204020203" pitchFamily="34" charset="0"/>
                      </a:endParaRPr>
                    </a:p>
                  </a:txBody>
                  <a:tcPr/>
                </a:tc>
                <a:tc>
                  <a:txBody>
                    <a:bodyPr/>
                    <a:lstStyle/>
                    <a:p>
                      <a:pPr algn="ctr"/>
                      <a:r>
                        <a:rPr lang="en-US" sz="1200">
                          <a:latin typeface="Bahnschrift" panose="020B0502040204020203" pitchFamily="34" charset="0"/>
                        </a:rPr>
                        <a:t>Task  By</a:t>
                      </a:r>
                      <a:endParaRPr lang="en-US" sz="1200" dirty="0">
                        <a:latin typeface="Bahnschrift" panose="020B0502040204020203" pitchFamily="34" charset="0"/>
                      </a:endParaRPr>
                    </a:p>
                  </a:txBody>
                  <a:tcPr/>
                </a:tc>
                <a:tc>
                  <a:txBody>
                    <a:bodyPr/>
                    <a:lstStyle/>
                    <a:p>
                      <a:pPr algn="ctr"/>
                      <a:r>
                        <a:rPr lang="en-US" sz="1200">
                          <a:latin typeface="Bahnschrift" panose="020B0502040204020203" pitchFamily="34" charset="0"/>
                        </a:rPr>
                        <a:t>Task Summary</a:t>
                      </a:r>
                      <a:endParaRPr lang="en-US" sz="1200" dirty="0">
                        <a:latin typeface="Bahnschrift" panose="020B0502040204020203" pitchFamily="34" charset="0"/>
                      </a:endParaRPr>
                    </a:p>
                  </a:txBody>
                  <a:tcPr/>
                </a:tc>
                <a:tc>
                  <a:txBody>
                    <a:bodyPr/>
                    <a:lstStyle/>
                    <a:p>
                      <a:pPr algn="ctr"/>
                      <a:r>
                        <a:rPr lang="en-US" sz="1200">
                          <a:latin typeface="Bahnschrift" panose="020B0502040204020203" pitchFamily="34" charset="0"/>
                        </a:rPr>
                        <a:t>Planned</a:t>
                      </a:r>
                      <a:r>
                        <a:rPr lang="en-US" sz="1200" baseline="0">
                          <a:latin typeface="Bahnschrift" panose="020B0502040204020203" pitchFamily="34" charset="0"/>
                        </a:rPr>
                        <a:t> </a:t>
                      </a:r>
                    </a:p>
                    <a:p>
                      <a:pPr algn="ctr"/>
                      <a:r>
                        <a:rPr lang="en-US" sz="1200" baseline="0">
                          <a:latin typeface="Bahnschrift" panose="020B0502040204020203" pitchFamily="34" charset="0"/>
                        </a:rPr>
                        <a:t>Start Date</a:t>
                      </a:r>
                      <a:endParaRPr lang="en-US" sz="1200" dirty="0">
                        <a:latin typeface="Bahnschrift" panose="020B0502040204020203" pitchFamily="34" charset="0"/>
                      </a:endParaRPr>
                    </a:p>
                  </a:txBody>
                  <a:tcPr/>
                </a:tc>
                <a:tc>
                  <a:txBody>
                    <a:bodyPr/>
                    <a:lstStyle/>
                    <a:p>
                      <a:pPr algn="ctr"/>
                      <a:r>
                        <a:rPr lang="en-US" sz="1200">
                          <a:latin typeface="Bahnschrift" panose="020B0502040204020203" pitchFamily="34" charset="0"/>
                        </a:rPr>
                        <a:t>Actual </a:t>
                      </a:r>
                    </a:p>
                    <a:p>
                      <a:pPr algn="ctr"/>
                      <a:r>
                        <a:rPr lang="en-US" sz="1200">
                          <a:latin typeface="Bahnschrift" panose="020B0502040204020203" pitchFamily="34" charset="0"/>
                        </a:rPr>
                        <a:t>Start Date</a:t>
                      </a:r>
                      <a:endParaRPr lang="en-US" sz="1200" dirty="0">
                        <a:latin typeface="Bahnschrift" panose="020B0502040204020203" pitchFamily="34" charset="0"/>
                      </a:endParaRPr>
                    </a:p>
                  </a:txBody>
                  <a:tcPr/>
                </a:tc>
                <a:tc>
                  <a:txBody>
                    <a:bodyPr/>
                    <a:lstStyle/>
                    <a:p>
                      <a:pPr algn="ctr"/>
                      <a:r>
                        <a:rPr lang="en-US" sz="1200">
                          <a:latin typeface="Bahnschrift" panose="020B0502040204020203" pitchFamily="34" charset="0"/>
                        </a:rPr>
                        <a:t>Task Status</a:t>
                      </a:r>
                      <a:br>
                        <a:rPr lang="en-US" sz="1200">
                          <a:latin typeface="Bahnschrift" panose="020B0502040204020203" pitchFamily="34" charset="0"/>
                        </a:rPr>
                      </a:br>
                      <a:endParaRPr lang="en-US" sz="1200" dirty="0">
                        <a:latin typeface="Bahnschrift" panose="020B0502040204020203" pitchFamily="34" charset="0"/>
                      </a:endParaRPr>
                    </a:p>
                  </a:txBody>
                  <a:tcPr/>
                </a:tc>
                <a:tc>
                  <a:txBody>
                    <a:bodyPr/>
                    <a:lstStyle/>
                    <a:p>
                      <a:pPr algn="ctr"/>
                      <a:r>
                        <a:rPr lang="en-US" sz="1200">
                          <a:latin typeface="Bahnschrift" panose="020B0502040204020203" pitchFamily="34" charset="0"/>
                        </a:rPr>
                        <a:t>Planned</a:t>
                      </a:r>
                      <a:r>
                        <a:rPr lang="en-US" sz="1200" baseline="0">
                          <a:latin typeface="Bahnschrift" panose="020B0502040204020203" pitchFamily="34" charset="0"/>
                        </a:rPr>
                        <a:t> End Date</a:t>
                      </a:r>
                      <a:endParaRPr lang="en-US" sz="1200" dirty="0">
                        <a:latin typeface="Bahnschrift" panose="020B0502040204020203" pitchFamily="34" charset="0"/>
                      </a:endParaRPr>
                    </a:p>
                  </a:txBody>
                  <a:tcPr/>
                </a:tc>
                <a:tc>
                  <a:txBody>
                    <a:bodyPr/>
                    <a:lstStyle/>
                    <a:p>
                      <a:pPr algn="ctr"/>
                      <a:r>
                        <a:rPr lang="en-US" sz="1200">
                          <a:latin typeface="Bahnschrift" panose="020B0502040204020203" pitchFamily="34" charset="0"/>
                        </a:rPr>
                        <a:t>Actual End Date</a:t>
                      </a:r>
                      <a:endParaRPr lang="en-US" sz="1200" dirty="0">
                        <a:latin typeface="Bahnschrift" panose="020B0502040204020203" pitchFamily="34" charset="0"/>
                      </a:endParaRPr>
                    </a:p>
                  </a:txBody>
                  <a:tcPr/>
                </a:tc>
                <a:tc>
                  <a:txBody>
                    <a:bodyPr/>
                    <a:lstStyle/>
                    <a:p>
                      <a:pPr algn="ctr"/>
                      <a:r>
                        <a:rPr lang="en-US" sz="1200">
                          <a:latin typeface="Bahnschrift" panose="020B0502040204020203" pitchFamily="34" charset="0"/>
                        </a:rPr>
                        <a:t>Notes | Comments</a:t>
                      </a:r>
                      <a:endParaRPr lang="en-US" sz="1200" dirty="0">
                        <a:latin typeface="Bahnschrift" panose="020B0502040204020203" pitchFamily="34" charset="0"/>
                      </a:endParaRPr>
                    </a:p>
                  </a:txBody>
                  <a:tcPr/>
                </a:tc>
                <a:extLst>
                  <a:ext uri="{0D108BD9-81ED-4DB2-BD59-A6C34878D82A}">
                    <a16:rowId xmlns:a16="http://schemas.microsoft.com/office/drawing/2014/main" val="10000"/>
                  </a:ext>
                </a:extLst>
              </a:tr>
              <a:tr h="370840">
                <a:tc>
                  <a:txBody>
                    <a:bodyPr/>
                    <a:lstStyle/>
                    <a:p>
                      <a:pPr algn="ctr"/>
                      <a:r>
                        <a:rPr lang="en-US" sz="1400" dirty="0"/>
                        <a:t>1. </a:t>
                      </a:r>
                    </a:p>
                  </a:txBody>
                  <a:tcPr/>
                </a:tc>
                <a:tc>
                  <a:txBody>
                    <a:bodyPr/>
                    <a:lstStyle/>
                    <a:p>
                      <a:pPr algn="ctr"/>
                      <a:r>
                        <a:rPr lang="en-US" sz="1400" dirty="0"/>
                        <a:t>Model Optimization</a:t>
                      </a:r>
                    </a:p>
                  </a:txBody>
                  <a:tcPr/>
                </a:tc>
                <a:tc>
                  <a:txBody>
                    <a:bodyPr/>
                    <a:lstStyle/>
                    <a:p>
                      <a:pPr algn="ctr"/>
                      <a:r>
                        <a:rPr lang="en-US" sz="1400" dirty="0"/>
                        <a:t>Train the model with the preprocessed dataset and optimize the model for faster computation for mine detection.</a:t>
                      </a:r>
                    </a:p>
                  </a:txBody>
                  <a:tcPr/>
                </a:tc>
                <a:tc>
                  <a:txBody>
                    <a:bodyPr/>
                    <a:lstStyle/>
                    <a:p>
                      <a:pPr algn="ctr"/>
                      <a:r>
                        <a:rPr lang="en-US" sz="1400" dirty="0"/>
                        <a:t>04-03-2024</a:t>
                      </a:r>
                    </a:p>
                  </a:txBody>
                  <a:tcPr/>
                </a:tc>
                <a:tc>
                  <a:txBody>
                    <a:bodyPr/>
                    <a:lstStyle/>
                    <a:p>
                      <a:pPr algn="ctr"/>
                      <a:endParaRPr lang="en-US" sz="1400" dirty="0"/>
                    </a:p>
                  </a:txBody>
                  <a:tcPr/>
                </a:tc>
                <a:tc>
                  <a:txBody>
                    <a:bodyPr/>
                    <a:lstStyle/>
                    <a:p>
                      <a:pPr algn="ctr"/>
                      <a:r>
                        <a:rPr lang="en-US" sz="1400" dirty="0"/>
                        <a:t>Yet to Start</a:t>
                      </a:r>
                    </a:p>
                  </a:txBody>
                  <a:tcPr/>
                </a:tc>
                <a:tc>
                  <a:txBody>
                    <a:bodyPr/>
                    <a:lstStyle/>
                    <a:p>
                      <a:pPr algn="ctr"/>
                      <a:r>
                        <a:rPr lang="en-US" sz="1400" dirty="0"/>
                        <a:t>15-03-2024</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370840">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370840">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370840">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4"/>
                  </a:ext>
                </a:extLst>
              </a:tr>
            </a:tbl>
          </a:graphicData>
        </a:graphic>
      </p:graphicFrame>
      <p:sp>
        <p:nvSpPr>
          <p:cNvPr id="11" name="TextBox 10"/>
          <p:cNvSpPr txBox="1"/>
          <p:nvPr/>
        </p:nvSpPr>
        <p:spPr>
          <a:xfrm>
            <a:off x="8573702" y="6323317"/>
            <a:ext cx="3760966" cy="461665"/>
          </a:xfrm>
          <a:prstGeom prst="rect">
            <a:avLst/>
          </a:prstGeom>
          <a:noFill/>
        </p:spPr>
        <p:txBody>
          <a:bodyPr wrap="none" rtlCol="0">
            <a:spAutoFit/>
          </a:bodyPr>
          <a:lstStyle/>
          <a:p>
            <a:r>
              <a:rPr lang="en-US" sz="1200" b="1" dirty="0">
                <a:solidFill>
                  <a:srgbClr val="E2400E"/>
                </a:solidFill>
                <a:latin typeface="Bahnschrift" panose="020B0502040204020203" pitchFamily="34" charset="0"/>
              </a:rPr>
              <a:t>LEGEND: </a:t>
            </a:r>
          </a:p>
          <a:p>
            <a:r>
              <a:rPr lang="en-US" sz="1200" b="1" dirty="0">
                <a:latin typeface="Bahnschrift" panose="020B0502040204020203" pitchFamily="34" charset="0"/>
              </a:rPr>
              <a:t>Task Status: </a:t>
            </a:r>
            <a:r>
              <a:rPr lang="en-US" sz="1200" dirty="0">
                <a:latin typeface="Bahnschrift" panose="020B0502040204020203" pitchFamily="34" charset="0"/>
              </a:rPr>
              <a:t>Yet to Start | In Progress | Completed</a:t>
            </a:r>
            <a:endParaRPr lang="en-US" sz="1600" dirty="0">
              <a:latin typeface="Bahnschrift" panose="020B0502040204020203" pitchFamily="34" charset="0"/>
            </a:endParaRPr>
          </a:p>
        </p:txBody>
      </p:sp>
    </p:spTree>
    <p:extLst>
      <p:ext uri="{BB962C8B-B14F-4D97-AF65-F5344CB8AC3E}">
        <p14:creationId xmlns:p14="http://schemas.microsoft.com/office/powerpoint/2010/main" val="159654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8460" t="12930" r="25384" b="16176"/>
          <a:stretch/>
        </p:blipFill>
        <p:spPr>
          <a:xfrm>
            <a:off x="11323851" y="211217"/>
            <a:ext cx="699826" cy="798717"/>
          </a:xfrm>
          <a:prstGeom prst="rect">
            <a:avLst/>
          </a:prstGeom>
        </p:spPr>
      </p:pic>
      <p:sp>
        <p:nvSpPr>
          <p:cNvPr id="7" name="Title 1"/>
          <p:cNvSpPr txBox="1">
            <a:spLocks/>
          </p:cNvSpPr>
          <p:nvPr/>
        </p:nvSpPr>
        <p:spPr>
          <a:xfrm>
            <a:off x="0" y="2766218"/>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spc="300" dirty="0">
                <a:solidFill>
                  <a:schemeClr val="tx1">
                    <a:lumMod val="65000"/>
                    <a:lumOff val="35000"/>
                  </a:schemeClr>
                </a:solidFill>
                <a:latin typeface="Bahnschrift" panose="020B0502040204020203" pitchFamily="34" charset="0"/>
              </a:rPr>
              <a:t>Thank You</a:t>
            </a:r>
            <a:endParaRPr lang="en-US" sz="8800" b="1" spc="300" dirty="0">
              <a:solidFill>
                <a:schemeClr val="tx1">
                  <a:lumMod val="65000"/>
                  <a:lumOff val="35000"/>
                </a:schemeClr>
              </a:solidFill>
              <a:latin typeface="Bahnschrift" panose="020B0502040204020203" pitchFamily="34" charset="0"/>
            </a:endParaRPr>
          </a:p>
        </p:txBody>
      </p:sp>
      <p:sp>
        <p:nvSpPr>
          <p:cNvPr id="9" name="Rectangle 8"/>
          <p:cNvSpPr/>
          <p:nvPr/>
        </p:nvSpPr>
        <p:spPr>
          <a:xfrm>
            <a:off x="0" y="0"/>
            <a:ext cx="12192000" cy="6858000"/>
          </a:xfrm>
          <a:prstGeom prst="rect">
            <a:avLst/>
          </a:prstGeom>
          <a:noFill/>
          <a:ln>
            <a:solidFill>
              <a:srgbClr val="E63F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666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322</Words>
  <Application>Microsoft Office PowerPoint</Application>
  <PresentationFormat>Widescreen</PresentationFormat>
  <Paragraphs>83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Bahnschrift</vt:lpstr>
      <vt:lpstr>Calibri</vt:lpstr>
      <vt:lpstr>Calibri Light</vt:lpstr>
      <vt:lpstr>Office Theme</vt:lpstr>
      <vt:lpstr>Surveillance Drone Project</vt:lpstr>
      <vt:lpstr>Team Details</vt:lpstr>
      <vt:lpstr>Previous Week (19-02-2024 To 24-02-2024) Tasks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Surveillance Drone Project</dc:title>
  <dc:creator>Kenexoft</dc:creator>
  <cp:keywords>Kenexoft; Status PPT</cp:keywords>
  <cp:lastModifiedBy>Abhiram Vadrevu</cp:lastModifiedBy>
  <cp:revision>16</cp:revision>
  <dcterms:created xsi:type="dcterms:W3CDTF">2024-02-02T09:28:58Z</dcterms:created>
  <dcterms:modified xsi:type="dcterms:W3CDTF">2024-03-01T05:22:11Z</dcterms:modified>
</cp:coreProperties>
</file>