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41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DF8DB-D0C0-40E4-B62E-E08B6D65841D}" type="datetimeFigureOut">
              <a:rPr lang="en-IN" smtClean="0"/>
              <a:t>02-07-2023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AD399-53EE-47C4-B57A-DCF3DACCAC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7161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DF8DB-D0C0-40E4-B62E-E08B6D65841D}" type="datetimeFigureOut">
              <a:rPr lang="en-IN" smtClean="0"/>
              <a:t>02-07-2023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AD399-53EE-47C4-B57A-DCF3DACCAC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9285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DF8DB-D0C0-40E4-B62E-E08B6D65841D}" type="datetimeFigureOut">
              <a:rPr lang="en-IN" smtClean="0"/>
              <a:t>02-07-2023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AD399-53EE-47C4-B57A-DCF3DACCAC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7658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DF8DB-D0C0-40E4-B62E-E08B6D65841D}" type="datetimeFigureOut">
              <a:rPr lang="en-IN" smtClean="0"/>
              <a:t>02-07-2023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AD399-53EE-47C4-B57A-DCF3DACCAC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2038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DF8DB-D0C0-40E4-B62E-E08B6D65841D}" type="datetimeFigureOut">
              <a:rPr lang="en-IN" smtClean="0"/>
              <a:t>02-07-2023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AD399-53EE-47C4-B57A-DCF3DACCAC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3795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DF8DB-D0C0-40E4-B62E-E08B6D65841D}" type="datetimeFigureOut">
              <a:rPr lang="en-IN" smtClean="0"/>
              <a:t>02-07-2023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AD399-53EE-47C4-B57A-DCF3DACCAC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9658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DF8DB-D0C0-40E4-B62E-E08B6D65841D}" type="datetimeFigureOut">
              <a:rPr lang="en-IN" smtClean="0"/>
              <a:t>02-07-2023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AD399-53EE-47C4-B57A-DCF3DACCAC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0147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DF8DB-D0C0-40E4-B62E-E08B6D65841D}" type="datetimeFigureOut">
              <a:rPr lang="en-IN" smtClean="0"/>
              <a:t>02-07-2023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AD399-53EE-47C4-B57A-DCF3DACCAC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3835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DF8DB-D0C0-40E4-B62E-E08B6D65841D}" type="datetimeFigureOut">
              <a:rPr lang="en-IN" smtClean="0"/>
              <a:t>02-07-2023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AD399-53EE-47C4-B57A-DCF3DACCAC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311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DF8DB-D0C0-40E4-B62E-E08B6D65841D}" type="datetimeFigureOut">
              <a:rPr lang="en-IN" smtClean="0"/>
              <a:t>02-07-2023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AD399-53EE-47C4-B57A-DCF3DACCAC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7142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DF8DB-D0C0-40E4-B62E-E08B6D65841D}" type="datetimeFigureOut">
              <a:rPr lang="en-IN" smtClean="0"/>
              <a:t>02-07-2023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AD399-53EE-47C4-B57A-DCF3DACCAC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266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8DF8DB-D0C0-40E4-B62E-E08B6D65841D}" type="datetimeFigureOut">
              <a:rPr lang="en-IN" smtClean="0"/>
              <a:t>02-07-2023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7AD399-53EE-47C4-B57A-DCF3DACCAC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9253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50000"/>
            </a:schemeClr>
          </a:solidFill>
        </p:spPr>
        <p:txBody>
          <a:bodyPr/>
          <a:lstStyle/>
          <a:p>
            <a:pPr algn="ctr"/>
            <a:r>
              <a:rPr lang="en-IN" dirty="0" smtClean="0">
                <a:solidFill>
                  <a:srgbClr val="00B050"/>
                </a:solidFill>
              </a:rPr>
              <a:t>Business Insights</a:t>
            </a:r>
            <a:endParaRPr lang="en-IN" dirty="0">
              <a:solidFill>
                <a:srgbClr val="00B05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944710"/>
            <a:ext cx="10515600" cy="4913290"/>
          </a:xfrm>
          <a:solidFill>
            <a:schemeClr val="accent4">
              <a:lumMod val="40000"/>
              <a:lumOff val="60000"/>
            </a:schemeClr>
          </a:solidFill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dirty="0" smtClean="0">
                <a:solidFill>
                  <a:srgbClr val="FF0000"/>
                </a:solidFill>
              </a:rPr>
              <a:t>A1) Silver credit card is the most used type of card.</a:t>
            </a:r>
          </a:p>
          <a:p>
            <a:pPr marL="0" indent="0">
              <a:buNone/>
            </a:pPr>
            <a:r>
              <a:rPr lang="en-IN" dirty="0" smtClean="0">
                <a:solidFill>
                  <a:srgbClr val="FF0000"/>
                </a:solidFill>
              </a:rPr>
              <a:t>A2) Quarter(q4</a:t>
            </a:r>
            <a:r>
              <a:rPr lang="en-IN" dirty="0" smtClean="0">
                <a:solidFill>
                  <a:srgbClr val="FF0000"/>
                </a:solidFill>
              </a:rPr>
              <a:t>) of year 2014 </a:t>
            </a:r>
            <a:r>
              <a:rPr lang="en-IN" dirty="0" smtClean="0">
                <a:solidFill>
                  <a:srgbClr val="FF0000"/>
                </a:solidFill>
              </a:rPr>
              <a:t>has the highest amount of purchase and transaction.</a:t>
            </a:r>
          </a:p>
          <a:p>
            <a:pPr marL="0" indent="0">
              <a:buNone/>
            </a:pPr>
            <a:r>
              <a:rPr lang="en-IN" dirty="0" smtClean="0">
                <a:solidFill>
                  <a:srgbClr val="FF0000"/>
                </a:solidFill>
              </a:rPr>
              <a:t>A3) Top 5 transactions:- </a:t>
            </a: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 </a:t>
            </a:r>
            <a:r>
              <a:rPr lang="en-IN" dirty="0" smtClean="0">
                <a:solidFill>
                  <a:srgbClr val="FF0000"/>
                </a:solidFill>
              </a:rPr>
              <a:t>     Bengaluru&gt;Greater Mumbai&gt;Ahmedabad&gt;Delhi&gt;Hyderabad</a:t>
            </a: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 </a:t>
            </a:r>
            <a:r>
              <a:rPr lang="en-IN" dirty="0" smtClean="0">
                <a:solidFill>
                  <a:srgbClr val="FF0000"/>
                </a:solidFill>
              </a:rPr>
              <a:t>      Bottom 5 transactions :-</a:t>
            </a: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 </a:t>
            </a:r>
            <a:r>
              <a:rPr lang="en-IN" dirty="0" smtClean="0">
                <a:solidFill>
                  <a:srgbClr val="FF0000"/>
                </a:solidFill>
              </a:rPr>
              <a:t>     </a:t>
            </a:r>
            <a:r>
              <a:rPr lang="en-IN" dirty="0" err="1" smtClean="0">
                <a:solidFill>
                  <a:srgbClr val="FF0000"/>
                </a:solidFill>
              </a:rPr>
              <a:t>Godhra</a:t>
            </a:r>
            <a:r>
              <a:rPr lang="en-IN" dirty="0" smtClean="0">
                <a:solidFill>
                  <a:srgbClr val="FF0000"/>
                </a:solidFill>
              </a:rPr>
              <a:t>=</a:t>
            </a:r>
            <a:r>
              <a:rPr lang="en-IN" dirty="0" err="1" smtClean="0">
                <a:solidFill>
                  <a:srgbClr val="FF0000"/>
                </a:solidFill>
              </a:rPr>
              <a:t>Fazilka</a:t>
            </a:r>
            <a:r>
              <a:rPr lang="en-IN" dirty="0" smtClean="0">
                <a:solidFill>
                  <a:srgbClr val="FF0000"/>
                </a:solidFill>
              </a:rPr>
              <a:t>=</a:t>
            </a:r>
            <a:r>
              <a:rPr lang="en-IN" dirty="0" err="1" smtClean="0">
                <a:solidFill>
                  <a:srgbClr val="FF0000"/>
                </a:solidFill>
              </a:rPr>
              <a:t>Changanassery</a:t>
            </a:r>
            <a:r>
              <a:rPr lang="en-IN" dirty="0" smtClean="0">
                <a:solidFill>
                  <a:srgbClr val="FF0000"/>
                </a:solidFill>
              </a:rPr>
              <a:t>=</a:t>
            </a:r>
            <a:r>
              <a:rPr lang="en-IN" dirty="0" err="1" smtClean="0">
                <a:solidFill>
                  <a:srgbClr val="FF0000"/>
                </a:solidFill>
              </a:rPr>
              <a:t>Bagaha</a:t>
            </a:r>
            <a:r>
              <a:rPr lang="en-IN" dirty="0" smtClean="0">
                <a:solidFill>
                  <a:srgbClr val="FF0000"/>
                </a:solidFill>
              </a:rPr>
              <a:t>=</a:t>
            </a:r>
            <a:r>
              <a:rPr lang="en-IN" dirty="0" err="1" smtClean="0">
                <a:solidFill>
                  <a:srgbClr val="FF0000"/>
                </a:solidFill>
              </a:rPr>
              <a:t>Alirajpur</a:t>
            </a:r>
            <a:r>
              <a:rPr lang="en-IN" dirty="0" smtClean="0">
                <a:solidFill>
                  <a:srgbClr val="FF0000"/>
                </a:solidFill>
              </a:rPr>
              <a:t>=1</a:t>
            </a:r>
          </a:p>
          <a:p>
            <a:pPr marL="0" indent="0">
              <a:buNone/>
            </a:pPr>
            <a:r>
              <a:rPr lang="en-IN" dirty="0" smtClean="0">
                <a:solidFill>
                  <a:srgbClr val="FF0000"/>
                </a:solidFill>
              </a:rPr>
              <a:t>A4) Top 5 purchase :-</a:t>
            </a: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 </a:t>
            </a:r>
            <a:r>
              <a:rPr lang="en-IN" dirty="0" smtClean="0">
                <a:solidFill>
                  <a:srgbClr val="FF0000"/>
                </a:solidFill>
              </a:rPr>
              <a:t>      Greater Mumbai&gt;Bengaluru&gt;Ahmedabad&gt;Delhi&gt;Kolkata</a:t>
            </a: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 </a:t>
            </a:r>
            <a:r>
              <a:rPr lang="en-IN" dirty="0" smtClean="0">
                <a:solidFill>
                  <a:srgbClr val="FF0000"/>
                </a:solidFill>
              </a:rPr>
              <a:t>      Bottom 5 purchase :-</a:t>
            </a: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 </a:t>
            </a:r>
            <a:r>
              <a:rPr lang="en-IN" dirty="0" smtClean="0">
                <a:solidFill>
                  <a:srgbClr val="FF0000"/>
                </a:solidFill>
              </a:rPr>
              <a:t>      </a:t>
            </a:r>
            <a:r>
              <a:rPr lang="en-IN" dirty="0" err="1" smtClean="0">
                <a:solidFill>
                  <a:srgbClr val="FF0000"/>
                </a:solidFill>
              </a:rPr>
              <a:t>Fazilka</a:t>
            </a:r>
            <a:r>
              <a:rPr lang="en-IN" dirty="0" smtClean="0">
                <a:solidFill>
                  <a:srgbClr val="FF0000"/>
                </a:solidFill>
              </a:rPr>
              <a:t> &lt; Mahbubnagar &lt; </a:t>
            </a:r>
            <a:r>
              <a:rPr lang="en-IN" dirty="0" err="1" smtClean="0">
                <a:solidFill>
                  <a:srgbClr val="FF0000"/>
                </a:solidFill>
              </a:rPr>
              <a:t>Bahraich</a:t>
            </a:r>
            <a:r>
              <a:rPr lang="en-IN" dirty="0" smtClean="0">
                <a:solidFill>
                  <a:srgbClr val="FF0000"/>
                </a:solidFill>
              </a:rPr>
              <a:t> &lt; </a:t>
            </a:r>
            <a:r>
              <a:rPr lang="en-IN" dirty="0" err="1" smtClean="0">
                <a:solidFill>
                  <a:srgbClr val="FF0000"/>
                </a:solidFill>
              </a:rPr>
              <a:t>Timur</a:t>
            </a:r>
            <a:r>
              <a:rPr lang="en-IN" dirty="0" smtClean="0">
                <a:solidFill>
                  <a:srgbClr val="FF0000"/>
                </a:solidFill>
              </a:rPr>
              <a:t> &lt; </a:t>
            </a:r>
            <a:r>
              <a:rPr lang="en-IN" dirty="0" err="1" smtClean="0">
                <a:solidFill>
                  <a:srgbClr val="FF0000"/>
                </a:solidFill>
              </a:rPr>
              <a:t>Changanassery</a:t>
            </a:r>
            <a:r>
              <a:rPr lang="en-IN" dirty="0" smtClean="0">
                <a:solidFill>
                  <a:srgbClr val="FF0000"/>
                </a:solidFill>
              </a:rPr>
              <a:t> </a:t>
            </a:r>
          </a:p>
          <a:p>
            <a:pPr marL="0" indent="0">
              <a:buNone/>
            </a:pPr>
            <a:r>
              <a:rPr lang="en-IN" dirty="0" smtClean="0">
                <a:solidFill>
                  <a:srgbClr val="FF0000"/>
                </a:solidFill>
              </a:rPr>
              <a:t>A5) Bills expenditure has highest expenditure and Travel expenditure has </a:t>
            </a:r>
            <a:r>
              <a:rPr lang="en-IN" smtClean="0">
                <a:solidFill>
                  <a:srgbClr val="FF0000"/>
                </a:solidFill>
              </a:rPr>
              <a:t>the         </a:t>
            </a:r>
            <a:r>
              <a:rPr lang="en-IN" smtClean="0">
                <a:solidFill>
                  <a:srgbClr val="FF0000"/>
                </a:solidFill>
              </a:rPr>
              <a:t>     	lowest </a:t>
            </a:r>
            <a:r>
              <a:rPr lang="en-IN" dirty="0" smtClean="0">
                <a:solidFill>
                  <a:srgbClr val="FF0000"/>
                </a:solidFill>
              </a:rPr>
              <a:t>expenditure.</a:t>
            </a: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 </a:t>
            </a:r>
            <a:r>
              <a:rPr lang="en-IN" dirty="0" smtClean="0">
                <a:solidFill>
                  <a:srgbClr val="FF0000"/>
                </a:solidFill>
              </a:rPr>
              <a:t>      </a:t>
            </a:r>
          </a:p>
        </p:txBody>
      </p:sp>
    </p:spTree>
    <p:extLst>
      <p:ext uri="{BB962C8B-B14F-4D97-AF65-F5344CB8AC3E}">
        <p14:creationId xmlns:p14="http://schemas.microsoft.com/office/powerpoint/2010/main" val="21077531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83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Business Insights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Insights</dc:title>
  <dc:creator>Abhisekh</dc:creator>
  <cp:lastModifiedBy>Abhisekh</cp:lastModifiedBy>
  <cp:revision>4</cp:revision>
  <dcterms:created xsi:type="dcterms:W3CDTF">2023-06-29T13:35:01Z</dcterms:created>
  <dcterms:modified xsi:type="dcterms:W3CDTF">2023-07-02T08:13:40Z</dcterms:modified>
</cp:coreProperties>
</file>