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67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0F817-4555-47D3-B22B-96F01C5BD37B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</dgm:pt>
    <dgm:pt modelId="{1424C8F2-EC16-4DC3-89BF-1922A776FFFD}">
      <dgm:prSet phldrT="[Text]" custT="1"/>
      <dgm:spPr/>
      <dgm:t>
        <a:bodyPr/>
        <a:lstStyle/>
        <a:p>
          <a:r>
            <a:rPr lang="en-IN" sz="1200" dirty="0"/>
            <a:t>Question 2:How course outcomes mapped to program outcomes</a:t>
          </a:r>
        </a:p>
      </dgm:t>
    </dgm:pt>
    <dgm:pt modelId="{E5AE2F8A-0DAB-4F80-89A1-ED30D8E90414}" type="parTrans" cxnId="{BA36A930-AB5E-446E-AE46-D74782F89D09}">
      <dgm:prSet/>
      <dgm:spPr/>
      <dgm:t>
        <a:bodyPr/>
        <a:lstStyle/>
        <a:p>
          <a:endParaRPr lang="en-IN"/>
        </a:p>
      </dgm:t>
    </dgm:pt>
    <dgm:pt modelId="{E4134E30-5C62-432B-B3F6-3FDB339758C7}" type="sibTrans" cxnId="{BA36A930-AB5E-446E-AE46-D74782F89D09}">
      <dgm:prSet/>
      <dgm:spPr/>
      <dgm:t>
        <a:bodyPr/>
        <a:lstStyle/>
        <a:p>
          <a:endParaRPr lang="en-IN"/>
        </a:p>
      </dgm:t>
    </dgm:pt>
    <dgm:pt modelId="{33C602BE-ABDE-4F23-BCA5-48543A61768B}">
      <dgm:prSet phldrT="[Text]" custT="1"/>
      <dgm:spPr/>
      <dgm:t>
        <a:bodyPr/>
        <a:lstStyle/>
        <a:p>
          <a:r>
            <a:rPr lang="en-IN" sz="1400" dirty="0"/>
            <a:t>output</a:t>
          </a:r>
        </a:p>
      </dgm:t>
    </dgm:pt>
    <dgm:pt modelId="{49C7F08D-AAF6-4AAC-BC35-B734A331D751}" type="parTrans" cxnId="{83991C84-4384-45CF-9846-C353B87D2568}">
      <dgm:prSet/>
      <dgm:spPr/>
      <dgm:t>
        <a:bodyPr/>
        <a:lstStyle/>
        <a:p>
          <a:endParaRPr lang="en-IN"/>
        </a:p>
      </dgm:t>
    </dgm:pt>
    <dgm:pt modelId="{EE41721D-8AFA-48B3-8A2E-309FEE58C6E0}" type="sibTrans" cxnId="{83991C84-4384-45CF-9846-C353B87D2568}">
      <dgm:prSet/>
      <dgm:spPr/>
      <dgm:t>
        <a:bodyPr/>
        <a:lstStyle/>
        <a:p>
          <a:endParaRPr lang="en-IN"/>
        </a:p>
      </dgm:t>
    </dgm:pt>
    <dgm:pt modelId="{B4135657-0232-4C5E-889F-A9FEDF7B8D5C}" type="pres">
      <dgm:prSet presAssocID="{5F20F817-4555-47D3-B22B-96F01C5BD37B}" presName="Name0" presStyleCnt="0">
        <dgm:presLayoutVars>
          <dgm:dir/>
          <dgm:resizeHandles val="exact"/>
        </dgm:presLayoutVars>
      </dgm:prSet>
      <dgm:spPr/>
    </dgm:pt>
    <dgm:pt modelId="{B0D2DAAC-6EC7-46DA-8D7B-5FFDFEEA61DD}" type="pres">
      <dgm:prSet presAssocID="{1424C8F2-EC16-4DC3-89BF-1922A776FFFD}" presName="compNode" presStyleCnt="0"/>
      <dgm:spPr/>
    </dgm:pt>
    <dgm:pt modelId="{F6FFBFEB-F387-4F86-8E6E-D3C35F97791F}" type="pres">
      <dgm:prSet presAssocID="{1424C8F2-EC16-4DC3-89BF-1922A776FFFD}" presName="pictRect" presStyleLbl="node1" presStyleIdx="0" presStyleCnt="2" custScaleY="105004" custLinFactX="12568" custLinFactNeighborX="100000" custLinFactNeighborY="-19"/>
      <dgm:spPr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</dgm:spPr>
    </dgm:pt>
    <dgm:pt modelId="{9F8786D3-760E-4692-8B43-36C8DEE953FE}" type="pres">
      <dgm:prSet presAssocID="{1424C8F2-EC16-4DC3-89BF-1922A776FFFD}" presName="textRect" presStyleLbl="revTx" presStyleIdx="0" presStyleCnt="2" custScaleY="33342">
        <dgm:presLayoutVars>
          <dgm:bulletEnabled val="1"/>
        </dgm:presLayoutVars>
      </dgm:prSet>
      <dgm:spPr/>
    </dgm:pt>
    <dgm:pt modelId="{C70B05C2-2F53-4731-8833-13410D7BEC6E}" type="pres">
      <dgm:prSet presAssocID="{E4134E30-5C62-432B-B3F6-3FDB339758C7}" presName="sibTrans" presStyleLbl="sibTrans2D1" presStyleIdx="0" presStyleCnt="0"/>
      <dgm:spPr/>
    </dgm:pt>
    <dgm:pt modelId="{B3A7B02D-C2A6-4AF7-A030-9EF53B2B326E}" type="pres">
      <dgm:prSet presAssocID="{33C602BE-ABDE-4F23-BCA5-48543A61768B}" presName="compNode" presStyleCnt="0"/>
      <dgm:spPr/>
    </dgm:pt>
    <dgm:pt modelId="{910AA250-534F-4741-AF04-E51552F88E29}" type="pres">
      <dgm:prSet presAssocID="{33C602BE-ABDE-4F23-BCA5-48543A61768B}" presName="pictRect" presStyleLbl="node1" presStyleIdx="1" presStyleCnt="2" custScaleX="107109" custScaleY="107909" custLinFactX="-12119" custLinFactNeighborX="-100000" custLinFactNeighborY="-250"/>
      <dgm:spPr>
        <a:blipFill>
          <a:blip xmlns:r="http://schemas.openxmlformats.org/officeDocument/2006/relationships" r:embed="rId2"/>
          <a:srcRect/>
          <a:stretch>
            <a:fillRect l="-11000" r="-11000"/>
          </a:stretch>
        </a:blipFill>
      </dgm:spPr>
    </dgm:pt>
    <dgm:pt modelId="{8E8649E9-C5D1-4576-A40D-2C48107C8BB8}" type="pres">
      <dgm:prSet presAssocID="{33C602BE-ABDE-4F23-BCA5-48543A61768B}" presName="textRect" presStyleLbl="revTx" presStyleIdx="1" presStyleCnt="2" custScaleY="36197">
        <dgm:presLayoutVars>
          <dgm:bulletEnabled val="1"/>
        </dgm:presLayoutVars>
      </dgm:prSet>
      <dgm:spPr/>
    </dgm:pt>
  </dgm:ptLst>
  <dgm:cxnLst>
    <dgm:cxn modelId="{BA36A930-AB5E-446E-AE46-D74782F89D09}" srcId="{5F20F817-4555-47D3-B22B-96F01C5BD37B}" destId="{1424C8F2-EC16-4DC3-89BF-1922A776FFFD}" srcOrd="0" destOrd="0" parTransId="{E5AE2F8A-0DAB-4F80-89A1-ED30D8E90414}" sibTransId="{E4134E30-5C62-432B-B3F6-3FDB339758C7}"/>
    <dgm:cxn modelId="{8193CC50-E590-43B9-86ED-B9D5992474EE}" type="presOf" srcId="{5F20F817-4555-47D3-B22B-96F01C5BD37B}" destId="{B4135657-0232-4C5E-889F-A9FEDF7B8D5C}" srcOrd="0" destOrd="0" presId="urn:microsoft.com/office/officeart/2005/8/layout/pList1"/>
    <dgm:cxn modelId="{55EBEA7D-E100-4B4D-9EA7-85D137A9C9B9}" type="presOf" srcId="{33C602BE-ABDE-4F23-BCA5-48543A61768B}" destId="{8E8649E9-C5D1-4576-A40D-2C48107C8BB8}" srcOrd="0" destOrd="0" presId="urn:microsoft.com/office/officeart/2005/8/layout/pList1"/>
    <dgm:cxn modelId="{83991C84-4384-45CF-9846-C353B87D2568}" srcId="{5F20F817-4555-47D3-B22B-96F01C5BD37B}" destId="{33C602BE-ABDE-4F23-BCA5-48543A61768B}" srcOrd="1" destOrd="0" parTransId="{49C7F08D-AAF6-4AAC-BC35-B734A331D751}" sibTransId="{EE41721D-8AFA-48B3-8A2E-309FEE58C6E0}"/>
    <dgm:cxn modelId="{A1B265DC-6D13-4CA9-9D82-E61D176F418C}" type="presOf" srcId="{E4134E30-5C62-432B-B3F6-3FDB339758C7}" destId="{C70B05C2-2F53-4731-8833-13410D7BEC6E}" srcOrd="0" destOrd="0" presId="urn:microsoft.com/office/officeart/2005/8/layout/pList1"/>
    <dgm:cxn modelId="{606EE7F5-9D7C-46ED-A5A4-74AD6308DEC0}" type="presOf" srcId="{1424C8F2-EC16-4DC3-89BF-1922A776FFFD}" destId="{9F8786D3-760E-4692-8B43-36C8DEE953FE}" srcOrd="0" destOrd="0" presId="urn:microsoft.com/office/officeart/2005/8/layout/pList1"/>
    <dgm:cxn modelId="{92621D80-0CAF-4B6B-9AB4-9646E3087545}" type="presParOf" srcId="{B4135657-0232-4C5E-889F-A9FEDF7B8D5C}" destId="{B0D2DAAC-6EC7-46DA-8D7B-5FFDFEEA61DD}" srcOrd="0" destOrd="0" presId="urn:microsoft.com/office/officeart/2005/8/layout/pList1"/>
    <dgm:cxn modelId="{9F32960B-0BED-430C-A0ED-C664DD89DB26}" type="presParOf" srcId="{B0D2DAAC-6EC7-46DA-8D7B-5FFDFEEA61DD}" destId="{F6FFBFEB-F387-4F86-8E6E-D3C35F97791F}" srcOrd="0" destOrd="0" presId="urn:microsoft.com/office/officeart/2005/8/layout/pList1"/>
    <dgm:cxn modelId="{ED48CE74-BCEC-419E-BF89-6B3E68D53288}" type="presParOf" srcId="{B0D2DAAC-6EC7-46DA-8D7B-5FFDFEEA61DD}" destId="{9F8786D3-760E-4692-8B43-36C8DEE953FE}" srcOrd="1" destOrd="0" presId="urn:microsoft.com/office/officeart/2005/8/layout/pList1"/>
    <dgm:cxn modelId="{98D1A657-21E2-4CF1-A781-CF9B7DBAEA30}" type="presParOf" srcId="{B4135657-0232-4C5E-889F-A9FEDF7B8D5C}" destId="{C70B05C2-2F53-4731-8833-13410D7BEC6E}" srcOrd="1" destOrd="0" presId="urn:microsoft.com/office/officeart/2005/8/layout/pList1"/>
    <dgm:cxn modelId="{2285F9E9-550F-4287-819A-361DDEC2DAF5}" type="presParOf" srcId="{B4135657-0232-4C5E-889F-A9FEDF7B8D5C}" destId="{B3A7B02D-C2A6-4AF7-A030-9EF53B2B326E}" srcOrd="2" destOrd="0" presId="urn:microsoft.com/office/officeart/2005/8/layout/pList1"/>
    <dgm:cxn modelId="{BB0EC814-E9C5-4385-A6C4-E0CF2CB70777}" type="presParOf" srcId="{B3A7B02D-C2A6-4AF7-A030-9EF53B2B326E}" destId="{910AA250-534F-4741-AF04-E51552F88E29}" srcOrd="0" destOrd="0" presId="urn:microsoft.com/office/officeart/2005/8/layout/pList1"/>
    <dgm:cxn modelId="{65176E5E-B1AD-4C83-A5F0-9ABF87E5EDAB}" type="presParOf" srcId="{B3A7B02D-C2A6-4AF7-A030-9EF53B2B326E}" destId="{8E8649E9-C5D1-4576-A40D-2C48107C8BB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FBFEB-F387-4F86-8E6E-D3C35F97791F}">
      <dsp:nvSpPr>
        <dsp:cNvPr id="0" name=""/>
        <dsp:cNvSpPr/>
      </dsp:nvSpPr>
      <dsp:spPr>
        <a:xfrm>
          <a:off x="5910819" y="39838"/>
          <a:ext cx="5155937" cy="3730205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1000" r="-1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786D3-760E-4692-8B43-36C8DEE953FE}">
      <dsp:nvSpPr>
        <dsp:cNvPr id="0" name=""/>
        <dsp:cNvSpPr/>
      </dsp:nvSpPr>
      <dsp:spPr>
        <a:xfrm>
          <a:off x="106883" y="4319371"/>
          <a:ext cx="5155937" cy="637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Question 2:How course outcomes mapped to program outcomes</a:t>
          </a:r>
        </a:p>
      </dsp:txBody>
      <dsp:txXfrm>
        <a:off x="106883" y="4319371"/>
        <a:ext cx="5155937" cy="637783"/>
      </dsp:txXfrm>
    </dsp:sp>
    <dsp:sp modelId="{910AA250-534F-4741-AF04-E51552F88E29}">
      <dsp:nvSpPr>
        <dsp:cNvPr id="0" name=""/>
        <dsp:cNvSpPr/>
      </dsp:nvSpPr>
      <dsp:spPr>
        <a:xfrm>
          <a:off x="0" y="0"/>
          <a:ext cx="5522473" cy="3833403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l="-11000" r="-1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49E9-C5D1-4576-A40D-2C48107C8BB8}">
      <dsp:nvSpPr>
        <dsp:cNvPr id="0" name=""/>
        <dsp:cNvSpPr/>
      </dsp:nvSpPr>
      <dsp:spPr>
        <a:xfrm>
          <a:off x="5961899" y="4304212"/>
          <a:ext cx="5155937" cy="69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output</a:t>
          </a:r>
        </a:p>
      </dsp:txBody>
      <dsp:txXfrm>
        <a:off x="5961899" y="4304212"/>
        <a:ext cx="5155937" cy="692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AGENT FOR NBA ACCREDITATION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ABHISHEK B-NSS COLLEGE OF ENGINEERING PALAKKAD-ELECTRONICS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D1B-924C-A1D0-CEF1-20815407D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PROMPTS/QUESTIONS AND OUTPUTS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AA8F1-FC80-2B31-AE90-0239016C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9792519" cy="5398595"/>
          </a:xfrm>
        </p:spPr>
      </p:pic>
    </p:spTree>
    <p:extLst>
      <p:ext uri="{BB962C8B-B14F-4D97-AF65-F5344CB8AC3E}">
        <p14:creationId xmlns:p14="http://schemas.microsoft.com/office/powerpoint/2010/main" val="228092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771B-23A2-0780-C6EA-66CC8ED3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PROMPTS/QUESTIONS AND OUTPUTS 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E50F1C5-3614-F1A2-4CC0-CF209FE47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40724"/>
              </p:ext>
            </p:extLst>
          </p:nvPr>
        </p:nvGraphicFramePr>
        <p:xfrm>
          <a:off x="457200" y="1403131"/>
          <a:ext cx="11407988" cy="499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68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355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	The AI assistant helps faculty by simplifying and accelerating NBA documentation. It provides accurate, reliable guidance from institutional data using IBM </a:t>
            </a:r>
            <a:r>
              <a:rPr lang="en-US" sz="2400" dirty="0" err="1"/>
              <a:t>Watsonx</a:t>
            </a:r>
            <a:r>
              <a:rPr lang="en-US" sz="2400" dirty="0"/>
              <a:t>, RAG architecture, and Granite LLMs. It promotes readiness, standardization, and quality compliance.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222677"/>
          </a:xfrm>
        </p:spPr>
        <p:txBody>
          <a:bodyPr/>
          <a:lstStyle/>
          <a:p>
            <a:r>
              <a:rPr lang="en-US" sz="2400" dirty="0"/>
              <a:t> Add NAAC and ABET support</a:t>
            </a:r>
          </a:p>
          <a:p>
            <a:r>
              <a:rPr lang="en-US" sz="2400" dirty="0"/>
              <a:t> Integrate voice queries and ERP systems</a:t>
            </a:r>
          </a:p>
          <a:p>
            <a:r>
              <a:rPr lang="en-US" sz="2400" dirty="0"/>
              <a:t> Provide real-time documentation completion analytics</a:t>
            </a:r>
          </a:p>
          <a:p>
            <a:r>
              <a:rPr lang="en-US" sz="2400" dirty="0"/>
              <a:t> Expand to support multi-department and multi-institute use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512969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Rajkumar, </a:t>
            </a:r>
            <a:r>
              <a:rPr lang="en-IN" sz="2400" dirty="0" err="1"/>
              <a:t>Sreepadapu</a:t>
            </a:r>
            <a:r>
              <a:rPr lang="en-IN" sz="2400" dirty="0"/>
              <a:t> &amp; </a:t>
            </a:r>
            <a:r>
              <a:rPr lang="en-IN" sz="2400" dirty="0" err="1"/>
              <a:t>Polasa</a:t>
            </a:r>
            <a:r>
              <a:rPr lang="en-IN" sz="2400" dirty="0"/>
              <a:t>, Swathi. (2021). An Overview of Application for N.B.A Accreditation to Diploma Level Polytechnic Institutions in India and Advantages. IARJSET. 8. 10.17148/IARJSET.2021.8916.</a:t>
            </a:r>
          </a:p>
          <a:p>
            <a:pPr marL="305435" indent="-305435"/>
            <a:r>
              <a:rPr lang="en-IN" sz="2400" dirty="0"/>
              <a:t> Panda, Meethun. (2025). Agentic RAG Redefining Retrieval-Augmented Generation for Adaptive Intelligence.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CA12F-0F6A-1E1D-8694-E0842CF96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58576"/>
            <a:ext cx="7898523" cy="51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03235-7490-C57B-D1AF-9666949DE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58577"/>
            <a:ext cx="8324203" cy="51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1F172-4ACC-C32D-1278-47887D42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476073"/>
            <a:ext cx="9058602" cy="50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System Architecture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An AI agent designed to assist faculty with NBA accreditation processes using RAG (Retrieval-Augmented Generation). </a:t>
            </a:r>
          </a:p>
          <a:p>
            <a:pPr marL="305435" indent="-305435"/>
            <a:r>
              <a:rPr lang="en-US" sz="2400" dirty="0"/>
              <a:t>It retrieves relevant NBA criteria, formats, and past documentation from internal and external sources. Faculty can query the agent for guidance on SAR preparation, CO-PO mapping, and documentation. The RAG model ensures up-to-date and context-aware responses, grounded in trusted data. It reduces manual effort, ensures consistency, and speeds up accreditation readiness. This intelligent assistant supports continuous improvement and compliance with NBA standards.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49" y="1374342"/>
            <a:ext cx="11897501" cy="54836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IN" sz="1300" dirty="0"/>
              <a:t>		</a:t>
            </a:r>
            <a:r>
              <a:rPr lang="en-IN" sz="1500" dirty="0"/>
              <a:t>The proposed system addresses the challenges faculty face during NBA accreditation by introducing a Retrieval-Augmented Generation (RAG)-based AI 	</a:t>
            </a:r>
            <a:r>
              <a:rPr lang="en-IN" sz="1500" dirty="0" err="1"/>
              <a:t>assistant,hosted</a:t>
            </a:r>
            <a:r>
              <a:rPr lang="en-IN" sz="1500" dirty="0"/>
              <a:t> on IBM </a:t>
            </a:r>
            <a:r>
              <a:rPr lang="en-IN" sz="1500" dirty="0" err="1"/>
              <a:t>Watsonx</a:t>
            </a:r>
            <a:r>
              <a:rPr lang="en-IN" sz="1500" dirty="0"/>
              <a:t>. The solution simplifies SAR preparation, CO-PO mapping, and compliance documentation by offering intelligent, real-time 	assistance through a user-friendly chat interface.</a:t>
            </a:r>
          </a:p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500" b="1" dirty="0"/>
              <a:t>Document Collection &amp; Indexing:	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Gather internal documents such as past SARs, CO-PO matrices, rubrics, and assessment reports.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Collect official NBA criteria and formatting guidelines from the NBA website.</a:t>
            </a:r>
          </a:p>
          <a:p>
            <a:pPr lvl="1" algn="just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Index all documents using a vector database or Watson Discovery for fast and accurate retrieval.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500" b="1" dirty="0"/>
              <a:t>Data Preprocessing: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Clean and structure unformatted documents (PDFs, DOCs).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Segment documents by criteria and sections (e.g., Criterion 1–10).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Convert content into embeddings for semantic search.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500" b="1" dirty="0"/>
              <a:t>AI Model &amp; RAG Architecture: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Use LangGraph + </a:t>
            </a:r>
            <a:r>
              <a:rPr lang="en-IN" sz="1500" dirty="0" err="1"/>
              <a:t>ReAct</a:t>
            </a:r>
            <a:r>
              <a:rPr lang="en-IN" sz="1500" dirty="0"/>
              <a:t> for agent orchestration and logical flow.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Implement IBM Granite LLM for generating grounded, document-based answers.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Enable Retrieval-Augmented Generation (RAG) to combine relevant document chunks with generative response.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Agent provides responses with contextual references and suggested templates.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500" b="1" dirty="0"/>
              <a:t>Deployment: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Deploy on IBM Cloud Lite using scalable and serverless architecture.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Integrate IBM Object Storage, Granite APIs, and vector index backend.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500" b="1" dirty="0"/>
              <a:t>Evaluation &amp; Feedback Loop: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Review AI responses with faculty validation.</a:t>
            </a:r>
          </a:p>
          <a:p>
            <a:pPr lvl="1"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IN" sz="1500" dirty="0"/>
              <a:t>Use feedback to refine prompts, update document index, and improve model accuracy.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78A3-0507-A3C8-A989-E38F41F8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430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System DEVELOPMENT APPROACH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81F1-8035-1098-C630-00503DD3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/>
              <a:t>The system uses:</a:t>
            </a:r>
          </a:p>
          <a:p>
            <a:r>
              <a:rPr lang="en-IN" sz="2400" dirty="0"/>
              <a:t>- IBM </a:t>
            </a:r>
            <a:r>
              <a:rPr lang="en-IN" sz="2400" dirty="0" err="1"/>
              <a:t>Watsonx</a:t>
            </a:r>
            <a:r>
              <a:rPr lang="en-IN" sz="2400" dirty="0"/>
              <a:t> (LangGraph + </a:t>
            </a:r>
            <a:r>
              <a:rPr lang="en-IN" sz="2400" dirty="0" err="1"/>
              <a:t>ReAct</a:t>
            </a:r>
            <a:r>
              <a:rPr lang="en-IN" sz="2400" dirty="0"/>
              <a:t>)</a:t>
            </a:r>
          </a:p>
          <a:p>
            <a:r>
              <a:rPr lang="en-IN" sz="2400" dirty="0"/>
              <a:t>- IBM Granite LLM for responses</a:t>
            </a:r>
          </a:p>
          <a:p>
            <a:r>
              <a:rPr lang="en-IN" sz="2400" dirty="0"/>
              <a:t>- Vector Index of NBA documents</a:t>
            </a:r>
          </a:p>
          <a:p>
            <a:r>
              <a:rPr lang="en-IN" sz="2400" dirty="0"/>
              <a:t>- Retrieval-Augmented Generation pipeline</a:t>
            </a:r>
          </a:p>
          <a:p>
            <a:r>
              <a:rPr lang="en-IN" sz="2400" dirty="0"/>
              <a:t>- Web chat interface for faculty queries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5DF098-4E6D-870D-1A92-EDAA2740F7AE}"/>
              </a:ext>
            </a:extLst>
          </p:cNvPr>
          <p:cNvSpPr>
            <a:spLocks noGrp="1"/>
          </p:cNvSpPr>
          <p:nvPr/>
        </p:nvSpPr>
        <p:spPr>
          <a:xfrm>
            <a:off x="1981200" y="503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838262-F64E-D3CB-D617-4D82E923DE1D}"/>
              </a:ext>
            </a:extLst>
          </p:cNvPr>
          <p:cNvSpPr>
            <a:spLocks noGrp="1"/>
          </p:cNvSpPr>
          <p:nvPr/>
        </p:nvSpPr>
        <p:spPr>
          <a:xfrm>
            <a:off x="1981200" y="18287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85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workflow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662572"/>
            <a:ext cx="11029615" cy="4673324"/>
          </a:xfrm>
        </p:spPr>
        <p:txBody>
          <a:bodyPr/>
          <a:lstStyle/>
          <a:p>
            <a:r>
              <a:rPr lang="en-IN" sz="2400" dirty="0"/>
              <a:t> Collect NBA criteria, past SARs, CO-PO documents</a:t>
            </a:r>
          </a:p>
          <a:p>
            <a:r>
              <a:rPr lang="en-IN" sz="2400" dirty="0"/>
              <a:t> Store documents in IBM Object Storage</a:t>
            </a:r>
          </a:p>
          <a:p>
            <a:r>
              <a:rPr lang="en-IN" sz="2400" dirty="0"/>
              <a:t> Index using Watson Discovery / custom vector database</a:t>
            </a:r>
          </a:p>
          <a:p>
            <a:r>
              <a:rPr lang="en-IN" sz="2400" dirty="0"/>
              <a:t> Use LangGraph + </a:t>
            </a:r>
            <a:r>
              <a:rPr lang="en-IN" sz="2400" dirty="0" err="1"/>
              <a:t>ReAct</a:t>
            </a:r>
            <a:r>
              <a:rPr lang="en-IN" sz="2400" dirty="0"/>
              <a:t> for orchestration</a:t>
            </a:r>
          </a:p>
          <a:p>
            <a:r>
              <a:rPr lang="en-IN" sz="2400" dirty="0"/>
              <a:t> Granite model for generating grounded responses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Deployment ON IBM WATSONX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702156"/>
            <a:ext cx="11029615" cy="4673324"/>
          </a:xfrm>
        </p:spPr>
        <p:txBody>
          <a:bodyPr/>
          <a:lstStyle/>
          <a:p>
            <a:r>
              <a:rPr lang="en-IN" sz="2400" dirty="0"/>
              <a:t>The agent is deployed using IBM </a:t>
            </a:r>
            <a:r>
              <a:rPr lang="en-IN" sz="2400" dirty="0" err="1"/>
              <a:t>Watsonx</a:t>
            </a:r>
            <a:r>
              <a:rPr lang="en-IN" sz="2400" dirty="0"/>
              <a:t>:</a:t>
            </a:r>
          </a:p>
          <a:p>
            <a:r>
              <a:rPr lang="en-IN" sz="2400" dirty="0"/>
              <a:t>- Model: mistral-large</a:t>
            </a:r>
          </a:p>
          <a:p>
            <a:r>
              <a:rPr lang="en-IN" sz="2400" dirty="0"/>
              <a:t>- Framework: LangGraph</a:t>
            </a:r>
          </a:p>
          <a:p>
            <a:r>
              <a:rPr lang="en-IN" sz="2400" dirty="0"/>
              <a:t>- Architecture: </a:t>
            </a:r>
            <a:r>
              <a:rPr lang="en-IN" sz="2400" dirty="0" err="1"/>
              <a:t>ReAct</a:t>
            </a:r>
            <a:endParaRPr lang="en-IN" sz="2400" dirty="0"/>
          </a:p>
          <a:p>
            <a:r>
              <a:rPr lang="en-IN" sz="2400" dirty="0"/>
              <a:t>- Instructions and document vector index configured</a:t>
            </a:r>
          </a:p>
          <a:p>
            <a:r>
              <a:rPr lang="en-IN" sz="2400" dirty="0"/>
              <a:t>- Live chat interface provides document-based answers</a:t>
            </a:r>
          </a:p>
          <a:p>
            <a:pPr marL="305435" indent="-305435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58460-50F2-E7D7-0518-AF8AD593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91" b="7064"/>
          <a:stretch>
            <a:fillRect/>
          </a:stretch>
        </p:blipFill>
        <p:spPr>
          <a:xfrm>
            <a:off x="1813033" y="4505400"/>
            <a:ext cx="7441325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94539"/>
            <a:ext cx="11029615" cy="4673324"/>
          </a:xfrm>
        </p:spPr>
        <p:txBody>
          <a:bodyPr>
            <a:normAutofit/>
          </a:bodyPr>
          <a:lstStyle/>
          <a:p>
            <a:r>
              <a:rPr lang="en-US" sz="2400" dirty="0"/>
              <a:t>- Successfully deployed RAG-based assistant</a:t>
            </a:r>
          </a:p>
          <a:p>
            <a:r>
              <a:rPr lang="en-US" sz="2400" dirty="0"/>
              <a:t>- Faculty queries answered with document-specific data</a:t>
            </a:r>
          </a:p>
          <a:p>
            <a:r>
              <a:rPr lang="en-US" sz="2400" dirty="0"/>
              <a:t>- Reduced manual effort in SAR preparation</a:t>
            </a:r>
          </a:p>
          <a:p>
            <a:r>
              <a:rPr lang="en-US" sz="2400" dirty="0"/>
              <a:t>- Screenshots show live interaction with agent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9663-25E6-B8A5-E76F-0410DDFC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INSTRUCTIONS GIVEN TO AGENT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59CCA-AA96-36D0-2F51-EDD74AC9B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82" b="-469"/>
          <a:stretch>
            <a:fillRect/>
          </a:stretch>
        </p:blipFill>
        <p:spPr>
          <a:xfrm>
            <a:off x="581192" y="1438138"/>
            <a:ext cx="10848808" cy="5111844"/>
          </a:xfrm>
        </p:spPr>
      </p:pic>
    </p:spTree>
    <p:extLst>
      <p:ext uri="{BB962C8B-B14F-4D97-AF65-F5344CB8AC3E}">
        <p14:creationId xmlns:p14="http://schemas.microsoft.com/office/powerpoint/2010/main" val="287213413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1295</TotalTime>
  <Words>707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AGENT FOR NBA ACCREDITATION PROCESS</vt:lpstr>
      <vt:lpstr>OUTLINE</vt:lpstr>
      <vt:lpstr>Problem Statement</vt:lpstr>
      <vt:lpstr>Proposed Solution</vt:lpstr>
      <vt:lpstr>System DEVELOPMENT APPROACH </vt:lpstr>
      <vt:lpstr>System workflow</vt:lpstr>
      <vt:lpstr>Deployment ON IBM WATSONX</vt:lpstr>
      <vt:lpstr>Result</vt:lpstr>
      <vt:lpstr>INSTRUCTIONS GIVEN TO AGENT AI</vt:lpstr>
      <vt:lpstr>PROMPTS/QUESTIONS AND OUTPUTS </vt:lpstr>
      <vt:lpstr>PROMPTS/QUESTIONS AND OUTPUTS 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Vishnu B</cp:lastModifiedBy>
  <cp:revision>25</cp:revision>
  <dcterms:created xsi:type="dcterms:W3CDTF">2021-05-26T16:50:10Z</dcterms:created>
  <dcterms:modified xsi:type="dcterms:W3CDTF">2025-08-04T15:44:27Z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