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true" flipV="true" rot="0">
            <a:off x="12005738" y="2260462"/>
            <a:ext cx="7641615" cy="5845836"/>
          </a:xfrm>
          <a:custGeom>
            <a:avLst/>
            <a:gdLst/>
            <a:ahLst/>
            <a:cxnLst/>
            <a:rect r="r" b="b" t="t" l="l"/>
            <a:pathLst>
              <a:path h="5845836" w="7641615">
                <a:moveTo>
                  <a:pt x="7641616" y="5845836"/>
                </a:moveTo>
                <a:lnTo>
                  <a:pt x="0" y="5845836"/>
                </a:lnTo>
                <a:lnTo>
                  <a:pt x="0" y="0"/>
                </a:lnTo>
                <a:lnTo>
                  <a:pt x="7641616" y="0"/>
                </a:lnTo>
                <a:lnTo>
                  <a:pt x="7641616" y="5845836"/>
                </a:lnTo>
                <a:close/>
              </a:path>
            </a:pathLst>
          </a:custGeom>
          <a:blipFill>
            <a:blip r:embed="rId2"/>
            <a:stretch>
              <a:fillRect l="0" t="0" r="0" b="0"/>
            </a:stretch>
          </a:blipFill>
        </p:spPr>
      </p:sp>
      <p:grpSp>
        <p:nvGrpSpPr>
          <p:cNvPr name="Group 3" id="3"/>
          <p:cNvGrpSpPr/>
          <p:nvPr/>
        </p:nvGrpSpPr>
        <p:grpSpPr>
          <a:xfrm rot="0">
            <a:off x="1351443" y="1947236"/>
            <a:ext cx="11330431" cy="6472287"/>
            <a:chOff x="0" y="0"/>
            <a:chExt cx="15107241" cy="8629716"/>
          </a:xfrm>
        </p:grpSpPr>
        <p:sp>
          <p:nvSpPr>
            <p:cNvPr name="TextBox 4" id="4"/>
            <p:cNvSpPr txBox="true"/>
            <p:nvPr/>
          </p:nvSpPr>
          <p:spPr>
            <a:xfrm rot="0">
              <a:off x="0" y="-9525"/>
              <a:ext cx="4915988" cy="619125"/>
            </a:xfrm>
            <a:prstGeom prst="rect">
              <a:avLst/>
            </a:prstGeom>
          </p:spPr>
          <p:txBody>
            <a:bodyPr anchor="t" rtlCol="false" tIns="0" lIns="0" bIns="0" rIns="0">
              <a:spAutoFit/>
            </a:bodyPr>
            <a:lstStyle/>
            <a:p>
              <a:pPr>
                <a:lnSpc>
                  <a:spcPts val="3600"/>
                </a:lnSpc>
              </a:pPr>
            </a:p>
          </p:txBody>
        </p:sp>
        <p:sp>
          <p:nvSpPr>
            <p:cNvPr name="TextBox 5" id="5"/>
            <p:cNvSpPr txBox="true"/>
            <p:nvPr/>
          </p:nvSpPr>
          <p:spPr>
            <a:xfrm rot="0">
              <a:off x="0" y="2027964"/>
              <a:ext cx="15107241" cy="5310717"/>
            </a:xfrm>
            <a:prstGeom prst="rect">
              <a:avLst/>
            </a:prstGeom>
          </p:spPr>
          <p:txBody>
            <a:bodyPr anchor="t" rtlCol="false" tIns="0" lIns="0" bIns="0" rIns="0">
              <a:spAutoFit/>
            </a:bodyPr>
            <a:lstStyle/>
            <a:p>
              <a:pPr>
                <a:lnSpc>
                  <a:spcPts val="15400"/>
                </a:lnSpc>
              </a:pPr>
              <a:r>
                <a:rPr lang="en-US" sz="14000">
                  <a:solidFill>
                    <a:srgbClr val="FFFFFF"/>
                  </a:solidFill>
                  <a:latin typeface="Poppins Medium Bold"/>
                </a:rPr>
                <a:t>Deep Fake </a:t>
              </a:r>
            </a:p>
            <a:p>
              <a:pPr>
                <a:lnSpc>
                  <a:spcPts val="15400"/>
                </a:lnSpc>
              </a:pPr>
              <a:r>
                <a:rPr lang="en-US" sz="14000">
                  <a:solidFill>
                    <a:srgbClr val="FFFFFF"/>
                  </a:solidFill>
                  <a:latin typeface="Poppins Medium Bold"/>
                </a:rPr>
                <a:t>Detection</a:t>
              </a:r>
            </a:p>
          </p:txBody>
        </p:sp>
        <p:sp>
          <p:nvSpPr>
            <p:cNvPr name="TextBox 6" id="6"/>
            <p:cNvSpPr txBox="true"/>
            <p:nvPr/>
          </p:nvSpPr>
          <p:spPr>
            <a:xfrm rot="0">
              <a:off x="0" y="8006993"/>
              <a:ext cx="15107241" cy="622723"/>
            </a:xfrm>
            <a:prstGeom prst="rect">
              <a:avLst/>
            </a:prstGeom>
          </p:spPr>
          <p:txBody>
            <a:bodyPr anchor="t" rtlCol="false" tIns="0" lIns="0" bIns="0" rIns="0">
              <a:spAutoFit/>
            </a:bodyPr>
            <a:lstStyle/>
            <a:p>
              <a:pPr>
                <a:lnSpc>
                  <a:spcPts val="3919"/>
                </a:lnSpc>
              </a:pPr>
              <a:r>
                <a:rPr lang="en-US" sz="2799" spc="55">
                  <a:solidFill>
                    <a:srgbClr val="FFFFFF"/>
                  </a:solidFill>
                  <a:latin typeface="Poppins Medium"/>
                </a:rPr>
                <a:t> Safeguarding Reality, Unmasking Illusions</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028700" y="176342"/>
            <a:ext cx="14811170" cy="9934315"/>
            <a:chOff x="0" y="0"/>
            <a:chExt cx="19748227" cy="13245754"/>
          </a:xfrm>
        </p:grpSpPr>
        <p:sp>
          <p:nvSpPr>
            <p:cNvPr name="TextBox 3" id="3"/>
            <p:cNvSpPr txBox="true"/>
            <p:nvPr/>
          </p:nvSpPr>
          <p:spPr>
            <a:xfrm rot="0">
              <a:off x="0" y="3139094"/>
              <a:ext cx="19748227" cy="10106660"/>
            </a:xfrm>
            <a:prstGeom prst="rect">
              <a:avLst/>
            </a:prstGeom>
          </p:spPr>
          <p:txBody>
            <a:bodyPr anchor="t" rtlCol="false" tIns="0" lIns="0" bIns="0" rIns="0">
              <a:spAutoFit/>
            </a:bodyPr>
            <a:lstStyle/>
            <a:p>
              <a:pPr algn="l" marL="582930" indent="-291465" lvl="1">
                <a:lnSpc>
                  <a:spcPts val="3779"/>
                </a:lnSpc>
                <a:spcBef>
                  <a:spcPct val="0"/>
                </a:spcBef>
                <a:buFont typeface="Arial"/>
                <a:buChar char="•"/>
              </a:pPr>
              <a:r>
                <a:rPr lang="en-US" sz="2700">
                  <a:solidFill>
                    <a:srgbClr val="FFFFFF"/>
                  </a:solidFill>
                  <a:latin typeface="Poppins Light"/>
                </a:rPr>
                <a:t>Deepfake detection will become crucial as the prevalence of synthetic media rises.</a:t>
              </a:r>
            </a:p>
            <a:p>
              <a:pPr algn="l">
                <a:lnSpc>
                  <a:spcPts val="3779"/>
                </a:lnSpc>
                <a:spcBef>
                  <a:spcPct val="0"/>
                </a:spcBef>
              </a:pPr>
            </a:p>
            <a:p>
              <a:pPr algn="l" marL="582928" indent="-291464" lvl="1">
                <a:lnSpc>
                  <a:spcPts val="3779"/>
                </a:lnSpc>
                <a:spcBef>
                  <a:spcPct val="0"/>
                </a:spcBef>
                <a:buFont typeface="Arial"/>
                <a:buChar char="•"/>
              </a:pPr>
              <a:r>
                <a:rPr lang="en-US" sz="2699" u="none">
                  <a:solidFill>
                    <a:srgbClr val="FFFFFF"/>
                  </a:solidFill>
                  <a:latin typeface="Poppins Light"/>
                </a:rPr>
                <a:t>Advancements in Artificial Intelligence and Machine Learning will be harnessed for more robust deepfake detection techniques.</a:t>
              </a:r>
            </a:p>
            <a:p>
              <a:pPr algn="l">
                <a:lnSpc>
                  <a:spcPts val="3779"/>
                </a:lnSpc>
                <a:spcBef>
                  <a:spcPct val="0"/>
                </a:spcBef>
              </a:pPr>
            </a:p>
            <a:p>
              <a:pPr algn="l" marL="582930" indent="-291465" lvl="1">
                <a:lnSpc>
                  <a:spcPts val="3779"/>
                </a:lnSpc>
                <a:spcBef>
                  <a:spcPct val="0"/>
                </a:spcBef>
                <a:buFont typeface="Arial"/>
                <a:buChar char="•"/>
              </a:pPr>
              <a:r>
                <a:rPr lang="en-US" sz="2700" u="none">
                  <a:solidFill>
                    <a:srgbClr val="FFFFFF"/>
                  </a:solidFill>
                  <a:latin typeface="Poppins Light"/>
                </a:rPr>
                <a:t>Intelligent Automation will play a key role in streamlining and enhancing deepfake detection processes.</a:t>
              </a:r>
            </a:p>
            <a:p>
              <a:pPr algn="l">
                <a:lnSpc>
                  <a:spcPts val="3779"/>
                </a:lnSpc>
                <a:spcBef>
                  <a:spcPct val="0"/>
                </a:spcBef>
              </a:pPr>
            </a:p>
            <a:p>
              <a:pPr algn="l" marL="582928" indent="-291464" lvl="1">
                <a:lnSpc>
                  <a:spcPts val="3779"/>
                </a:lnSpc>
                <a:spcBef>
                  <a:spcPct val="0"/>
                </a:spcBef>
                <a:buFont typeface="Arial"/>
                <a:buChar char="•"/>
              </a:pPr>
              <a:r>
                <a:rPr lang="en-US" sz="2699" u="none">
                  <a:solidFill>
                    <a:srgbClr val="FFFFFF"/>
                  </a:solidFill>
                  <a:latin typeface="Poppins Light"/>
                </a:rPr>
                <a:t>Edge Computing solutions will gain prominence for real-time analysis in decentralized environments to combat deepfake threats.</a:t>
              </a:r>
            </a:p>
            <a:p>
              <a:pPr algn="l">
                <a:lnSpc>
                  <a:spcPts val="3779"/>
                </a:lnSpc>
                <a:spcBef>
                  <a:spcPct val="0"/>
                </a:spcBef>
              </a:pPr>
            </a:p>
            <a:p>
              <a:pPr algn="l" marL="582930" indent="-291465" lvl="1">
                <a:lnSpc>
                  <a:spcPts val="3779"/>
                </a:lnSpc>
                <a:spcBef>
                  <a:spcPct val="0"/>
                </a:spcBef>
                <a:buFont typeface="Arial"/>
                <a:buChar char="•"/>
              </a:pPr>
              <a:r>
                <a:rPr lang="en-US" sz="2700" u="none">
                  <a:solidFill>
                    <a:srgbClr val="FFFFFF"/>
                  </a:solidFill>
                  <a:latin typeface="Poppins Light"/>
                </a:rPr>
                <a:t>Edge Computing will also gain more interest as businesses adjust to new ways of operating</a:t>
              </a:r>
            </a:p>
            <a:p>
              <a:pPr algn="l">
                <a:lnSpc>
                  <a:spcPts val="3779"/>
                </a:lnSpc>
                <a:spcBef>
                  <a:spcPct val="0"/>
                </a:spcBef>
              </a:pPr>
            </a:p>
            <a:p>
              <a:pPr algn="l" marL="582930" indent="-291465" lvl="1">
                <a:lnSpc>
                  <a:spcPts val="3779"/>
                </a:lnSpc>
                <a:spcBef>
                  <a:spcPct val="0"/>
                </a:spcBef>
                <a:buFont typeface="Arial"/>
                <a:buChar char="•"/>
              </a:pPr>
              <a:r>
                <a:rPr lang="en-US" sz="2700" u="none">
                  <a:solidFill>
                    <a:srgbClr val="FFFFFF"/>
                  </a:solidFill>
                  <a:latin typeface="Poppins Light"/>
                </a:rPr>
                <a:t>Implementing DevOps practices will be essential for integrating and optimizing diverse technologies in the pursuit of effective deepfake detection.</a:t>
              </a:r>
            </a:p>
          </p:txBody>
        </p:sp>
        <p:sp>
          <p:nvSpPr>
            <p:cNvPr name="TextBox 4" id="4"/>
            <p:cNvSpPr txBox="true"/>
            <p:nvPr/>
          </p:nvSpPr>
          <p:spPr>
            <a:xfrm rot="0">
              <a:off x="0" y="0"/>
              <a:ext cx="19748227" cy="1409700"/>
            </a:xfrm>
            <a:prstGeom prst="rect">
              <a:avLst/>
            </a:prstGeom>
          </p:spPr>
          <p:txBody>
            <a:bodyPr anchor="t" rtlCol="false" tIns="0" lIns="0" bIns="0" rIns="0">
              <a:spAutoFit/>
            </a:bodyPr>
            <a:lstStyle/>
            <a:p>
              <a:pPr>
                <a:lnSpc>
                  <a:spcPts val="8400"/>
                </a:lnSpc>
              </a:pPr>
              <a:r>
                <a:rPr lang="en-US" sz="7000">
                  <a:solidFill>
                    <a:srgbClr val="FFFFFF"/>
                  </a:solidFill>
                  <a:latin typeface="Poppins Medium Bold"/>
                </a:rPr>
                <a:t>Future Goals of Our Model</a:t>
              </a:r>
            </a:p>
          </p:txBody>
        </p:sp>
        <p:sp>
          <p:nvSpPr>
            <p:cNvPr name="AutoShape 5" id="5"/>
            <p:cNvSpPr/>
            <p:nvPr/>
          </p:nvSpPr>
          <p:spPr>
            <a:xfrm>
              <a:off x="0" y="2193838"/>
              <a:ext cx="19748227" cy="0"/>
            </a:xfrm>
            <a:prstGeom prst="line">
              <a:avLst/>
            </a:prstGeom>
            <a:ln cap="rnd" w="25400">
              <a:solidFill>
                <a:srgbClr val="10B5BF"/>
              </a:solidFill>
              <a:prstDash val="solid"/>
              <a:headEnd type="none" len="sm" w="sm"/>
              <a:tailEnd type="none" len="sm" w="sm"/>
            </a:ln>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393127" y="4569234"/>
            <a:ext cx="10336162" cy="2464158"/>
            <a:chOff x="0" y="0"/>
            <a:chExt cx="13781550" cy="3285543"/>
          </a:xfrm>
        </p:grpSpPr>
        <p:sp>
          <p:nvSpPr>
            <p:cNvPr name="TextBox 3" id="3"/>
            <p:cNvSpPr txBox="true"/>
            <p:nvPr/>
          </p:nvSpPr>
          <p:spPr>
            <a:xfrm rot="0">
              <a:off x="0" y="2666418"/>
              <a:ext cx="13781550" cy="619125"/>
            </a:xfrm>
            <a:prstGeom prst="rect">
              <a:avLst/>
            </a:prstGeom>
          </p:spPr>
          <p:txBody>
            <a:bodyPr anchor="t" rtlCol="false" tIns="0" lIns="0" bIns="0" rIns="0">
              <a:spAutoFit/>
            </a:bodyPr>
            <a:lstStyle/>
            <a:p>
              <a:pPr>
                <a:lnSpc>
                  <a:spcPts val="3600"/>
                </a:lnSpc>
              </a:pPr>
            </a:p>
          </p:txBody>
        </p:sp>
        <p:sp>
          <p:nvSpPr>
            <p:cNvPr name="TextBox 4" id="4"/>
            <p:cNvSpPr txBox="true"/>
            <p:nvPr/>
          </p:nvSpPr>
          <p:spPr>
            <a:xfrm rot="0">
              <a:off x="0" y="0"/>
              <a:ext cx="13781550" cy="1828800"/>
            </a:xfrm>
            <a:prstGeom prst="rect">
              <a:avLst/>
            </a:prstGeom>
          </p:spPr>
          <p:txBody>
            <a:bodyPr anchor="t" rtlCol="false" tIns="0" lIns="0" bIns="0" rIns="0">
              <a:spAutoFit/>
            </a:bodyPr>
            <a:lstStyle/>
            <a:p>
              <a:pPr>
                <a:lnSpc>
                  <a:spcPts val="10800"/>
                </a:lnSpc>
              </a:pPr>
              <a:r>
                <a:rPr lang="en-US" sz="9000">
                  <a:solidFill>
                    <a:srgbClr val="FFFFFF"/>
                  </a:solidFill>
                  <a:latin typeface="Poppins Medium Bold"/>
                </a:rPr>
                <a:t>Thank You!</a:t>
              </a:r>
            </a:p>
          </p:txBody>
        </p:sp>
      </p:grpSp>
      <p:sp>
        <p:nvSpPr>
          <p:cNvPr name="Freeform 5" id="5"/>
          <p:cNvSpPr/>
          <p:nvPr/>
        </p:nvSpPr>
        <p:spPr>
          <a:xfrm flipH="false" flipV="false" rot="0">
            <a:off x="9144000" y="-1400753"/>
            <a:ext cx="7160084" cy="5477464"/>
          </a:xfrm>
          <a:custGeom>
            <a:avLst/>
            <a:gdLst/>
            <a:ahLst/>
            <a:cxnLst/>
            <a:rect r="r" b="b" t="t" l="l"/>
            <a:pathLst>
              <a:path h="5477464" w="7160084">
                <a:moveTo>
                  <a:pt x="0" y="0"/>
                </a:moveTo>
                <a:lnTo>
                  <a:pt x="7160084" y="0"/>
                </a:lnTo>
                <a:lnTo>
                  <a:pt x="7160084" y="5477464"/>
                </a:lnTo>
                <a:lnTo>
                  <a:pt x="0" y="5477464"/>
                </a:lnTo>
                <a:lnTo>
                  <a:pt x="0" y="0"/>
                </a:lnTo>
                <a:close/>
              </a:path>
            </a:pathLst>
          </a:custGeom>
          <a:blipFill>
            <a:blip r:embed="rId2"/>
            <a:stretch>
              <a:fillRect l="0" t="0" r="0" b="0"/>
            </a:stretch>
          </a:blipFill>
        </p:spPr>
      </p:sp>
      <p:sp>
        <p:nvSpPr>
          <p:cNvPr name="Freeform 6" id="6"/>
          <p:cNvSpPr/>
          <p:nvPr/>
        </p:nvSpPr>
        <p:spPr>
          <a:xfrm flipH="true" flipV="false" rot="-7698346">
            <a:off x="14309952" y="2598981"/>
            <a:ext cx="2866797" cy="2955461"/>
          </a:xfrm>
          <a:custGeom>
            <a:avLst/>
            <a:gdLst/>
            <a:ahLst/>
            <a:cxnLst/>
            <a:rect r="r" b="b" t="t" l="l"/>
            <a:pathLst>
              <a:path h="2955461" w="2866797">
                <a:moveTo>
                  <a:pt x="2866796" y="0"/>
                </a:moveTo>
                <a:lnTo>
                  <a:pt x="0" y="0"/>
                </a:lnTo>
                <a:lnTo>
                  <a:pt x="0" y="2955460"/>
                </a:lnTo>
                <a:lnTo>
                  <a:pt x="2866796" y="2955460"/>
                </a:lnTo>
                <a:lnTo>
                  <a:pt x="2866796"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14436964" y="410048"/>
            <a:ext cx="3282359" cy="3383875"/>
          </a:xfrm>
          <a:custGeom>
            <a:avLst/>
            <a:gdLst/>
            <a:ahLst/>
            <a:cxnLst/>
            <a:rect r="r" b="b" t="t" l="l"/>
            <a:pathLst>
              <a:path h="3383875" w="3282359">
                <a:moveTo>
                  <a:pt x="0" y="0"/>
                </a:moveTo>
                <a:lnTo>
                  <a:pt x="3282359" y="0"/>
                </a:lnTo>
                <a:lnTo>
                  <a:pt x="3282359" y="3383875"/>
                </a:lnTo>
                <a:lnTo>
                  <a:pt x="0" y="3383875"/>
                </a:lnTo>
                <a:lnTo>
                  <a:pt x="0" y="0"/>
                </a:lnTo>
                <a:close/>
              </a:path>
            </a:pathLst>
          </a:custGeom>
          <a:blipFill>
            <a:blip r:embed="rId2"/>
            <a:stretch>
              <a:fillRect l="0" t="0" r="0" b="0"/>
            </a:stretch>
          </a:blipFill>
        </p:spPr>
      </p:sp>
      <p:grpSp>
        <p:nvGrpSpPr>
          <p:cNvPr name="Group 3" id="3"/>
          <p:cNvGrpSpPr/>
          <p:nvPr/>
        </p:nvGrpSpPr>
        <p:grpSpPr>
          <a:xfrm rot="0">
            <a:off x="1028700" y="1798995"/>
            <a:ext cx="8833319" cy="1994929"/>
            <a:chOff x="0" y="0"/>
            <a:chExt cx="11777759" cy="2659905"/>
          </a:xfrm>
        </p:grpSpPr>
        <p:sp>
          <p:nvSpPr>
            <p:cNvPr name="TextBox 4" id="4"/>
            <p:cNvSpPr txBox="true"/>
            <p:nvPr/>
          </p:nvSpPr>
          <p:spPr>
            <a:xfrm rot="0">
              <a:off x="0" y="0"/>
              <a:ext cx="11777759" cy="1371600"/>
            </a:xfrm>
            <a:prstGeom prst="rect">
              <a:avLst/>
            </a:prstGeom>
          </p:spPr>
          <p:txBody>
            <a:bodyPr anchor="t" rtlCol="false" tIns="0" lIns="0" bIns="0" rIns="0">
              <a:spAutoFit/>
            </a:bodyPr>
            <a:lstStyle/>
            <a:p>
              <a:pPr>
                <a:lnSpc>
                  <a:spcPts val="8160"/>
                </a:lnSpc>
              </a:pPr>
              <a:r>
                <a:rPr lang="en-US" sz="6800">
                  <a:solidFill>
                    <a:srgbClr val="FFFFFF"/>
                  </a:solidFill>
                  <a:latin typeface="Poppins Medium Bold"/>
                </a:rPr>
                <a:t>Problem Statement</a:t>
              </a:r>
            </a:p>
          </p:txBody>
        </p:sp>
        <p:sp>
          <p:nvSpPr>
            <p:cNvPr name="TextBox 5" id="5"/>
            <p:cNvSpPr txBox="true"/>
            <p:nvPr/>
          </p:nvSpPr>
          <p:spPr>
            <a:xfrm rot="0">
              <a:off x="0" y="1983630"/>
              <a:ext cx="11777759" cy="676275"/>
            </a:xfrm>
            <a:prstGeom prst="rect">
              <a:avLst/>
            </a:prstGeom>
          </p:spPr>
          <p:txBody>
            <a:bodyPr anchor="t" rtlCol="false" tIns="0" lIns="0" bIns="0" rIns="0">
              <a:spAutoFit/>
            </a:bodyPr>
            <a:lstStyle/>
            <a:p>
              <a:pPr>
                <a:lnSpc>
                  <a:spcPts val="4200"/>
                </a:lnSpc>
              </a:pPr>
            </a:p>
          </p:txBody>
        </p:sp>
      </p:grpSp>
      <p:sp>
        <p:nvSpPr>
          <p:cNvPr name="TextBox 6" id="6"/>
          <p:cNvSpPr txBox="true"/>
          <p:nvPr/>
        </p:nvSpPr>
        <p:spPr>
          <a:xfrm rot="0">
            <a:off x="1028700" y="3543300"/>
            <a:ext cx="11874576" cy="4385177"/>
          </a:xfrm>
          <a:prstGeom prst="rect">
            <a:avLst/>
          </a:prstGeom>
        </p:spPr>
        <p:txBody>
          <a:bodyPr anchor="t" rtlCol="false" tIns="0" lIns="0" bIns="0" rIns="0">
            <a:spAutoFit/>
          </a:bodyPr>
          <a:lstStyle/>
          <a:p>
            <a:pPr>
              <a:lnSpc>
                <a:spcPts val="4355"/>
              </a:lnSpc>
            </a:pPr>
            <a:r>
              <a:rPr lang="en-US" sz="2903">
                <a:solidFill>
                  <a:srgbClr val="FFFFFF"/>
                </a:solidFill>
                <a:latin typeface="Poppins Medium"/>
              </a:rPr>
              <a:t>Develop a comprehensive Deep Fake and Audio Detection System to identify manipulated or synthetic media content, with a primary emphasis on videos. The system should leverage advanced techniques in computer vision and machine learning to distinguish between authentic and deep fake videos, as well as incorporate robust audio detection capabilities to identify potential manipulations in the audio components of the media content.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2695601" y="2504489"/>
            <a:ext cx="3324717" cy="2343736"/>
            <a:chOff x="0" y="0"/>
            <a:chExt cx="875646" cy="617280"/>
          </a:xfrm>
        </p:grpSpPr>
        <p:sp>
          <p:nvSpPr>
            <p:cNvPr name="Freeform 3" id="3"/>
            <p:cNvSpPr/>
            <p:nvPr/>
          </p:nvSpPr>
          <p:spPr>
            <a:xfrm flipH="false" flipV="false" rot="0">
              <a:off x="0" y="0"/>
              <a:ext cx="875646" cy="617280"/>
            </a:xfrm>
            <a:custGeom>
              <a:avLst/>
              <a:gdLst/>
              <a:ahLst/>
              <a:cxnLst/>
              <a:rect r="r" b="b" t="t" l="l"/>
              <a:pathLst>
                <a:path h="617280" w="875646">
                  <a:moveTo>
                    <a:pt x="118758" y="0"/>
                  </a:moveTo>
                  <a:lnTo>
                    <a:pt x="756887" y="0"/>
                  </a:lnTo>
                  <a:cubicBezTo>
                    <a:pt x="788384" y="0"/>
                    <a:pt x="818591" y="12512"/>
                    <a:pt x="840862" y="34784"/>
                  </a:cubicBezTo>
                  <a:cubicBezTo>
                    <a:pt x="863134" y="57055"/>
                    <a:pt x="875646" y="87262"/>
                    <a:pt x="875646" y="118758"/>
                  </a:cubicBezTo>
                  <a:lnTo>
                    <a:pt x="875646" y="498522"/>
                  </a:lnTo>
                  <a:cubicBezTo>
                    <a:pt x="875646" y="530019"/>
                    <a:pt x="863134" y="560225"/>
                    <a:pt x="840862" y="582497"/>
                  </a:cubicBezTo>
                  <a:cubicBezTo>
                    <a:pt x="818591" y="604768"/>
                    <a:pt x="788384" y="617280"/>
                    <a:pt x="756887" y="617280"/>
                  </a:cubicBezTo>
                  <a:lnTo>
                    <a:pt x="118758" y="617280"/>
                  </a:lnTo>
                  <a:cubicBezTo>
                    <a:pt x="87262" y="617280"/>
                    <a:pt x="57055" y="604768"/>
                    <a:pt x="34784" y="582497"/>
                  </a:cubicBezTo>
                  <a:cubicBezTo>
                    <a:pt x="12512" y="560225"/>
                    <a:pt x="0" y="530019"/>
                    <a:pt x="0" y="498522"/>
                  </a:cubicBezTo>
                  <a:lnTo>
                    <a:pt x="0" y="118758"/>
                  </a:lnTo>
                  <a:cubicBezTo>
                    <a:pt x="0" y="87262"/>
                    <a:pt x="12512" y="57055"/>
                    <a:pt x="34784" y="34784"/>
                  </a:cubicBezTo>
                  <a:cubicBezTo>
                    <a:pt x="57055" y="12512"/>
                    <a:pt x="87262" y="0"/>
                    <a:pt x="118758" y="0"/>
                  </a:cubicBezTo>
                  <a:close/>
                </a:path>
              </a:pathLst>
            </a:custGeom>
            <a:solidFill>
              <a:srgbClr val="E0FBFB"/>
            </a:solidFill>
          </p:spPr>
        </p:sp>
        <p:sp>
          <p:nvSpPr>
            <p:cNvPr name="TextBox 4" id="4"/>
            <p:cNvSpPr txBox="true"/>
            <p:nvPr/>
          </p:nvSpPr>
          <p:spPr>
            <a:xfrm>
              <a:off x="0" y="-47625"/>
              <a:ext cx="875646" cy="664905"/>
            </a:xfrm>
            <a:prstGeom prst="rect">
              <a:avLst/>
            </a:prstGeom>
          </p:spPr>
          <p:txBody>
            <a:bodyPr anchor="ctr" rtlCol="false" tIns="50800" lIns="50800" bIns="50800" rIns="50800"/>
            <a:lstStyle/>
            <a:p>
              <a:pPr algn="ctr">
                <a:lnSpc>
                  <a:spcPts val="4339"/>
                </a:lnSpc>
                <a:spcBef>
                  <a:spcPct val="0"/>
                </a:spcBef>
              </a:pPr>
              <a:r>
                <a:rPr lang="en-US" sz="3099">
                  <a:solidFill>
                    <a:srgbClr val="000000"/>
                  </a:solidFill>
                  <a:latin typeface="Canva Sans"/>
                </a:rPr>
                <a:t>Upload</a:t>
              </a:r>
            </a:p>
          </p:txBody>
        </p:sp>
      </p:grpSp>
      <p:sp>
        <p:nvSpPr>
          <p:cNvPr name="TextBox 5" id="5"/>
          <p:cNvSpPr txBox="true"/>
          <p:nvPr/>
        </p:nvSpPr>
        <p:spPr>
          <a:xfrm rot="0">
            <a:off x="849588" y="766164"/>
            <a:ext cx="6502080" cy="1143000"/>
          </a:xfrm>
          <a:prstGeom prst="rect">
            <a:avLst/>
          </a:prstGeom>
        </p:spPr>
        <p:txBody>
          <a:bodyPr anchor="t" rtlCol="false" tIns="0" lIns="0" bIns="0" rIns="0">
            <a:spAutoFit/>
          </a:bodyPr>
          <a:lstStyle/>
          <a:p>
            <a:pPr>
              <a:lnSpc>
                <a:spcPts val="9000"/>
              </a:lnSpc>
            </a:pPr>
            <a:r>
              <a:rPr lang="en-US" sz="7500">
                <a:solidFill>
                  <a:srgbClr val="E0FBFB"/>
                </a:solidFill>
                <a:latin typeface="Poppins Medium Bold"/>
              </a:rPr>
              <a:t>OBJECTIVE</a:t>
            </a:r>
          </a:p>
        </p:txBody>
      </p:sp>
      <p:grpSp>
        <p:nvGrpSpPr>
          <p:cNvPr name="Group 6" id="6"/>
          <p:cNvGrpSpPr/>
          <p:nvPr/>
        </p:nvGrpSpPr>
        <p:grpSpPr>
          <a:xfrm rot="0">
            <a:off x="10703413" y="2504489"/>
            <a:ext cx="3324717" cy="2343736"/>
            <a:chOff x="0" y="0"/>
            <a:chExt cx="875646" cy="617280"/>
          </a:xfrm>
        </p:grpSpPr>
        <p:sp>
          <p:nvSpPr>
            <p:cNvPr name="Freeform 7" id="7"/>
            <p:cNvSpPr/>
            <p:nvPr/>
          </p:nvSpPr>
          <p:spPr>
            <a:xfrm flipH="false" flipV="false" rot="0">
              <a:off x="0" y="0"/>
              <a:ext cx="875646" cy="617280"/>
            </a:xfrm>
            <a:custGeom>
              <a:avLst/>
              <a:gdLst/>
              <a:ahLst/>
              <a:cxnLst/>
              <a:rect r="r" b="b" t="t" l="l"/>
              <a:pathLst>
                <a:path h="617280" w="875646">
                  <a:moveTo>
                    <a:pt x="118758" y="0"/>
                  </a:moveTo>
                  <a:lnTo>
                    <a:pt x="756887" y="0"/>
                  </a:lnTo>
                  <a:cubicBezTo>
                    <a:pt x="788384" y="0"/>
                    <a:pt x="818591" y="12512"/>
                    <a:pt x="840862" y="34784"/>
                  </a:cubicBezTo>
                  <a:cubicBezTo>
                    <a:pt x="863134" y="57055"/>
                    <a:pt x="875646" y="87262"/>
                    <a:pt x="875646" y="118758"/>
                  </a:cubicBezTo>
                  <a:lnTo>
                    <a:pt x="875646" y="498522"/>
                  </a:lnTo>
                  <a:cubicBezTo>
                    <a:pt x="875646" y="530019"/>
                    <a:pt x="863134" y="560225"/>
                    <a:pt x="840862" y="582497"/>
                  </a:cubicBezTo>
                  <a:cubicBezTo>
                    <a:pt x="818591" y="604768"/>
                    <a:pt x="788384" y="617280"/>
                    <a:pt x="756887" y="617280"/>
                  </a:cubicBezTo>
                  <a:lnTo>
                    <a:pt x="118758" y="617280"/>
                  </a:lnTo>
                  <a:cubicBezTo>
                    <a:pt x="87262" y="617280"/>
                    <a:pt x="57055" y="604768"/>
                    <a:pt x="34784" y="582497"/>
                  </a:cubicBezTo>
                  <a:cubicBezTo>
                    <a:pt x="12512" y="560225"/>
                    <a:pt x="0" y="530019"/>
                    <a:pt x="0" y="498522"/>
                  </a:cubicBezTo>
                  <a:lnTo>
                    <a:pt x="0" y="118758"/>
                  </a:lnTo>
                  <a:cubicBezTo>
                    <a:pt x="0" y="87262"/>
                    <a:pt x="12512" y="57055"/>
                    <a:pt x="34784" y="34784"/>
                  </a:cubicBezTo>
                  <a:cubicBezTo>
                    <a:pt x="57055" y="12512"/>
                    <a:pt x="87262" y="0"/>
                    <a:pt x="118758" y="0"/>
                  </a:cubicBezTo>
                  <a:close/>
                </a:path>
              </a:pathLst>
            </a:custGeom>
            <a:solidFill>
              <a:srgbClr val="E0FBFB"/>
            </a:solidFill>
          </p:spPr>
        </p:sp>
        <p:sp>
          <p:nvSpPr>
            <p:cNvPr name="TextBox 8" id="8"/>
            <p:cNvSpPr txBox="true"/>
            <p:nvPr/>
          </p:nvSpPr>
          <p:spPr>
            <a:xfrm>
              <a:off x="0" y="-47625"/>
              <a:ext cx="875646" cy="664905"/>
            </a:xfrm>
            <a:prstGeom prst="rect">
              <a:avLst/>
            </a:prstGeom>
          </p:spPr>
          <p:txBody>
            <a:bodyPr anchor="ctr" rtlCol="false" tIns="50800" lIns="50800" bIns="50800" rIns="50800"/>
            <a:lstStyle/>
            <a:p>
              <a:pPr algn="ctr">
                <a:lnSpc>
                  <a:spcPts val="4339"/>
                </a:lnSpc>
                <a:spcBef>
                  <a:spcPct val="0"/>
                </a:spcBef>
              </a:pPr>
              <a:r>
                <a:rPr lang="en-US" sz="3099">
                  <a:solidFill>
                    <a:srgbClr val="000000"/>
                  </a:solidFill>
                  <a:latin typeface="Canva Sans"/>
                </a:rPr>
                <a:t>Pre Process</a:t>
              </a:r>
            </a:p>
          </p:txBody>
        </p:sp>
      </p:grpSp>
      <p:grpSp>
        <p:nvGrpSpPr>
          <p:cNvPr name="Group 9" id="9"/>
          <p:cNvGrpSpPr/>
          <p:nvPr/>
        </p:nvGrpSpPr>
        <p:grpSpPr>
          <a:xfrm rot="0">
            <a:off x="10703413" y="6378189"/>
            <a:ext cx="3324717" cy="2343736"/>
            <a:chOff x="0" y="0"/>
            <a:chExt cx="875646" cy="617280"/>
          </a:xfrm>
        </p:grpSpPr>
        <p:sp>
          <p:nvSpPr>
            <p:cNvPr name="Freeform 10" id="10"/>
            <p:cNvSpPr/>
            <p:nvPr/>
          </p:nvSpPr>
          <p:spPr>
            <a:xfrm flipH="false" flipV="false" rot="0">
              <a:off x="0" y="0"/>
              <a:ext cx="875646" cy="617280"/>
            </a:xfrm>
            <a:custGeom>
              <a:avLst/>
              <a:gdLst/>
              <a:ahLst/>
              <a:cxnLst/>
              <a:rect r="r" b="b" t="t" l="l"/>
              <a:pathLst>
                <a:path h="617280" w="875646">
                  <a:moveTo>
                    <a:pt x="118758" y="0"/>
                  </a:moveTo>
                  <a:lnTo>
                    <a:pt x="756887" y="0"/>
                  </a:lnTo>
                  <a:cubicBezTo>
                    <a:pt x="788384" y="0"/>
                    <a:pt x="818591" y="12512"/>
                    <a:pt x="840862" y="34784"/>
                  </a:cubicBezTo>
                  <a:cubicBezTo>
                    <a:pt x="863134" y="57055"/>
                    <a:pt x="875646" y="87262"/>
                    <a:pt x="875646" y="118758"/>
                  </a:cubicBezTo>
                  <a:lnTo>
                    <a:pt x="875646" y="498522"/>
                  </a:lnTo>
                  <a:cubicBezTo>
                    <a:pt x="875646" y="530019"/>
                    <a:pt x="863134" y="560225"/>
                    <a:pt x="840862" y="582497"/>
                  </a:cubicBezTo>
                  <a:cubicBezTo>
                    <a:pt x="818591" y="604768"/>
                    <a:pt x="788384" y="617280"/>
                    <a:pt x="756887" y="617280"/>
                  </a:cubicBezTo>
                  <a:lnTo>
                    <a:pt x="118758" y="617280"/>
                  </a:lnTo>
                  <a:cubicBezTo>
                    <a:pt x="87262" y="617280"/>
                    <a:pt x="57055" y="604768"/>
                    <a:pt x="34784" y="582497"/>
                  </a:cubicBezTo>
                  <a:cubicBezTo>
                    <a:pt x="12512" y="560225"/>
                    <a:pt x="0" y="530019"/>
                    <a:pt x="0" y="498522"/>
                  </a:cubicBezTo>
                  <a:lnTo>
                    <a:pt x="0" y="118758"/>
                  </a:lnTo>
                  <a:cubicBezTo>
                    <a:pt x="0" y="87262"/>
                    <a:pt x="12512" y="57055"/>
                    <a:pt x="34784" y="34784"/>
                  </a:cubicBezTo>
                  <a:cubicBezTo>
                    <a:pt x="57055" y="12512"/>
                    <a:pt x="87262" y="0"/>
                    <a:pt x="118758" y="0"/>
                  </a:cubicBezTo>
                  <a:close/>
                </a:path>
              </a:pathLst>
            </a:custGeom>
            <a:solidFill>
              <a:srgbClr val="E0FBFB"/>
            </a:solidFill>
          </p:spPr>
        </p:sp>
        <p:sp>
          <p:nvSpPr>
            <p:cNvPr name="TextBox 11" id="11"/>
            <p:cNvSpPr txBox="true"/>
            <p:nvPr/>
          </p:nvSpPr>
          <p:spPr>
            <a:xfrm>
              <a:off x="0" y="-47625"/>
              <a:ext cx="875646" cy="664905"/>
            </a:xfrm>
            <a:prstGeom prst="rect">
              <a:avLst/>
            </a:prstGeom>
          </p:spPr>
          <p:txBody>
            <a:bodyPr anchor="ctr" rtlCol="false" tIns="50800" lIns="50800" bIns="50800" rIns="50800"/>
            <a:lstStyle/>
            <a:p>
              <a:pPr algn="ctr">
                <a:lnSpc>
                  <a:spcPts val="4339"/>
                </a:lnSpc>
                <a:spcBef>
                  <a:spcPct val="0"/>
                </a:spcBef>
              </a:pPr>
              <a:r>
                <a:rPr lang="en-US" sz="3099">
                  <a:solidFill>
                    <a:srgbClr val="000000"/>
                  </a:solidFill>
                  <a:latin typeface="Canva Sans"/>
                </a:rPr>
                <a:t>Predict</a:t>
              </a:r>
            </a:p>
          </p:txBody>
        </p:sp>
      </p:grpSp>
      <p:grpSp>
        <p:nvGrpSpPr>
          <p:cNvPr name="Group 12" id="12"/>
          <p:cNvGrpSpPr/>
          <p:nvPr/>
        </p:nvGrpSpPr>
        <p:grpSpPr>
          <a:xfrm rot="0">
            <a:off x="2691404" y="6359607"/>
            <a:ext cx="3324717" cy="2343736"/>
            <a:chOff x="0" y="0"/>
            <a:chExt cx="875646" cy="617280"/>
          </a:xfrm>
        </p:grpSpPr>
        <p:sp>
          <p:nvSpPr>
            <p:cNvPr name="Freeform 13" id="13"/>
            <p:cNvSpPr/>
            <p:nvPr/>
          </p:nvSpPr>
          <p:spPr>
            <a:xfrm flipH="false" flipV="false" rot="0">
              <a:off x="0" y="0"/>
              <a:ext cx="875646" cy="617280"/>
            </a:xfrm>
            <a:custGeom>
              <a:avLst/>
              <a:gdLst/>
              <a:ahLst/>
              <a:cxnLst/>
              <a:rect r="r" b="b" t="t" l="l"/>
              <a:pathLst>
                <a:path h="617280" w="875646">
                  <a:moveTo>
                    <a:pt x="118758" y="0"/>
                  </a:moveTo>
                  <a:lnTo>
                    <a:pt x="756887" y="0"/>
                  </a:lnTo>
                  <a:cubicBezTo>
                    <a:pt x="788384" y="0"/>
                    <a:pt x="818591" y="12512"/>
                    <a:pt x="840862" y="34784"/>
                  </a:cubicBezTo>
                  <a:cubicBezTo>
                    <a:pt x="863134" y="57055"/>
                    <a:pt x="875646" y="87262"/>
                    <a:pt x="875646" y="118758"/>
                  </a:cubicBezTo>
                  <a:lnTo>
                    <a:pt x="875646" y="498522"/>
                  </a:lnTo>
                  <a:cubicBezTo>
                    <a:pt x="875646" y="530019"/>
                    <a:pt x="863134" y="560225"/>
                    <a:pt x="840862" y="582497"/>
                  </a:cubicBezTo>
                  <a:cubicBezTo>
                    <a:pt x="818591" y="604768"/>
                    <a:pt x="788384" y="617280"/>
                    <a:pt x="756887" y="617280"/>
                  </a:cubicBezTo>
                  <a:lnTo>
                    <a:pt x="118758" y="617280"/>
                  </a:lnTo>
                  <a:cubicBezTo>
                    <a:pt x="87262" y="617280"/>
                    <a:pt x="57055" y="604768"/>
                    <a:pt x="34784" y="582497"/>
                  </a:cubicBezTo>
                  <a:cubicBezTo>
                    <a:pt x="12512" y="560225"/>
                    <a:pt x="0" y="530019"/>
                    <a:pt x="0" y="498522"/>
                  </a:cubicBezTo>
                  <a:lnTo>
                    <a:pt x="0" y="118758"/>
                  </a:lnTo>
                  <a:cubicBezTo>
                    <a:pt x="0" y="87262"/>
                    <a:pt x="12512" y="57055"/>
                    <a:pt x="34784" y="34784"/>
                  </a:cubicBezTo>
                  <a:cubicBezTo>
                    <a:pt x="57055" y="12512"/>
                    <a:pt x="87262" y="0"/>
                    <a:pt x="118758" y="0"/>
                  </a:cubicBezTo>
                  <a:close/>
                </a:path>
              </a:pathLst>
            </a:custGeom>
            <a:solidFill>
              <a:srgbClr val="E0FBFB"/>
            </a:solidFill>
          </p:spPr>
        </p:sp>
        <p:sp>
          <p:nvSpPr>
            <p:cNvPr name="TextBox 14" id="14"/>
            <p:cNvSpPr txBox="true"/>
            <p:nvPr/>
          </p:nvSpPr>
          <p:spPr>
            <a:xfrm>
              <a:off x="0" y="-47625"/>
              <a:ext cx="875646" cy="664905"/>
            </a:xfrm>
            <a:prstGeom prst="rect">
              <a:avLst/>
            </a:prstGeom>
          </p:spPr>
          <p:txBody>
            <a:bodyPr anchor="ctr" rtlCol="false" tIns="50800" lIns="50800" bIns="50800" rIns="50800"/>
            <a:lstStyle/>
            <a:p>
              <a:pPr algn="ctr">
                <a:lnSpc>
                  <a:spcPts val="4339"/>
                </a:lnSpc>
                <a:spcBef>
                  <a:spcPct val="0"/>
                </a:spcBef>
              </a:pPr>
              <a:r>
                <a:rPr lang="en-US" sz="3099">
                  <a:solidFill>
                    <a:srgbClr val="000000"/>
                  </a:solidFill>
                  <a:latin typeface="Canva Sans"/>
                </a:rPr>
                <a:t>Display Result</a:t>
              </a:r>
            </a:p>
          </p:txBody>
        </p:sp>
      </p:grpSp>
      <p:sp>
        <p:nvSpPr>
          <p:cNvPr name="AutoShape 15" id="15"/>
          <p:cNvSpPr/>
          <p:nvPr/>
        </p:nvSpPr>
        <p:spPr>
          <a:xfrm>
            <a:off x="6020318" y="3676357"/>
            <a:ext cx="4683095" cy="0"/>
          </a:xfrm>
          <a:prstGeom prst="line">
            <a:avLst/>
          </a:prstGeom>
          <a:ln cap="flat" w="142875">
            <a:solidFill>
              <a:srgbClr val="FFFFFF"/>
            </a:solidFill>
            <a:prstDash val="sysDot"/>
            <a:headEnd type="none" len="sm" w="sm"/>
            <a:tailEnd type="arrow" len="sm" w="med"/>
          </a:ln>
        </p:spPr>
      </p:sp>
      <p:sp>
        <p:nvSpPr>
          <p:cNvPr name="AutoShape 16" id="16"/>
          <p:cNvSpPr/>
          <p:nvPr/>
        </p:nvSpPr>
        <p:spPr>
          <a:xfrm flipH="true" flipV="true">
            <a:off x="6601570" y="7190073"/>
            <a:ext cx="4101843" cy="359984"/>
          </a:xfrm>
          <a:prstGeom prst="line">
            <a:avLst/>
          </a:prstGeom>
          <a:ln cap="flat" w="142875">
            <a:solidFill>
              <a:srgbClr val="FFFFFF"/>
            </a:solidFill>
            <a:prstDash val="sysDot"/>
            <a:headEnd type="none" len="sm" w="sm"/>
            <a:tailEnd type="arrow" len="sm" w="med"/>
          </a:ln>
        </p:spPr>
      </p:sp>
      <p:sp>
        <p:nvSpPr>
          <p:cNvPr name="AutoShape 17" id="17"/>
          <p:cNvSpPr/>
          <p:nvPr/>
        </p:nvSpPr>
        <p:spPr>
          <a:xfrm>
            <a:off x="12365772" y="5143500"/>
            <a:ext cx="0" cy="1234689"/>
          </a:xfrm>
          <a:prstGeom prst="line">
            <a:avLst/>
          </a:prstGeom>
          <a:ln cap="flat" w="142875">
            <a:solidFill>
              <a:srgbClr val="FFFFFF"/>
            </a:solidFill>
            <a:prstDash val="sysDot"/>
            <a:headEnd type="none" len="sm" w="sm"/>
            <a:tailEnd type="arrow" len="sm" w="med"/>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028700" y="570887"/>
            <a:ext cx="15893583" cy="2947429"/>
            <a:chOff x="0" y="0"/>
            <a:chExt cx="21191444" cy="3929905"/>
          </a:xfrm>
        </p:grpSpPr>
        <p:sp>
          <p:nvSpPr>
            <p:cNvPr name="TextBox 3" id="3"/>
            <p:cNvSpPr txBox="true"/>
            <p:nvPr/>
          </p:nvSpPr>
          <p:spPr>
            <a:xfrm rot="0">
              <a:off x="0" y="0"/>
              <a:ext cx="21191444" cy="2641600"/>
            </a:xfrm>
            <a:prstGeom prst="rect">
              <a:avLst/>
            </a:prstGeom>
          </p:spPr>
          <p:txBody>
            <a:bodyPr anchor="t" rtlCol="false" tIns="0" lIns="0" bIns="0" rIns="0">
              <a:spAutoFit/>
            </a:bodyPr>
            <a:lstStyle/>
            <a:p>
              <a:pPr>
                <a:lnSpc>
                  <a:spcPts val="7800"/>
                </a:lnSpc>
              </a:pPr>
              <a:r>
                <a:rPr lang="en-US" sz="6500">
                  <a:solidFill>
                    <a:srgbClr val="FFFFFF"/>
                  </a:solidFill>
                  <a:latin typeface="Poppins Medium"/>
                </a:rPr>
                <a:t>Generative Adversarial Network(</a:t>
              </a:r>
              <a:r>
                <a:rPr lang="en-US" sz="6500">
                  <a:solidFill>
                    <a:srgbClr val="FFFFFF"/>
                  </a:solidFill>
                  <a:latin typeface="Poppins Medium Bold"/>
                </a:rPr>
                <a:t>GAN)</a:t>
              </a:r>
            </a:p>
          </p:txBody>
        </p:sp>
        <p:sp>
          <p:nvSpPr>
            <p:cNvPr name="TextBox 4" id="4"/>
            <p:cNvSpPr txBox="true"/>
            <p:nvPr/>
          </p:nvSpPr>
          <p:spPr>
            <a:xfrm rot="0">
              <a:off x="0" y="3253630"/>
              <a:ext cx="21191444" cy="676275"/>
            </a:xfrm>
            <a:prstGeom prst="rect">
              <a:avLst/>
            </a:prstGeom>
          </p:spPr>
          <p:txBody>
            <a:bodyPr anchor="t" rtlCol="false" tIns="0" lIns="0" bIns="0" rIns="0">
              <a:spAutoFit/>
            </a:bodyPr>
            <a:lstStyle/>
            <a:p>
              <a:pPr>
                <a:lnSpc>
                  <a:spcPts val="4200"/>
                </a:lnSpc>
              </a:pPr>
            </a:p>
          </p:txBody>
        </p:sp>
      </p:grpSp>
      <p:sp>
        <p:nvSpPr>
          <p:cNvPr name="TextBox 5" id="5"/>
          <p:cNvSpPr txBox="true"/>
          <p:nvPr/>
        </p:nvSpPr>
        <p:spPr>
          <a:xfrm rot="0">
            <a:off x="1028700" y="2707165"/>
            <a:ext cx="16230600" cy="6865800"/>
          </a:xfrm>
          <a:prstGeom prst="rect">
            <a:avLst/>
          </a:prstGeom>
        </p:spPr>
        <p:txBody>
          <a:bodyPr anchor="t" rtlCol="false" tIns="0" lIns="0" bIns="0" rIns="0">
            <a:spAutoFit/>
          </a:bodyPr>
          <a:lstStyle/>
          <a:p>
            <a:pPr>
              <a:lnSpc>
                <a:spcPts val="5579"/>
              </a:lnSpc>
            </a:pPr>
            <a:r>
              <a:rPr lang="en-US" sz="3985">
                <a:solidFill>
                  <a:srgbClr val="FFFFFF"/>
                </a:solidFill>
                <a:latin typeface="Arimo"/>
              </a:rPr>
              <a:t>A Generative Adversarial Network (GAN) is a type of neural network architecture introduced by Ian Goodfellow and his colleagues in 2014. GANs consist of two networks, a generator, and a discriminator, which are trained simultaneously through adversarial training. The generator generates new data samples, and the discriminator evaluates whether these samples are real or fake. The adversarial process continues until the generator produces realistic samples that are difficult for the discriminator to distinguish from real ones.</a:t>
            </a:r>
          </a:p>
          <a:p>
            <a:pPr>
              <a:lnSpc>
                <a:spcPts val="10424"/>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2234345" y="1522155"/>
            <a:ext cx="5887373" cy="6168904"/>
            <a:chOff x="0" y="0"/>
            <a:chExt cx="7849830" cy="8225206"/>
          </a:xfrm>
        </p:grpSpPr>
        <p:sp>
          <p:nvSpPr>
            <p:cNvPr name="TextBox 3" id="3"/>
            <p:cNvSpPr txBox="true"/>
            <p:nvPr/>
          </p:nvSpPr>
          <p:spPr>
            <a:xfrm rot="0">
              <a:off x="0" y="0"/>
              <a:ext cx="7849830" cy="1409700"/>
            </a:xfrm>
            <a:prstGeom prst="rect">
              <a:avLst/>
            </a:prstGeom>
          </p:spPr>
          <p:txBody>
            <a:bodyPr anchor="t" rtlCol="false" tIns="0" lIns="0" bIns="0" rIns="0">
              <a:spAutoFit/>
            </a:bodyPr>
            <a:lstStyle/>
            <a:p>
              <a:pPr>
                <a:lnSpc>
                  <a:spcPts val="8400"/>
                </a:lnSpc>
              </a:pPr>
              <a:r>
                <a:rPr lang="en-US" sz="7000">
                  <a:solidFill>
                    <a:srgbClr val="FFFFFF"/>
                  </a:solidFill>
                  <a:latin typeface="Poppins Medium Bold"/>
                </a:rPr>
                <a:t>InceptionV3</a:t>
              </a:r>
            </a:p>
          </p:txBody>
        </p:sp>
        <p:sp>
          <p:nvSpPr>
            <p:cNvPr name="TextBox 4" id="4"/>
            <p:cNvSpPr txBox="true"/>
            <p:nvPr/>
          </p:nvSpPr>
          <p:spPr>
            <a:xfrm rot="0">
              <a:off x="0" y="2988361"/>
              <a:ext cx="7849830" cy="5236845"/>
            </a:xfrm>
            <a:prstGeom prst="rect">
              <a:avLst/>
            </a:prstGeom>
          </p:spPr>
          <p:txBody>
            <a:bodyPr anchor="t" rtlCol="false" tIns="0" lIns="0" bIns="0" rIns="0">
              <a:spAutoFit/>
            </a:bodyPr>
            <a:lstStyle/>
            <a:p>
              <a:pPr marL="561341" indent="-280670" lvl="1">
                <a:lnSpc>
                  <a:spcPts val="3900"/>
                </a:lnSpc>
                <a:buFont typeface="Arial"/>
                <a:buChar char="•"/>
              </a:pPr>
              <a:r>
                <a:rPr lang="en-US" sz="2600">
                  <a:solidFill>
                    <a:srgbClr val="FFFFFF"/>
                  </a:solidFill>
                  <a:latin typeface="Poppins Light Bold"/>
                </a:rPr>
                <a:t>Uses a combination of 1x1, 3x3, and 5x5 convolutions to capture features at different scales.</a:t>
              </a:r>
            </a:p>
            <a:p>
              <a:pPr>
                <a:lnSpc>
                  <a:spcPts val="3900"/>
                </a:lnSpc>
              </a:pPr>
            </a:p>
            <a:p>
              <a:pPr marL="561341" indent="-280670" lvl="1">
                <a:lnSpc>
                  <a:spcPts val="3900"/>
                </a:lnSpc>
                <a:buFont typeface="Arial"/>
                <a:buChar char="•"/>
              </a:pPr>
              <a:r>
                <a:rPr lang="en-US" sz="2600">
                  <a:solidFill>
                    <a:srgbClr val="FFFFFF"/>
                  </a:solidFill>
                  <a:latin typeface="Poppins Light Bold"/>
                </a:rPr>
                <a:t>Typically has a larger model size and requires more computational resources due to its complex architecture</a:t>
              </a:r>
            </a:p>
          </p:txBody>
        </p:sp>
        <p:sp>
          <p:nvSpPr>
            <p:cNvPr name="AutoShape 5" id="5"/>
            <p:cNvSpPr/>
            <p:nvPr/>
          </p:nvSpPr>
          <p:spPr>
            <a:xfrm>
              <a:off x="0" y="2241893"/>
              <a:ext cx="7849830" cy="0"/>
            </a:xfrm>
            <a:prstGeom prst="line">
              <a:avLst/>
            </a:prstGeom>
            <a:ln cap="rnd" w="25400">
              <a:solidFill>
                <a:srgbClr val="10B5BF"/>
              </a:solidFill>
              <a:prstDash val="solid"/>
              <a:headEnd type="none" len="sm" w="sm"/>
              <a:tailEnd type="none" len="sm" w="sm"/>
            </a:ln>
          </p:spPr>
        </p:sp>
      </p:grpSp>
      <p:grpSp>
        <p:nvGrpSpPr>
          <p:cNvPr name="Group 6" id="6"/>
          <p:cNvGrpSpPr/>
          <p:nvPr/>
        </p:nvGrpSpPr>
        <p:grpSpPr>
          <a:xfrm rot="0">
            <a:off x="10648489" y="1522155"/>
            <a:ext cx="5887373" cy="7159504"/>
            <a:chOff x="0" y="0"/>
            <a:chExt cx="7849830" cy="9546006"/>
          </a:xfrm>
        </p:grpSpPr>
        <p:sp>
          <p:nvSpPr>
            <p:cNvPr name="TextBox 7" id="7"/>
            <p:cNvSpPr txBox="true"/>
            <p:nvPr/>
          </p:nvSpPr>
          <p:spPr>
            <a:xfrm rot="0">
              <a:off x="0" y="0"/>
              <a:ext cx="7849830" cy="1409700"/>
            </a:xfrm>
            <a:prstGeom prst="rect">
              <a:avLst/>
            </a:prstGeom>
          </p:spPr>
          <p:txBody>
            <a:bodyPr anchor="t" rtlCol="false" tIns="0" lIns="0" bIns="0" rIns="0">
              <a:spAutoFit/>
            </a:bodyPr>
            <a:lstStyle/>
            <a:p>
              <a:pPr>
                <a:lnSpc>
                  <a:spcPts val="8400"/>
                </a:lnSpc>
              </a:pPr>
              <a:r>
                <a:rPr lang="en-US" sz="7000">
                  <a:solidFill>
                    <a:srgbClr val="FFFFFF"/>
                  </a:solidFill>
                  <a:latin typeface="Poppins Medium Bold"/>
                </a:rPr>
                <a:t>MobileNetV2</a:t>
              </a:r>
            </a:p>
          </p:txBody>
        </p:sp>
        <p:sp>
          <p:nvSpPr>
            <p:cNvPr name="TextBox 8" id="8"/>
            <p:cNvSpPr txBox="true"/>
            <p:nvPr/>
          </p:nvSpPr>
          <p:spPr>
            <a:xfrm rot="0">
              <a:off x="0" y="2988361"/>
              <a:ext cx="7849830" cy="6557645"/>
            </a:xfrm>
            <a:prstGeom prst="rect">
              <a:avLst/>
            </a:prstGeom>
          </p:spPr>
          <p:txBody>
            <a:bodyPr anchor="t" rtlCol="false" tIns="0" lIns="0" bIns="0" rIns="0">
              <a:spAutoFit/>
            </a:bodyPr>
            <a:lstStyle/>
            <a:p>
              <a:pPr marL="561341" indent="-280670" lvl="1">
                <a:lnSpc>
                  <a:spcPts val="3900"/>
                </a:lnSpc>
                <a:buFont typeface="Arial"/>
                <a:buChar char="•"/>
              </a:pPr>
              <a:r>
                <a:rPr lang="en-US" sz="2600">
                  <a:solidFill>
                    <a:srgbClr val="FFFFFF"/>
                  </a:solidFill>
                  <a:latin typeface="Poppins Light Bold"/>
                </a:rPr>
                <a:t>It is specifically designed for mobile and edge devices with limited computational resources.</a:t>
              </a:r>
            </a:p>
            <a:p>
              <a:pPr>
                <a:lnSpc>
                  <a:spcPts val="3900"/>
                </a:lnSpc>
              </a:pPr>
            </a:p>
            <a:p>
              <a:pPr marL="561341" indent="-280670" lvl="1">
                <a:lnSpc>
                  <a:spcPts val="3900"/>
                </a:lnSpc>
                <a:buFont typeface="Arial"/>
                <a:buChar char="•"/>
              </a:pPr>
              <a:r>
                <a:rPr lang="en-US" sz="2600">
                  <a:solidFill>
                    <a:srgbClr val="FFFFFF"/>
                  </a:solidFill>
                  <a:latin typeface="Poppins Light Bold"/>
                </a:rPr>
                <a:t>Is designed to be lightweight and computationally efficient, making it suitable for deployment on resource-constrained devices.</a:t>
              </a:r>
            </a:p>
          </p:txBody>
        </p:sp>
        <p:sp>
          <p:nvSpPr>
            <p:cNvPr name="AutoShape 9" id="9"/>
            <p:cNvSpPr/>
            <p:nvPr/>
          </p:nvSpPr>
          <p:spPr>
            <a:xfrm>
              <a:off x="0" y="2241893"/>
              <a:ext cx="7849830" cy="0"/>
            </a:xfrm>
            <a:prstGeom prst="line">
              <a:avLst/>
            </a:prstGeom>
            <a:ln cap="rnd" w="25400">
              <a:solidFill>
                <a:srgbClr val="10B5BF"/>
              </a:solidFill>
              <a:prstDash val="solid"/>
              <a:headEnd type="none" len="sm" w="sm"/>
              <a:tailEnd type="none" len="sm" w="sm"/>
            </a:ln>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2260365" y="2566174"/>
            <a:ext cx="14151815" cy="5280989"/>
            <a:chOff x="0" y="0"/>
            <a:chExt cx="18869087" cy="7041319"/>
          </a:xfrm>
        </p:grpSpPr>
        <p:sp>
          <p:nvSpPr>
            <p:cNvPr name="TextBox 4" id="4"/>
            <p:cNvSpPr txBox="true"/>
            <p:nvPr/>
          </p:nvSpPr>
          <p:spPr>
            <a:xfrm rot="0">
              <a:off x="0" y="3386793"/>
              <a:ext cx="18869087" cy="718010"/>
            </a:xfrm>
            <a:prstGeom prst="rect">
              <a:avLst/>
            </a:prstGeom>
          </p:spPr>
          <p:txBody>
            <a:bodyPr anchor="t" rtlCol="false" tIns="0" lIns="0" bIns="0" rIns="0">
              <a:spAutoFit/>
            </a:bodyPr>
            <a:lstStyle/>
            <a:p>
              <a:pPr algn="ctr">
                <a:lnSpc>
                  <a:spcPts val="4317"/>
                </a:lnSpc>
              </a:pPr>
              <a:r>
                <a:rPr lang="en-US" sz="3597">
                  <a:solidFill>
                    <a:srgbClr val="10B5BF"/>
                  </a:solidFill>
                  <a:latin typeface="Poppins Medium"/>
                </a:rPr>
                <a:t>How InceptionV3 is different from MobileNetV2</a:t>
              </a:r>
            </a:p>
          </p:txBody>
        </p:sp>
        <p:sp>
          <p:nvSpPr>
            <p:cNvPr name="TextBox 5" id="5"/>
            <p:cNvSpPr txBox="true"/>
            <p:nvPr/>
          </p:nvSpPr>
          <p:spPr>
            <a:xfrm rot="0">
              <a:off x="0" y="9525"/>
              <a:ext cx="18869087" cy="2653641"/>
            </a:xfrm>
            <a:prstGeom prst="rect">
              <a:avLst/>
            </a:prstGeom>
          </p:spPr>
          <p:txBody>
            <a:bodyPr anchor="t" rtlCol="false" tIns="0" lIns="0" bIns="0" rIns="0">
              <a:spAutoFit/>
            </a:bodyPr>
            <a:lstStyle/>
            <a:p>
              <a:pPr algn="ctr">
                <a:lnSpc>
                  <a:spcPts val="7894"/>
                </a:lnSpc>
              </a:pPr>
              <a:r>
                <a:rPr lang="en-US" sz="6578">
                  <a:solidFill>
                    <a:srgbClr val="FFFFFF"/>
                  </a:solidFill>
                  <a:latin typeface="Poppins Medium Bold"/>
                </a:rPr>
                <a:t>Is InceptionV3 better than MobileNetV2?</a:t>
              </a:r>
            </a:p>
          </p:txBody>
        </p:sp>
        <p:sp>
          <p:nvSpPr>
            <p:cNvPr name="TextBox 6" id="6"/>
            <p:cNvSpPr txBox="true"/>
            <p:nvPr/>
          </p:nvSpPr>
          <p:spPr>
            <a:xfrm rot="0">
              <a:off x="0" y="4771280"/>
              <a:ext cx="18869087" cy="2270039"/>
            </a:xfrm>
            <a:prstGeom prst="rect">
              <a:avLst/>
            </a:prstGeom>
          </p:spPr>
          <p:txBody>
            <a:bodyPr anchor="t" rtlCol="false" tIns="0" lIns="0" bIns="0" rIns="0">
              <a:spAutoFit/>
            </a:bodyPr>
            <a:lstStyle/>
            <a:p>
              <a:pPr algn="ctr">
                <a:lnSpc>
                  <a:spcPts val="4597"/>
                </a:lnSpc>
              </a:pPr>
              <a:r>
                <a:rPr lang="en-US" sz="3283">
                  <a:solidFill>
                    <a:srgbClr val="FFFFFF"/>
                  </a:solidFill>
                  <a:latin typeface="Poppins Light"/>
                </a:rPr>
                <a:t>InceptionV3 is a larger model optimized for high accuracy, while MobileNetV2 is a lightweight model designed for efficient deployment on resource-constrained devices.</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738415" y="1894970"/>
            <a:ext cx="14811170" cy="6497061"/>
            <a:chOff x="0" y="0"/>
            <a:chExt cx="19748227" cy="8662748"/>
          </a:xfrm>
        </p:grpSpPr>
        <p:sp>
          <p:nvSpPr>
            <p:cNvPr name="TextBox 3" id="3"/>
            <p:cNvSpPr txBox="true"/>
            <p:nvPr/>
          </p:nvSpPr>
          <p:spPr>
            <a:xfrm rot="0">
              <a:off x="0" y="3110519"/>
              <a:ext cx="19748227" cy="5552229"/>
            </a:xfrm>
            <a:prstGeom prst="rect">
              <a:avLst/>
            </a:prstGeom>
          </p:spPr>
          <p:txBody>
            <a:bodyPr anchor="t" rtlCol="false" tIns="0" lIns="0" bIns="0" rIns="0">
              <a:spAutoFit/>
            </a:bodyPr>
            <a:lstStyle/>
            <a:p>
              <a:pPr marL="734055" indent="-367027" lvl="1">
                <a:lnSpc>
                  <a:spcPts val="4759"/>
                </a:lnSpc>
                <a:buFont typeface="Arial"/>
                <a:buChar char="•"/>
              </a:pPr>
              <a:r>
                <a:rPr lang="en-US" sz="3399">
                  <a:solidFill>
                    <a:srgbClr val="FFFFFF"/>
                  </a:solidFill>
                  <a:latin typeface="Poppins Light"/>
                </a:rPr>
                <a:t>MultiModal Approach</a:t>
              </a:r>
            </a:p>
            <a:p>
              <a:pPr algn="l">
                <a:lnSpc>
                  <a:spcPts val="4759"/>
                </a:lnSpc>
                <a:spcBef>
                  <a:spcPct val="0"/>
                </a:spcBef>
              </a:pPr>
            </a:p>
            <a:p>
              <a:pPr algn="l" marL="734056" indent="-367028" lvl="1">
                <a:lnSpc>
                  <a:spcPts val="4759"/>
                </a:lnSpc>
                <a:spcBef>
                  <a:spcPct val="0"/>
                </a:spcBef>
                <a:buFont typeface="Arial"/>
                <a:buChar char="•"/>
              </a:pPr>
              <a:r>
                <a:rPr lang="en-US" sz="3399" u="none">
                  <a:solidFill>
                    <a:srgbClr val="FFFFFF"/>
                  </a:solidFill>
                  <a:latin typeface="Poppins Light"/>
                </a:rPr>
                <a:t>Model Integration</a:t>
              </a:r>
            </a:p>
            <a:p>
              <a:pPr algn="l">
                <a:lnSpc>
                  <a:spcPts val="4759"/>
                </a:lnSpc>
                <a:spcBef>
                  <a:spcPct val="0"/>
                </a:spcBef>
              </a:pPr>
            </a:p>
            <a:p>
              <a:pPr algn="l" marL="734055" indent="-367027" lvl="1">
                <a:lnSpc>
                  <a:spcPts val="4759"/>
                </a:lnSpc>
                <a:spcBef>
                  <a:spcPct val="0"/>
                </a:spcBef>
                <a:buFont typeface="Arial"/>
                <a:buChar char="•"/>
              </a:pPr>
              <a:r>
                <a:rPr lang="en-US" sz="3399" u="none">
                  <a:solidFill>
                    <a:srgbClr val="FFFFFF"/>
                  </a:solidFill>
                  <a:latin typeface="Poppins Light"/>
                </a:rPr>
                <a:t>Open Source Contribution</a:t>
              </a:r>
            </a:p>
            <a:p>
              <a:pPr algn="l">
                <a:lnSpc>
                  <a:spcPts val="4759"/>
                </a:lnSpc>
                <a:spcBef>
                  <a:spcPct val="0"/>
                </a:spcBef>
              </a:pPr>
            </a:p>
            <a:p>
              <a:pPr algn="l" marL="734056" indent="-367028" lvl="1">
                <a:lnSpc>
                  <a:spcPts val="4759"/>
                </a:lnSpc>
                <a:spcBef>
                  <a:spcPct val="0"/>
                </a:spcBef>
                <a:buFont typeface="Arial"/>
                <a:buChar char="•"/>
              </a:pPr>
              <a:r>
                <a:rPr lang="en-US" sz="3399" u="none">
                  <a:solidFill>
                    <a:srgbClr val="FFFFFF"/>
                  </a:solidFill>
                  <a:latin typeface="Poppins Light"/>
                </a:rPr>
                <a:t>Model Training</a:t>
              </a:r>
            </a:p>
          </p:txBody>
        </p:sp>
        <p:sp>
          <p:nvSpPr>
            <p:cNvPr name="TextBox 4" id="4"/>
            <p:cNvSpPr txBox="true"/>
            <p:nvPr/>
          </p:nvSpPr>
          <p:spPr>
            <a:xfrm rot="0">
              <a:off x="0" y="0"/>
              <a:ext cx="19748227" cy="1409700"/>
            </a:xfrm>
            <a:prstGeom prst="rect">
              <a:avLst/>
            </a:prstGeom>
          </p:spPr>
          <p:txBody>
            <a:bodyPr anchor="t" rtlCol="false" tIns="0" lIns="0" bIns="0" rIns="0">
              <a:spAutoFit/>
            </a:bodyPr>
            <a:lstStyle/>
            <a:p>
              <a:pPr>
                <a:lnSpc>
                  <a:spcPts val="8400"/>
                </a:lnSpc>
              </a:pPr>
              <a:r>
                <a:rPr lang="en-US" sz="7000">
                  <a:solidFill>
                    <a:srgbClr val="FFFFFF"/>
                  </a:solidFill>
                  <a:latin typeface="Poppins Medium Bold"/>
                </a:rPr>
                <a:t>Our Innovation in this Model</a:t>
              </a:r>
            </a:p>
          </p:txBody>
        </p:sp>
        <p:sp>
          <p:nvSpPr>
            <p:cNvPr name="AutoShape 5" id="5"/>
            <p:cNvSpPr/>
            <p:nvPr/>
          </p:nvSpPr>
          <p:spPr>
            <a:xfrm>
              <a:off x="0" y="2193838"/>
              <a:ext cx="19748227" cy="0"/>
            </a:xfrm>
            <a:prstGeom prst="line">
              <a:avLst/>
            </a:prstGeom>
            <a:ln cap="rnd" w="25400">
              <a:solidFill>
                <a:srgbClr val="10B5BF"/>
              </a:solidFill>
              <a:prstDash val="solid"/>
              <a:headEnd type="none" len="sm" w="sm"/>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357049" y="1370777"/>
            <a:ext cx="14811170" cy="7545446"/>
            <a:chOff x="0" y="0"/>
            <a:chExt cx="19748227" cy="10060594"/>
          </a:xfrm>
        </p:grpSpPr>
        <p:sp>
          <p:nvSpPr>
            <p:cNvPr name="TextBox 3" id="3"/>
            <p:cNvSpPr txBox="true"/>
            <p:nvPr/>
          </p:nvSpPr>
          <p:spPr>
            <a:xfrm rot="0">
              <a:off x="0" y="3120044"/>
              <a:ext cx="19748227" cy="6940550"/>
            </a:xfrm>
            <a:prstGeom prst="rect">
              <a:avLst/>
            </a:prstGeom>
          </p:spPr>
          <p:txBody>
            <a:bodyPr anchor="t" rtlCol="false" tIns="0" lIns="0" bIns="0" rIns="0">
              <a:spAutoFit/>
            </a:bodyPr>
            <a:lstStyle/>
            <a:p>
              <a:pPr algn="l" marL="647698" indent="-323849" lvl="1">
                <a:lnSpc>
                  <a:spcPts val="4199"/>
                </a:lnSpc>
                <a:spcBef>
                  <a:spcPct val="0"/>
                </a:spcBef>
                <a:buFont typeface="Arial"/>
                <a:buChar char="•"/>
              </a:pPr>
              <a:r>
                <a:rPr lang="en-US" sz="2999">
                  <a:solidFill>
                    <a:srgbClr val="FFFFFF"/>
                  </a:solidFill>
                  <a:latin typeface="Poppins Light Bold"/>
                </a:rPr>
                <a:t>Model Integration</a:t>
              </a:r>
            </a:p>
            <a:p>
              <a:pPr algn="l">
                <a:lnSpc>
                  <a:spcPts val="4199"/>
                </a:lnSpc>
                <a:spcBef>
                  <a:spcPct val="0"/>
                </a:spcBef>
              </a:pPr>
            </a:p>
            <a:p>
              <a:pPr algn="l" marL="647697" indent="-323848" lvl="1">
                <a:lnSpc>
                  <a:spcPts val="4199"/>
                </a:lnSpc>
                <a:spcBef>
                  <a:spcPct val="0"/>
                </a:spcBef>
                <a:buFont typeface="Arial"/>
                <a:buChar char="•"/>
              </a:pPr>
              <a:r>
                <a:rPr lang="en-US" sz="2999" u="none">
                  <a:solidFill>
                    <a:srgbClr val="FFFFFF"/>
                  </a:solidFill>
                  <a:latin typeface="Poppins Light Bold"/>
                </a:rPr>
                <a:t>Web Interface</a:t>
              </a:r>
            </a:p>
            <a:p>
              <a:pPr algn="l">
                <a:lnSpc>
                  <a:spcPts val="4199"/>
                </a:lnSpc>
                <a:spcBef>
                  <a:spcPct val="0"/>
                </a:spcBef>
              </a:pPr>
            </a:p>
            <a:p>
              <a:pPr algn="l" marL="647698" indent="-323849" lvl="1">
                <a:lnSpc>
                  <a:spcPts val="4199"/>
                </a:lnSpc>
                <a:spcBef>
                  <a:spcPct val="0"/>
                </a:spcBef>
                <a:buFont typeface="Arial"/>
                <a:buChar char="•"/>
              </a:pPr>
              <a:r>
                <a:rPr lang="en-US" sz="2999" u="none">
                  <a:solidFill>
                    <a:srgbClr val="FFFFFF"/>
                  </a:solidFill>
                  <a:latin typeface="Poppins Light Bold"/>
                </a:rPr>
                <a:t>File Handling</a:t>
              </a:r>
            </a:p>
            <a:p>
              <a:pPr algn="l">
                <a:lnSpc>
                  <a:spcPts val="4199"/>
                </a:lnSpc>
                <a:spcBef>
                  <a:spcPct val="0"/>
                </a:spcBef>
              </a:pPr>
            </a:p>
            <a:p>
              <a:pPr algn="l" marL="647697" indent="-323848" lvl="1">
                <a:lnSpc>
                  <a:spcPts val="4199"/>
                </a:lnSpc>
                <a:spcBef>
                  <a:spcPct val="0"/>
                </a:spcBef>
                <a:buFont typeface="Arial"/>
                <a:buChar char="•"/>
              </a:pPr>
              <a:r>
                <a:rPr lang="en-US" sz="2999" u="none">
                  <a:solidFill>
                    <a:srgbClr val="FFFFFF"/>
                  </a:solidFill>
                  <a:latin typeface="Poppins Light Bold"/>
                </a:rPr>
                <a:t>Video Processing</a:t>
              </a:r>
            </a:p>
            <a:p>
              <a:pPr algn="l">
                <a:lnSpc>
                  <a:spcPts val="4199"/>
                </a:lnSpc>
                <a:spcBef>
                  <a:spcPct val="0"/>
                </a:spcBef>
              </a:pPr>
            </a:p>
            <a:p>
              <a:pPr algn="l" marL="647698" indent="-323849" lvl="1">
                <a:lnSpc>
                  <a:spcPts val="4199"/>
                </a:lnSpc>
                <a:spcBef>
                  <a:spcPct val="0"/>
                </a:spcBef>
                <a:buFont typeface="Arial"/>
                <a:buChar char="•"/>
              </a:pPr>
              <a:r>
                <a:rPr lang="en-US" sz="2999" u="none">
                  <a:solidFill>
                    <a:srgbClr val="FFFFFF"/>
                  </a:solidFill>
                  <a:latin typeface="Poppins Light Bold"/>
                </a:rPr>
                <a:t>Audio Processing</a:t>
              </a:r>
            </a:p>
            <a:p>
              <a:pPr algn="l">
                <a:lnSpc>
                  <a:spcPts val="4199"/>
                </a:lnSpc>
                <a:spcBef>
                  <a:spcPct val="0"/>
                </a:spcBef>
              </a:pPr>
            </a:p>
          </p:txBody>
        </p:sp>
        <p:sp>
          <p:nvSpPr>
            <p:cNvPr name="TextBox 4" id="4"/>
            <p:cNvSpPr txBox="true"/>
            <p:nvPr/>
          </p:nvSpPr>
          <p:spPr>
            <a:xfrm rot="0">
              <a:off x="0" y="0"/>
              <a:ext cx="19748227" cy="1409700"/>
            </a:xfrm>
            <a:prstGeom prst="rect">
              <a:avLst/>
            </a:prstGeom>
          </p:spPr>
          <p:txBody>
            <a:bodyPr anchor="t" rtlCol="false" tIns="0" lIns="0" bIns="0" rIns="0">
              <a:spAutoFit/>
            </a:bodyPr>
            <a:lstStyle/>
            <a:p>
              <a:pPr>
                <a:lnSpc>
                  <a:spcPts val="8400"/>
                </a:lnSpc>
              </a:pPr>
              <a:r>
                <a:rPr lang="en-US" sz="7000">
                  <a:solidFill>
                    <a:srgbClr val="FFFFFF"/>
                  </a:solidFill>
                  <a:latin typeface="Poppins Medium Bold"/>
                </a:rPr>
                <a:t>Readiness for Implementation</a:t>
              </a:r>
            </a:p>
          </p:txBody>
        </p:sp>
        <p:sp>
          <p:nvSpPr>
            <p:cNvPr name="AutoShape 5" id="5"/>
            <p:cNvSpPr/>
            <p:nvPr/>
          </p:nvSpPr>
          <p:spPr>
            <a:xfrm>
              <a:off x="0" y="2193838"/>
              <a:ext cx="19748227" cy="0"/>
            </a:xfrm>
            <a:prstGeom prst="line">
              <a:avLst/>
            </a:prstGeom>
            <a:ln cap="rnd" w="25400">
              <a:solidFill>
                <a:srgbClr val="10B5BF"/>
              </a:solidFill>
              <a:prstDash val="solid"/>
              <a:headEnd type="none" len="sm" w="sm"/>
              <a:tailEnd type="none" len="sm" w="sm"/>
            </a:ln>
          </p:spPr>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357049" y="1370777"/>
            <a:ext cx="14811170" cy="7545446"/>
            <a:chOff x="0" y="0"/>
            <a:chExt cx="19748227" cy="10060594"/>
          </a:xfrm>
        </p:grpSpPr>
        <p:sp>
          <p:nvSpPr>
            <p:cNvPr name="TextBox 3" id="3"/>
            <p:cNvSpPr txBox="true"/>
            <p:nvPr/>
          </p:nvSpPr>
          <p:spPr>
            <a:xfrm rot="0">
              <a:off x="0" y="3120044"/>
              <a:ext cx="19748227" cy="6940550"/>
            </a:xfrm>
            <a:prstGeom prst="rect">
              <a:avLst/>
            </a:prstGeom>
          </p:spPr>
          <p:txBody>
            <a:bodyPr anchor="t" rtlCol="false" tIns="0" lIns="0" bIns="0" rIns="0">
              <a:spAutoFit/>
            </a:bodyPr>
            <a:lstStyle/>
            <a:p>
              <a:pPr algn="l" marL="647698" indent="-323849" lvl="1">
                <a:lnSpc>
                  <a:spcPts val="4199"/>
                </a:lnSpc>
                <a:spcBef>
                  <a:spcPct val="0"/>
                </a:spcBef>
                <a:buFont typeface="Arial"/>
                <a:buChar char="•"/>
              </a:pPr>
              <a:r>
                <a:rPr lang="en-US" sz="2999">
                  <a:solidFill>
                    <a:srgbClr val="FFFFFF"/>
                  </a:solidFill>
                  <a:latin typeface="Poppins Light Bold"/>
                </a:rPr>
                <a:t>Model Integration</a:t>
              </a:r>
            </a:p>
            <a:p>
              <a:pPr algn="l">
                <a:lnSpc>
                  <a:spcPts val="4199"/>
                </a:lnSpc>
                <a:spcBef>
                  <a:spcPct val="0"/>
                </a:spcBef>
              </a:pPr>
            </a:p>
            <a:p>
              <a:pPr algn="l" marL="647697" indent="-323848" lvl="1">
                <a:lnSpc>
                  <a:spcPts val="4199"/>
                </a:lnSpc>
                <a:spcBef>
                  <a:spcPct val="0"/>
                </a:spcBef>
                <a:buFont typeface="Arial"/>
                <a:buChar char="•"/>
              </a:pPr>
              <a:r>
                <a:rPr lang="en-US" sz="2999" u="none">
                  <a:solidFill>
                    <a:srgbClr val="FFFFFF"/>
                  </a:solidFill>
                  <a:latin typeface="Poppins Light Bold"/>
                </a:rPr>
                <a:t>Web Interface</a:t>
              </a:r>
            </a:p>
            <a:p>
              <a:pPr algn="l">
                <a:lnSpc>
                  <a:spcPts val="4199"/>
                </a:lnSpc>
                <a:spcBef>
                  <a:spcPct val="0"/>
                </a:spcBef>
              </a:pPr>
            </a:p>
            <a:p>
              <a:pPr algn="l" marL="647698" indent="-323849" lvl="1">
                <a:lnSpc>
                  <a:spcPts val="4199"/>
                </a:lnSpc>
                <a:spcBef>
                  <a:spcPct val="0"/>
                </a:spcBef>
                <a:buFont typeface="Arial"/>
                <a:buChar char="•"/>
              </a:pPr>
              <a:r>
                <a:rPr lang="en-US" sz="2999" u="none">
                  <a:solidFill>
                    <a:srgbClr val="FFFFFF"/>
                  </a:solidFill>
                  <a:latin typeface="Poppins Light Bold"/>
                </a:rPr>
                <a:t>File Handling</a:t>
              </a:r>
            </a:p>
            <a:p>
              <a:pPr algn="l">
                <a:lnSpc>
                  <a:spcPts val="4199"/>
                </a:lnSpc>
                <a:spcBef>
                  <a:spcPct val="0"/>
                </a:spcBef>
              </a:pPr>
            </a:p>
            <a:p>
              <a:pPr algn="l" marL="647697" indent="-323848" lvl="1">
                <a:lnSpc>
                  <a:spcPts val="4199"/>
                </a:lnSpc>
                <a:spcBef>
                  <a:spcPct val="0"/>
                </a:spcBef>
                <a:buFont typeface="Arial"/>
                <a:buChar char="•"/>
              </a:pPr>
              <a:r>
                <a:rPr lang="en-US" sz="2999" u="none">
                  <a:solidFill>
                    <a:srgbClr val="FFFFFF"/>
                  </a:solidFill>
                  <a:latin typeface="Poppins Light Bold"/>
                </a:rPr>
                <a:t>Video Processing</a:t>
              </a:r>
            </a:p>
            <a:p>
              <a:pPr algn="l">
                <a:lnSpc>
                  <a:spcPts val="4199"/>
                </a:lnSpc>
                <a:spcBef>
                  <a:spcPct val="0"/>
                </a:spcBef>
              </a:pPr>
            </a:p>
            <a:p>
              <a:pPr algn="l" marL="647698" indent="-323849" lvl="1">
                <a:lnSpc>
                  <a:spcPts val="4199"/>
                </a:lnSpc>
                <a:spcBef>
                  <a:spcPct val="0"/>
                </a:spcBef>
                <a:buFont typeface="Arial"/>
                <a:buChar char="•"/>
              </a:pPr>
              <a:r>
                <a:rPr lang="en-US" sz="2999" u="none">
                  <a:solidFill>
                    <a:srgbClr val="FFFFFF"/>
                  </a:solidFill>
                  <a:latin typeface="Poppins Light Bold"/>
                </a:rPr>
                <a:t>Audio Processing</a:t>
              </a:r>
            </a:p>
            <a:p>
              <a:pPr algn="l">
                <a:lnSpc>
                  <a:spcPts val="4199"/>
                </a:lnSpc>
                <a:spcBef>
                  <a:spcPct val="0"/>
                </a:spcBef>
              </a:pPr>
            </a:p>
          </p:txBody>
        </p:sp>
        <p:sp>
          <p:nvSpPr>
            <p:cNvPr name="TextBox 4" id="4"/>
            <p:cNvSpPr txBox="true"/>
            <p:nvPr/>
          </p:nvSpPr>
          <p:spPr>
            <a:xfrm rot="0">
              <a:off x="0" y="0"/>
              <a:ext cx="19748227" cy="1409700"/>
            </a:xfrm>
            <a:prstGeom prst="rect">
              <a:avLst/>
            </a:prstGeom>
          </p:spPr>
          <p:txBody>
            <a:bodyPr anchor="t" rtlCol="false" tIns="0" lIns="0" bIns="0" rIns="0">
              <a:spAutoFit/>
            </a:bodyPr>
            <a:lstStyle/>
            <a:p>
              <a:pPr>
                <a:lnSpc>
                  <a:spcPts val="8400"/>
                </a:lnSpc>
              </a:pPr>
              <a:r>
                <a:rPr lang="en-US" sz="7000">
                  <a:solidFill>
                    <a:srgbClr val="FFFFFF"/>
                  </a:solidFill>
                  <a:latin typeface="Poppins Medium Bold"/>
                </a:rPr>
                <a:t>Feasibility</a:t>
              </a:r>
            </a:p>
          </p:txBody>
        </p:sp>
        <p:sp>
          <p:nvSpPr>
            <p:cNvPr name="AutoShape 5" id="5"/>
            <p:cNvSpPr/>
            <p:nvPr/>
          </p:nvSpPr>
          <p:spPr>
            <a:xfrm>
              <a:off x="0" y="2193838"/>
              <a:ext cx="19748227" cy="0"/>
            </a:xfrm>
            <a:prstGeom prst="line">
              <a:avLst/>
            </a:prstGeom>
            <a:ln cap="rnd" w="25400">
              <a:solidFill>
                <a:srgbClr val="10B5BF"/>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DAF6IMVXNtE</dc:identifier>
  <dcterms:modified xsi:type="dcterms:W3CDTF">2011-08-01T06:04:30Z</dcterms:modified>
  <cp:revision>1</cp:revision>
  <dc:title>Deep Fake Detection</dc:title>
</cp:coreProperties>
</file>