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31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478AC-6E95-444E-AACB-45CEEA60BB32}" v="1669" dt="2022-12-28T11:49:10.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cs typeface="Calibri Light"/>
              </a:rPr>
              <a:t>Detailed Project Report</a:t>
            </a:r>
          </a:p>
        </p:txBody>
      </p:sp>
      <p:sp>
        <p:nvSpPr>
          <p:cNvPr id="3" name="Subtitle 2"/>
          <p:cNvSpPr>
            <a:spLocks noGrp="1"/>
          </p:cNvSpPr>
          <p:nvPr>
            <p:ph type="subTitle" idx="1"/>
          </p:nvPr>
        </p:nvSpPr>
        <p:spPr/>
        <p:txBody>
          <a:bodyPr vert="horz" lIns="91440" tIns="45720" rIns="91440" bIns="45720" rtlCol="0" anchor="t">
            <a:normAutofit/>
          </a:bodyPr>
          <a:lstStyle/>
          <a:p>
            <a:r>
              <a:rPr lang="en-US" b="1" dirty="0">
                <a:solidFill>
                  <a:srgbClr val="F53196"/>
                </a:solidFill>
                <a:cs typeface="Calibri"/>
              </a:rPr>
              <a:t>By :Abhishek Sachan</a:t>
            </a:r>
          </a:p>
          <a:p>
            <a:r>
              <a:rPr lang="en-US" b="1" dirty="0">
                <a:solidFill>
                  <a:srgbClr val="F53196"/>
                </a:solidFill>
                <a:cs typeface="Calibri"/>
              </a:rPr>
              <a:t>Last Revised Date:28/12/2022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20FB-9678-96E6-D077-0F7CAF63F178}"/>
              </a:ext>
            </a:extLst>
          </p:cNvPr>
          <p:cNvSpPr>
            <a:spLocks noGrp="1"/>
          </p:cNvSpPr>
          <p:nvPr>
            <p:ph type="title"/>
          </p:nvPr>
        </p:nvSpPr>
        <p:spPr/>
        <p:txBody>
          <a:bodyPr/>
          <a:lstStyle/>
          <a:p>
            <a:pPr>
              <a:spcBef>
                <a:spcPts val="1000"/>
              </a:spcBef>
            </a:pPr>
            <a:r>
              <a:rPr lang="en-US" b="1" dirty="0">
                <a:solidFill>
                  <a:srgbClr val="F53196"/>
                </a:solidFill>
                <a:ea typeface="+mj-lt"/>
                <a:cs typeface="+mj-lt"/>
              </a:rPr>
              <a:t>Different Graphical Analysis:</a:t>
            </a:r>
            <a:endParaRPr lang="en-US" b="1" dirty="0">
              <a:solidFill>
                <a:srgbClr val="F53196"/>
              </a:solidFill>
            </a:endParaRPr>
          </a:p>
          <a:p>
            <a:endParaRPr lang="en-US" dirty="0">
              <a:cs typeface="Calibri Light"/>
            </a:endParaRPr>
          </a:p>
        </p:txBody>
      </p:sp>
      <p:sp>
        <p:nvSpPr>
          <p:cNvPr id="4" name="Content Placeholder 3">
            <a:extLst>
              <a:ext uri="{FF2B5EF4-FFF2-40B4-BE49-F238E27FC236}">
                <a16:creationId xmlns:a16="http://schemas.microsoft.com/office/drawing/2014/main" id="{87BF99E6-69B8-A010-4E4B-DAED19E56012}"/>
              </a:ext>
            </a:extLst>
          </p:cNvPr>
          <p:cNvSpPr>
            <a:spLocks noGrp="1"/>
          </p:cNvSpPr>
          <p:nvPr>
            <p:ph sz="half" idx="2"/>
          </p:nvPr>
        </p:nvSpPr>
        <p:spPr>
          <a:xfrm>
            <a:off x="6172200" y="1164267"/>
            <a:ext cx="5181600" cy="5012696"/>
          </a:xfrm>
        </p:spPr>
        <p:txBody>
          <a:bodyPr vert="horz" lIns="91440" tIns="45720" rIns="91440" bIns="45720" rtlCol="0" anchor="t">
            <a:normAutofit/>
          </a:bodyPr>
          <a:lstStyle/>
          <a:p>
            <a:pPr marL="0" indent="0" algn="ctr">
              <a:buNone/>
            </a:pPr>
            <a:r>
              <a:rPr lang="en-US" b="1" dirty="0">
                <a:solidFill>
                  <a:schemeClr val="accent1"/>
                </a:solidFill>
                <a:cs typeface="Calibri"/>
              </a:rPr>
              <a:t>Factors Affects Results</a:t>
            </a:r>
          </a:p>
          <a:p>
            <a:r>
              <a:rPr lang="en-US" sz="2200" b="1" dirty="0">
                <a:cs typeface="Calibri"/>
              </a:rPr>
              <a:t>Ages:22-35</a:t>
            </a:r>
          </a:p>
          <a:p>
            <a:r>
              <a:rPr lang="en-US" sz="2200" b="1" dirty="0">
                <a:cs typeface="Calibri"/>
              </a:rPr>
              <a:t>Contract Valid:2019-2022</a:t>
            </a:r>
          </a:p>
          <a:p>
            <a:r>
              <a:rPr lang="en-US" sz="2200" b="1" dirty="0">
                <a:cs typeface="Calibri"/>
              </a:rPr>
              <a:t>Marking:80-93</a:t>
            </a:r>
          </a:p>
          <a:p>
            <a:r>
              <a:rPr lang="en-US" sz="2200" b="1" dirty="0">
                <a:cs typeface="Calibri"/>
              </a:rPr>
              <a:t>Standing Tackle:73-92</a:t>
            </a:r>
          </a:p>
          <a:p>
            <a:r>
              <a:rPr lang="en-US" sz="2200" b="1" dirty="0">
                <a:cs typeface="Calibri"/>
              </a:rPr>
              <a:t>Sliding Tackle:80-91</a:t>
            </a:r>
          </a:p>
          <a:p>
            <a:r>
              <a:rPr lang="en-US" sz="2200" b="1" dirty="0">
                <a:cs typeface="Calibri"/>
              </a:rPr>
              <a:t>Weight:75-90 Kg</a:t>
            </a:r>
          </a:p>
        </p:txBody>
      </p:sp>
      <p:sp>
        <p:nvSpPr>
          <p:cNvPr id="8" name="TextBox 7">
            <a:extLst>
              <a:ext uri="{FF2B5EF4-FFF2-40B4-BE49-F238E27FC236}">
                <a16:creationId xmlns:a16="http://schemas.microsoft.com/office/drawing/2014/main" id="{17351E23-511C-413B-C6EF-0C50AD56DE58}"/>
              </a:ext>
            </a:extLst>
          </p:cNvPr>
          <p:cNvSpPr txBox="1"/>
          <p:nvPr/>
        </p:nvSpPr>
        <p:spPr>
          <a:xfrm>
            <a:off x="277091" y="1177636"/>
            <a:ext cx="57496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2400" b="1" dirty="0">
                <a:solidFill>
                  <a:schemeClr val="accent1"/>
                </a:solidFill>
                <a:cs typeface="Calibri" panose="020F0502020204030204"/>
              </a:rPr>
              <a:t>Top 10 Defender in my Teams</a:t>
            </a:r>
          </a:p>
        </p:txBody>
      </p:sp>
      <p:pic>
        <p:nvPicPr>
          <p:cNvPr id="7" name="Picture 8" descr="Graphical user interface, chart, bar chart&#10;&#10;Description automatically generated">
            <a:extLst>
              <a:ext uri="{FF2B5EF4-FFF2-40B4-BE49-F238E27FC236}">
                <a16:creationId xmlns:a16="http://schemas.microsoft.com/office/drawing/2014/main" id="{DFA3D259-FEE7-8ACA-92DD-19FD5A1FAF44}"/>
              </a:ext>
            </a:extLst>
          </p:cNvPr>
          <p:cNvPicPr>
            <a:picLocks noGrp="1" noChangeAspect="1"/>
          </p:cNvPicPr>
          <p:nvPr>
            <p:ph sz="half" idx="1"/>
          </p:nvPr>
        </p:nvPicPr>
        <p:blipFill rotWithShape="1">
          <a:blip r:embed="rId2"/>
          <a:srcRect l="27222" t="18719" r="13611" b="13300"/>
          <a:stretch/>
        </p:blipFill>
        <p:spPr>
          <a:xfrm>
            <a:off x="435634" y="1638907"/>
            <a:ext cx="5653707" cy="3964499"/>
          </a:xfrm>
        </p:spPr>
      </p:pic>
    </p:spTree>
    <p:extLst>
      <p:ext uri="{BB962C8B-B14F-4D97-AF65-F5344CB8AC3E}">
        <p14:creationId xmlns:p14="http://schemas.microsoft.com/office/powerpoint/2010/main" val="350385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E9F7-10B8-A708-84C7-38A041B5F4F9}"/>
              </a:ext>
            </a:extLst>
          </p:cNvPr>
          <p:cNvSpPr>
            <a:spLocks noGrp="1"/>
          </p:cNvSpPr>
          <p:nvPr>
            <p:ph type="title"/>
          </p:nvPr>
        </p:nvSpPr>
        <p:spPr/>
        <p:txBody>
          <a:bodyPr/>
          <a:lstStyle/>
          <a:p>
            <a:r>
              <a:rPr lang="en-US" b="1" dirty="0">
                <a:solidFill>
                  <a:srgbClr val="F53196"/>
                </a:solidFill>
                <a:cs typeface="Calibri Light"/>
              </a:rPr>
              <a:t>Different Graphical Analysis:</a:t>
            </a:r>
            <a:endParaRPr lang="en-US" dirty="0">
              <a:ea typeface="+mj-lt"/>
              <a:cs typeface="+mj-lt"/>
            </a:endParaRPr>
          </a:p>
          <a:p>
            <a:endParaRPr lang="en-US" dirty="0">
              <a:cs typeface="Calibri Light"/>
            </a:endParaRPr>
          </a:p>
        </p:txBody>
      </p:sp>
      <p:pic>
        <p:nvPicPr>
          <p:cNvPr id="4" name="Picture 4" descr="Graphical user interface, chart, histogram&#10;&#10;Description automatically generated">
            <a:extLst>
              <a:ext uri="{FF2B5EF4-FFF2-40B4-BE49-F238E27FC236}">
                <a16:creationId xmlns:a16="http://schemas.microsoft.com/office/drawing/2014/main" id="{3154034C-8099-4F94-2494-3D3F109113B4}"/>
              </a:ext>
            </a:extLst>
          </p:cNvPr>
          <p:cNvPicPr>
            <a:picLocks noGrp="1" noChangeAspect="1"/>
          </p:cNvPicPr>
          <p:nvPr>
            <p:ph idx="1"/>
          </p:nvPr>
        </p:nvPicPr>
        <p:blipFill rotWithShape="1">
          <a:blip r:embed="rId2"/>
          <a:srcRect l="27485" t="19472" r="2144" b="14521"/>
          <a:stretch/>
        </p:blipFill>
        <p:spPr>
          <a:xfrm>
            <a:off x="932293" y="1034871"/>
            <a:ext cx="10531643" cy="5043157"/>
          </a:xfrm>
        </p:spPr>
      </p:pic>
    </p:spTree>
    <p:extLst>
      <p:ext uri="{BB962C8B-B14F-4D97-AF65-F5344CB8AC3E}">
        <p14:creationId xmlns:p14="http://schemas.microsoft.com/office/powerpoint/2010/main" val="118463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87C6-0221-CD39-0C82-425B57B483B1}"/>
              </a:ext>
            </a:extLst>
          </p:cNvPr>
          <p:cNvSpPr>
            <a:spLocks noGrp="1"/>
          </p:cNvSpPr>
          <p:nvPr>
            <p:ph type="title"/>
          </p:nvPr>
        </p:nvSpPr>
        <p:spPr/>
        <p:txBody>
          <a:bodyPr/>
          <a:lstStyle/>
          <a:p>
            <a:r>
              <a:rPr lang="en-US" b="1" dirty="0">
                <a:solidFill>
                  <a:srgbClr val="F53196"/>
                </a:solidFill>
                <a:ea typeface="+mj-lt"/>
                <a:cs typeface="+mj-lt"/>
              </a:rPr>
              <a:t>Different Graphical Analysis:</a:t>
            </a:r>
            <a:endParaRPr lang="en-US">
              <a:ea typeface="+mj-lt"/>
              <a:cs typeface="+mj-lt"/>
            </a:endParaRPr>
          </a:p>
          <a:p>
            <a:endParaRPr lang="en-US" dirty="0">
              <a:cs typeface="Calibri Light"/>
            </a:endParaRPr>
          </a:p>
        </p:txBody>
      </p:sp>
      <p:pic>
        <p:nvPicPr>
          <p:cNvPr id="7" name="Picture 7" descr="Chart, line chart&#10;&#10;Description automatically generated">
            <a:extLst>
              <a:ext uri="{FF2B5EF4-FFF2-40B4-BE49-F238E27FC236}">
                <a16:creationId xmlns:a16="http://schemas.microsoft.com/office/drawing/2014/main" id="{EA7268CC-D907-51FA-93A6-FD13256949F8}"/>
              </a:ext>
            </a:extLst>
          </p:cNvPr>
          <p:cNvPicPr>
            <a:picLocks noGrp="1" noChangeAspect="1"/>
          </p:cNvPicPr>
          <p:nvPr>
            <p:ph idx="1"/>
          </p:nvPr>
        </p:nvPicPr>
        <p:blipFill rotWithShape="1">
          <a:blip r:embed="rId2"/>
          <a:srcRect l="28757" t="19802" r="1855" b="14191"/>
          <a:stretch/>
        </p:blipFill>
        <p:spPr>
          <a:xfrm>
            <a:off x="831652" y="962984"/>
            <a:ext cx="10359212" cy="5316326"/>
          </a:xfrm>
        </p:spPr>
      </p:pic>
    </p:spTree>
    <p:extLst>
      <p:ext uri="{BB962C8B-B14F-4D97-AF65-F5344CB8AC3E}">
        <p14:creationId xmlns:p14="http://schemas.microsoft.com/office/powerpoint/2010/main" val="423707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14CD-5194-CB5A-24DB-44502C89424D}"/>
              </a:ext>
            </a:extLst>
          </p:cNvPr>
          <p:cNvSpPr>
            <a:spLocks noGrp="1"/>
          </p:cNvSpPr>
          <p:nvPr>
            <p:ph type="title"/>
          </p:nvPr>
        </p:nvSpPr>
        <p:spPr/>
        <p:txBody>
          <a:bodyPr/>
          <a:lstStyle/>
          <a:p>
            <a:r>
              <a:rPr lang="en-US" b="1" dirty="0">
                <a:solidFill>
                  <a:srgbClr val="F53196"/>
                </a:solidFill>
                <a:cs typeface="Calibri Light"/>
              </a:rPr>
              <a:t>Different Graphical Analysis:</a:t>
            </a:r>
            <a:endParaRPr lang="en-US" dirty="0">
              <a:ea typeface="+mj-lt"/>
              <a:cs typeface="+mj-lt"/>
            </a:endParaRPr>
          </a:p>
          <a:p>
            <a:endParaRPr lang="en-US" dirty="0">
              <a:cs typeface="Calibri Light"/>
            </a:endParaRPr>
          </a:p>
        </p:txBody>
      </p:sp>
      <p:pic>
        <p:nvPicPr>
          <p:cNvPr id="4" name="Picture 4" descr="Graphical user interface&#10;&#10;Description automatically generated">
            <a:extLst>
              <a:ext uri="{FF2B5EF4-FFF2-40B4-BE49-F238E27FC236}">
                <a16:creationId xmlns:a16="http://schemas.microsoft.com/office/drawing/2014/main" id="{A964B07E-9E0E-7886-AB6B-865A722B6B5A}"/>
              </a:ext>
            </a:extLst>
          </p:cNvPr>
          <p:cNvPicPr>
            <a:picLocks noGrp="1" noChangeAspect="1"/>
          </p:cNvPicPr>
          <p:nvPr>
            <p:ph idx="1"/>
          </p:nvPr>
        </p:nvPicPr>
        <p:blipFill rotWithShape="1">
          <a:blip r:embed="rId2"/>
          <a:srcRect l="15028" t="29703" r="12616" b="6601"/>
          <a:stretch/>
        </p:blipFill>
        <p:spPr>
          <a:xfrm>
            <a:off x="544105" y="1178645"/>
            <a:ext cx="11135290" cy="4784480"/>
          </a:xfrm>
        </p:spPr>
      </p:pic>
    </p:spTree>
    <p:extLst>
      <p:ext uri="{BB962C8B-B14F-4D97-AF65-F5344CB8AC3E}">
        <p14:creationId xmlns:p14="http://schemas.microsoft.com/office/powerpoint/2010/main" val="144435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59FD-27E5-BD62-1D9A-8CC099C2E370}"/>
              </a:ext>
            </a:extLst>
          </p:cNvPr>
          <p:cNvSpPr>
            <a:spLocks noGrp="1"/>
          </p:cNvSpPr>
          <p:nvPr>
            <p:ph type="title"/>
          </p:nvPr>
        </p:nvSpPr>
        <p:spPr/>
        <p:txBody>
          <a:bodyPr/>
          <a:lstStyle/>
          <a:p>
            <a:r>
              <a:rPr lang="en-US" b="1" dirty="0">
                <a:solidFill>
                  <a:srgbClr val="F53196"/>
                </a:solidFill>
                <a:cs typeface="Calibri Light"/>
              </a:rPr>
              <a:t>Different Graphical Analysis:</a:t>
            </a:r>
            <a:endParaRPr lang="en-US" dirty="0">
              <a:ea typeface="+mj-lt"/>
              <a:cs typeface="+mj-lt"/>
            </a:endParaRPr>
          </a:p>
          <a:p>
            <a:endParaRPr lang="en-US" dirty="0">
              <a:cs typeface="Calibri Light"/>
            </a:endParaRPr>
          </a:p>
        </p:txBody>
      </p:sp>
      <p:pic>
        <p:nvPicPr>
          <p:cNvPr id="4" name="Picture 4" descr="Chart, box and whisker chart&#10;&#10;Description automatically generated">
            <a:extLst>
              <a:ext uri="{FF2B5EF4-FFF2-40B4-BE49-F238E27FC236}">
                <a16:creationId xmlns:a16="http://schemas.microsoft.com/office/drawing/2014/main" id="{C0255F75-3B52-CF59-E4BE-28ED29577443}"/>
              </a:ext>
            </a:extLst>
          </p:cNvPr>
          <p:cNvPicPr>
            <a:picLocks noGrp="1" noChangeAspect="1"/>
          </p:cNvPicPr>
          <p:nvPr>
            <p:ph idx="1"/>
          </p:nvPr>
        </p:nvPicPr>
        <p:blipFill rotWithShape="1">
          <a:blip r:embed="rId2"/>
          <a:srcRect l="15955" t="28713" r="12430" b="6601"/>
          <a:stretch/>
        </p:blipFill>
        <p:spPr>
          <a:xfrm>
            <a:off x="400331" y="1034871"/>
            <a:ext cx="11293517" cy="5000090"/>
          </a:xfrm>
        </p:spPr>
      </p:pic>
    </p:spTree>
    <p:extLst>
      <p:ext uri="{BB962C8B-B14F-4D97-AF65-F5344CB8AC3E}">
        <p14:creationId xmlns:p14="http://schemas.microsoft.com/office/powerpoint/2010/main" val="381972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59FD-27E5-BD62-1D9A-8CC099C2E370}"/>
              </a:ext>
            </a:extLst>
          </p:cNvPr>
          <p:cNvSpPr>
            <a:spLocks noGrp="1"/>
          </p:cNvSpPr>
          <p:nvPr>
            <p:ph type="title"/>
          </p:nvPr>
        </p:nvSpPr>
        <p:spPr/>
        <p:txBody>
          <a:bodyPr/>
          <a:lstStyle/>
          <a:p>
            <a:r>
              <a:rPr lang="en-US" b="1" dirty="0">
                <a:solidFill>
                  <a:srgbClr val="F53196"/>
                </a:solidFill>
                <a:cs typeface="Calibri Light"/>
              </a:rPr>
              <a:t>Different Graphical Analysis:</a:t>
            </a:r>
            <a:endParaRPr lang="en-US" dirty="0">
              <a:ea typeface="+mj-lt"/>
              <a:cs typeface="+mj-lt"/>
            </a:endParaRPr>
          </a:p>
          <a:p>
            <a:endParaRPr lang="en-US" dirty="0">
              <a:cs typeface="Calibri Light"/>
            </a:endParaRPr>
          </a:p>
        </p:txBody>
      </p:sp>
      <p:pic>
        <p:nvPicPr>
          <p:cNvPr id="6" name="Picture 6" descr="Map&#10;&#10;Description automatically generated">
            <a:extLst>
              <a:ext uri="{FF2B5EF4-FFF2-40B4-BE49-F238E27FC236}">
                <a16:creationId xmlns:a16="http://schemas.microsoft.com/office/drawing/2014/main" id="{1ADB3D04-D8EB-DA52-662F-71D1949C65BB}"/>
              </a:ext>
            </a:extLst>
          </p:cNvPr>
          <p:cNvPicPr>
            <a:picLocks noGrp="1" noChangeAspect="1"/>
          </p:cNvPicPr>
          <p:nvPr>
            <p:ph idx="1"/>
          </p:nvPr>
        </p:nvPicPr>
        <p:blipFill rotWithShape="1">
          <a:blip r:embed="rId2"/>
          <a:srcRect l="16906" t="1650" r="1619" b="1980"/>
          <a:stretch/>
        </p:blipFill>
        <p:spPr>
          <a:xfrm>
            <a:off x="833235" y="1078003"/>
            <a:ext cx="10398563" cy="5401073"/>
          </a:xfrm>
        </p:spPr>
      </p:pic>
    </p:spTree>
    <p:extLst>
      <p:ext uri="{BB962C8B-B14F-4D97-AF65-F5344CB8AC3E}">
        <p14:creationId xmlns:p14="http://schemas.microsoft.com/office/powerpoint/2010/main" val="167137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6E2A-1990-E4A0-D67B-18ECCB4DECCA}"/>
              </a:ext>
            </a:extLst>
          </p:cNvPr>
          <p:cNvSpPr>
            <a:spLocks noGrp="1"/>
          </p:cNvSpPr>
          <p:nvPr>
            <p:ph type="title"/>
          </p:nvPr>
        </p:nvSpPr>
        <p:spPr/>
        <p:txBody>
          <a:bodyPr/>
          <a:lstStyle/>
          <a:p>
            <a:r>
              <a:rPr lang="en-US" b="1" dirty="0">
                <a:solidFill>
                  <a:srgbClr val="F53196"/>
                </a:solidFill>
                <a:cs typeface="Calibri Light"/>
              </a:rPr>
              <a:t>Deployment</a:t>
            </a:r>
          </a:p>
        </p:txBody>
      </p:sp>
      <p:pic>
        <p:nvPicPr>
          <p:cNvPr id="4" name="Picture 4">
            <a:extLst>
              <a:ext uri="{FF2B5EF4-FFF2-40B4-BE49-F238E27FC236}">
                <a16:creationId xmlns:a16="http://schemas.microsoft.com/office/drawing/2014/main" id="{2173F102-50CD-246E-F4BD-E63F4DE99CEE}"/>
              </a:ext>
            </a:extLst>
          </p:cNvPr>
          <p:cNvPicPr>
            <a:picLocks noGrp="1" noChangeAspect="1"/>
          </p:cNvPicPr>
          <p:nvPr>
            <p:ph idx="1"/>
          </p:nvPr>
        </p:nvPicPr>
        <p:blipFill rotWithShape="1">
          <a:blip r:embed="rId2"/>
          <a:srcRect l="12801" t="13861" r="15955" b="7591"/>
          <a:stretch/>
        </p:blipFill>
        <p:spPr>
          <a:xfrm>
            <a:off x="659124" y="1236154"/>
            <a:ext cx="10934123" cy="5373209"/>
          </a:xfrm>
        </p:spPr>
      </p:pic>
    </p:spTree>
    <p:extLst>
      <p:ext uri="{BB962C8B-B14F-4D97-AF65-F5344CB8AC3E}">
        <p14:creationId xmlns:p14="http://schemas.microsoft.com/office/powerpoint/2010/main" val="45994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6E2A-1990-E4A0-D67B-18ECCB4DECCA}"/>
              </a:ext>
            </a:extLst>
          </p:cNvPr>
          <p:cNvSpPr>
            <a:spLocks noGrp="1"/>
          </p:cNvSpPr>
          <p:nvPr>
            <p:ph type="title"/>
          </p:nvPr>
        </p:nvSpPr>
        <p:spPr/>
        <p:txBody>
          <a:bodyPr/>
          <a:lstStyle/>
          <a:p>
            <a:r>
              <a:rPr lang="en-US" b="1" dirty="0">
                <a:solidFill>
                  <a:srgbClr val="F53196"/>
                </a:solidFill>
                <a:cs typeface="Calibri Light"/>
              </a:rPr>
              <a:t>Deployment</a:t>
            </a:r>
          </a:p>
        </p:txBody>
      </p:sp>
      <p:pic>
        <p:nvPicPr>
          <p:cNvPr id="6" name="Picture 6" descr="Graphical user interface&#10;&#10;Description automatically generated">
            <a:extLst>
              <a:ext uri="{FF2B5EF4-FFF2-40B4-BE49-F238E27FC236}">
                <a16:creationId xmlns:a16="http://schemas.microsoft.com/office/drawing/2014/main" id="{2DD1C1BA-D39C-F4C8-A6F5-156F5014DBB6}"/>
              </a:ext>
            </a:extLst>
          </p:cNvPr>
          <p:cNvPicPr>
            <a:picLocks noGrp="1" noChangeAspect="1"/>
          </p:cNvPicPr>
          <p:nvPr>
            <p:ph idx="1"/>
          </p:nvPr>
        </p:nvPicPr>
        <p:blipFill rotWithShape="1">
          <a:blip r:embed="rId2"/>
          <a:srcRect l="15213" t="12871" r="18738" b="8581"/>
          <a:stretch/>
        </p:blipFill>
        <p:spPr>
          <a:xfrm>
            <a:off x="889161" y="1538078"/>
            <a:ext cx="10417046" cy="4999399"/>
          </a:xfrm>
        </p:spPr>
      </p:pic>
    </p:spTree>
    <p:extLst>
      <p:ext uri="{BB962C8B-B14F-4D97-AF65-F5344CB8AC3E}">
        <p14:creationId xmlns:p14="http://schemas.microsoft.com/office/powerpoint/2010/main" val="2779279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72FF-DF85-5A32-2C7D-DC5EE092C116}"/>
              </a:ext>
            </a:extLst>
          </p:cNvPr>
          <p:cNvSpPr>
            <a:spLocks noGrp="1"/>
          </p:cNvSpPr>
          <p:nvPr>
            <p:ph type="ctrTitle"/>
          </p:nvPr>
        </p:nvSpPr>
        <p:spPr/>
        <p:txBody>
          <a:bodyPr/>
          <a:lstStyle/>
          <a:p>
            <a:r>
              <a:rPr lang="en-US" b="1" dirty="0">
                <a:solidFill>
                  <a:schemeClr val="accent1"/>
                </a:solidFill>
                <a:cs typeface="Calibri Light"/>
              </a:rPr>
              <a:t>Thank You</a:t>
            </a:r>
          </a:p>
        </p:txBody>
      </p:sp>
    </p:spTree>
    <p:extLst>
      <p:ext uri="{BB962C8B-B14F-4D97-AF65-F5344CB8AC3E}">
        <p14:creationId xmlns:p14="http://schemas.microsoft.com/office/powerpoint/2010/main" val="220835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57D9-2A7C-E94C-4214-F433347E1748}"/>
              </a:ext>
            </a:extLst>
          </p:cNvPr>
          <p:cNvSpPr>
            <a:spLocks noGrp="1"/>
          </p:cNvSpPr>
          <p:nvPr>
            <p:ph type="title"/>
          </p:nvPr>
        </p:nvSpPr>
        <p:spPr/>
        <p:txBody>
          <a:bodyPr/>
          <a:lstStyle/>
          <a:p>
            <a:r>
              <a:rPr lang="en-US" b="1" dirty="0">
                <a:solidFill>
                  <a:srgbClr val="F53196"/>
                </a:solidFill>
                <a:cs typeface="Calibri Light"/>
              </a:rPr>
              <a:t>Contents:</a:t>
            </a:r>
          </a:p>
        </p:txBody>
      </p:sp>
      <p:sp>
        <p:nvSpPr>
          <p:cNvPr id="3" name="Content Placeholder 2">
            <a:extLst>
              <a:ext uri="{FF2B5EF4-FFF2-40B4-BE49-F238E27FC236}">
                <a16:creationId xmlns:a16="http://schemas.microsoft.com/office/drawing/2014/main" id="{F0DA1645-24AE-D195-CE8C-37A2F249FAD2}"/>
              </a:ext>
            </a:extLst>
          </p:cNvPr>
          <p:cNvSpPr>
            <a:spLocks noGrp="1"/>
          </p:cNvSpPr>
          <p:nvPr>
            <p:ph idx="1"/>
          </p:nvPr>
        </p:nvSpPr>
        <p:spPr/>
        <p:txBody>
          <a:bodyPr vert="horz" lIns="91440" tIns="45720" rIns="91440" bIns="45720" rtlCol="0" anchor="t">
            <a:normAutofit/>
          </a:bodyPr>
          <a:lstStyle/>
          <a:p>
            <a:r>
              <a:rPr lang="en-US" dirty="0">
                <a:cs typeface="Calibri"/>
              </a:rPr>
              <a:t>Problem Statement</a:t>
            </a:r>
          </a:p>
          <a:p>
            <a:r>
              <a:rPr lang="en-US" dirty="0">
                <a:cs typeface="Calibri"/>
              </a:rPr>
              <a:t>Data Sets Information</a:t>
            </a:r>
          </a:p>
          <a:p>
            <a:r>
              <a:rPr lang="en-US" dirty="0">
                <a:ea typeface="+mn-lt"/>
                <a:cs typeface="+mn-lt"/>
              </a:rPr>
              <a:t>Architecture Design </a:t>
            </a:r>
            <a:endParaRPr lang="en-US" dirty="0">
              <a:cs typeface="Calibri"/>
            </a:endParaRPr>
          </a:p>
          <a:p>
            <a:r>
              <a:rPr lang="en-US" dirty="0">
                <a:cs typeface="Calibri"/>
              </a:rPr>
              <a:t>Different Graphical Analysis</a:t>
            </a:r>
          </a:p>
          <a:p>
            <a:r>
              <a:rPr lang="en-US" dirty="0">
                <a:cs typeface="Calibri"/>
              </a:rPr>
              <a:t>Deployment</a:t>
            </a:r>
            <a:br>
              <a:rPr lang="en-US" dirty="0">
                <a:cs typeface="Calibri"/>
              </a:rPr>
            </a:br>
            <a:endParaRPr lang="en-US">
              <a:cs typeface="Calibri"/>
            </a:endParaRPr>
          </a:p>
        </p:txBody>
      </p:sp>
    </p:spTree>
    <p:extLst>
      <p:ext uri="{BB962C8B-B14F-4D97-AF65-F5344CB8AC3E}">
        <p14:creationId xmlns:p14="http://schemas.microsoft.com/office/powerpoint/2010/main" val="58496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D11D-FCD1-01AC-7E72-E4B6536B5B85}"/>
              </a:ext>
            </a:extLst>
          </p:cNvPr>
          <p:cNvSpPr>
            <a:spLocks noGrp="1"/>
          </p:cNvSpPr>
          <p:nvPr>
            <p:ph type="title"/>
          </p:nvPr>
        </p:nvSpPr>
        <p:spPr/>
        <p:txBody>
          <a:bodyPr/>
          <a:lstStyle/>
          <a:p>
            <a:r>
              <a:rPr lang="en-US" dirty="0">
                <a:solidFill>
                  <a:srgbClr val="F53196"/>
                </a:solidFill>
                <a:cs typeface="Calibri Light"/>
              </a:rPr>
              <a:t>Problem Statement</a:t>
            </a:r>
            <a:endParaRPr lang="en-US">
              <a:solidFill>
                <a:srgbClr val="F53196"/>
              </a:solidFill>
              <a:cs typeface="Calibri Light"/>
            </a:endParaRPr>
          </a:p>
        </p:txBody>
      </p:sp>
      <p:sp>
        <p:nvSpPr>
          <p:cNvPr id="3" name="Content Placeholder 2">
            <a:extLst>
              <a:ext uri="{FF2B5EF4-FFF2-40B4-BE49-F238E27FC236}">
                <a16:creationId xmlns:a16="http://schemas.microsoft.com/office/drawing/2014/main" id="{E22662CC-2813-7690-EE5D-3F9D1A6FE880}"/>
              </a:ext>
            </a:extLst>
          </p:cNvPr>
          <p:cNvSpPr>
            <a:spLocks noGrp="1"/>
          </p:cNvSpPr>
          <p:nvPr>
            <p:ph idx="1"/>
          </p:nvPr>
        </p:nvSpPr>
        <p:spPr/>
        <p:txBody>
          <a:bodyPr vert="horz" lIns="91440" tIns="45720" rIns="91440" bIns="45720" rtlCol="0" anchor="t">
            <a:normAutofit/>
          </a:bodyPr>
          <a:lstStyle/>
          <a:p>
            <a:pPr marL="0" indent="0" algn="just">
              <a:buNone/>
            </a:pPr>
            <a:r>
              <a:rPr lang="en-US" dirty="0">
                <a:ea typeface="+mn-lt"/>
                <a:cs typeface="+mn-lt"/>
              </a:rPr>
              <a:t>With FIFA being in the blood as many people of the world. You are tasked to tell the story of unsung analysts who put great efforts to provide accurate data to answer every question of fans.</a:t>
            </a:r>
          </a:p>
          <a:p>
            <a:pPr marL="0" indent="0" algn="just">
              <a:buNone/>
            </a:pPr>
            <a:r>
              <a:rPr lang="en-US" dirty="0">
                <a:ea typeface="+mn-lt"/>
                <a:cs typeface="+mn-lt"/>
              </a:rPr>
              <a:t>Football Game Analytics Detailed attributes for every player registered in the latest edition of FIFA 19 database.</a:t>
            </a:r>
            <a:endParaRPr lang="en-US" dirty="0">
              <a:cs typeface="Calibri" panose="020F0502020204030204"/>
            </a:endParaRPr>
          </a:p>
        </p:txBody>
      </p:sp>
    </p:spTree>
    <p:extLst>
      <p:ext uri="{BB962C8B-B14F-4D97-AF65-F5344CB8AC3E}">
        <p14:creationId xmlns:p14="http://schemas.microsoft.com/office/powerpoint/2010/main" val="200825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9D22-2C4A-F9F1-D6F4-4B2F3978861B}"/>
              </a:ext>
            </a:extLst>
          </p:cNvPr>
          <p:cNvSpPr>
            <a:spLocks noGrp="1"/>
          </p:cNvSpPr>
          <p:nvPr>
            <p:ph type="title"/>
          </p:nvPr>
        </p:nvSpPr>
        <p:spPr/>
        <p:txBody>
          <a:bodyPr/>
          <a:lstStyle/>
          <a:p>
            <a:r>
              <a:rPr lang="en-US" dirty="0">
                <a:solidFill>
                  <a:srgbClr val="F53196"/>
                </a:solidFill>
                <a:cs typeface="Calibri Light"/>
              </a:rPr>
              <a:t>Datasets Analysis</a:t>
            </a:r>
            <a:endParaRPr lang="en-US" dirty="0" err="1">
              <a:solidFill>
                <a:srgbClr val="F53196"/>
              </a:solidFill>
            </a:endParaRPr>
          </a:p>
        </p:txBody>
      </p:sp>
      <p:sp>
        <p:nvSpPr>
          <p:cNvPr id="3" name="Content Placeholder 2">
            <a:extLst>
              <a:ext uri="{FF2B5EF4-FFF2-40B4-BE49-F238E27FC236}">
                <a16:creationId xmlns:a16="http://schemas.microsoft.com/office/drawing/2014/main" id="{79BC5DB6-7A48-8D96-B95F-D00460D843E4}"/>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solidFill>
                  <a:schemeClr val="accent1"/>
                </a:solidFill>
                <a:cs typeface="Calibri"/>
              </a:rPr>
              <a:t>FIFA 19 Different Attributes likes:</a:t>
            </a:r>
            <a:endParaRPr lang="en-US">
              <a:solidFill>
                <a:schemeClr val="accent1"/>
              </a:solidFill>
              <a:cs typeface="Calibri"/>
            </a:endParaRPr>
          </a:p>
          <a:p>
            <a:pPr lvl="1">
              <a:buFont typeface="Wingdings" panose="020B0604020202020204" pitchFamily="34" charset="0"/>
              <a:buChar char="§"/>
            </a:pPr>
            <a:r>
              <a:rPr lang="en-US" dirty="0">
                <a:cs typeface="Calibri"/>
              </a:rPr>
              <a:t>Players Name</a:t>
            </a:r>
          </a:p>
          <a:p>
            <a:pPr lvl="1">
              <a:buFont typeface="Wingdings" panose="020B0604020202020204" pitchFamily="34" charset="0"/>
              <a:buChar char="§"/>
            </a:pPr>
            <a:r>
              <a:rPr lang="en-US" dirty="0">
                <a:cs typeface="Calibri"/>
              </a:rPr>
              <a:t>Ages</a:t>
            </a:r>
          </a:p>
          <a:p>
            <a:pPr lvl="1">
              <a:buFont typeface="Wingdings" panose="020B0604020202020204" pitchFamily="34" charset="0"/>
              <a:buChar char="§"/>
            </a:pPr>
            <a:r>
              <a:rPr lang="en-US" dirty="0">
                <a:cs typeface="Calibri"/>
              </a:rPr>
              <a:t>Nationality</a:t>
            </a:r>
          </a:p>
          <a:p>
            <a:pPr lvl="1">
              <a:buFont typeface="Wingdings" panose="020B0604020202020204" pitchFamily="34" charset="0"/>
              <a:buChar char="§"/>
            </a:pPr>
            <a:r>
              <a:rPr lang="en-US" dirty="0">
                <a:cs typeface="Calibri"/>
              </a:rPr>
              <a:t>Wages</a:t>
            </a:r>
          </a:p>
          <a:p>
            <a:pPr lvl="1">
              <a:buFont typeface="Wingdings" panose="020B0604020202020204" pitchFamily="34" charset="0"/>
              <a:buChar char="§"/>
            </a:pPr>
            <a:r>
              <a:rPr lang="en-US" dirty="0">
                <a:cs typeface="Calibri"/>
              </a:rPr>
              <a:t>Values</a:t>
            </a:r>
          </a:p>
          <a:p>
            <a:pPr lvl="1">
              <a:buFont typeface="Wingdings" panose="020B0604020202020204" pitchFamily="34" charset="0"/>
              <a:buChar char="§"/>
            </a:pPr>
            <a:r>
              <a:rPr lang="en-US" dirty="0">
                <a:cs typeface="Calibri"/>
              </a:rPr>
              <a:t>Contract valid</a:t>
            </a:r>
          </a:p>
          <a:p>
            <a:pPr lvl="1">
              <a:buFont typeface="Wingdings" panose="020B0604020202020204" pitchFamily="34" charset="0"/>
              <a:buChar char="§"/>
            </a:pPr>
            <a:r>
              <a:rPr lang="en-US" dirty="0">
                <a:cs typeface="Calibri"/>
              </a:rPr>
              <a:t>Positions</a:t>
            </a:r>
          </a:p>
          <a:p>
            <a:pPr lvl="1">
              <a:buFont typeface="Wingdings" panose="020B0604020202020204" pitchFamily="34" charset="0"/>
              <a:buChar char="§"/>
            </a:pPr>
            <a:r>
              <a:rPr lang="en-US" dirty="0">
                <a:cs typeface="Calibri"/>
              </a:rPr>
              <a:t>Overall Rating and Potential</a:t>
            </a:r>
          </a:p>
          <a:p>
            <a:pPr lvl="1">
              <a:buFont typeface="Wingdings" panose="020B0604020202020204" pitchFamily="34" charset="0"/>
              <a:buChar char="§"/>
            </a:pPr>
            <a:r>
              <a:rPr lang="en-US" dirty="0">
                <a:cs typeface="Calibri"/>
              </a:rPr>
              <a:t>Weights</a:t>
            </a:r>
          </a:p>
          <a:p>
            <a:pPr lvl="1">
              <a:buFont typeface="Wingdings" panose="020B0604020202020204" pitchFamily="34" charset="0"/>
              <a:buChar char="§"/>
            </a:pPr>
            <a:r>
              <a:rPr lang="en-US" dirty="0">
                <a:cs typeface="Calibri"/>
              </a:rPr>
              <a:t>Heights</a:t>
            </a:r>
          </a:p>
          <a:p>
            <a:pPr lvl="1">
              <a:buFont typeface="Wingdings" panose="020B0604020202020204" pitchFamily="34" charset="0"/>
              <a:buChar char="§"/>
            </a:pPr>
            <a:r>
              <a:rPr lang="en-US" dirty="0">
                <a:cs typeface="Calibri"/>
              </a:rPr>
              <a:t>Clubs</a:t>
            </a:r>
          </a:p>
          <a:p>
            <a:pPr lvl="1">
              <a:buFont typeface="Wingdings" panose="020B0604020202020204" pitchFamily="34" charset="0"/>
              <a:buChar char="§"/>
            </a:pPr>
            <a:r>
              <a:rPr lang="en-US" dirty="0">
                <a:cs typeface="Calibri"/>
              </a:rPr>
              <a:t>Leagues</a:t>
            </a:r>
            <a:br>
              <a:rPr lang="en-US" dirty="0">
                <a:cs typeface="Calibri"/>
              </a:rPr>
            </a:br>
            <a:endParaRPr lang="en-US">
              <a:cs typeface="Calibri"/>
            </a:endParaRPr>
          </a:p>
          <a:p>
            <a:pPr marL="0" indent="0">
              <a:buNone/>
            </a:pPr>
            <a:endParaRPr lang="en-US" dirty="0">
              <a:cs typeface="Calibri"/>
            </a:endParaRPr>
          </a:p>
        </p:txBody>
      </p:sp>
    </p:spTree>
    <p:extLst>
      <p:ext uri="{BB962C8B-B14F-4D97-AF65-F5344CB8AC3E}">
        <p14:creationId xmlns:p14="http://schemas.microsoft.com/office/powerpoint/2010/main" val="342429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8707-74A0-429B-BFEE-F509AE61FA9B}"/>
              </a:ext>
            </a:extLst>
          </p:cNvPr>
          <p:cNvSpPr>
            <a:spLocks noGrp="1"/>
          </p:cNvSpPr>
          <p:nvPr>
            <p:ph type="title"/>
          </p:nvPr>
        </p:nvSpPr>
        <p:spPr/>
        <p:txBody>
          <a:bodyPr/>
          <a:lstStyle/>
          <a:p>
            <a:r>
              <a:rPr lang="en-US" dirty="0">
                <a:solidFill>
                  <a:srgbClr val="F53196"/>
                </a:solidFill>
                <a:ea typeface="+mj-lt"/>
                <a:cs typeface="+mj-lt"/>
              </a:rPr>
              <a:t>Datasets Analysis</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A4F030C5-675F-7A1E-BEB3-63BC536CD43A}"/>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accent1"/>
                </a:solidFill>
                <a:cs typeface="Calibri"/>
              </a:rPr>
              <a:t>Players Features and Skills:</a:t>
            </a:r>
            <a:endParaRPr lang="en-US">
              <a:solidFill>
                <a:schemeClr val="accent1"/>
              </a:solidFill>
              <a:cs typeface="Calibri"/>
            </a:endParaRPr>
          </a:p>
          <a:p>
            <a:pPr lvl="1"/>
            <a:r>
              <a:rPr lang="en-US" dirty="0">
                <a:cs typeface="Calibri" panose="020F0502020204030204"/>
              </a:rPr>
              <a:t>Stamina</a:t>
            </a:r>
          </a:p>
          <a:p>
            <a:pPr lvl="1"/>
            <a:r>
              <a:rPr lang="en-US" dirty="0">
                <a:ea typeface="+mn-lt"/>
                <a:cs typeface="+mn-lt"/>
              </a:rPr>
              <a:t>Acceleration</a:t>
            </a:r>
            <a:endParaRPr lang="en-US" dirty="0">
              <a:cs typeface="Calibri" panose="020F0502020204030204"/>
            </a:endParaRPr>
          </a:p>
          <a:p>
            <a:pPr lvl="1"/>
            <a:r>
              <a:rPr lang="en-US" dirty="0">
                <a:cs typeface="Calibri" panose="020F0502020204030204"/>
              </a:rPr>
              <a:t>Goal Keeper Reflexes, Goal Keeper Diving, Goal Keeper Position</a:t>
            </a:r>
          </a:p>
          <a:p>
            <a:pPr lvl="1"/>
            <a:r>
              <a:rPr lang="en-US" dirty="0">
                <a:cs typeface="Calibri" panose="020F0502020204030204"/>
              </a:rPr>
              <a:t>Vision</a:t>
            </a:r>
          </a:p>
          <a:p>
            <a:pPr lvl="1"/>
            <a:r>
              <a:rPr lang="en-US" dirty="0">
                <a:cs typeface="Calibri" panose="020F0502020204030204"/>
              </a:rPr>
              <a:t>Sprint Speed</a:t>
            </a:r>
          </a:p>
          <a:p>
            <a:pPr lvl="1"/>
            <a:r>
              <a:rPr lang="en-US" dirty="0">
                <a:cs typeface="Calibri" panose="020F0502020204030204"/>
              </a:rPr>
              <a:t>Heading Accuracy</a:t>
            </a:r>
          </a:p>
          <a:p>
            <a:pPr lvl="1"/>
            <a:r>
              <a:rPr lang="en-US" dirty="0">
                <a:cs typeface="Calibri" panose="020F0502020204030204"/>
              </a:rPr>
              <a:t>Marking,</a:t>
            </a:r>
            <a:r>
              <a:rPr lang="en-US" dirty="0">
                <a:ea typeface="+mn-lt"/>
                <a:cs typeface="+mn-lt"/>
              </a:rPr>
              <a:t> Standing Tackle, Sliding Tackle, Composure</a:t>
            </a:r>
            <a:endParaRPr lang="en-US" dirty="0">
              <a:cs typeface="Calibri" panose="020F0502020204030204"/>
            </a:endParaRPr>
          </a:p>
          <a:p>
            <a:pPr lvl="1"/>
            <a:r>
              <a:rPr lang="en-US" dirty="0">
                <a:cs typeface="Calibri" panose="020F0502020204030204"/>
              </a:rPr>
              <a:t>Power, Balance, Ball Control, Long Shot, Short </a:t>
            </a:r>
            <a:r>
              <a:rPr lang="en-US">
                <a:cs typeface="Calibri" panose="020F0502020204030204"/>
              </a:rPr>
              <a:t>Passes, Finishing,Penalites</a:t>
            </a:r>
            <a:r>
              <a:rPr lang="en-US" dirty="0">
                <a:cs typeface="Calibri" panose="020F0502020204030204"/>
              </a:rPr>
              <a:t>.</a:t>
            </a: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14291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E99D-4665-D3FE-2DBB-39B1AB9A8EED}"/>
              </a:ext>
            </a:extLst>
          </p:cNvPr>
          <p:cNvSpPr>
            <a:spLocks noGrp="1"/>
          </p:cNvSpPr>
          <p:nvPr>
            <p:ph type="title"/>
          </p:nvPr>
        </p:nvSpPr>
        <p:spPr/>
        <p:txBody>
          <a:bodyPr/>
          <a:lstStyle/>
          <a:p>
            <a:r>
              <a:rPr lang="en-US" dirty="0">
                <a:solidFill>
                  <a:srgbClr val="F53196"/>
                </a:solidFill>
                <a:latin typeface="Calibri"/>
                <a:cs typeface="Calibri"/>
              </a:rPr>
              <a:t>Architecture Design:</a:t>
            </a:r>
            <a:endParaRPr lang="en-US">
              <a:solidFill>
                <a:srgbClr val="F53196"/>
              </a:solidFill>
              <a:cs typeface="Calibri Light"/>
            </a:endParaRPr>
          </a:p>
        </p:txBody>
      </p:sp>
      <p:pic>
        <p:nvPicPr>
          <p:cNvPr id="4" name="Picture 4" descr="Diagram&#10;&#10;Description automatically generated">
            <a:extLst>
              <a:ext uri="{FF2B5EF4-FFF2-40B4-BE49-F238E27FC236}">
                <a16:creationId xmlns:a16="http://schemas.microsoft.com/office/drawing/2014/main" id="{3975EF5B-4473-9A20-DD14-E7F282685A08}"/>
              </a:ext>
            </a:extLst>
          </p:cNvPr>
          <p:cNvPicPr>
            <a:picLocks noGrp="1" noChangeAspect="1"/>
          </p:cNvPicPr>
          <p:nvPr>
            <p:ph idx="1"/>
          </p:nvPr>
        </p:nvPicPr>
        <p:blipFill>
          <a:blip r:embed="rId2"/>
          <a:stretch>
            <a:fillRect/>
          </a:stretch>
        </p:blipFill>
        <p:spPr>
          <a:xfrm>
            <a:off x="838200" y="2004168"/>
            <a:ext cx="10515600" cy="3994253"/>
          </a:xfrm>
        </p:spPr>
      </p:pic>
    </p:spTree>
    <p:extLst>
      <p:ext uri="{BB962C8B-B14F-4D97-AF65-F5344CB8AC3E}">
        <p14:creationId xmlns:p14="http://schemas.microsoft.com/office/powerpoint/2010/main" val="246386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20FB-9678-96E6-D077-0F7CAF63F178}"/>
              </a:ext>
            </a:extLst>
          </p:cNvPr>
          <p:cNvSpPr>
            <a:spLocks noGrp="1"/>
          </p:cNvSpPr>
          <p:nvPr>
            <p:ph type="title"/>
          </p:nvPr>
        </p:nvSpPr>
        <p:spPr/>
        <p:txBody>
          <a:bodyPr/>
          <a:lstStyle/>
          <a:p>
            <a:pPr>
              <a:spcBef>
                <a:spcPts val="1000"/>
              </a:spcBef>
            </a:pPr>
            <a:r>
              <a:rPr lang="en-US" b="1" dirty="0">
                <a:solidFill>
                  <a:srgbClr val="F53196"/>
                </a:solidFill>
                <a:ea typeface="+mj-lt"/>
                <a:cs typeface="+mj-lt"/>
              </a:rPr>
              <a:t>Different Graphical Analysis:</a:t>
            </a:r>
            <a:endParaRPr lang="en-US" b="1" dirty="0">
              <a:solidFill>
                <a:srgbClr val="F53196"/>
              </a:solidFill>
            </a:endParaRPr>
          </a:p>
          <a:p>
            <a:endParaRPr lang="en-US" dirty="0">
              <a:cs typeface="Calibri Light"/>
            </a:endParaRPr>
          </a:p>
        </p:txBody>
      </p:sp>
      <p:sp>
        <p:nvSpPr>
          <p:cNvPr id="4" name="Content Placeholder 3">
            <a:extLst>
              <a:ext uri="{FF2B5EF4-FFF2-40B4-BE49-F238E27FC236}">
                <a16:creationId xmlns:a16="http://schemas.microsoft.com/office/drawing/2014/main" id="{87BF99E6-69B8-A010-4E4B-DAED19E56012}"/>
              </a:ext>
            </a:extLst>
          </p:cNvPr>
          <p:cNvSpPr>
            <a:spLocks noGrp="1"/>
          </p:cNvSpPr>
          <p:nvPr>
            <p:ph sz="half" idx="2"/>
          </p:nvPr>
        </p:nvSpPr>
        <p:spPr>
          <a:xfrm>
            <a:off x="6172200" y="1164267"/>
            <a:ext cx="5181600" cy="5012696"/>
          </a:xfrm>
        </p:spPr>
        <p:txBody>
          <a:bodyPr vert="horz" lIns="91440" tIns="45720" rIns="91440" bIns="45720" rtlCol="0" anchor="t">
            <a:normAutofit/>
          </a:bodyPr>
          <a:lstStyle/>
          <a:p>
            <a:pPr marL="0" indent="0" algn="ctr">
              <a:buNone/>
            </a:pPr>
            <a:r>
              <a:rPr lang="en-US" b="1" dirty="0">
                <a:solidFill>
                  <a:schemeClr val="accent1"/>
                </a:solidFill>
                <a:cs typeface="Calibri"/>
              </a:rPr>
              <a:t>Factors Affects Results</a:t>
            </a:r>
          </a:p>
          <a:p>
            <a:r>
              <a:rPr lang="en-US" sz="2200" b="1" dirty="0">
                <a:cs typeface="Calibri"/>
              </a:rPr>
              <a:t>Ages:23-31</a:t>
            </a:r>
          </a:p>
          <a:p>
            <a:r>
              <a:rPr lang="en-US" sz="2200" b="1" dirty="0">
                <a:cs typeface="Calibri"/>
              </a:rPr>
              <a:t>Contract Valid:2019-2023</a:t>
            </a:r>
          </a:p>
          <a:p>
            <a:r>
              <a:rPr lang="en-US" sz="2200" b="1" dirty="0">
                <a:cs typeface="Calibri"/>
              </a:rPr>
              <a:t>Short Passing:80-93</a:t>
            </a:r>
          </a:p>
          <a:p>
            <a:r>
              <a:rPr lang="en-US" sz="2200" b="1" dirty="0">
                <a:cs typeface="Calibri"/>
              </a:rPr>
              <a:t>Shot Power:70-95</a:t>
            </a:r>
          </a:p>
          <a:p>
            <a:r>
              <a:rPr lang="en-US" sz="2200" b="1" dirty="0">
                <a:cs typeface="Calibri"/>
              </a:rPr>
              <a:t>Stamina:75-96</a:t>
            </a:r>
          </a:p>
          <a:p>
            <a:r>
              <a:rPr lang="en-US" sz="2200" b="1" dirty="0">
                <a:cs typeface="Calibri"/>
              </a:rPr>
              <a:t>Long Passing:75-90</a:t>
            </a:r>
          </a:p>
          <a:p>
            <a:r>
              <a:rPr lang="en-US" sz="2200" b="1" dirty="0">
                <a:cs typeface="Calibri"/>
              </a:rPr>
              <a:t>Strength:80-92</a:t>
            </a:r>
          </a:p>
        </p:txBody>
      </p:sp>
      <p:sp>
        <p:nvSpPr>
          <p:cNvPr id="8" name="TextBox 7">
            <a:extLst>
              <a:ext uri="{FF2B5EF4-FFF2-40B4-BE49-F238E27FC236}">
                <a16:creationId xmlns:a16="http://schemas.microsoft.com/office/drawing/2014/main" id="{17351E23-511C-413B-C6EF-0C50AD56DE58}"/>
              </a:ext>
            </a:extLst>
          </p:cNvPr>
          <p:cNvSpPr txBox="1"/>
          <p:nvPr/>
        </p:nvSpPr>
        <p:spPr>
          <a:xfrm>
            <a:off x="277091" y="1177636"/>
            <a:ext cx="57496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2400" b="1" dirty="0">
                <a:solidFill>
                  <a:schemeClr val="accent1"/>
                </a:solidFill>
                <a:cs typeface="Calibri" panose="020F0502020204030204"/>
              </a:rPr>
              <a:t>Top 10 Mid </a:t>
            </a:r>
            <a:r>
              <a:rPr lang="en-US" sz="2400" b="1" dirty="0">
                <a:solidFill>
                  <a:schemeClr val="accent1"/>
                </a:solidFill>
                <a:ea typeface="+mn-lt"/>
                <a:cs typeface="+mn-lt"/>
              </a:rPr>
              <a:t>Fielder</a:t>
            </a:r>
            <a:r>
              <a:rPr lang="en-US" sz="2400" b="1" dirty="0">
                <a:solidFill>
                  <a:schemeClr val="accent1"/>
                </a:solidFill>
                <a:cs typeface="Calibri" panose="020F0502020204030204"/>
              </a:rPr>
              <a:t> in my Teams</a:t>
            </a:r>
            <a:endParaRPr lang="en-US" sz="2400" b="1">
              <a:solidFill>
                <a:schemeClr val="accent1"/>
              </a:solidFill>
              <a:cs typeface="Calibri" panose="020F0502020204030204"/>
            </a:endParaRPr>
          </a:p>
        </p:txBody>
      </p:sp>
      <p:pic>
        <p:nvPicPr>
          <p:cNvPr id="12" name="Picture 12" descr="Chart, bar chart&#10;&#10;Description automatically generated">
            <a:extLst>
              <a:ext uri="{FF2B5EF4-FFF2-40B4-BE49-F238E27FC236}">
                <a16:creationId xmlns:a16="http://schemas.microsoft.com/office/drawing/2014/main" id="{8F751ACD-F402-C4CF-61B9-63E718F3331E}"/>
              </a:ext>
            </a:extLst>
          </p:cNvPr>
          <p:cNvPicPr>
            <a:picLocks noGrp="1" noChangeAspect="1"/>
          </p:cNvPicPr>
          <p:nvPr>
            <p:ph sz="half" idx="1"/>
          </p:nvPr>
        </p:nvPicPr>
        <p:blipFill rotWithShape="1">
          <a:blip r:embed="rId2"/>
          <a:srcRect l="22778" r="-278"/>
          <a:stretch/>
        </p:blipFill>
        <p:spPr>
          <a:xfrm>
            <a:off x="277484" y="1593434"/>
            <a:ext cx="5884800" cy="4585682"/>
          </a:xfrm>
        </p:spPr>
      </p:pic>
    </p:spTree>
    <p:extLst>
      <p:ext uri="{BB962C8B-B14F-4D97-AF65-F5344CB8AC3E}">
        <p14:creationId xmlns:p14="http://schemas.microsoft.com/office/powerpoint/2010/main" val="89148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20FB-9678-96E6-D077-0F7CAF63F178}"/>
              </a:ext>
            </a:extLst>
          </p:cNvPr>
          <p:cNvSpPr>
            <a:spLocks noGrp="1"/>
          </p:cNvSpPr>
          <p:nvPr>
            <p:ph type="title"/>
          </p:nvPr>
        </p:nvSpPr>
        <p:spPr/>
        <p:txBody>
          <a:bodyPr/>
          <a:lstStyle/>
          <a:p>
            <a:pPr>
              <a:spcBef>
                <a:spcPts val="1000"/>
              </a:spcBef>
            </a:pPr>
            <a:r>
              <a:rPr lang="en-US" b="1" dirty="0">
                <a:solidFill>
                  <a:srgbClr val="F53196"/>
                </a:solidFill>
                <a:ea typeface="+mj-lt"/>
                <a:cs typeface="+mj-lt"/>
              </a:rPr>
              <a:t>Different Graphical Analysis:</a:t>
            </a:r>
            <a:endParaRPr lang="en-US" b="1" dirty="0">
              <a:solidFill>
                <a:srgbClr val="F53196"/>
              </a:solidFill>
            </a:endParaRPr>
          </a:p>
          <a:p>
            <a:endParaRPr lang="en-US" dirty="0">
              <a:cs typeface="Calibri Light"/>
            </a:endParaRPr>
          </a:p>
        </p:txBody>
      </p:sp>
      <p:sp>
        <p:nvSpPr>
          <p:cNvPr id="4" name="Content Placeholder 3">
            <a:extLst>
              <a:ext uri="{FF2B5EF4-FFF2-40B4-BE49-F238E27FC236}">
                <a16:creationId xmlns:a16="http://schemas.microsoft.com/office/drawing/2014/main" id="{87BF99E6-69B8-A010-4E4B-DAED19E56012}"/>
              </a:ext>
            </a:extLst>
          </p:cNvPr>
          <p:cNvSpPr>
            <a:spLocks noGrp="1"/>
          </p:cNvSpPr>
          <p:nvPr>
            <p:ph sz="half" idx="2"/>
          </p:nvPr>
        </p:nvSpPr>
        <p:spPr>
          <a:xfrm>
            <a:off x="6172200" y="1164267"/>
            <a:ext cx="5181600" cy="5012696"/>
          </a:xfrm>
        </p:spPr>
        <p:txBody>
          <a:bodyPr vert="horz" lIns="91440" tIns="45720" rIns="91440" bIns="45720" rtlCol="0" anchor="t">
            <a:normAutofit/>
          </a:bodyPr>
          <a:lstStyle/>
          <a:p>
            <a:pPr marL="0" indent="0" algn="ctr">
              <a:buNone/>
            </a:pPr>
            <a:r>
              <a:rPr lang="en-US" b="1" dirty="0">
                <a:solidFill>
                  <a:schemeClr val="accent1"/>
                </a:solidFill>
                <a:cs typeface="Calibri"/>
              </a:rPr>
              <a:t>Factors Affects Results</a:t>
            </a:r>
          </a:p>
          <a:p>
            <a:r>
              <a:rPr lang="en-US" sz="2200" b="1" dirty="0">
                <a:cs typeface="Calibri"/>
              </a:rPr>
              <a:t>Ages:22-33</a:t>
            </a:r>
          </a:p>
          <a:p>
            <a:r>
              <a:rPr lang="en-US" sz="2200" b="1" dirty="0">
                <a:cs typeface="Calibri"/>
              </a:rPr>
              <a:t>Contract Valid:2018-2023</a:t>
            </a:r>
          </a:p>
          <a:p>
            <a:r>
              <a:rPr lang="en-US" sz="2200" b="1" dirty="0">
                <a:cs typeface="Calibri"/>
              </a:rPr>
              <a:t>Ball Control:83-96</a:t>
            </a:r>
          </a:p>
          <a:p>
            <a:r>
              <a:rPr lang="en-US" sz="2200" b="1" dirty="0">
                <a:cs typeface="Calibri"/>
              </a:rPr>
              <a:t>Shot Power:84-95</a:t>
            </a:r>
          </a:p>
          <a:p>
            <a:r>
              <a:rPr lang="en-US" sz="2200" b="1" dirty="0">
                <a:cs typeface="Calibri"/>
              </a:rPr>
              <a:t>Finishing:80-95</a:t>
            </a:r>
          </a:p>
          <a:p>
            <a:r>
              <a:rPr lang="en-US" sz="2200" b="1" dirty="0">
                <a:cs typeface="Calibri"/>
              </a:rPr>
              <a:t>Penalites:75-92</a:t>
            </a:r>
          </a:p>
          <a:p>
            <a:r>
              <a:rPr lang="en-US" sz="2200" b="1" dirty="0">
                <a:cs typeface="Calibri"/>
              </a:rPr>
              <a:t>Strength:78-95</a:t>
            </a:r>
          </a:p>
        </p:txBody>
      </p:sp>
      <p:sp>
        <p:nvSpPr>
          <p:cNvPr id="8" name="TextBox 7">
            <a:extLst>
              <a:ext uri="{FF2B5EF4-FFF2-40B4-BE49-F238E27FC236}">
                <a16:creationId xmlns:a16="http://schemas.microsoft.com/office/drawing/2014/main" id="{17351E23-511C-413B-C6EF-0C50AD56DE58}"/>
              </a:ext>
            </a:extLst>
          </p:cNvPr>
          <p:cNvSpPr txBox="1"/>
          <p:nvPr/>
        </p:nvSpPr>
        <p:spPr>
          <a:xfrm>
            <a:off x="277091" y="1177636"/>
            <a:ext cx="57496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2400" b="1" dirty="0">
                <a:solidFill>
                  <a:schemeClr val="accent1"/>
                </a:solidFill>
                <a:cs typeface="Calibri" panose="020F0502020204030204"/>
              </a:rPr>
              <a:t>Top 10 Strikers in my Teams</a:t>
            </a:r>
          </a:p>
        </p:txBody>
      </p:sp>
      <p:pic>
        <p:nvPicPr>
          <p:cNvPr id="9" name="Picture 9" descr="Chart, bar chart&#10;&#10;Description automatically generated">
            <a:extLst>
              <a:ext uri="{FF2B5EF4-FFF2-40B4-BE49-F238E27FC236}">
                <a16:creationId xmlns:a16="http://schemas.microsoft.com/office/drawing/2014/main" id="{D2815F05-F92B-17EB-4640-131D0609E837}"/>
              </a:ext>
            </a:extLst>
          </p:cNvPr>
          <p:cNvPicPr>
            <a:picLocks noGrp="1" noChangeAspect="1"/>
          </p:cNvPicPr>
          <p:nvPr>
            <p:ph sz="half" idx="1"/>
          </p:nvPr>
        </p:nvPicPr>
        <p:blipFill rotWithShape="1">
          <a:blip r:embed="rId2"/>
          <a:srcRect l="32676" r="-282"/>
          <a:stretch/>
        </p:blipFill>
        <p:spPr>
          <a:xfrm>
            <a:off x="521898" y="1635380"/>
            <a:ext cx="5496043" cy="4458659"/>
          </a:xfrm>
        </p:spPr>
      </p:pic>
    </p:spTree>
    <p:extLst>
      <p:ext uri="{BB962C8B-B14F-4D97-AF65-F5344CB8AC3E}">
        <p14:creationId xmlns:p14="http://schemas.microsoft.com/office/powerpoint/2010/main" val="277143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20FB-9678-96E6-D077-0F7CAF63F178}"/>
              </a:ext>
            </a:extLst>
          </p:cNvPr>
          <p:cNvSpPr>
            <a:spLocks noGrp="1"/>
          </p:cNvSpPr>
          <p:nvPr>
            <p:ph type="title"/>
          </p:nvPr>
        </p:nvSpPr>
        <p:spPr/>
        <p:txBody>
          <a:bodyPr/>
          <a:lstStyle/>
          <a:p>
            <a:pPr>
              <a:spcBef>
                <a:spcPts val="1000"/>
              </a:spcBef>
            </a:pPr>
            <a:r>
              <a:rPr lang="en-US" b="1" dirty="0">
                <a:solidFill>
                  <a:srgbClr val="F53196"/>
                </a:solidFill>
                <a:ea typeface="+mj-lt"/>
                <a:cs typeface="+mj-lt"/>
              </a:rPr>
              <a:t>Different Graphical Analysis:</a:t>
            </a:r>
            <a:endParaRPr lang="en-US" b="1" dirty="0">
              <a:solidFill>
                <a:srgbClr val="F53196"/>
              </a:solidFill>
            </a:endParaRPr>
          </a:p>
          <a:p>
            <a:endParaRPr lang="en-US" dirty="0">
              <a:cs typeface="Calibri Light"/>
            </a:endParaRPr>
          </a:p>
        </p:txBody>
      </p:sp>
      <p:sp>
        <p:nvSpPr>
          <p:cNvPr id="4" name="Content Placeholder 3">
            <a:extLst>
              <a:ext uri="{FF2B5EF4-FFF2-40B4-BE49-F238E27FC236}">
                <a16:creationId xmlns:a16="http://schemas.microsoft.com/office/drawing/2014/main" id="{87BF99E6-69B8-A010-4E4B-DAED19E56012}"/>
              </a:ext>
            </a:extLst>
          </p:cNvPr>
          <p:cNvSpPr>
            <a:spLocks noGrp="1"/>
          </p:cNvSpPr>
          <p:nvPr>
            <p:ph sz="half" idx="2"/>
          </p:nvPr>
        </p:nvSpPr>
        <p:spPr>
          <a:xfrm>
            <a:off x="6172200" y="1164267"/>
            <a:ext cx="5181600" cy="5012696"/>
          </a:xfrm>
        </p:spPr>
        <p:txBody>
          <a:bodyPr vert="horz" lIns="91440" tIns="45720" rIns="91440" bIns="45720" rtlCol="0" anchor="t">
            <a:normAutofit/>
          </a:bodyPr>
          <a:lstStyle/>
          <a:p>
            <a:pPr marL="0" indent="0" algn="ctr">
              <a:buNone/>
            </a:pPr>
            <a:r>
              <a:rPr lang="en-US" b="1" dirty="0">
                <a:solidFill>
                  <a:schemeClr val="accent1"/>
                </a:solidFill>
                <a:cs typeface="Calibri"/>
              </a:rPr>
              <a:t>Factors Affects Results</a:t>
            </a:r>
          </a:p>
          <a:p>
            <a:r>
              <a:rPr lang="en-US" sz="2200" b="1" dirty="0">
                <a:cs typeface="Calibri"/>
              </a:rPr>
              <a:t>Ages:23-31</a:t>
            </a:r>
          </a:p>
          <a:p>
            <a:r>
              <a:rPr lang="en-US" sz="2200" b="1" dirty="0">
                <a:cs typeface="Calibri"/>
              </a:rPr>
              <a:t>Contract Valid:2019-2023</a:t>
            </a:r>
          </a:p>
          <a:p>
            <a:r>
              <a:rPr lang="en-US" sz="2200" b="1" dirty="0">
                <a:cs typeface="Calibri"/>
              </a:rPr>
              <a:t>Goal Keeper  Kicking:79-91</a:t>
            </a:r>
          </a:p>
          <a:p>
            <a:r>
              <a:rPr lang="en-US" sz="2200" b="1" dirty="0">
                <a:cs typeface="Calibri"/>
              </a:rPr>
              <a:t>Goal </a:t>
            </a:r>
            <a:r>
              <a:rPr lang="en-US" sz="2200" b="1" dirty="0">
                <a:ea typeface="+mn-lt"/>
                <a:cs typeface="+mn-lt"/>
              </a:rPr>
              <a:t>Keeper</a:t>
            </a:r>
            <a:r>
              <a:rPr lang="en-US" sz="2200" b="1" dirty="0">
                <a:cs typeface="Calibri"/>
              </a:rPr>
              <a:t> Reflexes:81-94</a:t>
            </a:r>
          </a:p>
          <a:p>
            <a:r>
              <a:rPr lang="en-US" sz="2200" b="1" dirty="0">
                <a:ea typeface="+mn-lt"/>
                <a:cs typeface="+mn-lt"/>
              </a:rPr>
              <a:t>Goal </a:t>
            </a:r>
            <a:r>
              <a:rPr lang="en-US" sz="2200" b="1" dirty="0">
                <a:cs typeface="Calibri"/>
              </a:rPr>
              <a:t>Keeper</a:t>
            </a:r>
            <a:r>
              <a:rPr lang="en-US" sz="2200" b="1" dirty="0">
                <a:ea typeface="+mn-lt"/>
                <a:cs typeface="+mn-lt"/>
              </a:rPr>
              <a:t> </a:t>
            </a:r>
            <a:r>
              <a:rPr lang="en-US" sz="2200" b="1" dirty="0">
                <a:cs typeface="Calibri"/>
              </a:rPr>
              <a:t>Positioning:79-98</a:t>
            </a:r>
          </a:p>
          <a:p>
            <a:r>
              <a:rPr lang="en-US" sz="2200" b="1" dirty="0">
                <a:cs typeface="Calibri"/>
              </a:rPr>
              <a:t>Goal </a:t>
            </a:r>
            <a:r>
              <a:rPr lang="en-US" sz="2200" b="1" dirty="0">
                <a:ea typeface="+mn-lt"/>
                <a:cs typeface="+mn-lt"/>
              </a:rPr>
              <a:t>Keeper</a:t>
            </a:r>
            <a:r>
              <a:rPr lang="en-US" sz="2200" b="1" dirty="0">
                <a:cs typeface="Calibri"/>
              </a:rPr>
              <a:t> Diving:79-88</a:t>
            </a:r>
          </a:p>
        </p:txBody>
      </p:sp>
      <p:sp>
        <p:nvSpPr>
          <p:cNvPr id="8" name="TextBox 7">
            <a:extLst>
              <a:ext uri="{FF2B5EF4-FFF2-40B4-BE49-F238E27FC236}">
                <a16:creationId xmlns:a16="http://schemas.microsoft.com/office/drawing/2014/main" id="{17351E23-511C-413B-C6EF-0C50AD56DE58}"/>
              </a:ext>
            </a:extLst>
          </p:cNvPr>
          <p:cNvSpPr txBox="1"/>
          <p:nvPr/>
        </p:nvSpPr>
        <p:spPr>
          <a:xfrm>
            <a:off x="277091" y="1177636"/>
            <a:ext cx="57496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2400" b="1" dirty="0">
                <a:solidFill>
                  <a:schemeClr val="accent1"/>
                </a:solidFill>
                <a:cs typeface="Calibri" panose="020F0502020204030204"/>
              </a:rPr>
              <a:t>Top 10Goal Keepers in my Teams</a:t>
            </a:r>
          </a:p>
        </p:txBody>
      </p:sp>
      <p:pic>
        <p:nvPicPr>
          <p:cNvPr id="6" name="Picture 6" descr="A picture containing text&#10;&#10;Description automatically generated">
            <a:extLst>
              <a:ext uri="{FF2B5EF4-FFF2-40B4-BE49-F238E27FC236}">
                <a16:creationId xmlns:a16="http://schemas.microsoft.com/office/drawing/2014/main" id="{581EA103-1D2D-8CAA-7AD4-AF9A80CC7BA8}"/>
              </a:ext>
            </a:extLst>
          </p:cNvPr>
          <p:cNvPicPr>
            <a:picLocks noGrp="1" noChangeAspect="1"/>
          </p:cNvPicPr>
          <p:nvPr>
            <p:ph sz="half" idx="1"/>
          </p:nvPr>
        </p:nvPicPr>
        <p:blipFill rotWithShape="1">
          <a:blip r:embed="rId2"/>
          <a:srcRect l="17778" r="-278" b="-543"/>
          <a:stretch/>
        </p:blipFill>
        <p:spPr>
          <a:xfrm>
            <a:off x="277484" y="1639385"/>
            <a:ext cx="5741315" cy="4536957"/>
          </a:xfrm>
        </p:spPr>
      </p:pic>
    </p:spTree>
    <p:extLst>
      <p:ext uri="{BB962C8B-B14F-4D97-AF65-F5344CB8AC3E}">
        <p14:creationId xmlns:p14="http://schemas.microsoft.com/office/powerpoint/2010/main" val="21034108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Detailed Project Report</vt:lpstr>
      <vt:lpstr>Contents:</vt:lpstr>
      <vt:lpstr>Problem Statement</vt:lpstr>
      <vt:lpstr>Datasets Analysis</vt:lpstr>
      <vt:lpstr>Datasets Analysis </vt:lpstr>
      <vt:lpstr>Architecture Design:</vt:lpstr>
      <vt:lpstr>Different Graphical Analysis: </vt:lpstr>
      <vt:lpstr>Different Graphical Analysis: </vt:lpstr>
      <vt:lpstr>Different Graphical Analysis: </vt:lpstr>
      <vt:lpstr>Different Graphical Analysis: </vt:lpstr>
      <vt:lpstr>Different Graphical Analysis: </vt:lpstr>
      <vt:lpstr>Different Graphical Analysis: </vt:lpstr>
      <vt:lpstr>Different Graphical Analysis: </vt:lpstr>
      <vt:lpstr>Different Graphical Analysis: </vt:lpstr>
      <vt:lpstr>Different Graphical Analysis: </vt:lpstr>
      <vt:lpstr>Deployment</vt:lpstr>
      <vt:lpstr>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476</cp:revision>
  <dcterms:created xsi:type="dcterms:W3CDTF">2022-12-28T07:52:24Z</dcterms:created>
  <dcterms:modified xsi:type="dcterms:W3CDTF">2022-12-28T12:19:25Z</dcterms:modified>
</cp:coreProperties>
</file>