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107_AA4E66D7.xml" ContentType="application/vnd.ms-powerpoint.comments+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3" r:id="rId8"/>
    <p:sldId id="265" r:id="rId9"/>
    <p:sldId id="262" r:id="rId10"/>
    <p:sldId id="267" r:id="rId11"/>
    <p:sldId id="268" r:id="rId12"/>
    <p:sldId id="269" r:id="rId13"/>
    <p:sldId id="270" r:id="rId14"/>
    <p:sldId id="271" r:id="rId15"/>
    <p:sldId id="272" r:id="rId16"/>
    <p:sldId id="273"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292D2321-0C9C-4FA4-A297-114271CAE19F}" name="Abhishek sharma" initials="As" userId="cf61e0954a324433"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modernComment_107_AA4E66D7.xml><?xml version="1.0" encoding="utf-8"?>
<p188:cmLst xmlns:a="http://schemas.openxmlformats.org/drawingml/2006/main" xmlns:r="http://schemas.openxmlformats.org/officeDocument/2006/relationships" xmlns:p188="http://schemas.microsoft.com/office/powerpoint/2018/8/main">
  <p188:cm id="{B40CC7F6-66D2-440A-A012-091B14F8A450}" authorId="{292D2321-0C9C-4FA4-A297-114271CAE19F}" created="2024-12-22T10:41:49.982">
    <pc:sldMkLst xmlns:pc="http://schemas.microsoft.com/office/powerpoint/2013/main/command">
      <pc:docMk/>
      <pc:sldMk cId="2857264855" sldId="263"/>
    </pc:sldMkLst>
    <p188:txBody>
      <a:bodyPr/>
      <a:lstStyle/>
      <a:p>
        <a:r>
          <a:rPr lang="en-IN"/>
          <a:t>asdhgsjd</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589732-FDB5-4C9E-94F8-14690CA70369}" type="datetimeFigureOut">
              <a:rPr lang="en-IN" smtClean="0"/>
              <a:t>22-12-2024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2E614-1F53-4E7F-B8F6-1B94C03A571B}" type="slidenum">
              <a:rPr lang="en-IN" smtClean="0"/>
              <a:t>‹#›</a:t>
            </a:fld>
            <a:endParaRPr lang="en-IN"/>
          </a:p>
        </p:txBody>
      </p:sp>
    </p:spTree>
    <p:extLst>
      <p:ext uri="{BB962C8B-B14F-4D97-AF65-F5344CB8AC3E}">
        <p14:creationId xmlns:p14="http://schemas.microsoft.com/office/powerpoint/2010/main" val="752709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412E614-1F53-4E7F-B8F6-1B94C03A571B}" type="slidenum">
              <a:rPr lang="en-IN" smtClean="0"/>
              <a:t>6</a:t>
            </a:fld>
            <a:endParaRPr lang="en-IN"/>
          </a:p>
        </p:txBody>
      </p:sp>
    </p:spTree>
    <p:extLst>
      <p:ext uri="{BB962C8B-B14F-4D97-AF65-F5344CB8AC3E}">
        <p14:creationId xmlns:p14="http://schemas.microsoft.com/office/powerpoint/2010/main" val="1219881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412E614-1F53-4E7F-B8F6-1B94C03A571B}" type="slidenum">
              <a:rPr lang="en-IN" smtClean="0"/>
              <a:t>7</a:t>
            </a:fld>
            <a:endParaRPr lang="en-IN"/>
          </a:p>
        </p:txBody>
      </p:sp>
    </p:spTree>
    <p:extLst>
      <p:ext uri="{BB962C8B-B14F-4D97-AF65-F5344CB8AC3E}">
        <p14:creationId xmlns:p14="http://schemas.microsoft.com/office/powerpoint/2010/main" val="3533064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412E614-1F53-4E7F-B8F6-1B94C03A571B}" type="slidenum">
              <a:rPr lang="en-IN" smtClean="0"/>
              <a:t>14</a:t>
            </a:fld>
            <a:endParaRPr lang="en-IN"/>
          </a:p>
        </p:txBody>
      </p:sp>
    </p:spTree>
    <p:extLst>
      <p:ext uri="{BB962C8B-B14F-4D97-AF65-F5344CB8AC3E}">
        <p14:creationId xmlns:p14="http://schemas.microsoft.com/office/powerpoint/2010/main" val="3471888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FA6E-F466-BE16-96AB-46A0731FA4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FEADE05-7A83-FF28-E8DF-83147D0368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DC08270-72CD-CA4F-B1E7-2E2E4F7A3A0D}"/>
              </a:ext>
            </a:extLst>
          </p:cNvPr>
          <p:cNvSpPr>
            <a:spLocks noGrp="1"/>
          </p:cNvSpPr>
          <p:nvPr>
            <p:ph type="dt" sz="half" idx="10"/>
          </p:nvPr>
        </p:nvSpPr>
        <p:spPr/>
        <p:txBody>
          <a:bodyPr/>
          <a:lstStyle/>
          <a:p>
            <a:fld id="{2202D6CA-AAAE-42E2-98B3-32AE28665106}" type="datetimeFigureOut">
              <a:rPr lang="en-IN" smtClean="0"/>
              <a:t>22-12-2024</a:t>
            </a:fld>
            <a:endParaRPr lang="en-IN"/>
          </a:p>
        </p:txBody>
      </p:sp>
      <p:sp>
        <p:nvSpPr>
          <p:cNvPr id="5" name="Footer Placeholder 4">
            <a:extLst>
              <a:ext uri="{FF2B5EF4-FFF2-40B4-BE49-F238E27FC236}">
                <a16:creationId xmlns:a16="http://schemas.microsoft.com/office/drawing/2014/main" id="{3B930121-2F0C-DD60-8945-AE5662660F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18D2F6-033C-0464-059E-8D5090F25E9F}"/>
              </a:ext>
            </a:extLst>
          </p:cNvPr>
          <p:cNvSpPr>
            <a:spLocks noGrp="1"/>
          </p:cNvSpPr>
          <p:nvPr>
            <p:ph type="sldNum" sz="quarter" idx="12"/>
          </p:nvPr>
        </p:nvSpPr>
        <p:spPr/>
        <p:txBody>
          <a:bodyPr/>
          <a:lstStyle/>
          <a:p>
            <a:fld id="{08F09BCA-7213-490F-846D-157E1C5B3D81}" type="slidenum">
              <a:rPr lang="en-IN" smtClean="0"/>
              <a:t>‹#›</a:t>
            </a:fld>
            <a:endParaRPr lang="en-IN"/>
          </a:p>
        </p:txBody>
      </p:sp>
    </p:spTree>
    <p:extLst>
      <p:ext uri="{BB962C8B-B14F-4D97-AF65-F5344CB8AC3E}">
        <p14:creationId xmlns:p14="http://schemas.microsoft.com/office/powerpoint/2010/main" val="1200727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8A5D6-FD3E-0BC1-6468-DC8C4265CD6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17F599-D276-314E-D1BF-AF03803FEB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31D62D-1A49-412D-B238-A4FF6896F60C}"/>
              </a:ext>
            </a:extLst>
          </p:cNvPr>
          <p:cNvSpPr>
            <a:spLocks noGrp="1"/>
          </p:cNvSpPr>
          <p:nvPr>
            <p:ph type="dt" sz="half" idx="10"/>
          </p:nvPr>
        </p:nvSpPr>
        <p:spPr/>
        <p:txBody>
          <a:bodyPr/>
          <a:lstStyle/>
          <a:p>
            <a:fld id="{2202D6CA-AAAE-42E2-98B3-32AE28665106}" type="datetimeFigureOut">
              <a:rPr lang="en-IN" smtClean="0"/>
              <a:t>22-12-2024</a:t>
            </a:fld>
            <a:endParaRPr lang="en-IN"/>
          </a:p>
        </p:txBody>
      </p:sp>
      <p:sp>
        <p:nvSpPr>
          <p:cNvPr id="5" name="Footer Placeholder 4">
            <a:extLst>
              <a:ext uri="{FF2B5EF4-FFF2-40B4-BE49-F238E27FC236}">
                <a16:creationId xmlns:a16="http://schemas.microsoft.com/office/drawing/2014/main" id="{27B084C9-FAD3-2804-741B-2484B087B1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227980-16E9-0931-ADC0-3959A8ED7D9F}"/>
              </a:ext>
            </a:extLst>
          </p:cNvPr>
          <p:cNvSpPr>
            <a:spLocks noGrp="1"/>
          </p:cNvSpPr>
          <p:nvPr>
            <p:ph type="sldNum" sz="quarter" idx="12"/>
          </p:nvPr>
        </p:nvSpPr>
        <p:spPr/>
        <p:txBody>
          <a:bodyPr/>
          <a:lstStyle/>
          <a:p>
            <a:fld id="{08F09BCA-7213-490F-846D-157E1C5B3D81}" type="slidenum">
              <a:rPr lang="en-IN" smtClean="0"/>
              <a:t>‹#›</a:t>
            </a:fld>
            <a:endParaRPr lang="en-IN"/>
          </a:p>
        </p:txBody>
      </p:sp>
    </p:spTree>
    <p:extLst>
      <p:ext uri="{BB962C8B-B14F-4D97-AF65-F5344CB8AC3E}">
        <p14:creationId xmlns:p14="http://schemas.microsoft.com/office/powerpoint/2010/main" val="1729950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2D441D-539F-B75C-7BCA-CB7C115625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1D80BE-D366-3B38-F5B8-DB1B27F174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575326-DEC4-3A4F-21CF-649EACAB802B}"/>
              </a:ext>
            </a:extLst>
          </p:cNvPr>
          <p:cNvSpPr>
            <a:spLocks noGrp="1"/>
          </p:cNvSpPr>
          <p:nvPr>
            <p:ph type="dt" sz="half" idx="10"/>
          </p:nvPr>
        </p:nvSpPr>
        <p:spPr/>
        <p:txBody>
          <a:bodyPr/>
          <a:lstStyle/>
          <a:p>
            <a:fld id="{2202D6CA-AAAE-42E2-98B3-32AE28665106}" type="datetimeFigureOut">
              <a:rPr lang="en-IN" smtClean="0"/>
              <a:t>22-12-2024</a:t>
            </a:fld>
            <a:endParaRPr lang="en-IN"/>
          </a:p>
        </p:txBody>
      </p:sp>
      <p:sp>
        <p:nvSpPr>
          <p:cNvPr id="5" name="Footer Placeholder 4">
            <a:extLst>
              <a:ext uri="{FF2B5EF4-FFF2-40B4-BE49-F238E27FC236}">
                <a16:creationId xmlns:a16="http://schemas.microsoft.com/office/drawing/2014/main" id="{43174364-B3B6-766F-A5B0-9D7B6C0C8C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307F6C-AD86-0D57-DFFA-556EA2420ABD}"/>
              </a:ext>
            </a:extLst>
          </p:cNvPr>
          <p:cNvSpPr>
            <a:spLocks noGrp="1"/>
          </p:cNvSpPr>
          <p:nvPr>
            <p:ph type="sldNum" sz="quarter" idx="12"/>
          </p:nvPr>
        </p:nvSpPr>
        <p:spPr/>
        <p:txBody>
          <a:bodyPr/>
          <a:lstStyle/>
          <a:p>
            <a:fld id="{08F09BCA-7213-490F-846D-157E1C5B3D81}" type="slidenum">
              <a:rPr lang="en-IN" smtClean="0"/>
              <a:t>‹#›</a:t>
            </a:fld>
            <a:endParaRPr lang="en-IN"/>
          </a:p>
        </p:txBody>
      </p:sp>
    </p:spTree>
    <p:extLst>
      <p:ext uri="{BB962C8B-B14F-4D97-AF65-F5344CB8AC3E}">
        <p14:creationId xmlns:p14="http://schemas.microsoft.com/office/powerpoint/2010/main" val="2610178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EDBAC-4713-1DF0-13F5-73AE04B366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52EB8F-F5CF-6DF3-FDE7-A320D7DAD0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660A72-1B4C-285A-838E-A4D4FEE53CE4}"/>
              </a:ext>
            </a:extLst>
          </p:cNvPr>
          <p:cNvSpPr>
            <a:spLocks noGrp="1"/>
          </p:cNvSpPr>
          <p:nvPr>
            <p:ph type="dt" sz="half" idx="10"/>
          </p:nvPr>
        </p:nvSpPr>
        <p:spPr/>
        <p:txBody>
          <a:bodyPr/>
          <a:lstStyle/>
          <a:p>
            <a:fld id="{2202D6CA-AAAE-42E2-98B3-32AE28665106}" type="datetimeFigureOut">
              <a:rPr lang="en-IN" smtClean="0"/>
              <a:t>22-12-2024</a:t>
            </a:fld>
            <a:endParaRPr lang="en-IN"/>
          </a:p>
        </p:txBody>
      </p:sp>
      <p:sp>
        <p:nvSpPr>
          <p:cNvPr id="5" name="Footer Placeholder 4">
            <a:extLst>
              <a:ext uri="{FF2B5EF4-FFF2-40B4-BE49-F238E27FC236}">
                <a16:creationId xmlns:a16="http://schemas.microsoft.com/office/drawing/2014/main" id="{EEC15051-083B-6F2E-1878-1821D1E74F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379C83-1150-8F08-922B-47485990D66B}"/>
              </a:ext>
            </a:extLst>
          </p:cNvPr>
          <p:cNvSpPr>
            <a:spLocks noGrp="1"/>
          </p:cNvSpPr>
          <p:nvPr>
            <p:ph type="sldNum" sz="quarter" idx="12"/>
          </p:nvPr>
        </p:nvSpPr>
        <p:spPr/>
        <p:txBody>
          <a:bodyPr/>
          <a:lstStyle/>
          <a:p>
            <a:fld id="{08F09BCA-7213-490F-846D-157E1C5B3D81}" type="slidenum">
              <a:rPr lang="en-IN" smtClean="0"/>
              <a:t>‹#›</a:t>
            </a:fld>
            <a:endParaRPr lang="en-IN"/>
          </a:p>
        </p:txBody>
      </p:sp>
    </p:spTree>
    <p:extLst>
      <p:ext uri="{BB962C8B-B14F-4D97-AF65-F5344CB8AC3E}">
        <p14:creationId xmlns:p14="http://schemas.microsoft.com/office/powerpoint/2010/main" val="1608695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C8141-3782-317B-0442-B8EBE8A50A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ADF05D3-014F-01D0-55B5-9CBD8B412B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319A60-B291-12FF-90BF-7491697A982F}"/>
              </a:ext>
            </a:extLst>
          </p:cNvPr>
          <p:cNvSpPr>
            <a:spLocks noGrp="1"/>
          </p:cNvSpPr>
          <p:nvPr>
            <p:ph type="dt" sz="half" idx="10"/>
          </p:nvPr>
        </p:nvSpPr>
        <p:spPr/>
        <p:txBody>
          <a:bodyPr/>
          <a:lstStyle/>
          <a:p>
            <a:fld id="{2202D6CA-AAAE-42E2-98B3-32AE28665106}" type="datetimeFigureOut">
              <a:rPr lang="en-IN" smtClean="0"/>
              <a:t>22-12-2024</a:t>
            </a:fld>
            <a:endParaRPr lang="en-IN"/>
          </a:p>
        </p:txBody>
      </p:sp>
      <p:sp>
        <p:nvSpPr>
          <p:cNvPr id="5" name="Footer Placeholder 4">
            <a:extLst>
              <a:ext uri="{FF2B5EF4-FFF2-40B4-BE49-F238E27FC236}">
                <a16:creationId xmlns:a16="http://schemas.microsoft.com/office/drawing/2014/main" id="{F659357E-3FD6-027B-76BA-626CA04634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B52F22-0F6B-7025-5A24-A5F9A7B430D7}"/>
              </a:ext>
            </a:extLst>
          </p:cNvPr>
          <p:cNvSpPr>
            <a:spLocks noGrp="1"/>
          </p:cNvSpPr>
          <p:nvPr>
            <p:ph type="sldNum" sz="quarter" idx="12"/>
          </p:nvPr>
        </p:nvSpPr>
        <p:spPr/>
        <p:txBody>
          <a:bodyPr/>
          <a:lstStyle/>
          <a:p>
            <a:fld id="{08F09BCA-7213-490F-846D-157E1C5B3D81}" type="slidenum">
              <a:rPr lang="en-IN" smtClean="0"/>
              <a:t>‹#›</a:t>
            </a:fld>
            <a:endParaRPr lang="en-IN"/>
          </a:p>
        </p:txBody>
      </p:sp>
    </p:spTree>
    <p:extLst>
      <p:ext uri="{BB962C8B-B14F-4D97-AF65-F5344CB8AC3E}">
        <p14:creationId xmlns:p14="http://schemas.microsoft.com/office/powerpoint/2010/main" val="2650444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1218B-C3EC-B38E-4725-1526D58781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965BE5-7344-A988-9E74-BE7C5E6B24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520920-60A8-341B-F60A-376FA92366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2A860EC-FD4E-A17B-18FB-2C0D5EFF7FE8}"/>
              </a:ext>
            </a:extLst>
          </p:cNvPr>
          <p:cNvSpPr>
            <a:spLocks noGrp="1"/>
          </p:cNvSpPr>
          <p:nvPr>
            <p:ph type="dt" sz="half" idx="10"/>
          </p:nvPr>
        </p:nvSpPr>
        <p:spPr/>
        <p:txBody>
          <a:bodyPr/>
          <a:lstStyle/>
          <a:p>
            <a:fld id="{2202D6CA-AAAE-42E2-98B3-32AE28665106}" type="datetimeFigureOut">
              <a:rPr lang="en-IN" smtClean="0"/>
              <a:t>22-12-2024</a:t>
            </a:fld>
            <a:endParaRPr lang="en-IN"/>
          </a:p>
        </p:txBody>
      </p:sp>
      <p:sp>
        <p:nvSpPr>
          <p:cNvPr id="6" name="Footer Placeholder 5">
            <a:extLst>
              <a:ext uri="{FF2B5EF4-FFF2-40B4-BE49-F238E27FC236}">
                <a16:creationId xmlns:a16="http://schemas.microsoft.com/office/drawing/2014/main" id="{138282A1-60C6-FD6D-E13E-84914BC4AD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0D0537-8509-0D23-80CE-024EAA2D25C4}"/>
              </a:ext>
            </a:extLst>
          </p:cNvPr>
          <p:cNvSpPr>
            <a:spLocks noGrp="1"/>
          </p:cNvSpPr>
          <p:nvPr>
            <p:ph type="sldNum" sz="quarter" idx="12"/>
          </p:nvPr>
        </p:nvSpPr>
        <p:spPr/>
        <p:txBody>
          <a:bodyPr/>
          <a:lstStyle/>
          <a:p>
            <a:fld id="{08F09BCA-7213-490F-846D-157E1C5B3D81}" type="slidenum">
              <a:rPr lang="en-IN" smtClean="0"/>
              <a:t>‹#›</a:t>
            </a:fld>
            <a:endParaRPr lang="en-IN"/>
          </a:p>
        </p:txBody>
      </p:sp>
    </p:spTree>
    <p:extLst>
      <p:ext uri="{BB962C8B-B14F-4D97-AF65-F5344CB8AC3E}">
        <p14:creationId xmlns:p14="http://schemas.microsoft.com/office/powerpoint/2010/main" val="2186579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0E104-67C8-0337-574D-FAB3849212F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0C856A-5046-323C-BDAE-B56E2D88D2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2EF515-829D-857D-9F81-DE099C1B4E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8E8E9C0-D86C-B865-700C-6D77C1A70A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01FC24-05BF-9D18-5E0D-563A463567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5BAB0BB-BE88-5A36-F0F0-DFF1750469D8}"/>
              </a:ext>
            </a:extLst>
          </p:cNvPr>
          <p:cNvSpPr>
            <a:spLocks noGrp="1"/>
          </p:cNvSpPr>
          <p:nvPr>
            <p:ph type="dt" sz="half" idx="10"/>
          </p:nvPr>
        </p:nvSpPr>
        <p:spPr/>
        <p:txBody>
          <a:bodyPr/>
          <a:lstStyle/>
          <a:p>
            <a:fld id="{2202D6CA-AAAE-42E2-98B3-32AE28665106}" type="datetimeFigureOut">
              <a:rPr lang="en-IN" smtClean="0"/>
              <a:t>22-12-2024</a:t>
            </a:fld>
            <a:endParaRPr lang="en-IN"/>
          </a:p>
        </p:txBody>
      </p:sp>
      <p:sp>
        <p:nvSpPr>
          <p:cNvPr id="8" name="Footer Placeholder 7">
            <a:extLst>
              <a:ext uri="{FF2B5EF4-FFF2-40B4-BE49-F238E27FC236}">
                <a16:creationId xmlns:a16="http://schemas.microsoft.com/office/drawing/2014/main" id="{356E641E-D475-376A-7D83-CBDC5650FE2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8917A52-CFE5-B9D2-336D-21EC5DDF435E}"/>
              </a:ext>
            </a:extLst>
          </p:cNvPr>
          <p:cNvSpPr>
            <a:spLocks noGrp="1"/>
          </p:cNvSpPr>
          <p:nvPr>
            <p:ph type="sldNum" sz="quarter" idx="12"/>
          </p:nvPr>
        </p:nvSpPr>
        <p:spPr/>
        <p:txBody>
          <a:bodyPr/>
          <a:lstStyle/>
          <a:p>
            <a:fld id="{08F09BCA-7213-490F-846D-157E1C5B3D81}" type="slidenum">
              <a:rPr lang="en-IN" smtClean="0"/>
              <a:t>‹#›</a:t>
            </a:fld>
            <a:endParaRPr lang="en-IN"/>
          </a:p>
        </p:txBody>
      </p:sp>
    </p:spTree>
    <p:extLst>
      <p:ext uri="{BB962C8B-B14F-4D97-AF65-F5344CB8AC3E}">
        <p14:creationId xmlns:p14="http://schemas.microsoft.com/office/powerpoint/2010/main" val="1195980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1D277-E916-20DA-43F2-8CC4DE82FF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2799461-8013-43FD-1395-A95DD9D91EAB}"/>
              </a:ext>
            </a:extLst>
          </p:cNvPr>
          <p:cNvSpPr>
            <a:spLocks noGrp="1"/>
          </p:cNvSpPr>
          <p:nvPr>
            <p:ph type="dt" sz="half" idx="10"/>
          </p:nvPr>
        </p:nvSpPr>
        <p:spPr/>
        <p:txBody>
          <a:bodyPr/>
          <a:lstStyle/>
          <a:p>
            <a:fld id="{2202D6CA-AAAE-42E2-98B3-32AE28665106}" type="datetimeFigureOut">
              <a:rPr lang="en-IN" smtClean="0"/>
              <a:t>22-12-2024</a:t>
            </a:fld>
            <a:endParaRPr lang="en-IN"/>
          </a:p>
        </p:txBody>
      </p:sp>
      <p:sp>
        <p:nvSpPr>
          <p:cNvPr id="4" name="Footer Placeholder 3">
            <a:extLst>
              <a:ext uri="{FF2B5EF4-FFF2-40B4-BE49-F238E27FC236}">
                <a16:creationId xmlns:a16="http://schemas.microsoft.com/office/drawing/2014/main" id="{AC5C6FCE-A5C2-70A0-ACEB-924E1A4C7A2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B1BEF08-1FAA-F96F-52B0-036EBBE79C04}"/>
              </a:ext>
            </a:extLst>
          </p:cNvPr>
          <p:cNvSpPr>
            <a:spLocks noGrp="1"/>
          </p:cNvSpPr>
          <p:nvPr>
            <p:ph type="sldNum" sz="quarter" idx="12"/>
          </p:nvPr>
        </p:nvSpPr>
        <p:spPr/>
        <p:txBody>
          <a:bodyPr/>
          <a:lstStyle/>
          <a:p>
            <a:fld id="{08F09BCA-7213-490F-846D-157E1C5B3D81}" type="slidenum">
              <a:rPr lang="en-IN" smtClean="0"/>
              <a:t>‹#›</a:t>
            </a:fld>
            <a:endParaRPr lang="en-IN"/>
          </a:p>
        </p:txBody>
      </p:sp>
    </p:spTree>
    <p:extLst>
      <p:ext uri="{BB962C8B-B14F-4D97-AF65-F5344CB8AC3E}">
        <p14:creationId xmlns:p14="http://schemas.microsoft.com/office/powerpoint/2010/main" val="164393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232201-5438-0BE5-2785-DCD836C05510}"/>
              </a:ext>
            </a:extLst>
          </p:cNvPr>
          <p:cNvSpPr>
            <a:spLocks noGrp="1"/>
          </p:cNvSpPr>
          <p:nvPr>
            <p:ph type="dt" sz="half" idx="10"/>
          </p:nvPr>
        </p:nvSpPr>
        <p:spPr/>
        <p:txBody>
          <a:bodyPr/>
          <a:lstStyle/>
          <a:p>
            <a:fld id="{2202D6CA-AAAE-42E2-98B3-32AE28665106}" type="datetimeFigureOut">
              <a:rPr lang="en-IN" smtClean="0"/>
              <a:t>22-12-2024</a:t>
            </a:fld>
            <a:endParaRPr lang="en-IN"/>
          </a:p>
        </p:txBody>
      </p:sp>
      <p:sp>
        <p:nvSpPr>
          <p:cNvPr id="3" name="Footer Placeholder 2">
            <a:extLst>
              <a:ext uri="{FF2B5EF4-FFF2-40B4-BE49-F238E27FC236}">
                <a16:creationId xmlns:a16="http://schemas.microsoft.com/office/drawing/2014/main" id="{5FADBC1E-CFB5-36BF-71A5-09D47B73892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E84C8BD-360F-F862-2A8E-500D5A8A0686}"/>
              </a:ext>
            </a:extLst>
          </p:cNvPr>
          <p:cNvSpPr>
            <a:spLocks noGrp="1"/>
          </p:cNvSpPr>
          <p:nvPr>
            <p:ph type="sldNum" sz="quarter" idx="12"/>
          </p:nvPr>
        </p:nvSpPr>
        <p:spPr/>
        <p:txBody>
          <a:bodyPr/>
          <a:lstStyle/>
          <a:p>
            <a:fld id="{08F09BCA-7213-490F-846D-157E1C5B3D81}" type="slidenum">
              <a:rPr lang="en-IN" smtClean="0"/>
              <a:t>‹#›</a:t>
            </a:fld>
            <a:endParaRPr lang="en-IN"/>
          </a:p>
        </p:txBody>
      </p:sp>
    </p:spTree>
    <p:extLst>
      <p:ext uri="{BB962C8B-B14F-4D97-AF65-F5344CB8AC3E}">
        <p14:creationId xmlns:p14="http://schemas.microsoft.com/office/powerpoint/2010/main" val="4193020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721CB-C652-0859-9999-B20A1B93B1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14B670A-AC57-73C6-AE16-F3424B3555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A993FDA-3C18-5569-BCA8-DCF28124BB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DFE5B0-5686-54BB-FC74-4B5129BAF87B}"/>
              </a:ext>
            </a:extLst>
          </p:cNvPr>
          <p:cNvSpPr>
            <a:spLocks noGrp="1"/>
          </p:cNvSpPr>
          <p:nvPr>
            <p:ph type="dt" sz="half" idx="10"/>
          </p:nvPr>
        </p:nvSpPr>
        <p:spPr/>
        <p:txBody>
          <a:bodyPr/>
          <a:lstStyle/>
          <a:p>
            <a:fld id="{2202D6CA-AAAE-42E2-98B3-32AE28665106}" type="datetimeFigureOut">
              <a:rPr lang="en-IN" smtClean="0"/>
              <a:t>22-12-2024</a:t>
            </a:fld>
            <a:endParaRPr lang="en-IN"/>
          </a:p>
        </p:txBody>
      </p:sp>
      <p:sp>
        <p:nvSpPr>
          <p:cNvPr id="6" name="Footer Placeholder 5">
            <a:extLst>
              <a:ext uri="{FF2B5EF4-FFF2-40B4-BE49-F238E27FC236}">
                <a16:creationId xmlns:a16="http://schemas.microsoft.com/office/drawing/2014/main" id="{C2EA58B4-2AED-1CCE-0765-D68B9D9C47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3BF920-C4C9-A0E8-FBB2-736A78A5D71C}"/>
              </a:ext>
            </a:extLst>
          </p:cNvPr>
          <p:cNvSpPr>
            <a:spLocks noGrp="1"/>
          </p:cNvSpPr>
          <p:nvPr>
            <p:ph type="sldNum" sz="quarter" idx="12"/>
          </p:nvPr>
        </p:nvSpPr>
        <p:spPr/>
        <p:txBody>
          <a:bodyPr/>
          <a:lstStyle/>
          <a:p>
            <a:fld id="{08F09BCA-7213-490F-846D-157E1C5B3D81}" type="slidenum">
              <a:rPr lang="en-IN" smtClean="0"/>
              <a:t>‹#›</a:t>
            </a:fld>
            <a:endParaRPr lang="en-IN"/>
          </a:p>
        </p:txBody>
      </p:sp>
    </p:spTree>
    <p:extLst>
      <p:ext uri="{BB962C8B-B14F-4D97-AF65-F5344CB8AC3E}">
        <p14:creationId xmlns:p14="http://schemas.microsoft.com/office/powerpoint/2010/main" val="2222187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E7239-511F-1CB6-AA31-BBB9BC2D31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EFF6A49-C56D-0CFB-860D-02BEFEE3DF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4D67D6D-8404-9EFF-C68F-DC28582248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F8A1C8-796A-AF13-7B2F-F1CA38948A41}"/>
              </a:ext>
            </a:extLst>
          </p:cNvPr>
          <p:cNvSpPr>
            <a:spLocks noGrp="1"/>
          </p:cNvSpPr>
          <p:nvPr>
            <p:ph type="dt" sz="half" idx="10"/>
          </p:nvPr>
        </p:nvSpPr>
        <p:spPr/>
        <p:txBody>
          <a:bodyPr/>
          <a:lstStyle/>
          <a:p>
            <a:fld id="{2202D6CA-AAAE-42E2-98B3-32AE28665106}" type="datetimeFigureOut">
              <a:rPr lang="en-IN" smtClean="0"/>
              <a:t>22-12-2024</a:t>
            </a:fld>
            <a:endParaRPr lang="en-IN"/>
          </a:p>
        </p:txBody>
      </p:sp>
      <p:sp>
        <p:nvSpPr>
          <p:cNvPr id="6" name="Footer Placeholder 5">
            <a:extLst>
              <a:ext uri="{FF2B5EF4-FFF2-40B4-BE49-F238E27FC236}">
                <a16:creationId xmlns:a16="http://schemas.microsoft.com/office/drawing/2014/main" id="{83DB8E31-A3E4-EC02-56D3-885B21CA25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A83305-247B-C4CF-AFE7-9D4579844F1F}"/>
              </a:ext>
            </a:extLst>
          </p:cNvPr>
          <p:cNvSpPr>
            <a:spLocks noGrp="1"/>
          </p:cNvSpPr>
          <p:nvPr>
            <p:ph type="sldNum" sz="quarter" idx="12"/>
          </p:nvPr>
        </p:nvSpPr>
        <p:spPr/>
        <p:txBody>
          <a:bodyPr/>
          <a:lstStyle/>
          <a:p>
            <a:fld id="{08F09BCA-7213-490F-846D-157E1C5B3D81}" type="slidenum">
              <a:rPr lang="en-IN" smtClean="0"/>
              <a:t>‹#›</a:t>
            </a:fld>
            <a:endParaRPr lang="en-IN"/>
          </a:p>
        </p:txBody>
      </p:sp>
    </p:spTree>
    <p:extLst>
      <p:ext uri="{BB962C8B-B14F-4D97-AF65-F5344CB8AC3E}">
        <p14:creationId xmlns:p14="http://schemas.microsoft.com/office/powerpoint/2010/main" val="2697200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EB0819-C55D-75EC-C0E8-43FCDF3798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21E160-10D2-B9FC-6E19-CEA9A45F3D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32B7F2-E660-2250-B9AE-F5E9E377FE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02D6CA-AAAE-42E2-98B3-32AE28665106}" type="datetimeFigureOut">
              <a:rPr lang="en-IN" smtClean="0"/>
              <a:t>22-12-2024</a:t>
            </a:fld>
            <a:endParaRPr lang="en-IN"/>
          </a:p>
        </p:txBody>
      </p:sp>
      <p:sp>
        <p:nvSpPr>
          <p:cNvPr id="5" name="Footer Placeholder 4">
            <a:extLst>
              <a:ext uri="{FF2B5EF4-FFF2-40B4-BE49-F238E27FC236}">
                <a16:creationId xmlns:a16="http://schemas.microsoft.com/office/drawing/2014/main" id="{7E860AA9-B78C-2889-5641-3C4778779F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F0382A2-28BC-FCBD-F2C4-4578851B25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09BCA-7213-490F-846D-157E1C5B3D81}" type="slidenum">
              <a:rPr lang="en-IN" smtClean="0"/>
              <a:t>‹#›</a:t>
            </a:fld>
            <a:endParaRPr lang="en-IN"/>
          </a:p>
        </p:txBody>
      </p:sp>
    </p:spTree>
    <p:extLst>
      <p:ext uri="{BB962C8B-B14F-4D97-AF65-F5344CB8AC3E}">
        <p14:creationId xmlns:p14="http://schemas.microsoft.com/office/powerpoint/2010/main" val="3668396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microsoft.com/office/2018/10/relationships/comments" Target="../comments/modernComment_107_AA4E66D7.xml"/><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20286">
              <a:srgbClr val="E1E8F5"/>
            </a:gs>
            <a:gs pos="34976">
              <a:srgbClr val="D2DDF0"/>
            </a:gs>
            <a:gs pos="91000">
              <a:schemeClr val="accent5">
                <a:lumMod val="60000"/>
                <a:lumOff val="40000"/>
              </a:schemeClr>
            </a:gs>
            <a:gs pos="0">
              <a:schemeClr val="accent1">
                <a:lumMod val="5000"/>
                <a:lumOff val="95000"/>
              </a:schemeClr>
            </a:gs>
            <a:gs pos="74000">
              <a:schemeClr val="accent1">
                <a:lumMod val="45000"/>
                <a:lumOff val="55000"/>
              </a:schemeClr>
            </a:gs>
            <a:gs pos="83000">
              <a:schemeClr val="accent1">
                <a:lumMod val="45000"/>
                <a:lumOff val="55000"/>
              </a:schemeClr>
            </a:gs>
            <a:gs pos="0">
              <a:schemeClr val="bg1"/>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9A5D-D382-C226-4C5A-620755306CD7}"/>
              </a:ext>
            </a:extLst>
          </p:cNvPr>
          <p:cNvSpPr>
            <a:spLocks noGrp="1"/>
          </p:cNvSpPr>
          <p:nvPr>
            <p:ph type="ctrTitle"/>
          </p:nvPr>
        </p:nvSpPr>
        <p:spPr>
          <a:xfrm>
            <a:off x="943897" y="1563331"/>
            <a:ext cx="11149779" cy="1592824"/>
          </a:xfrm>
        </p:spPr>
        <p:txBody>
          <a:bodyPr>
            <a:normAutofit fontScale="90000"/>
          </a:bodyPr>
          <a:lstStyle/>
          <a:p>
            <a:pPr algn="l"/>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                                                                                                   </a:t>
            </a:r>
            <a:br>
              <a:rPr lang="en-US" dirty="0"/>
            </a:br>
            <a:br>
              <a:rPr lang="en-US" dirty="0"/>
            </a:br>
            <a:r>
              <a:rPr lang="en-US" sz="7300" b="1" dirty="0"/>
              <a:t>Fake News Detection</a:t>
            </a:r>
            <a:endParaRPr lang="en-IN" sz="7300" b="1" dirty="0"/>
          </a:p>
        </p:txBody>
      </p:sp>
      <p:sp>
        <p:nvSpPr>
          <p:cNvPr id="3" name="Subtitle 2">
            <a:extLst>
              <a:ext uri="{FF2B5EF4-FFF2-40B4-BE49-F238E27FC236}">
                <a16:creationId xmlns:a16="http://schemas.microsoft.com/office/drawing/2014/main" id="{BB5CFA20-6F3B-5ACE-0D64-EB5C3965EBDA}"/>
              </a:ext>
            </a:extLst>
          </p:cNvPr>
          <p:cNvSpPr>
            <a:spLocks noGrp="1"/>
          </p:cNvSpPr>
          <p:nvPr>
            <p:ph type="subTitle" idx="1"/>
          </p:nvPr>
        </p:nvSpPr>
        <p:spPr>
          <a:xfrm>
            <a:off x="943897" y="3680697"/>
            <a:ext cx="2949677" cy="1107607"/>
          </a:xfrm>
        </p:spPr>
        <p:txBody>
          <a:bodyPr/>
          <a:lstStyle/>
          <a:p>
            <a:pPr algn="l"/>
            <a:r>
              <a:rPr lang="en-US" dirty="0"/>
              <a:t>NLP PROJECT P467</a:t>
            </a:r>
          </a:p>
          <a:p>
            <a:pPr algn="l"/>
            <a:r>
              <a:rPr lang="en-US" dirty="0"/>
              <a:t>BY GROUP - 6</a:t>
            </a:r>
            <a:endParaRPr lang="en-IN" dirty="0"/>
          </a:p>
        </p:txBody>
      </p:sp>
      <p:cxnSp>
        <p:nvCxnSpPr>
          <p:cNvPr id="5" name="Straight Connector 4">
            <a:extLst>
              <a:ext uri="{FF2B5EF4-FFF2-40B4-BE49-F238E27FC236}">
                <a16:creationId xmlns:a16="http://schemas.microsoft.com/office/drawing/2014/main" id="{F641980A-37DA-D489-46A0-7BF8541D1C0B}"/>
              </a:ext>
            </a:extLst>
          </p:cNvPr>
          <p:cNvCxnSpPr>
            <a:cxnSpLocks/>
          </p:cNvCxnSpPr>
          <p:nvPr/>
        </p:nvCxnSpPr>
        <p:spPr>
          <a:xfrm>
            <a:off x="757084" y="3429000"/>
            <a:ext cx="10795819"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3290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10079-97E0-8CB3-0045-BA1A8FD56EFA}"/>
              </a:ext>
            </a:extLst>
          </p:cNvPr>
          <p:cNvSpPr>
            <a:spLocks noGrp="1"/>
          </p:cNvSpPr>
          <p:nvPr>
            <p:ph type="title"/>
          </p:nvPr>
        </p:nvSpPr>
        <p:spPr>
          <a:xfrm>
            <a:off x="838200" y="365126"/>
            <a:ext cx="10515600" cy="713397"/>
          </a:xfrm>
        </p:spPr>
        <p:txBody>
          <a:bodyPr/>
          <a:lstStyle/>
          <a:p>
            <a:r>
              <a:rPr lang="en-US" dirty="0"/>
              <a:t>Fake News World Cloud</a:t>
            </a:r>
            <a:endParaRPr lang="en-IN" dirty="0"/>
          </a:p>
        </p:txBody>
      </p:sp>
      <p:pic>
        <p:nvPicPr>
          <p:cNvPr id="4" name="Picture 3">
            <a:extLst>
              <a:ext uri="{FF2B5EF4-FFF2-40B4-BE49-F238E27FC236}">
                <a16:creationId xmlns:a16="http://schemas.microsoft.com/office/drawing/2014/main" id="{B04BDA68-A877-C678-48E0-FD6C4A858F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068" y="1511142"/>
            <a:ext cx="8159262" cy="4298461"/>
          </a:xfrm>
          <a:prstGeom prst="rect">
            <a:avLst/>
          </a:prstGeom>
        </p:spPr>
      </p:pic>
      <p:sp>
        <p:nvSpPr>
          <p:cNvPr id="5" name="TextBox 4">
            <a:extLst>
              <a:ext uri="{FF2B5EF4-FFF2-40B4-BE49-F238E27FC236}">
                <a16:creationId xmlns:a16="http://schemas.microsoft.com/office/drawing/2014/main" id="{3BD40D42-797F-0200-75B1-44834AA1D374}"/>
              </a:ext>
            </a:extLst>
          </p:cNvPr>
          <p:cNvSpPr txBox="1"/>
          <p:nvPr/>
        </p:nvSpPr>
        <p:spPr>
          <a:xfrm>
            <a:off x="8807939" y="1586523"/>
            <a:ext cx="2790092" cy="1754326"/>
          </a:xfrm>
          <a:prstGeom prst="rect">
            <a:avLst/>
          </a:prstGeom>
          <a:noFill/>
        </p:spPr>
        <p:txBody>
          <a:bodyPr wrap="square" rtlCol="0">
            <a:spAutoFit/>
          </a:bodyPr>
          <a:lstStyle/>
          <a:p>
            <a:pPr marL="285750" indent="-285750">
              <a:buFont typeface="Arial" panose="020B0604020202020204" pitchFamily="34" charset="0"/>
              <a:buChar char="•"/>
            </a:pPr>
            <a:r>
              <a:rPr lang="en-US" dirty="0"/>
              <a:t>We can see one, Said, people, trump, Donald trump </a:t>
            </a:r>
            <a:r>
              <a:rPr lang="en-US" dirty="0" err="1"/>
              <a:t>etc</a:t>
            </a:r>
            <a:r>
              <a:rPr lang="en-US" dirty="0"/>
              <a:t>… most frequent word in fake news.</a:t>
            </a:r>
          </a:p>
          <a:p>
            <a:endParaRPr lang="en-IN" dirty="0"/>
          </a:p>
        </p:txBody>
      </p:sp>
      <p:cxnSp>
        <p:nvCxnSpPr>
          <p:cNvPr id="7" name="Straight Connector 6">
            <a:extLst>
              <a:ext uri="{FF2B5EF4-FFF2-40B4-BE49-F238E27FC236}">
                <a16:creationId xmlns:a16="http://schemas.microsoft.com/office/drawing/2014/main" id="{708F6146-BF09-1E92-ADF5-C51BDFCE877D}"/>
              </a:ext>
            </a:extLst>
          </p:cNvPr>
          <p:cNvCxnSpPr/>
          <p:nvPr/>
        </p:nvCxnSpPr>
        <p:spPr>
          <a:xfrm>
            <a:off x="806245" y="1048397"/>
            <a:ext cx="10569678"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19792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C37EB-9D9E-96D6-ED3C-B8B03A192AF9}"/>
              </a:ext>
            </a:extLst>
          </p:cNvPr>
          <p:cNvSpPr>
            <a:spLocks noGrp="1"/>
          </p:cNvSpPr>
          <p:nvPr>
            <p:ph type="title"/>
          </p:nvPr>
        </p:nvSpPr>
        <p:spPr>
          <a:xfrm>
            <a:off x="838200" y="365126"/>
            <a:ext cx="10515600" cy="883572"/>
          </a:xfrm>
        </p:spPr>
        <p:txBody>
          <a:bodyPr/>
          <a:lstStyle/>
          <a:p>
            <a:r>
              <a:rPr lang="en-US" b="1" dirty="0"/>
              <a:t>Model Building</a:t>
            </a:r>
            <a:endParaRPr lang="en-IN" b="1" dirty="0"/>
          </a:p>
        </p:txBody>
      </p:sp>
      <p:sp>
        <p:nvSpPr>
          <p:cNvPr id="9" name="TextBox 8">
            <a:extLst>
              <a:ext uri="{FF2B5EF4-FFF2-40B4-BE49-F238E27FC236}">
                <a16:creationId xmlns:a16="http://schemas.microsoft.com/office/drawing/2014/main" id="{58664372-716E-19E8-0F9B-B4B615E53F9E}"/>
              </a:ext>
            </a:extLst>
          </p:cNvPr>
          <p:cNvSpPr txBox="1"/>
          <p:nvPr/>
        </p:nvSpPr>
        <p:spPr>
          <a:xfrm>
            <a:off x="838200" y="1572700"/>
            <a:ext cx="10173929" cy="646331"/>
          </a:xfrm>
          <a:prstGeom prst="rect">
            <a:avLst/>
          </a:prstGeom>
          <a:noFill/>
        </p:spPr>
        <p:txBody>
          <a:bodyPr wrap="square" rtlCol="0">
            <a:spAutoFit/>
          </a:bodyPr>
          <a:lstStyle/>
          <a:p>
            <a:r>
              <a:rPr lang="en-US" dirty="0"/>
              <a:t>Out of all the algorithms we used to build the model, the “Random Forest Classifier” give us the best results with an accuracy of 99.75%, which is almost perfect!</a:t>
            </a:r>
            <a:endParaRPr lang="en-IN" dirty="0"/>
          </a:p>
        </p:txBody>
      </p:sp>
      <p:cxnSp>
        <p:nvCxnSpPr>
          <p:cNvPr id="12" name="Straight Connector 11">
            <a:extLst>
              <a:ext uri="{FF2B5EF4-FFF2-40B4-BE49-F238E27FC236}">
                <a16:creationId xmlns:a16="http://schemas.microsoft.com/office/drawing/2014/main" id="{79B02733-48DD-281A-5AD8-A87081EAC179}"/>
              </a:ext>
            </a:extLst>
          </p:cNvPr>
          <p:cNvCxnSpPr/>
          <p:nvPr/>
        </p:nvCxnSpPr>
        <p:spPr>
          <a:xfrm>
            <a:off x="845574" y="1238865"/>
            <a:ext cx="10510684" cy="0"/>
          </a:xfrm>
          <a:prstGeom prst="line">
            <a:avLst/>
          </a:prstGeom>
          <a:ln w="19050"/>
        </p:spPr>
        <p:style>
          <a:lnRef idx="1">
            <a:schemeClr val="dk1"/>
          </a:lnRef>
          <a:fillRef idx="0">
            <a:schemeClr val="dk1"/>
          </a:fillRef>
          <a:effectRef idx="0">
            <a:schemeClr val="dk1"/>
          </a:effectRef>
          <a:fontRef idx="minor">
            <a:schemeClr val="tx1"/>
          </a:fontRef>
        </p:style>
      </p:cxnSp>
      <p:pic>
        <p:nvPicPr>
          <p:cNvPr id="14" name="Picture 13">
            <a:extLst>
              <a:ext uri="{FF2B5EF4-FFF2-40B4-BE49-F238E27FC236}">
                <a16:creationId xmlns:a16="http://schemas.microsoft.com/office/drawing/2014/main" id="{877C9E90-029A-64B7-358D-1D401DE91F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8814" y="3056139"/>
            <a:ext cx="8398242" cy="2695732"/>
          </a:xfrm>
          <a:prstGeom prst="rect">
            <a:avLst/>
          </a:prstGeom>
        </p:spPr>
      </p:pic>
    </p:spTree>
    <p:extLst>
      <p:ext uri="{BB962C8B-B14F-4D97-AF65-F5344CB8AC3E}">
        <p14:creationId xmlns:p14="http://schemas.microsoft.com/office/powerpoint/2010/main" val="1041259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7B4D4-73AF-E8E7-988B-38B98DB93DAE}"/>
              </a:ext>
            </a:extLst>
          </p:cNvPr>
          <p:cNvSpPr>
            <a:spLocks noGrp="1"/>
          </p:cNvSpPr>
          <p:nvPr>
            <p:ph type="title"/>
          </p:nvPr>
        </p:nvSpPr>
        <p:spPr>
          <a:xfrm>
            <a:off x="838200" y="248356"/>
            <a:ext cx="10515600" cy="893404"/>
          </a:xfrm>
        </p:spPr>
        <p:txBody>
          <a:bodyPr/>
          <a:lstStyle/>
          <a:p>
            <a:r>
              <a:rPr lang="en-US" dirty="0"/>
              <a:t>ROC-AUC</a:t>
            </a:r>
            <a:endParaRPr lang="en-IN" dirty="0"/>
          </a:p>
        </p:txBody>
      </p:sp>
      <p:pic>
        <p:nvPicPr>
          <p:cNvPr id="4" name="Picture 3">
            <a:extLst>
              <a:ext uri="{FF2B5EF4-FFF2-40B4-BE49-F238E27FC236}">
                <a16:creationId xmlns:a16="http://schemas.microsoft.com/office/drawing/2014/main" id="{4BFA8E5D-DFD4-69E6-A3F4-D725B21E50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609" y="2692400"/>
            <a:ext cx="4869911" cy="3988600"/>
          </a:xfrm>
          <a:prstGeom prst="rect">
            <a:avLst/>
          </a:prstGeom>
        </p:spPr>
      </p:pic>
      <p:pic>
        <p:nvPicPr>
          <p:cNvPr id="6" name="Picture 5">
            <a:extLst>
              <a:ext uri="{FF2B5EF4-FFF2-40B4-BE49-F238E27FC236}">
                <a16:creationId xmlns:a16="http://schemas.microsoft.com/office/drawing/2014/main" id="{908D2A1C-E461-31DD-D895-33985F84A5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3891" y="2692400"/>
            <a:ext cx="4869910" cy="3988600"/>
          </a:xfrm>
          <a:prstGeom prst="rect">
            <a:avLst/>
          </a:prstGeom>
        </p:spPr>
      </p:pic>
      <p:sp>
        <p:nvSpPr>
          <p:cNvPr id="14" name="TextBox 13">
            <a:extLst>
              <a:ext uri="{FF2B5EF4-FFF2-40B4-BE49-F238E27FC236}">
                <a16:creationId xmlns:a16="http://schemas.microsoft.com/office/drawing/2014/main" id="{1828BF5D-78EB-815F-7019-1AE2BA219A5F}"/>
              </a:ext>
            </a:extLst>
          </p:cNvPr>
          <p:cNvSpPr txBox="1"/>
          <p:nvPr/>
        </p:nvSpPr>
        <p:spPr>
          <a:xfrm>
            <a:off x="711338" y="1258530"/>
            <a:ext cx="1107426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 ROC Curve helps us understand how well a model can distinguish between different classes. The AUC (Area Under the Curve) tells us how good the model is overall. A higher AUC means the model is better at making correct predictions. In this case, the Random Forest classifier has the highest AUC, which means it performs the best and gives the most accurate results among the models we tested.</a:t>
            </a:r>
            <a:endParaRPr lang="en-IN" dirty="0"/>
          </a:p>
        </p:txBody>
      </p:sp>
      <p:cxnSp>
        <p:nvCxnSpPr>
          <p:cNvPr id="16" name="Straight Connector 15">
            <a:extLst>
              <a:ext uri="{FF2B5EF4-FFF2-40B4-BE49-F238E27FC236}">
                <a16:creationId xmlns:a16="http://schemas.microsoft.com/office/drawing/2014/main" id="{E59E77AD-D4C4-414D-F5EF-AA949491A06B}"/>
              </a:ext>
            </a:extLst>
          </p:cNvPr>
          <p:cNvCxnSpPr/>
          <p:nvPr/>
        </p:nvCxnSpPr>
        <p:spPr>
          <a:xfrm>
            <a:off x="825910" y="1120877"/>
            <a:ext cx="10527891"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493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0AA1CF8-74BC-58F4-EF72-BCE0223442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34" y="128930"/>
            <a:ext cx="5084902" cy="3589630"/>
          </a:xfrm>
          <a:prstGeom prst="rect">
            <a:avLst/>
          </a:prstGeom>
        </p:spPr>
      </p:pic>
      <p:pic>
        <p:nvPicPr>
          <p:cNvPr id="8" name="Picture 7">
            <a:extLst>
              <a:ext uri="{FF2B5EF4-FFF2-40B4-BE49-F238E27FC236}">
                <a16:creationId xmlns:a16="http://schemas.microsoft.com/office/drawing/2014/main" id="{0D394116-A56B-C6EB-E7D2-5A62E8974C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8960" y="128930"/>
            <a:ext cx="5984240" cy="3589630"/>
          </a:xfrm>
          <a:prstGeom prst="rect">
            <a:avLst/>
          </a:prstGeom>
        </p:spPr>
      </p:pic>
      <p:pic>
        <p:nvPicPr>
          <p:cNvPr id="10" name="Picture 9">
            <a:extLst>
              <a:ext uri="{FF2B5EF4-FFF2-40B4-BE49-F238E27FC236}">
                <a16:creationId xmlns:a16="http://schemas.microsoft.com/office/drawing/2014/main" id="{F2EB416F-72A1-ABB8-C009-EBA8B054C5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9731" y="3824676"/>
            <a:ext cx="5551950" cy="3033324"/>
          </a:xfrm>
          <a:prstGeom prst="rect">
            <a:avLst/>
          </a:prstGeom>
        </p:spPr>
      </p:pic>
    </p:spTree>
    <p:extLst>
      <p:ext uri="{BB962C8B-B14F-4D97-AF65-F5344CB8AC3E}">
        <p14:creationId xmlns:p14="http://schemas.microsoft.com/office/powerpoint/2010/main" val="2865632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6A93C-F0B6-EE09-6E55-DAEFB4D282A9}"/>
              </a:ext>
            </a:extLst>
          </p:cNvPr>
          <p:cNvSpPr>
            <a:spLocks noGrp="1"/>
          </p:cNvSpPr>
          <p:nvPr>
            <p:ph type="title"/>
          </p:nvPr>
        </p:nvSpPr>
        <p:spPr>
          <a:xfrm>
            <a:off x="574105" y="103152"/>
            <a:ext cx="10515600" cy="752475"/>
          </a:xfrm>
        </p:spPr>
        <p:txBody>
          <a:bodyPr/>
          <a:lstStyle/>
          <a:p>
            <a:r>
              <a:rPr lang="en-US" b="1" dirty="0"/>
              <a:t>Model </a:t>
            </a:r>
            <a:r>
              <a:rPr lang="en-US" b="1" dirty="0" err="1"/>
              <a:t>Comparision</a:t>
            </a:r>
            <a:endParaRPr lang="en-IN" b="1" dirty="0"/>
          </a:p>
        </p:txBody>
      </p:sp>
      <p:pic>
        <p:nvPicPr>
          <p:cNvPr id="4" name="Picture 3">
            <a:extLst>
              <a:ext uri="{FF2B5EF4-FFF2-40B4-BE49-F238E27FC236}">
                <a16:creationId xmlns:a16="http://schemas.microsoft.com/office/drawing/2014/main" id="{68F379AC-D6B8-00D5-F602-9141A2D9CD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51" y="2235199"/>
            <a:ext cx="5769554" cy="4519649"/>
          </a:xfrm>
          <a:prstGeom prst="rect">
            <a:avLst/>
          </a:prstGeom>
        </p:spPr>
      </p:pic>
      <p:pic>
        <p:nvPicPr>
          <p:cNvPr id="6" name="Picture 5">
            <a:extLst>
              <a:ext uri="{FF2B5EF4-FFF2-40B4-BE49-F238E27FC236}">
                <a16:creationId xmlns:a16="http://schemas.microsoft.com/office/drawing/2014/main" id="{C2F1BEF1-3E4A-033E-5045-FAE73FFB49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1905" y="2235198"/>
            <a:ext cx="6136575" cy="4519649"/>
          </a:xfrm>
          <a:prstGeom prst="rect">
            <a:avLst/>
          </a:prstGeom>
        </p:spPr>
      </p:pic>
      <p:sp>
        <p:nvSpPr>
          <p:cNvPr id="7" name="TextBox 6">
            <a:extLst>
              <a:ext uri="{FF2B5EF4-FFF2-40B4-BE49-F238E27FC236}">
                <a16:creationId xmlns:a16="http://schemas.microsoft.com/office/drawing/2014/main" id="{6F35505B-D113-3AF0-37B7-637F40A694B5}"/>
              </a:ext>
            </a:extLst>
          </p:cNvPr>
          <p:cNvSpPr txBox="1"/>
          <p:nvPr/>
        </p:nvSpPr>
        <p:spPr>
          <a:xfrm>
            <a:off x="701040" y="975360"/>
            <a:ext cx="9652000" cy="914400"/>
          </a:xfrm>
          <a:prstGeom prst="rect">
            <a:avLst/>
          </a:prstGeom>
          <a:noFill/>
        </p:spPr>
        <p:txBody>
          <a:bodyPr wrap="square" rtlCol="0">
            <a:spAutoFit/>
          </a:bodyPr>
          <a:lstStyle/>
          <a:p>
            <a:pPr marL="285750" indent="-285750">
              <a:buFont typeface="Arial" panose="020B0604020202020204" pitchFamily="34" charset="0"/>
              <a:buChar char="•"/>
            </a:pPr>
            <a:r>
              <a:rPr lang="en-US" dirty="0"/>
              <a:t>All models perform well with accuracy and ROC-AUC above 90%. Random Forest, Decision Tree, and Neural Network slightly outperform Logistic Regression and Naive Bayes, with Naive Bayes having the lowest ROC-AUC.</a:t>
            </a:r>
            <a:endParaRPr lang="en-IN" dirty="0"/>
          </a:p>
        </p:txBody>
      </p:sp>
      <p:cxnSp>
        <p:nvCxnSpPr>
          <p:cNvPr id="9" name="Straight Connector 8">
            <a:extLst>
              <a:ext uri="{FF2B5EF4-FFF2-40B4-BE49-F238E27FC236}">
                <a16:creationId xmlns:a16="http://schemas.microsoft.com/office/drawing/2014/main" id="{9DF812B5-9B89-577D-D56B-8C7278A1495C}"/>
              </a:ext>
            </a:extLst>
          </p:cNvPr>
          <p:cNvCxnSpPr/>
          <p:nvPr/>
        </p:nvCxnSpPr>
        <p:spPr>
          <a:xfrm>
            <a:off x="550606" y="845574"/>
            <a:ext cx="10540181"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37116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253B-E789-1537-E0C0-E18646D107CE}"/>
              </a:ext>
            </a:extLst>
          </p:cNvPr>
          <p:cNvSpPr>
            <a:spLocks noGrp="1"/>
          </p:cNvSpPr>
          <p:nvPr>
            <p:ph type="title"/>
          </p:nvPr>
        </p:nvSpPr>
        <p:spPr>
          <a:xfrm>
            <a:off x="838200" y="365125"/>
            <a:ext cx="10515600" cy="630555"/>
          </a:xfrm>
        </p:spPr>
        <p:txBody>
          <a:bodyPr>
            <a:normAutofit fontScale="90000"/>
          </a:bodyPr>
          <a:lstStyle/>
          <a:p>
            <a:r>
              <a:rPr lang="en-US" b="1" dirty="0"/>
              <a:t>Deployment</a:t>
            </a:r>
            <a:endParaRPr lang="en-IN" b="1" dirty="0"/>
          </a:p>
        </p:txBody>
      </p:sp>
      <p:pic>
        <p:nvPicPr>
          <p:cNvPr id="6" name="Picture 5">
            <a:extLst>
              <a:ext uri="{FF2B5EF4-FFF2-40B4-BE49-F238E27FC236}">
                <a16:creationId xmlns:a16="http://schemas.microsoft.com/office/drawing/2014/main" id="{A3F3BAAC-DA33-1005-6E36-F173B6EC4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555" y="1366684"/>
            <a:ext cx="9989574" cy="5126191"/>
          </a:xfrm>
          <a:prstGeom prst="rect">
            <a:avLst/>
          </a:prstGeom>
        </p:spPr>
      </p:pic>
      <p:cxnSp>
        <p:nvCxnSpPr>
          <p:cNvPr id="8" name="Straight Connector 7">
            <a:extLst>
              <a:ext uri="{FF2B5EF4-FFF2-40B4-BE49-F238E27FC236}">
                <a16:creationId xmlns:a16="http://schemas.microsoft.com/office/drawing/2014/main" id="{3862576E-A0E0-72D0-31FA-5BAAEE81ECCC}"/>
              </a:ext>
            </a:extLst>
          </p:cNvPr>
          <p:cNvCxnSpPr/>
          <p:nvPr/>
        </p:nvCxnSpPr>
        <p:spPr>
          <a:xfrm>
            <a:off x="816077" y="1258529"/>
            <a:ext cx="10559846"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70423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399B4A-03FD-F987-438E-29E411C22BCC}"/>
              </a:ext>
            </a:extLst>
          </p:cNvPr>
          <p:cNvSpPr txBox="1"/>
          <p:nvPr/>
        </p:nvSpPr>
        <p:spPr>
          <a:xfrm>
            <a:off x="786581" y="1484671"/>
            <a:ext cx="9851922" cy="2862322"/>
          </a:xfrm>
          <a:prstGeom prst="rect">
            <a:avLst/>
          </a:prstGeom>
          <a:noFill/>
        </p:spPr>
        <p:txBody>
          <a:bodyPr wrap="square" rtlCol="0">
            <a:spAutoFit/>
          </a:bodyPr>
          <a:lstStyle/>
          <a:p>
            <a:r>
              <a:rPr lang="en-US" dirty="0"/>
              <a:t>This is a web interface for a Fake News Detection App. The application features:</a:t>
            </a:r>
          </a:p>
          <a:p>
            <a:endParaRPr lang="en-US" dirty="0"/>
          </a:p>
          <a:p>
            <a:pPr marL="342900" indent="-342900">
              <a:buFont typeface="+mj-lt"/>
              <a:buAutoNum type="arabicPeriod"/>
            </a:pPr>
            <a:r>
              <a:rPr lang="en-US" dirty="0"/>
              <a:t>A text input area where users can paste news article content</a:t>
            </a:r>
          </a:p>
          <a:p>
            <a:pPr marL="342900" indent="-342900">
              <a:buFont typeface="+mj-lt"/>
              <a:buAutoNum type="arabicPeriod"/>
            </a:pPr>
            <a:r>
              <a:rPr lang="en-US" dirty="0"/>
              <a:t>A dropdown menu to select from different ML models (including Logistic Regression)</a:t>
            </a:r>
          </a:p>
          <a:p>
            <a:pPr marL="342900" indent="-342900">
              <a:buFont typeface="+mj-lt"/>
              <a:buAutoNum type="arabicPeriod"/>
            </a:pPr>
            <a:r>
              <a:rPr lang="en-US" dirty="0"/>
              <a:t>A "Predict" button to analyze the text</a:t>
            </a:r>
          </a:p>
          <a:p>
            <a:pPr marL="342900" indent="-342900">
              <a:buFont typeface="+mj-lt"/>
              <a:buAutoNum type="arabicPeriod"/>
            </a:pPr>
            <a:r>
              <a:rPr lang="en-US" dirty="0"/>
              <a:t>Built using </a:t>
            </a:r>
            <a:r>
              <a:rPr lang="en-US" dirty="0" err="1"/>
              <a:t>Streamlit</a:t>
            </a:r>
            <a:r>
              <a:rPr lang="en-US" dirty="0"/>
              <a:t> framework</a:t>
            </a:r>
          </a:p>
          <a:p>
            <a:pPr marL="342900" indent="-342900">
              <a:buFont typeface="+mj-lt"/>
              <a:buAutoNum type="arabicPeriod"/>
            </a:pPr>
            <a:r>
              <a:rPr lang="en-US" dirty="0"/>
              <a:t>Uses three models (Logistic Regression, Naive Bayes, Random Forest) to classify news as real or fake</a:t>
            </a:r>
          </a:p>
          <a:p>
            <a:endParaRPr lang="en-US" dirty="0"/>
          </a:p>
          <a:p>
            <a:r>
              <a:rPr lang="en-US" dirty="0"/>
              <a:t>The interface is simple and user-friendly, designed for easy interaction with the fake news detection system.</a:t>
            </a:r>
            <a:endParaRPr lang="en-IN" dirty="0"/>
          </a:p>
        </p:txBody>
      </p:sp>
    </p:spTree>
    <p:extLst>
      <p:ext uri="{BB962C8B-B14F-4D97-AF65-F5344CB8AC3E}">
        <p14:creationId xmlns:p14="http://schemas.microsoft.com/office/powerpoint/2010/main" val="4292570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7CED7-2CA3-EBCA-2A31-7B43158604FD}"/>
              </a:ext>
            </a:extLst>
          </p:cNvPr>
          <p:cNvSpPr>
            <a:spLocks noGrp="1"/>
          </p:cNvSpPr>
          <p:nvPr>
            <p:ph type="title"/>
          </p:nvPr>
        </p:nvSpPr>
        <p:spPr>
          <a:xfrm>
            <a:off x="838200" y="365126"/>
            <a:ext cx="10515600" cy="966718"/>
          </a:xfrm>
        </p:spPr>
        <p:txBody>
          <a:bodyPr/>
          <a:lstStyle/>
          <a:p>
            <a:r>
              <a:rPr lang="en-US" b="1" dirty="0"/>
              <a:t>Challenges</a:t>
            </a:r>
          </a:p>
        </p:txBody>
      </p:sp>
      <p:sp>
        <p:nvSpPr>
          <p:cNvPr id="3" name="TextBox 2">
            <a:extLst>
              <a:ext uri="{FF2B5EF4-FFF2-40B4-BE49-F238E27FC236}">
                <a16:creationId xmlns:a16="http://schemas.microsoft.com/office/drawing/2014/main" id="{D63FD665-3EF6-6A61-15BB-16C78155D3E7}"/>
              </a:ext>
            </a:extLst>
          </p:cNvPr>
          <p:cNvSpPr txBox="1"/>
          <p:nvPr/>
        </p:nvSpPr>
        <p:spPr>
          <a:xfrm>
            <a:off x="728869" y="1524533"/>
            <a:ext cx="9674942" cy="4524315"/>
          </a:xfrm>
          <a:prstGeom prst="rect">
            <a:avLst/>
          </a:prstGeom>
          <a:noFill/>
        </p:spPr>
        <p:txBody>
          <a:bodyPr wrap="square" rtlCol="0">
            <a:spAutoFit/>
          </a:bodyPr>
          <a:lstStyle/>
          <a:p>
            <a:pPr marL="342900" indent="-342900">
              <a:buFont typeface="+mj-lt"/>
              <a:buAutoNum type="arabicPeriod"/>
            </a:pPr>
            <a:r>
              <a:rPr lang="en-IN" dirty="0"/>
              <a:t>Understanding Project Goals: </a:t>
            </a:r>
          </a:p>
          <a:p>
            <a:pPr marL="285750" indent="-285750">
              <a:buFont typeface="Arial" panose="020B0604020202020204" pitchFamily="34" charset="0"/>
              <a:buChar char="•"/>
            </a:pPr>
            <a:r>
              <a:rPr lang="en-US" dirty="0"/>
              <a:t>Words with multiple meanings or different words with similar meanings </a:t>
            </a:r>
          </a:p>
          <a:p>
            <a:pPr marL="285750" indent="-285750">
              <a:buFont typeface="Arial" panose="020B0604020202020204" pitchFamily="34" charset="0"/>
              <a:buChar char="•"/>
            </a:pPr>
            <a:r>
              <a:rPr lang="en-US" dirty="0"/>
              <a:t>Solution : Augment datasets with examples that cover ambiguous or contextually rich cases</a:t>
            </a:r>
          </a:p>
          <a:p>
            <a:pPr marL="285750" indent="-285750">
              <a:buFont typeface="Arial" panose="020B0604020202020204" pitchFamily="34" charset="0"/>
              <a:buChar char="•"/>
            </a:pPr>
            <a:endParaRPr lang="en-US" dirty="0"/>
          </a:p>
          <a:p>
            <a:pPr marL="342900" indent="-342900">
              <a:buFont typeface="+mj-lt"/>
              <a:buAutoNum type="arabicPeriod" startAt="2"/>
            </a:pPr>
            <a:r>
              <a:rPr lang="en-IN" dirty="0"/>
              <a:t>Tokenization and Representation:</a:t>
            </a:r>
          </a:p>
          <a:p>
            <a:pPr marL="285750" indent="-285750">
              <a:buFont typeface="Arial" panose="020B0604020202020204" pitchFamily="34" charset="0"/>
              <a:buChar char="•"/>
            </a:pPr>
            <a:r>
              <a:rPr lang="en-US" dirty="0"/>
              <a:t>Challenges with words having multiple meanings or synonyms.</a:t>
            </a:r>
          </a:p>
          <a:p>
            <a:pPr marL="285750" indent="-285750">
              <a:buFont typeface="Arial" panose="020B0604020202020204" pitchFamily="34" charset="0"/>
              <a:buChar char="•"/>
            </a:pPr>
            <a:r>
              <a:rPr lang="en-US" b="1" dirty="0"/>
              <a:t>Solution</a:t>
            </a:r>
            <a:r>
              <a:rPr lang="en-US" dirty="0"/>
              <a:t>: Enhance datasets with diverse and context-specific examples.</a:t>
            </a:r>
          </a:p>
          <a:p>
            <a:endParaRPr lang="en-US" dirty="0"/>
          </a:p>
          <a:p>
            <a:pPr marL="342900" indent="-342900">
              <a:buFont typeface="+mj-lt"/>
              <a:buAutoNum type="arabicPeriod" startAt="3"/>
            </a:pPr>
            <a:r>
              <a:rPr lang="en-IN" dirty="0"/>
              <a:t>Model Choice and Adaptation: </a:t>
            </a:r>
          </a:p>
          <a:p>
            <a:pPr marL="285750" indent="-285750">
              <a:buFont typeface="Arial" panose="020B0604020202020204" pitchFamily="34" charset="0"/>
              <a:buChar char="•"/>
            </a:pPr>
            <a:r>
              <a:rPr lang="en-US" dirty="0"/>
              <a:t>Determining the best model for the task.</a:t>
            </a:r>
          </a:p>
          <a:p>
            <a:pPr marL="285750" indent="-285750">
              <a:buFont typeface="Arial" panose="020B0604020202020204" pitchFamily="34" charset="0"/>
              <a:buChar char="•"/>
            </a:pPr>
            <a:r>
              <a:rPr lang="en-US" b="1" dirty="0"/>
              <a:t>Solution</a:t>
            </a:r>
            <a:r>
              <a:rPr lang="en-US" dirty="0"/>
              <a:t>: Experiment with multiple models and compare results.</a:t>
            </a:r>
          </a:p>
          <a:p>
            <a:pPr marL="285750" indent="-285750">
              <a:buFont typeface="Arial" panose="020B0604020202020204" pitchFamily="34" charset="0"/>
              <a:buChar char="•"/>
            </a:pPr>
            <a:endParaRPr lang="en-IN" dirty="0"/>
          </a:p>
          <a:p>
            <a:pPr marL="342900" indent="-342900">
              <a:buFont typeface="+mj-lt"/>
              <a:buAutoNum type="arabicPeriod" startAt="4"/>
            </a:pPr>
            <a:r>
              <a:rPr lang="en-IN" dirty="0"/>
              <a:t>Overfitting and Generalization Issues:</a:t>
            </a:r>
          </a:p>
          <a:p>
            <a:pPr marL="285750" indent="-285750">
              <a:buFont typeface="Arial" panose="020B0604020202020204" pitchFamily="34" charset="0"/>
              <a:buChar char="•"/>
            </a:pPr>
            <a:r>
              <a:rPr lang="en-US" dirty="0"/>
              <a:t>Good performance on training data but poor results on new data.</a:t>
            </a:r>
          </a:p>
          <a:p>
            <a:pPr marL="285750" indent="-285750">
              <a:buFont typeface="Arial" panose="020B0604020202020204" pitchFamily="34" charset="0"/>
              <a:buChar char="•"/>
            </a:pPr>
            <a:r>
              <a:rPr lang="en-US" b="1" dirty="0"/>
              <a:t>Solution</a:t>
            </a:r>
            <a:r>
              <a:rPr lang="en-US" dirty="0"/>
              <a:t>: Use thorough cross-validation and expand datasets with varied samples.</a:t>
            </a:r>
            <a:br>
              <a:rPr lang="en-IN" dirty="0"/>
            </a:br>
            <a:endParaRPr lang="en-US" dirty="0"/>
          </a:p>
        </p:txBody>
      </p:sp>
      <p:cxnSp>
        <p:nvCxnSpPr>
          <p:cNvPr id="5" name="Straight Connector 4">
            <a:extLst>
              <a:ext uri="{FF2B5EF4-FFF2-40B4-BE49-F238E27FC236}">
                <a16:creationId xmlns:a16="http://schemas.microsoft.com/office/drawing/2014/main" id="{C24A03B4-422F-0023-6283-7C818EE05355}"/>
              </a:ext>
            </a:extLst>
          </p:cNvPr>
          <p:cNvCxnSpPr/>
          <p:nvPr/>
        </p:nvCxnSpPr>
        <p:spPr>
          <a:xfrm>
            <a:off x="695739" y="1182757"/>
            <a:ext cx="9750287"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3560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438451-84EB-5039-214D-DAC9FD445220}"/>
              </a:ext>
            </a:extLst>
          </p:cNvPr>
          <p:cNvSpPr txBox="1"/>
          <p:nvPr/>
        </p:nvSpPr>
        <p:spPr>
          <a:xfrm>
            <a:off x="1076632" y="904568"/>
            <a:ext cx="10510684" cy="1107996"/>
          </a:xfrm>
          <a:prstGeom prst="rect">
            <a:avLst/>
          </a:prstGeom>
          <a:noFill/>
        </p:spPr>
        <p:txBody>
          <a:bodyPr wrap="square" rtlCol="0">
            <a:spAutoFit/>
          </a:bodyPr>
          <a:lstStyle/>
          <a:p>
            <a:pPr algn="ctr"/>
            <a:r>
              <a:rPr lang="en-US" sz="6600" dirty="0"/>
              <a:t>THANK YOU</a:t>
            </a:r>
            <a:endParaRPr lang="en-IN" sz="6600" dirty="0"/>
          </a:p>
        </p:txBody>
      </p:sp>
      <p:cxnSp>
        <p:nvCxnSpPr>
          <p:cNvPr id="4" name="Straight Connector 3">
            <a:extLst>
              <a:ext uri="{FF2B5EF4-FFF2-40B4-BE49-F238E27FC236}">
                <a16:creationId xmlns:a16="http://schemas.microsoft.com/office/drawing/2014/main" id="{E119DF53-F0C8-CE3F-3198-D28185779E74}"/>
              </a:ext>
            </a:extLst>
          </p:cNvPr>
          <p:cNvCxnSpPr/>
          <p:nvPr/>
        </p:nvCxnSpPr>
        <p:spPr>
          <a:xfrm>
            <a:off x="1052052" y="2015613"/>
            <a:ext cx="10579509"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40218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7C0E0-C946-B2EA-568F-46F71CD82371}"/>
              </a:ext>
            </a:extLst>
          </p:cNvPr>
          <p:cNvSpPr>
            <a:spLocks noGrp="1"/>
          </p:cNvSpPr>
          <p:nvPr>
            <p:ph type="title"/>
          </p:nvPr>
        </p:nvSpPr>
        <p:spPr>
          <a:xfrm>
            <a:off x="838200" y="542106"/>
            <a:ext cx="10515600" cy="1325563"/>
          </a:xfrm>
        </p:spPr>
        <p:txBody>
          <a:bodyPr>
            <a:normAutofit/>
          </a:bodyPr>
          <a:lstStyle/>
          <a:p>
            <a:r>
              <a:rPr lang="en-US" sz="4000" b="1" dirty="0"/>
              <a:t>Group Members</a:t>
            </a:r>
            <a:endParaRPr lang="en-IN" sz="4000" b="1" dirty="0"/>
          </a:p>
        </p:txBody>
      </p:sp>
      <p:sp>
        <p:nvSpPr>
          <p:cNvPr id="3" name="Content Placeholder 2">
            <a:extLst>
              <a:ext uri="{FF2B5EF4-FFF2-40B4-BE49-F238E27FC236}">
                <a16:creationId xmlns:a16="http://schemas.microsoft.com/office/drawing/2014/main" id="{1D32B247-26DC-A2DC-774F-32024AE46D10}"/>
              </a:ext>
            </a:extLst>
          </p:cNvPr>
          <p:cNvSpPr>
            <a:spLocks noGrp="1"/>
          </p:cNvSpPr>
          <p:nvPr>
            <p:ph idx="1"/>
          </p:nvPr>
        </p:nvSpPr>
        <p:spPr>
          <a:xfrm>
            <a:off x="838200" y="1688692"/>
            <a:ext cx="10515600" cy="3480615"/>
          </a:xfrm>
        </p:spPr>
        <p:txBody>
          <a:bodyPr/>
          <a:lstStyle/>
          <a:p>
            <a:pPr marL="514350" indent="-514350">
              <a:buFont typeface="+mj-lt"/>
              <a:buAutoNum type="arabicPeriod"/>
            </a:pPr>
            <a:r>
              <a:rPr lang="en-US" dirty="0"/>
              <a:t>Lokesh Goyal</a:t>
            </a:r>
          </a:p>
          <a:p>
            <a:pPr marL="514350" indent="-514350">
              <a:buFont typeface="+mj-lt"/>
              <a:buAutoNum type="arabicPeriod"/>
            </a:pPr>
            <a:r>
              <a:rPr lang="en-US" dirty="0"/>
              <a:t>Yuvraj Dilip </a:t>
            </a:r>
            <a:r>
              <a:rPr lang="en-US" dirty="0" err="1"/>
              <a:t>Kamble</a:t>
            </a:r>
            <a:endParaRPr lang="en-US" dirty="0"/>
          </a:p>
          <a:p>
            <a:pPr marL="514350" indent="-514350">
              <a:buFont typeface="+mj-lt"/>
              <a:buAutoNum type="arabicPeriod"/>
            </a:pPr>
            <a:r>
              <a:rPr lang="en-US" dirty="0" err="1"/>
              <a:t>Nandani</a:t>
            </a:r>
            <a:r>
              <a:rPr lang="en-US" dirty="0"/>
              <a:t> Sah</a:t>
            </a:r>
          </a:p>
          <a:p>
            <a:pPr marL="514350" indent="-514350">
              <a:buFont typeface="+mj-lt"/>
              <a:buAutoNum type="arabicPeriod"/>
            </a:pPr>
            <a:r>
              <a:rPr lang="en-US" dirty="0"/>
              <a:t>Pradeep Kumar</a:t>
            </a:r>
          </a:p>
          <a:p>
            <a:pPr marL="514350" indent="-514350">
              <a:buFont typeface="+mj-lt"/>
              <a:buAutoNum type="arabicPeriod"/>
            </a:pPr>
            <a:r>
              <a:rPr lang="en-US" dirty="0"/>
              <a:t>Abhishek Sharma</a:t>
            </a:r>
          </a:p>
          <a:p>
            <a:pPr marL="514350" indent="-514350">
              <a:buFont typeface="+mj-lt"/>
              <a:buAutoNum type="arabicPeriod"/>
            </a:pPr>
            <a:r>
              <a:rPr lang="en-US" dirty="0"/>
              <a:t>Krishna </a:t>
            </a:r>
            <a:r>
              <a:rPr lang="en-US" dirty="0" err="1"/>
              <a:t>Dharmik</a:t>
            </a:r>
            <a:r>
              <a:rPr lang="en-US" dirty="0"/>
              <a:t> </a:t>
            </a:r>
            <a:r>
              <a:rPr lang="en-US" dirty="0" err="1"/>
              <a:t>Dhamecha</a:t>
            </a:r>
            <a:endParaRPr lang="en-US" dirty="0"/>
          </a:p>
        </p:txBody>
      </p:sp>
      <p:cxnSp>
        <p:nvCxnSpPr>
          <p:cNvPr id="5" name="Straight Connector 4">
            <a:extLst>
              <a:ext uri="{FF2B5EF4-FFF2-40B4-BE49-F238E27FC236}">
                <a16:creationId xmlns:a16="http://schemas.microsoft.com/office/drawing/2014/main" id="{067E33C5-E339-F44C-D819-3EE2D6F1C706}"/>
              </a:ext>
            </a:extLst>
          </p:cNvPr>
          <p:cNvCxnSpPr>
            <a:cxnSpLocks/>
          </p:cNvCxnSpPr>
          <p:nvPr/>
        </p:nvCxnSpPr>
        <p:spPr>
          <a:xfrm>
            <a:off x="766916" y="1524003"/>
            <a:ext cx="10586884" cy="0"/>
          </a:xfrm>
          <a:prstGeom prst="line">
            <a:avLst/>
          </a:prstGeom>
          <a:ln w="15875" cmpd="dbl">
            <a:solidFill>
              <a:schemeClr val="dk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1865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868EB-ED3E-5847-4F3B-876691714AE5}"/>
              </a:ext>
            </a:extLst>
          </p:cNvPr>
          <p:cNvSpPr>
            <a:spLocks noGrp="1"/>
          </p:cNvSpPr>
          <p:nvPr>
            <p:ph type="title"/>
          </p:nvPr>
        </p:nvSpPr>
        <p:spPr>
          <a:noFill/>
        </p:spPr>
        <p:txBody>
          <a:bodyPr/>
          <a:lstStyle/>
          <a:p>
            <a:r>
              <a:rPr lang="en-US" b="1" dirty="0"/>
              <a:t>Index</a:t>
            </a:r>
            <a:endParaRPr lang="en-IN" b="1" dirty="0"/>
          </a:p>
        </p:txBody>
      </p:sp>
      <p:sp>
        <p:nvSpPr>
          <p:cNvPr id="3" name="Content Placeholder 2">
            <a:extLst>
              <a:ext uri="{FF2B5EF4-FFF2-40B4-BE49-F238E27FC236}">
                <a16:creationId xmlns:a16="http://schemas.microsoft.com/office/drawing/2014/main" id="{5C2F143B-E324-1B66-CB93-53C1F0FC2A22}"/>
              </a:ext>
            </a:extLst>
          </p:cNvPr>
          <p:cNvSpPr>
            <a:spLocks noGrp="1"/>
          </p:cNvSpPr>
          <p:nvPr>
            <p:ph idx="1"/>
          </p:nvPr>
        </p:nvSpPr>
        <p:spPr>
          <a:noFill/>
        </p:spPr>
        <p:txBody>
          <a:bodyPr/>
          <a:lstStyle/>
          <a:p>
            <a:r>
              <a:rPr lang="en-US" dirty="0" err="1"/>
              <a:t>Indroduction</a:t>
            </a:r>
            <a:endParaRPr lang="en-US" dirty="0"/>
          </a:p>
          <a:p>
            <a:r>
              <a:rPr lang="en-US" dirty="0"/>
              <a:t>Objective</a:t>
            </a:r>
          </a:p>
          <a:p>
            <a:r>
              <a:rPr lang="en-US" dirty="0"/>
              <a:t>Data Visualization</a:t>
            </a:r>
          </a:p>
          <a:p>
            <a:r>
              <a:rPr lang="en-US" dirty="0"/>
              <a:t>Model Building</a:t>
            </a:r>
          </a:p>
          <a:p>
            <a:r>
              <a:rPr lang="en-US" dirty="0"/>
              <a:t>Model </a:t>
            </a:r>
            <a:r>
              <a:rPr lang="en-US" dirty="0" err="1"/>
              <a:t>Comparision</a:t>
            </a:r>
            <a:endParaRPr lang="en-US" dirty="0"/>
          </a:p>
          <a:p>
            <a:r>
              <a:rPr lang="en-US" dirty="0"/>
              <a:t>Deployment</a:t>
            </a:r>
          </a:p>
          <a:p>
            <a:r>
              <a:rPr lang="en-US" dirty="0"/>
              <a:t>Challenges</a:t>
            </a:r>
          </a:p>
          <a:p>
            <a:endParaRPr lang="en-IN" dirty="0"/>
          </a:p>
        </p:txBody>
      </p:sp>
      <p:cxnSp>
        <p:nvCxnSpPr>
          <p:cNvPr id="5" name="Straight Connector 4">
            <a:extLst>
              <a:ext uri="{FF2B5EF4-FFF2-40B4-BE49-F238E27FC236}">
                <a16:creationId xmlns:a16="http://schemas.microsoft.com/office/drawing/2014/main" id="{53BE35FC-723F-91CA-8629-2D66D23914B3}"/>
              </a:ext>
            </a:extLst>
          </p:cNvPr>
          <p:cNvCxnSpPr/>
          <p:nvPr/>
        </p:nvCxnSpPr>
        <p:spPr>
          <a:xfrm>
            <a:off x="838200" y="1425677"/>
            <a:ext cx="10515600" cy="0"/>
          </a:xfrm>
          <a:prstGeom prst="line">
            <a:avLst/>
          </a:prstGeom>
          <a:ln w="158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67689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449D3-B506-DEA4-E775-4C6A084B4DED}"/>
              </a:ext>
            </a:extLst>
          </p:cNvPr>
          <p:cNvSpPr>
            <a:spLocks noGrp="1"/>
          </p:cNvSpPr>
          <p:nvPr>
            <p:ph type="title"/>
          </p:nvPr>
        </p:nvSpPr>
        <p:spPr/>
        <p:txBody>
          <a:bodyPr/>
          <a:lstStyle/>
          <a:p>
            <a:r>
              <a:rPr lang="en-US" b="1" dirty="0"/>
              <a:t>Introduction</a:t>
            </a:r>
            <a:endParaRPr lang="en-IN" b="1" dirty="0"/>
          </a:p>
        </p:txBody>
      </p:sp>
      <p:sp>
        <p:nvSpPr>
          <p:cNvPr id="3" name="Content Placeholder 2">
            <a:extLst>
              <a:ext uri="{FF2B5EF4-FFF2-40B4-BE49-F238E27FC236}">
                <a16:creationId xmlns:a16="http://schemas.microsoft.com/office/drawing/2014/main" id="{37019F60-80FE-A78A-370F-C4CB0B0CF04B}"/>
              </a:ext>
            </a:extLst>
          </p:cNvPr>
          <p:cNvSpPr>
            <a:spLocks noGrp="1"/>
          </p:cNvSpPr>
          <p:nvPr>
            <p:ph idx="1"/>
          </p:nvPr>
        </p:nvSpPr>
        <p:spPr>
          <a:xfrm>
            <a:off x="838200" y="1825625"/>
            <a:ext cx="10515600" cy="1674659"/>
          </a:xfrm>
        </p:spPr>
        <p:txBody>
          <a:bodyPr/>
          <a:lstStyle/>
          <a:p>
            <a:r>
              <a:rPr lang="en-US" sz="2000" dirty="0"/>
              <a:t>Fake news refers to fabricated stories or false information intentionally designed to mislead or deceive readers.</a:t>
            </a:r>
          </a:p>
          <a:p>
            <a:r>
              <a:rPr lang="en-US" sz="2000" dirty="0"/>
              <a:t>These stories are often created to manipulate public opinion, promote a political agenda, create confusion, or generate profit for online platforms.</a:t>
            </a:r>
          </a:p>
          <a:p>
            <a:pPr marL="0" indent="0">
              <a:buNone/>
            </a:pPr>
            <a:endParaRPr lang="en-IN" dirty="0"/>
          </a:p>
        </p:txBody>
      </p:sp>
      <p:cxnSp>
        <p:nvCxnSpPr>
          <p:cNvPr id="7" name="Straight Connector 6">
            <a:extLst>
              <a:ext uri="{FF2B5EF4-FFF2-40B4-BE49-F238E27FC236}">
                <a16:creationId xmlns:a16="http://schemas.microsoft.com/office/drawing/2014/main" id="{672710C1-08F3-857C-2620-95965075FBD0}"/>
              </a:ext>
            </a:extLst>
          </p:cNvPr>
          <p:cNvCxnSpPr/>
          <p:nvPr/>
        </p:nvCxnSpPr>
        <p:spPr>
          <a:xfrm>
            <a:off x="838200" y="1415845"/>
            <a:ext cx="10515600" cy="0"/>
          </a:xfrm>
          <a:prstGeom prst="line">
            <a:avLst/>
          </a:prstGeom>
          <a:ln w="158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33756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F7E57-A458-9EAF-AE34-EE2B9296096D}"/>
              </a:ext>
            </a:extLst>
          </p:cNvPr>
          <p:cNvSpPr>
            <a:spLocks noGrp="1"/>
          </p:cNvSpPr>
          <p:nvPr>
            <p:ph type="title"/>
          </p:nvPr>
        </p:nvSpPr>
        <p:spPr>
          <a:solidFill>
            <a:schemeClr val="accent1">
              <a:lumMod val="40000"/>
              <a:lumOff val="60000"/>
            </a:schemeClr>
          </a:solidFill>
          <a:ln>
            <a:noFill/>
          </a:ln>
        </p:spPr>
        <p:txBody>
          <a:bodyPr/>
          <a:lstStyle/>
          <a:p>
            <a:r>
              <a:rPr lang="en-US" dirty="0"/>
              <a:t>Objective </a:t>
            </a:r>
            <a:endParaRPr lang="en-IN" dirty="0"/>
          </a:p>
        </p:txBody>
      </p:sp>
      <p:sp>
        <p:nvSpPr>
          <p:cNvPr id="3" name="Content Placeholder 2">
            <a:extLst>
              <a:ext uri="{FF2B5EF4-FFF2-40B4-BE49-F238E27FC236}">
                <a16:creationId xmlns:a16="http://schemas.microsoft.com/office/drawing/2014/main" id="{CB0F1423-BEA8-B0AA-9EC8-EC3D71F88DCF}"/>
              </a:ext>
            </a:extLst>
          </p:cNvPr>
          <p:cNvSpPr>
            <a:spLocks noGrp="1"/>
          </p:cNvSpPr>
          <p:nvPr>
            <p:ph idx="1"/>
          </p:nvPr>
        </p:nvSpPr>
        <p:spPr/>
        <p:txBody>
          <a:bodyPr>
            <a:normAutofit/>
          </a:bodyPr>
          <a:lstStyle/>
          <a:p>
            <a:r>
              <a:rPr lang="en-US" sz="2000" dirty="0"/>
              <a:t>The goal of this project is to create a machine learning system that can identify whether a news article is "Fake" or "Real" by analyzing its text. </a:t>
            </a:r>
          </a:p>
          <a:p>
            <a:r>
              <a:rPr lang="en-US" sz="2000" dirty="0"/>
              <a:t>This system is designed to help tackle the problem of false information by using smart techniques to understand and process the text effectively.</a:t>
            </a:r>
          </a:p>
          <a:p>
            <a:r>
              <a:rPr lang="en-US" sz="2000" dirty="0"/>
              <a:t>We have used NLP and preprocessing methodologies like Tokenization, Stop words Removal, Lemmatization, Stemming and Machine Learning classification Algorithms – Logistic Regression, Navie Bayes, Random Forest, Decision Tree, and Neural Network to build a model that differentiates between Fake News and Real News. </a:t>
            </a:r>
            <a:endParaRPr lang="en-IN" sz="2000" dirty="0"/>
          </a:p>
          <a:p>
            <a:endParaRPr lang="en-IN" dirty="0"/>
          </a:p>
        </p:txBody>
      </p:sp>
      <p:cxnSp>
        <p:nvCxnSpPr>
          <p:cNvPr id="5" name="Straight Connector 4">
            <a:extLst>
              <a:ext uri="{FF2B5EF4-FFF2-40B4-BE49-F238E27FC236}">
                <a16:creationId xmlns:a16="http://schemas.microsoft.com/office/drawing/2014/main" id="{EEF2C52A-E8D5-91BA-4C6A-8147491A9D3C}"/>
              </a:ext>
            </a:extLst>
          </p:cNvPr>
          <p:cNvCxnSpPr>
            <a:cxnSpLocks/>
          </p:cNvCxnSpPr>
          <p:nvPr/>
        </p:nvCxnSpPr>
        <p:spPr>
          <a:xfrm>
            <a:off x="838200" y="1376516"/>
            <a:ext cx="10515600" cy="0"/>
          </a:xfrm>
          <a:prstGeom prst="line">
            <a:avLst/>
          </a:prstGeom>
          <a:ln w="158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79660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E20CF-0E69-99DE-78D5-94694D1BD116}"/>
              </a:ext>
            </a:extLst>
          </p:cNvPr>
          <p:cNvSpPr>
            <a:spLocks noGrp="1"/>
          </p:cNvSpPr>
          <p:nvPr>
            <p:ph type="title"/>
          </p:nvPr>
        </p:nvSpPr>
        <p:spPr>
          <a:xfrm>
            <a:off x="696644" y="90932"/>
            <a:ext cx="10515600" cy="942565"/>
          </a:xfrm>
        </p:spPr>
        <p:txBody>
          <a:bodyPr/>
          <a:lstStyle/>
          <a:p>
            <a:r>
              <a:rPr lang="en-US" b="1" dirty="0"/>
              <a:t>Data Visualization</a:t>
            </a:r>
            <a:endParaRPr lang="en-IN" b="1" dirty="0"/>
          </a:p>
        </p:txBody>
      </p:sp>
      <p:pic>
        <p:nvPicPr>
          <p:cNvPr id="5" name="Content Placeholder 4">
            <a:extLst>
              <a:ext uri="{FF2B5EF4-FFF2-40B4-BE49-F238E27FC236}">
                <a16:creationId xmlns:a16="http://schemas.microsoft.com/office/drawing/2014/main" id="{48EB6C46-A6B8-C15B-772B-76C1F34FC6B3}"/>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696644" y="1396590"/>
            <a:ext cx="4502150" cy="3716338"/>
          </a:xfrm>
        </p:spPr>
      </p:pic>
      <p:pic>
        <p:nvPicPr>
          <p:cNvPr id="7" name="Picture 6">
            <a:extLst>
              <a:ext uri="{FF2B5EF4-FFF2-40B4-BE49-F238E27FC236}">
                <a16:creationId xmlns:a16="http://schemas.microsoft.com/office/drawing/2014/main" id="{41C6DE6F-64EE-53C2-FD9A-F263CD9737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7045" y="1307690"/>
            <a:ext cx="3898504" cy="3716594"/>
          </a:xfrm>
          <a:prstGeom prst="rect">
            <a:avLst/>
          </a:prstGeom>
        </p:spPr>
      </p:pic>
      <p:sp>
        <p:nvSpPr>
          <p:cNvPr id="8" name="TextBox 7">
            <a:extLst>
              <a:ext uri="{FF2B5EF4-FFF2-40B4-BE49-F238E27FC236}">
                <a16:creationId xmlns:a16="http://schemas.microsoft.com/office/drawing/2014/main" id="{49EF5A17-5090-4E30-6248-E2801E8A4A20}"/>
              </a:ext>
            </a:extLst>
          </p:cNvPr>
          <p:cNvSpPr txBox="1"/>
          <p:nvPr/>
        </p:nvSpPr>
        <p:spPr>
          <a:xfrm>
            <a:off x="838200" y="5166630"/>
            <a:ext cx="10107561" cy="1600438"/>
          </a:xfrm>
          <a:prstGeom prst="rect">
            <a:avLst/>
          </a:prstGeom>
          <a:noFill/>
        </p:spPr>
        <p:txBody>
          <a:bodyPr wrap="square" rtlCol="0">
            <a:spAutoFit/>
          </a:bodyPr>
          <a:lstStyle/>
          <a:p>
            <a:pPr marL="285750" indent="-285750">
              <a:buFont typeface="Arial" panose="020B0604020202020204" pitchFamily="34" charset="0"/>
              <a:buChar char="•"/>
            </a:pPr>
            <a:r>
              <a:rPr lang="en-US" sz="2000" dirty="0"/>
              <a:t>Bar Chart: Shows raw counts 23, 481 Fake news articles and 21,216 Real news articles in the dataset</a:t>
            </a:r>
          </a:p>
          <a:p>
            <a:pPr marL="285750" indent="-285750">
              <a:buFont typeface="Arial" panose="020B0604020202020204" pitchFamily="34" charset="0"/>
              <a:buChar char="•"/>
            </a:pPr>
            <a:r>
              <a:rPr lang="en-US" sz="2000" dirty="0"/>
              <a:t>Pie Chart: Represents the same data as percentages, with fake news making up 52.3% and real news 47.7% of the total.</a:t>
            </a:r>
          </a:p>
          <a:p>
            <a:pPr marL="285750" indent="-285750">
              <a:buFont typeface="Arial" panose="020B0604020202020204" pitchFamily="34" charset="0"/>
              <a:buChar char="•"/>
            </a:pPr>
            <a:endParaRPr lang="en-IN" dirty="0"/>
          </a:p>
        </p:txBody>
      </p:sp>
      <p:cxnSp>
        <p:nvCxnSpPr>
          <p:cNvPr id="10" name="Straight Connector 9">
            <a:extLst>
              <a:ext uri="{FF2B5EF4-FFF2-40B4-BE49-F238E27FC236}">
                <a16:creationId xmlns:a16="http://schemas.microsoft.com/office/drawing/2014/main" id="{EC00EBC9-B017-FA38-B3D9-960275A55E06}"/>
              </a:ext>
            </a:extLst>
          </p:cNvPr>
          <p:cNvCxnSpPr/>
          <p:nvPr/>
        </p:nvCxnSpPr>
        <p:spPr>
          <a:xfrm>
            <a:off x="696644" y="1012723"/>
            <a:ext cx="10551459"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36269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95252-D7CF-08A0-B18B-E7BAD9D39936}"/>
              </a:ext>
            </a:extLst>
          </p:cNvPr>
          <p:cNvSpPr>
            <a:spLocks noGrp="1"/>
          </p:cNvSpPr>
          <p:nvPr>
            <p:ph type="title"/>
          </p:nvPr>
        </p:nvSpPr>
        <p:spPr>
          <a:xfrm>
            <a:off x="509336" y="1463040"/>
            <a:ext cx="10515600" cy="142240"/>
          </a:xfrm>
        </p:spPr>
        <p:txBody>
          <a:bodyPr>
            <a:normAutofit fontScale="90000"/>
          </a:bodyPr>
          <a:lstStyle/>
          <a:p>
            <a:pPr marL="342900" indent="-342900">
              <a:buFont typeface="Arial" panose="020B0604020202020204" pitchFamily="34" charset="0"/>
              <a:buChar char="•"/>
            </a:pPr>
            <a:r>
              <a:rPr lang="en-US" sz="2400" dirty="0">
                <a:latin typeface="+mn-lt"/>
              </a:rPr>
              <a:t>Both the Combo charts showing “Text Length Distribution” &amp; “Sentiment Polarity Distribution” respectively</a:t>
            </a:r>
            <a:br>
              <a:rPr lang="en-US" sz="2200" dirty="0"/>
            </a:br>
            <a:br>
              <a:rPr lang="en-US" sz="2200" dirty="0"/>
            </a:br>
            <a:br>
              <a:rPr lang="en-US" sz="2200" dirty="0"/>
            </a:br>
            <a:br>
              <a:rPr lang="en-US" sz="2200" dirty="0"/>
            </a:br>
            <a:br>
              <a:rPr lang="en-US" sz="2200" dirty="0"/>
            </a:br>
            <a:endParaRPr lang="en-IN" sz="2200" dirty="0"/>
          </a:p>
        </p:txBody>
      </p:sp>
      <p:pic>
        <p:nvPicPr>
          <p:cNvPr id="8" name="Picture 7">
            <a:extLst>
              <a:ext uri="{FF2B5EF4-FFF2-40B4-BE49-F238E27FC236}">
                <a16:creationId xmlns:a16="http://schemas.microsoft.com/office/drawing/2014/main" id="{8F2EDA9E-5893-8893-A180-1FEB31023B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9" y="1767840"/>
            <a:ext cx="5257799" cy="4787715"/>
          </a:xfrm>
          <a:prstGeom prst="rect">
            <a:avLst/>
          </a:prstGeom>
        </p:spPr>
      </p:pic>
      <p:pic>
        <p:nvPicPr>
          <p:cNvPr id="10" name="Picture 9">
            <a:extLst>
              <a:ext uri="{FF2B5EF4-FFF2-40B4-BE49-F238E27FC236}">
                <a16:creationId xmlns:a16="http://schemas.microsoft.com/office/drawing/2014/main" id="{3F56B8D0-1123-5C2F-0EC1-F60F6027BE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9336" y="1699259"/>
            <a:ext cx="5257800" cy="4924875"/>
          </a:xfrm>
          <a:prstGeom prst="rect">
            <a:avLst/>
          </a:prstGeom>
        </p:spPr>
      </p:pic>
    </p:spTree>
    <p:extLst>
      <p:ext uri="{BB962C8B-B14F-4D97-AF65-F5344CB8AC3E}">
        <p14:creationId xmlns:p14="http://schemas.microsoft.com/office/powerpoint/2010/main" val="2857264855"/>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4DD8D-9B65-73FB-2FD5-568E6DE0EFF5}"/>
              </a:ext>
            </a:extLst>
          </p:cNvPr>
          <p:cNvSpPr>
            <a:spLocks noGrp="1"/>
          </p:cNvSpPr>
          <p:nvPr>
            <p:ph type="ctrTitle"/>
          </p:nvPr>
        </p:nvSpPr>
        <p:spPr>
          <a:xfrm>
            <a:off x="1524000" y="218832"/>
            <a:ext cx="9144000" cy="711200"/>
          </a:xfrm>
        </p:spPr>
        <p:txBody>
          <a:bodyPr>
            <a:normAutofit/>
          </a:bodyPr>
          <a:lstStyle/>
          <a:p>
            <a:r>
              <a:rPr lang="en-US" sz="3600" dirty="0"/>
              <a:t>Bar charts showing most </a:t>
            </a:r>
            <a:r>
              <a:rPr lang="en-US" sz="3600" dirty="0" err="1"/>
              <a:t>frequetly</a:t>
            </a:r>
            <a:r>
              <a:rPr lang="en-US" sz="3600" dirty="0"/>
              <a:t> used words</a:t>
            </a:r>
            <a:endParaRPr lang="en-IN" sz="3600" dirty="0"/>
          </a:p>
        </p:txBody>
      </p:sp>
      <p:sp>
        <p:nvSpPr>
          <p:cNvPr id="7" name="Subtitle 6">
            <a:extLst>
              <a:ext uri="{FF2B5EF4-FFF2-40B4-BE49-F238E27FC236}">
                <a16:creationId xmlns:a16="http://schemas.microsoft.com/office/drawing/2014/main" id="{0B74A533-49D5-DA4D-40AA-86220C7A0CDC}"/>
              </a:ext>
            </a:extLst>
          </p:cNvPr>
          <p:cNvSpPr>
            <a:spLocks noGrp="1"/>
          </p:cNvSpPr>
          <p:nvPr>
            <p:ph type="subTitle" idx="1"/>
          </p:nvPr>
        </p:nvSpPr>
        <p:spPr>
          <a:xfrm>
            <a:off x="1524000" y="4712676"/>
            <a:ext cx="9144000" cy="545123"/>
          </a:xfrm>
        </p:spPr>
        <p:txBody>
          <a:bodyPr>
            <a:normAutofit/>
          </a:bodyPr>
          <a:lstStyle/>
          <a:p>
            <a:pPr marL="285750" indent="-285750" algn="l">
              <a:buFont typeface="Arial" panose="020B0604020202020204" pitchFamily="34" charset="0"/>
              <a:buChar char="•"/>
            </a:pPr>
            <a:r>
              <a:rPr lang="en-US" sz="1600" dirty="0"/>
              <a:t>Both the N-grams show the Top-20 frequents words. We can see the 2-grams most frequent word is “</a:t>
            </a:r>
            <a:r>
              <a:rPr lang="en-US" sz="1600" dirty="0" err="1"/>
              <a:t>donald</a:t>
            </a:r>
            <a:r>
              <a:rPr lang="en-US" sz="1600" dirty="0"/>
              <a:t> trump” and 3-grams frequent word is “president </a:t>
            </a:r>
            <a:r>
              <a:rPr lang="en-US" sz="1600" dirty="0" err="1"/>
              <a:t>donald</a:t>
            </a:r>
            <a:r>
              <a:rPr lang="en-US" sz="1600" dirty="0"/>
              <a:t> trump”.</a:t>
            </a:r>
            <a:endParaRPr lang="en-IN" sz="1600" dirty="0"/>
          </a:p>
        </p:txBody>
      </p:sp>
      <p:pic>
        <p:nvPicPr>
          <p:cNvPr id="4" name="Picture 3">
            <a:extLst>
              <a:ext uri="{FF2B5EF4-FFF2-40B4-BE49-F238E27FC236}">
                <a16:creationId xmlns:a16="http://schemas.microsoft.com/office/drawing/2014/main" id="{19B623A1-C610-EAA9-DBD4-5884882A5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30033"/>
            <a:ext cx="5702710" cy="3587260"/>
          </a:xfrm>
          <a:prstGeom prst="rect">
            <a:avLst/>
          </a:prstGeom>
        </p:spPr>
      </p:pic>
      <p:pic>
        <p:nvPicPr>
          <p:cNvPr id="6" name="Picture 5">
            <a:extLst>
              <a:ext uri="{FF2B5EF4-FFF2-40B4-BE49-F238E27FC236}">
                <a16:creationId xmlns:a16="http://schemas.microsoft.com/office/drawing/2014/main" id="{D8B6DDF2-29A1-C6B2-6E65-F24D3B972A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6494" y="877228"/>
            <a:ext cx="6292645" cy="3587261"/>
          </a:xfrm>
          <a:prstGeom prst="rect">
            <a:avLst/>
          </a:prstGeom>
        </p:spPr>
      </p:pic>
    </p:spTree>
    <p:extLst>
      <p:ext uri="{BB962C8B-B14F-4D97-AF65-F5344CB8AC3E}">
        <p14:creationId xmlns:p14="http://schemas.microsoft.com/office/powerpoint/2010/main" val="1688918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2F9AA-527F-D66E-C47C-90FD899BDAEA}"/>
              </a:ext>
            </a:extLst>
          </p:cNvPr>
          <p:cNvSpPr>
            <a:spLocks noGrp="1"/>
          </p:cNvSpPr>
          <p:nvPr>
            <p:ph type="title"/>
          </p:nvPr>
        </p:nvSpPr>
        <p:spPr>
          <a:xfrm>
            <a:off x="838200" y="365125"/>
            <a:ext cx="10515600" cy="696759"/>
          </a:xfrm>
        </p:spPr>
        <p:txBody>
          <a:bodyPr>
            <a:normAutofit/>
          </a:bodyPr>
          <a:lstStyle/>
          <a:p>
            <a:r>
              <a:rPr lang="en-US" dirty="0"/>
              <a:t>Real News World Cloud</a:t>
            </a:r>
            <a:endParaRPr lang="en-IN" dirty="0"/>
          </a:p>
        </p:txBody>
      </p:sp>
      <p:pic>
        <p:nvPicPr>
          <p:cNvPr id="5" name="Content Placeholder 4">
            <a:extLst>
              <a:ext uri="{FF2B5EF4-FFF2-40B4-BE49-F238E27FC236}">
                <a16:creationId xmlns:a16="http://schemas.microsoft.com/office/drawing/2014/main" id="{F118BD10-95B6-9C90-586D-A6FCC21A2C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903" y="1564999"/>
            <a:ext cx="7508631" cy="3918738"/>
          </a:xfrm>
        </p:spPr>
      </p:pic>
      <p:sp>
        <p:nvSpPr>
          <p:cNvPr id="6" name="TextBox 5">
            <a:extLst>
              <a:ext uri="{FF2B5EF4-FFF2-40B4-BE49-F238E27FC236}">
                <a16:creationId xmlns:a16="http://schemas.microsoft.com/office/drawing/2014/main" id="{AE99BC3A-2555-3BCF-5DDB-8FC6D12D00E4}"/>
              </a:ext>
            </a:extLst>
          </p:cNvPr>
          <p:cNvSpPr txBox="1"/>
          <p:nvPr/>
        </p:nvSpPr>
        <p:spPr>
          <a:xfrm>
            <a:off x="8581291" y="1875692"/>
            <a:ext cx="319649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We can see said, US, Trump, United State, Donald Trump, white house </a:t>
            </a:r>
            <a:r>
              <a:rPr lang="en-US" dirty="0" err="1"/>
              <a:t>etc</a:t>
            </a:r>
            <a:r>
              <a:rPr lang="en-US" dirty="0"/>
              <a:t>… most frequent word in real news.</a:t>
            </a:r>
            <a:endParaRPr lang="en-IN" dirty="0"/>
          </a:p>
          <a:p>
            <a:endParaRPr lang="en-US" dirty="0"/>
          </a:p>
        </p:txBody>
      </p:sp>
      <p:cxnSp>
        <p:nvCxnSpPr>
          <p:cNvPr id="8" name="Straight Connector 7">
            <a:extLst>
              <a:ext uri="{FF2B5EF4-FFF2-40B4-BE49-F238E27FC236}">
                <a16:creationId xmlns:a16="http://schemas.microsoft.com/office/drawing/2014/main" id="{A7922C38-BEE2-1DB2-B523-BFCC989AD365}"/>
              </a:ext>
            </a:extLst>
          </p:cNvPr>
          <p:cNvCxnSpPr/>
          <p:nvPr/>
        </p:nvCxnSpPr>
        <p:spPr>
          <a:xfrm>
            <a:off x="825910" y="1061884"/>
            <a:ext cx="10569677"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68191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721</Words>
  <Application>Microsoft Office PowerPoint</Application>
  <PresentationFormat>Widescreen</PresentationFormat>
  <Paragraphs>71</Paragraphs>
  <Slides>18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                                                                                                                Fake News Detection</vt:lpstr>
      <vt:lpstr>Group Members</vt:lpstr>
      <vt:lpstr>Index</vt:lpstr>
      <vt:lpstr>Introduction</vt:lpstr>
      <vt:lpstr>Objective </vt:lpstr>
      <vt:lpstr>Data Visualization</vt:lpstr>
      <vt:lpstr>Both the Combo charts showing “Text Length Distribution” &amp; “Sentiment Polarity Distribution” respectively     </vt:lpstr>
      <vt:lpstr>Bar charts showing most frequetly used words</vt:lpstr>
      <vt:lpstr>Real News World Cloud</vt:lpstr>
      <vt:lpstr>Fake News World Cloud</vt:lpstr>
      <vt:lpstr>Model Building</vt:lpstr>
      <vt:lpstr>ROC-AUC</vt:lpstr>
      <vt:lpstr>PowerPoint Presentation</vt:lpstr>
      <vt:lpstr>Model Comparision</vt:lpstr>
      <vt:lpstr>Deployment</vt:lpstr>
      <vt:lpstr>PowerPoint Presentation</vt:lpstr>
      <vt:lpstr>Challenges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Abhishek sharma</dc:creator>
  <cp:lastModifiedBy>Abhishek sharma</cp:lastModifiedBy>
  <cp:revision>1</cp:revision>
  <dcterms:created xsi:type="dcterms:W3CDTF">2024-12-22T10:46:27Z</dcterms:created>
  <dcterms:modified xsi:type="dcterms:W3CDTF">2024-12-22T12:55:47Z</dcterms:modified>
</cp:coreProperties>
</file>