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8" roundtripDataSignature="AMtx7mi8MeLxIuJ/OoSQlvOHYqqpmMqQ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81de7d152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3381de7d152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81de7d152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3381de7d152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81de7d15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3381de7d15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81de7d152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3381de7d152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81de7d152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381de7d152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381de7d152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3381de7d152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81de7d152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381de7d152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81de7d152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3381de7d152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81de7d152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3381de7d152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81de7d152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3381de7d152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381de7d152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3381de7d15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381de7d15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3381de7d15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381de7d152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3381de7d152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381de7d15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3381de7d15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381de7d152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3381de7d152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381de7d152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3381de7d152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81de7d15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3381de7d15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5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5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5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5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5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5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CSCI 570 Exam 1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381de7d152_0_1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T/F questions </a:t>
            </a:r>
            <a:endParaRPr/>
          </a:p>
        </p:txBody>
      </p:sp>
      <p:sp>
        <p:nvSpPr>
          <p:cNvPr id="112" name="Google Shape;112;g3381de7d152_0_137"/>
          <p:cNvSpPr txBox="1"/>
          <p:nvPr>
            <p:ph idx="1" type="body"/>
          </p:nvPr>
        </p:nvSpPr>
        <p:spPr>
          <a:xfrm>
            <a:off x="311700" y="1152475"/>
            <a:ext cx="8520600" cy="1335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t>The shortest path between two points in a graph will not change if the weight of each edge is increased by an identical number.</a:t>
            </a:r>
            <a:endParaRPr/>
          </a:p>
          <a:p>
            <a:pPr indent="0" lvl="0" marL="0" rtl="0" algn="l">
              <a:lnSpc>
                <a:spcPct val="115000"/>
              </a:lnSpc>
              <a:spcBef>
                <a:spcPts val="1200"/>
              </a:spcBef>
              <a:spcAft>
                <a:spcPts val="1200"/>
              </a:spcAft>
              <a:buSzPts val="1800"/>
              <a:buNone/>
            </a:pPr>
            <a:r>
              <a:t/>
            </a:r>
            <a:endParaRPr/>
          </a:p>
        </p:txBody>
      </p:sp>
      <p:pic>
        <p:nvPicPr>
          <p:cNvPr id="113" name="Google Shape;113;g3381de7d152_0_137"/>
          <p:cNvPicPr preferRelativeResize="0"/>
          <p:nvPr/>
        </p:nvPicPr>
        <p:blipFill rotWithShape="1">
          <a:blip r:embed="rId3">
            <a:alphaModFix/>
          </a:blip>
          <a:srcRect b="0" l="0" r="0" t="0"/>
          <a:stretch/>
        </p:blipFill>
        <p:spPr>
          <a:xfrm>
            <a:off x="4824693" y="2442350"/>
            <a:ext cx="1908250" cy="2119350"/>
          </a:xfrm>
          <a:prstGeom prst="rect">
            <a:avLst/>
          </a:prstGeom>
          <a:noFill/>
          <a:ln>
            <a:noFill/>
          </a:ln>
        </p:spPr>
      </p:pic>
      <p:sp>
        <p:nvSpPr>
          <p:cNvPr id="114" name="Google Shape;114;g3381de7d152_0_137"/>
          <p:cNvSpPr txBox="1"/>
          <p:nvPr/>
        </p:nvSpPr>
        <p:spPr>
          <a:xfrm>
            <a:off x="311700" y="20742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2"/>
                </a:solidFill>
              </a:rPr>
              <a:t>	Answer: False</a:t>
            </a:r>
            <a:endParaRPr/>
          </a:p>
        </p:txBody>
      </p:sp>
      <p:sp>
        <p:nvSpPr>
          <p:cNvPr id="115" name="Google Shape;115;g3381de7d152_0_137"/>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2 min</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381de7d152_0_1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T/F questions </a:t>
            </a:r>
            <a:endParaRPr/>
          </a:p>
        </p:txBody>
      </p:sp>
      <p:sp>
        <p:nvSpPr>
          <p:cNvPr id="121" name="Google Shape;121;g3381de7d152_0_143"/>
          <p:cNvSpPr txBox="1"/>
          <p:nvPr>
            <p:ph idx="1" type="body"/>
          </p:nvPr>
        </p:nvSpPr>
        <p:spPr>
          <a:xfrm>
            <a:off x="311700" y="1152475"/>
            <a:ext cx="8520600" cy="133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t>Gale Shapley algorithm is based on greedy technique.</a:t>
            </a:r>
            <a:endParaRPr/>
          </a:p>
          <a:p>
            <a:pPr indent="0" lvl="0" marL="0" rtl="0" algn="l">
              <a:lnSpc>
                <a:spcPct val="115000"/>
              </a:lnSpc>
              <a:spcBef>
                <a:spcPts val="1200"/>
              </a:spcBef>
              <a:spcAft>
                <a:spcPts val="1200"/>
              </a:spcAft>
              <a:buSzPts val="1800"/>
              <a:buNone/>
            </a:pPr>
            <a:r>
              <a:t/>
            </a:r>
            <a:endParaRPr/>
          </a:p>
        </p:txBody>
      </p:sp>
      <p:sp>
        <p:nvSpPr>
          <p:cNvPr id="122" name="Google Shape;122;g3381de7d152_0_143"/>
          <p:cNvSpPr txBox="1"/>
          <p:nvPr/>
        </p:nvSpPr>
        <p:spPr>
          <a:xfrm>
            <a:off x="348925" y="18480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800">
                <a:solidFill>
                  <a:schemeClr val="dk2"/>
                </a:solidFill>
              </a:rPr>
              <a:t>	Answer: True</a:t>
            </a:r>
            <a:endParaRPr sz="1800">
              <a:solidFill>
                <a:schemeClr val="dk2"/>
              </a:solidFill>
            </a:endParaRPr>
          </a:p>
        </p:txBody>
      </p:sp>
      <p:sp>
        <p:nvSpPr>
          <p:cNvPr id="123" name="Google Shape;123;g3381de7d152_0_143"/>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2 min</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381de7d152_0_9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1</a:t>
            </a:r>
            <a:endParaRPr/>
          </a:p>
        </p:txBody>
      </p:sp>
      <p:sp>
        <p:nvSpPr>
          <p:cNvPr id="129" name="Google Shape;129;g3381de7d152_0_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For a graph G = (V, E), a vertex cover of G is a set of vertices that includes at least one endpoint of each edge of G. Assuming our graph G is a tree, find an algorithm that finds a minimum vertex cover of G.</a:t>
            </a:r>
            <a:endParaRPr/>
          </a:p>
        </p:txBody>
      </p:sp>
      <p:sp>
        <p:nvSpPr>
          <p:cNvPr id="130" name="Google Shape;130;g3381de7d152_0_97"/>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4 min</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381de7d152_0_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Solution 1</a:t>
            </a:r>
            <a:endParaRPr/>
          </a:p>
        </p:txBody>
      </p:sp>
      <p:sp>
        <p:nvSpPr>
          <p:cNvPr id="136" name="Google Shape;136;g3381de7d152_0_102"/>
          <p:cNvSpPr txBox="1"/>
          <p:nvPr>
            <p:ph idx="1" type="body"/>
          </p:nvPr>
        </p:nvSpPr>
        <p:spPr>
          <a:xfrm>
            <a:off x="311700" y="1152475"/>
            <a:ext cx="8520600" cy="386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Let S be the set of vertices that will be the vertices we return. If our graph G has no vertices or only 1 vertex, return S. Otherwise, add all vertices 1 layer above all our leaf vertices in the tree to S, and remove the vertices and its adjacent edges from G, as well as the leaf vertices. Recursively apply this step until we end up with 1 or no vertices in G. Return S. This is optimal because we have to cover the leaf edges regardless, so our cover will always either include the leaf node itself or its parent. If we include its parent, we cover just as much if not more than if we select the leaf node. The problem then reduces to a vertex cover for a subset of the original tree. This subset is smaller than the one we would have gotten from choosing the leaf node, and a vertex cover of tree is at least as large as the vertex cover of a subset of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381de7d152_0_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2</a:t>
            </a:r>
            <a:endParaRPr/>
          </a:p>
        </p:txBody>
      </p:sp>
      <p:sp>
        <p:nvSpPr>
          <p:cNvPr id="142" name="Google Shape;142;g3381de7d152_0_10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1200"/>
              </a:spcAft>
              <a:buSzPts val="1800"/>
              <a:buNone/>
            </a:pPr>
            <a:r>
              <a:rPr lang="en"/>
              <a:t>Given an array of distinct integers A = [a</a:t>
            </a:r>
            <a:r>
              <a:rPr baseline="-25000" lang="en"/>
              <a:t>1</a:t>
            </a:r>
            <a:r>
              <a:rPr lang="en"/>
              <a:t>, a</a:t>
            </a:r>
            <a:r>
              <a:rPr baseline="-25000" lang="en"/>
              <a:t>2</a:t>
            </a:r>
            <a:r>
              <a:rPr lang="en"/>
              <a:t>, …, a</a:t>
            </a:r>
            <a:r>
              <a:rPr baseline="-25000" lang="en"/>
              <a:t>n</a:t>
            </a:r>
            <a:r>
              <a:rPr lang="en"/>
              <a:t>] and a sequence p of numbers p =  [1, 2, …, n], rearrange the numbers in p such that                   is minimized.</a:t>
            </a:r>
            <a:endParaRPr/>
          </a:p>
        </p:txBody>
      </p:sp>
      <p:pic>
        <p:nvPicPr>
          <p:cNvPr id="143" name="Google Shape;143;g3381de7d152_0_107"/>
          <p:cNvPicPr preferRelativeResize="0"/>
          <p:nvPr/>
        </p:nvPicPr>
        <p:blipFill rotWithShape="1">
          <a:blip r:embed="rId3">
            <a:alphaModFix/>
          </a:blip>
          <a:srcRect b="0" l="0" r="0" t="0"/>
          <a:stretch/>
        </p:blipFill>
        <p:spPr>
          <a:xfrm>
            <a:off x="6015800" y="1551100"/>
            <a:ext cx="903950" cy="513600"/>
          </a:xfrm>
          <a:prstGeom prst="rect">
            <a:avLst/>
          </a:prstGeom>
          <a:noFill/>
          <a:ln>
            <a:noFill/>
          </a:ln>
        </p:spPr>
      </p:pic>
      <p:sp>
        <p:nvSpPr>
          <p:cNvPr id="144" name="Google Shape;144;g3381de7d152_0_107"/>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4</a:t>
            </a:r>
            <a:r>
              <a:rPr lang="en" sz="2000"/>
              <a:t> min</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381de7d152_0_1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Solution 2</a:t>
            </a:r>
            <a:endParaRPr/>
          </a:p>
        </p:txBody>
      </p:sp>
      <p:sp>
        <p:nvSpPr>
          <p:cNvPr id="150" name="Google Shape;150;g3381de7d152_0_113"/>
          <p:cNvSpPr txBox="1"/>
          <p:nvPr>
            <p:ph idx="1" type="body"/>
          </p:nvPr>
        </p:nvSpPr>
        <p:spPr>
          <a:xfrm>
            <a:off x="311700" y="1152475"/>
            <a:ext cx="8520600" cy="3636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Consider 2 real numbers ai and aj, and 2 other real numbers, pi and pj, where ai &lt; aj and pi &lt; pj. WLOG, assume that all 4 of these numbers are distinct. There are 6 possible orderings given these constraints: ai &lt; aj &lt; pi &lt; pj, ai &lt; pi &lt; aj &lt; pj, ai &lt; pi &lt; pj &lt; aj, pi &lt; ai &lt; aj &lt; pj, pi &lt; ai &lt; pj &lt; aj, and pi &lt; pj &lt; ai &lt; aj. For each of these cases, we want to show that </a:t>
            </a:r>
            <a:r>
              <a:rPr lang="en">
                <a:highlight>
                  <a:schemeClr val="lt1"/>
                </a:highlight>
              </a:rPr>
              <a:t>|ai - pi| + |aj - pj|</a:t>
            </a:r>
            <a:r>
              <a:rPr lang="en"/>
              <a:t> </a:t>
            </a:r>
            <a:r>
              <a:rPr lang="en">
                <a:highlight>
                  <a:srgbClr val="FFFFFF"/>
                </a:highlight>
              </a:rPr>
              <a:t>≤ |ai - pj| + |aj - pi|, which basically means that we cannot get a smaller distance if we exchange elements pi and pj. Therefore if we have ai &lt; aj if and only if pi &lt; pj for all i, j, we will have the minimum distance. We can store the index of the elements in A in a hashmap h. We then sort A and pair it with p, and reorder p according to indices of h. Since our algorithm produces elements ai and pi with these properties, our algorithm produces a minimum distance.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381de7d152_0_118"/>
          <p:cNvSpPr txBox="1"/>
          <p:nvPr>
            <p:ph idx="1" type="body"/>
          </p:nvPr>
        </p:nvSpPr>
        <p:spPr>
          <a:xfrm>
            <a:off x="311700" y="324650"/>
            <a:ext cx="8520600" cy="4465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In the previous proof, we left out details about showing </a:t>
            </a:r>
            <a:r>
              <a:rPr lang="en">
                <a:highlight>
                  <a:schemeClr val="lt1"/>
                </a:highlight>
              </a:rPr>
              <a:t>|ai - pi| + |aj - pj|</a:t>
            </a:r>
            <a:r>
              <a:rPr lang="en"/>
              <a:t> </a:t>
            </a:r>
            <a:r>
              <a:rPr lang="en">
                <a:highlight>
                  <a:schemeClr val="lt1"/>
                </a:highlight>
              </a:rPr>
              <a:t>≤ |ai - pj| + |aj - pi| for each of 6 cases. Here is an example of showing that this is true for the case for ai &lt; pi &lt; aj &lt; pj. Define the distance between ai and pi, pi and aj, and aj and pj, as d1, d2, and d3 respectively. Then |ai - pi| + |aj - pj| = d1 + d3 ≤ d1 + 2*d2 + d3 = |ai - pj| + |aj - pi|. You can verify that the other cases are true as well. </a:t>
            </a:r>
            <a:endParaRPr>
              <a:highlight>
                <a:schemeClr val="lt1"/>
              </a:highlight>
            </a:endParaRPr>
          </a:p>
          <a:p>
            <a:pPr indent="0" lvl="0" marL="0" rtl="0" algn="l">
              <a:lnSpc>
                <a:spcPct val="115000"/>
              </a:lnSpc>
              <a:spcBef>
                <a:spcPts val="1200"/>
              </a:spcBef>
              <a:spcAft>
                <a:spcPts val="0"/>
              </a:spcAft>
              <a:buSzPts val="1800"/>
              <a:buNone/>
            </a:pPr>
            <a:r>
              <a:t/>
            </a:r>
            <a:endParaRPr>
              <a:highlight>
                <a:schemeClr val="lt1"/>
              </a:highlight>
            </a:endParaRPr>
          </a:p>
          <a:p>
            <a:pPr indent="0" lvl="0" marL="0" rtl="0" algn="l">
              <a:lnSpc>
                <a:spcPct val="115000"/>
              </a:lnSpc>
              <a:spcBef>
                <a:spcPts val="1200"/>
              </a:spcBef>
              <a:spcAft>
                <a:spcPts val="0"/>
              </a:spcAft>
              <a:buSzPts val="1800"/>
              <a:buNone/>
            </a:pPr>
            <a:r>
              <a:t/>
            </a:r>
            <a:endParaRPr>
              <a:highlight>
                <a:schemeClr val="lt1"/>
              </a:highlight>
            </a:endParaRPr>
          </a:p>
          <a:p>
            <a:pPr indent="0" lvl="0" marL="0" rtl="0" algn="l">
              <a:lnSpc>
                <a:spcPct val="115000"/>
              </a:lnSpc>
              <a:spcBef>
                <a:spcPts val="1200"/>
              </a:spcBef>
              <a:spcAft>
                <a:spcPts val="0"/>
              </a:spcAft>
              <a:buSzPts val="1800"/>
              <a:buNone/>
            </a:pPr>
            <a:r>
              <a:t/>
            </a:r>
            <a:endParaRPr>
              <a:highlight>
                <a:schemeClr val="lt1"/>
              </a:highlight>
            </a:endParaRPr>
          </a:p>
          <a:p>
            <a:pPr indent="0" lvl="0" marL="0" rtl="0" algn="l">
              <a:lnSpc>
                <a:spcPct val="115000"/>
              </a:lnSpc>
              <a:spcBef>
                <a:spcPts val="1200"/>
              </a:spcBef>
              <a:spcAft>
                <a:spcPts val="1200"/>
              </a:spcAft>
              <a:buSzPts val="1800"/>
              <a:buNone/>
            </a:pPr>
            <a:r>
              <a:rPr lang="en">
                <a:highlight>
                  <a:schemeClr val="lt1"/>
                </a:highlight>
              </a:rPr>
              <a:t>In the exam, there will not be this much detail involved in a proof, and if there is, we will state which parts can be skipped or assumed to be true.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381de7d152_0_1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3 </a:t>
            </a:r>
            <a:endParaRPr/>
          </a:p>
        </p:txBody>
      </p:sp>
      <p:sp>
        <p:nvSpPr>
          <p:cNvPr id="161" name="Google Shape;161;g3381de7d152_0_1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Given an array of meeting time intervals where intervals[i] = [start_i, end_i], find the minimum number of conference rooms required. i.e. [[0,30], [5,10], [15,20]]</a:t>
            </a:r>
            <a:endParaRPr sz="1600"/>
          </a:p>
          <a:p>
            <a:pPr indent="0" lvl="0" marL="0" rtl="0" algn="l">
              <a:lnSpc>
                <a:spcPct val="115000"/>
              </a:lnSpc>
              <a:spcBef>
                <a:spcPts val="1200"/>
              </a:spcBef>
              <a:spcAft>
                <a:spcPts val="0"/>
              </a:spcAft>
              <a:buSzPts val="1800"/>
              <a:buNone/>
            </a:pPr>
            <a:r>
              <a:rPr lang="en" sz="1300"/>
              <a:t>Example: meeting 1: [0,30],meeting 2: [5,10], meeting 3: [15,20], minimum number of conference rooms required is 2, because meeting 2 and meeting 3 can share the same room but meeting 1 must reserve its own room.</a:t>
            </a:r>
            <a:endParaRPr sz="1300"/>
          </a:p>
          <a:p>
            <a:pPr indent="0" lvl="0" marL="0" rtl="0" algn="l">
              <a:lnSpc>
                <a:spcPct val="115000"/>
              </a:lnSpc>
              <a:spcBef>
                <a:spcPts val="1200"/>
              </a:spcBef>
              <a:spcAft>
                <a:spcPts val="0"/>
              </a:spcAft>
              <a:buSzPts val="1800"/>
              <a:buNone/>
            </a:pPr>
            <a:r>
              <a:rPr lang="en" sz="1300"/>
              <a:t>(Hints: Greedy + priority queue )</a:t>
            </a:r>
            <a:endParaRPr sz="1300"/>
          </a:p>
          <a:p>
            <a:pPr indent="0" lvl="0" marL="0" rtl="0" algn="l">
              <a:lnSpc>
                <a:spcPct val="115000"/>
              </a:lnSpc>
              <a:spcBef>
                <a:spcPts val="1200"/>
              </a:spcBef>
              <a:spcAft>
                <a:spcPts val="1200"/>
              </a:spcAft>
              <a:buSzPts val="1800"/>
              <a:buNone/>
            </a:pPr>
            <a:r>
              <a:t/>
            </a:r>
            <a:endParaRPr sz="1300"/>
          </a:p>
        </p:txBody>
      </p:sp>
      <p:sp>
        <p:nvSpPr>
          <p:cNvPr id="162" name="Google Shape;162;g3381de7d152_0_122"/>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5</a:t>
            </a:r>
            <a:r>
              <a:rPr lang="en" sz="2000"/>
              <a:t> min</a:t>
            </a:r>
            <a:endParaRPr sz="2000"/>
          </a:p>
        </p:txBody>
      </p:sp>
      <p:sp>
        <p:nvSpPr>
          <p:cNvPr id="163" name="Google Shape;163;g3381de7d152_0_122"/>
          <p:cNvSpPr txBox="1"/>
          <p:nvPr>
            <p:ph idx="1" type="body"/>
          </p:nvPr>
        </p:nvSpPr>
        <p:spPr>
          <a:xfrm>
            <a:off x="355375" y="3224375"/>
            <a:ext cx="2226000" cy="637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200"/>
              </a:spcBef>
              <a:spcAft>
                <a:spcPts val="0"/>
              </a:spcAft>
              <a:buSzPts val="1300"/>
              <a:buChar char="●"/>
            </a:pPr>
            <a:r>
              <a:rPr lang="en" sz="1300"/>
              <a:t>Algorithm!</a:t>
            </a:r>
            <a:endParaRPr sz="1300"/>
          </a:p>
          <a:p>
            <a:pPr indent="-311150" lvl="0" marL="457200" rtl="0" algn="l">
              <a:lnSpc>
                <a:spcPct val="115000"/>
              </a:lnSpc>
              <a:spcBef>
                <a:spcPts val="0"/>
              </a:spcBef>
              <a:spcAft>
                <a:spcPts val="0"/>
              </a:spcAft>
              <a:buSzPts val="1300"/>
              <a:buChar char="●"/>
            </a:pPr>
            <a:r>
              <a:rPr lang="en" sz="1300"/>
              <a:t>Correctness!</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381de7d152_0_1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Solution 3 - Algorithm</a:t>
            </a:r>
            <a:endParaRPr/>
          </a:p>
        </p:txBody>
      </p:sp>
      <p:sp>
        <p:nvSpPr>
          <p:cNvPr id="169" name="Google Shape;169;g3381de7d152_0_1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41176"/>
              <a:buNone/>
            </a:pPr>
            <a:r>
              <a:rPr lang="en" sz="1500"/>
              <a:t>Given an array of meeting time intervals where intervals[i] = [start_i, end_i], find the minimum number of conference rooms required.  i.e. [[0,30], [5,10], [15,20]]</a:t>
            </a:r>
            <a:endParaRPr sz="1200"/>
          </a:p>
          <a:p>
            <a:pPr indent="0" lvl="0" marL="0" rtl="0" algn="l">
              <a:lnSpc>
                <a:spcPct val="115000"/>
              </a:lnSpc>
              <a:spcBef>
                <a:spcPts val="1200"/>
              </a:spcBef>
              <a:spcAft>
                <a:spcPts val="0"/>
              </a:spcAft>
              <a:buSzPct val="151260"/>
              <a:buNone/>
            </a:pPr>
            <a:r>
              <a:rPr lang="en" sz="1400"/>
              <a:t>Algorithm: </a:t>
            </a:r>
            <a:endParaRPr sz="1400"/>
          </a:p>
          <a:p>
            <a:pPr indent="-317500" lvl="0" marL="914400" rtl="0" algn="l">
              <a:lnSpc>
                <a:spcPct val="115000"/>
              </a:lnSpc>
              <a:spcBef>
                <a:spcPts val="1200"/>
              </a:spcBef>
              <a:spcAft>
                <a:spcPts val="0"/>
              </a:spcAft>
              <a:buSzPct val="100000"/>
              <a:buAutoNum type="arabicPeriod"/>
            </a:pPr>
            <a:r>
              <a:rPr lang="en" sz="1400"/>
              <a:t>Sort the given meetings by their </a:t>
            </a:r>
            <a:r>
              <a:rPr b="1" lang="en" sz="1400"/>
              <a:t>start time</a:t>
            </a:r>
            <a:r>
              <a:rPr lang="en" sz="1400"/>
              <a:t>.</a:t>
            </a:r>
            <a:endParaRPr sz="1400"/>
          </a:p>
          <a:p>
            <a:pPr indent="-317500" lvl="0" marL="914400" rtl="0" algn="l">
              <a:lnSpc>
                <a:spcPct val="115000"/>
              </a:lnSpc>
              <a:spcBef>
                <a:spcPts val="0"/>
              </a:spcBef>
              <a:spcAft>
                <a:spcPts val="0"/>
              </a:spcAft>
              <a:buSzPct val="100000"/>
              <a:buAutoNum type="arabicPeriod"/>
            </a:pPr>
            <a:r>
              <a:rPr lang="en" sz="1400"/>
              <a:t>Initialize a new min-heap and add the first meeting's </a:t>
            </a:r>
            <a:r>
              <a:rPr b="1" lang="en" sz="1400"/>
              <a:t>ending time </a:t>
            </a:r>
            <a:r>
              <a:rPr lang="en" sz="1400"/>
              <a:t>to the heap. We simply need to keep track of the ending times as that tells us when a meeting room will get free.</a:t>
            </a:r>
            <a:endParaRPr sz="1400"/>
          </a:p>
          <a:p>
            <a:pPr indent="-317500" lvl="0" marL="914400" rtl="0" algn="l">
              <a:lnSpc>
                <a:spcPct val="115000"/>
              </a:lnSpc>
              <a:spcBef>
                <a:spcPts val="0"/>
              </a:spcBef>
              <a:spcAft>
                <a:spcPts val="0"/>
              </a:spcAft>
              <a:buSzPct val="100000"/>
              <a:buAutoNum type="arabicPeriod"/>
            </a:pPr>
            <a:r>
              <a:rPr lang="en" sz="1400"/>
              <a:t>For every meeting room check if the minimum element of the heap i.e. the room at the top of the heap is free or not, which means we </a:t>
            </a:r>
            <a:r>
              <a:rPr b="1" lang="en" sz="1400"/>
              <a:t>assign this meeting to the earliest-available room</a:t>
            </a:r>
            <a:r>
              <a:rPr lang="en" sz="1400"/>
              <a:t>.</a:t>
            </a:r>
            <a:endParaRPr sz="1400"/>
          </a:p>
          <a:p>
            <a:pPr indent="-317500" lvl="0" marL="914400" rtl="0" algn="l">
              <a:lnSpc>
                <a:spcPct val="115000"/>
              </a:lnSpc>
              <a:spcBef>
                <a:spcPts val="0"/>
              </a:spcBef>
              <a:spcAft>
                <a:spcPts val="0"/>
              </a:spcAft>
              <a:buSzPct val="100000"/>
              <a:buAutoNum type="arabicPeriod"/>
            </a:pPr>
            <a:r>
              <a:rPr lang="en" sz="1400"/>
              <a:t>If the room is free, then we extract the topmost element and add it back with the ending time of the current meeting we are processing; If not, then we allocate a new room and add it to the heap.</a:t>
            </a:r>
            <a:endParaRPr sz="1400"/>
          </a:p>
          <a:p>
            <a:pPr indent="-317500" lvl="0" marL="914400" rtl="0" algn="l">
              <a:lnSpc>
                <a:spcPct val="115000"/>
              </a:lnSpc>
              <a:spcBef>
                <a:spcPts val="0"/>
              </a:spcBef>
              <a:spcAft>
                <a:spcPts val="0"/>
              </a:spcAft>
              <a:buSzPct val="100000"/>
              <a:buAutoNum type="arabicPeriod"/>
            </a:pPr>
            <a:r>
              <a:rPr lang="en" sz="1400"/>
              <a:t>After processing all the meetings, the size of the heap will tell us the number of rooms allocated. This will be the minimum number of rooms needed.</a:t>
            </a:r>
            <a:endParaRPr sz="1400"/>
          </a:p>
          <a:p>
            <a:pPr indent="0" lvl="0" marL="0" rtl="0" algn="l">
              <a:lnSpc>
                <a:spcPct val="115000"/>
              </a:lnSpc>
              <a:spcBef>
                <a:spcPts val="0"/>
              </a:spcBef>
              <a:spcAft>
                <a:spcPts val="0"/>
              </a:spcAft>
              <a:buSzPct val="151260"/>
              <a:buNone/>
            </a:pPr>
            <a:r>
              <a:rPr lang="en" sz="1400"/>
              <a:t>Time complexity: </a:t>
            </a:r>
            <a:endParaRPr sz="1400"/>
          </a:p>
          <a:p>
            <a:pPr indent="0" lvl="0" marL="0" rtl="0" algn="l">
              <a:lnSpc>
                <a:spcPct val="115000"/>
              </a:lnSpc>
              <a:spcBef>
                <a:spcPts val="1200"/>
              </a:spcBef>
              <a:spcAft>
                <a:spcPts val="1200"/>
              </a:spcAft>
              <a:buSzPct val="151260"/>
              <a:buNone/>
            </a:pPr>
            <a:r>
              <a:rPr lang="en" sz="1400"/>
              <a:t>O(nlogn) for sorting, N meetings * (O(1) for getMin + O(logn) for extractMin +O(logn) for insert) = </a:t>
            </a:r>
            <a:r>
              <a:rPr b="1" lang="en" sz="1400"/>
              <a:t>O(nlogn)</a:t>
            </a:r>
            <a:endParaRPr b="1"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381de7d152_0_1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Solution 3 - Correctness</a:t>
            </a:r>
            <a:endParaRPr/>
          </a:p>
        </p:txBody>
      </p:sp>
      <p:sp>
        <p:nvSpPr>
          <p:cNvPr id="175" name="Google Shape;175;g3381de7d152_0_1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sz="1500"/>
              <a:t>Given an array of meeting time intervals where intervals[i] = [start_i, end_i], find the minimum number of conference rooms required.  i.e. [[0,30], [5,10], [15,20]]</a:t>
            </a:r>
            <a:endParaRPr sz="1200"/>
          </a:p>
          <a:p>
            <a:pPr indent="0" lvl="0" marL="0" rtl="0" algn="l">
              <a:lnSpc>
                <a:spcPct val="115000"/>
              </a:lnSpc>
              <a:spcBef>
                <a:spcPts val="1200"/>
              </a:spcBef>
              <a:spcAft>
                <a:spcPts val="0"/>
              </a:spcAft>
              <a:buSzPts val="1800"/>
              <a:buNone/>
            </a:pPr>
            <a:r>
              <a:rPr lang="en" sz="1400"/>
              <a:t>Proof of correctness:</a:t>
            </a:r>
            <a:endParaRPr sz="1400"/>
          </a:p>
          <a:p>
            <a:pPr indent="-304800" lvl="0" marL="457200" rtl="0" algn="l">
              <a:lnSpc>
                <a:spcPct val="115000"/>
              </a:lnSpc>
              <a:spcBef>
                <a:spcPts val="1200"/>
              </a:spcBef>
              <a:spcAft>
                <a:spcPts val="0"/>
              </a:spcAft>
              <a:buSzPts val="1200"/>
              <a:buAutoNum type="arabicPeriod"/>
            </a:pPr>
            <a:r>
              <a:rPr lang="en" sz="1200"/>
              <a:t>Assume that the optimal solution does not assign [x1,y1] to the room of the earliest-end meeting: it assigns [x1,y1] to another free room ended in x0. If we can assign [x1,y1] to this free room, then the later meeting, [x2,y2] can also assign to the earliest-end meeting because x0&lt;=x1&lt;=x2, the result of both of the strategy ends with two rooms ended in y1 and y2, so our solution is the same as optimal solution, which means that this strategy is optimal.</a:t>
            </a:r>
            <a:endParaRPr sz="1200"/>
          </a:p>
          <a:p>
            <a:pPr indent="-304800" lvl="0" marL="457200" rtl="0" algn="l">
              <a:lnSpc>
                <a:spcPct val="115000"/>
              </a:lnSpc>
              <a:spcBef>
                <a:spcPts val="0"/>
              </a:spcBef>
              <a:spcAft>
                <a:spcPts val="0"/>
              </a:spcAft>
              <a:buSzPts val="1200"/>
              <a:buAutoNum type="arabicPeriod"/>
            </a:pPr>
            <a:r>
              <a:rPr lang="en" sz="1200"/>
              <a:t>Assume that when we assign [x1,y1], an optimal solution assigns [x2,y2] first where x1 &lt; x2.</a:t>
            </a:r>
            <a:endParaRPr sz="1200"/>
          </a:p>
          <a:p>
            <a:pPr indent="-304800" lvl="1" marL="914400" rtl="0" algn="l">
              <a:lnSpc>
                <a:spcPct val="115000"/>
              </a:lnSpc>
              <a:spcBef>
                <a:spcPts val="0"/>
              </a:spcBef>
              <a:spcAft>
                <a:spcPts val="0"/>
              </a:spcAft>
              <a:buSzPts val="1200"/>
              <a:buAutoNum type="alphaLcPeriod"/>
            </a:pPr>
            <a:r>
              <a:rPr lang="en" sz="1200"/>
              <a:t>y1 &lt;= x2. Then in our solution, we don’t need to assign extra meeting room, but optimal solution needs an extra room because x1 &lt; y1 &lt;= x2 &lt; y2, which means that the meeting [x1,y1] cannot reuse the same meeting room in the optimal solution.</a:t>
            </a:r>
            <a:endParaRPr sz="1200"/>
          </a:p>
          <a:p>
            <a:pPr indent="-304800" lvl="1" marL="914400" rtl="0" algn="l">
              <a:lnSpc>
                <a:spcPct val="115000"/>
              </a:lnSpc>
              <a:spcBef>
                <a:spcPts val="0"/>
              </a:spcBef>
              <a:spcAft>
                <a:spcPts val="0"/>
              </a:spcAft>
              <a:buSzPts val="1200"/>
              <a:buAutoNum type="alphaLcPeriod"/>
            </a:pPr>
            <a:r>
              <a:rPr lang="en" sz="1200"/>
              <a:t>y1 &gt; x2. Then both of solutions needs an extra room and ends with two meeting rooms, which end with y1 and y2. So optimal solution is not better than our solution.</a:t>
            </a:r>
            <a:endParaRPr sz="1200"/>
          </a:p>
          <a:p>
            <a:pPr indent="0" lvl="0" marL="0" rtl="0" algn="l">
              <a:lnSpc>
                <a:spcPct val="115000"/>
              </a:lnSpc>
              <a:spcBef>
                <a:spcPts val="0"/>
              </a:spcBef>
              <a:spcAft>
                <a:spcPts val="0"/>
              </a:spcAft>
              <a:buNone/>
            </a:pPr>
            <a:r>
              <a:rPr lang="en" sz="1200"/>
              <a:t>We prove that our solution is not worse than optimal solution, hence this strategy is optimal.</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58" name="Shape 58"/>
        <p:cNvGrpSpPr/>
        <p:nvPr/>
      </p:nvGrpSpPr>
      <p:grpSpPr>
        <a:xfrm>
          <a:off x="0" y="0"/>
          <a:ext cx="0" cy="0"/>
          <a:chOff x="0" y="0"/>
          <a:chExt cx="0" cy="0"/>
        </a:xfrm>
      </p:grpSpPr>
      <p:sp>
        <p:nvSpPr>
          <p:cNvPr id="59" name="Google Shape;59;p18"/>
          <p:cNvSpPr txBox="1"/>
          <p:nvPr>
            <p:ph idx="1" type="body"/>
          </p:nvPr>
        </p:nvSpPr>
        <p:spPr>
          <a:xfrm>
            <a:off x="311700" y="699400"/>
            <a:ext cx="8520600" cy="34164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0"/>
              </a:spcAft>
              <a:buSzPts val="1800"/>
              <a:buNone/>
            </a:pPr>
            <a:r>
              <a:rPr lang="en" sz="4000">
                <a:solidFill>
                  <a:schemeClr val="dk1"/>
                </a:solidFill>
              </a:rPr>
              <a:t>BFS and DFS</a:t>
            </a:r>
            <a:endParaRPr sz="4000">
              <a:solidFill>
                <a:schemeClr val="dk1"/>
              </a:solidFill>
            </a:endParaRPr>
          </a:p>
          <a:p>
            <a:pPr indent="0" lvl="0" marL="0" rtl="0" algn="ctr">
              <a:lnSpc>
                <a:spcPct val="115000"/>
              </a:lnSpc>
              <a:spcBef>
                <a:spcPts val="1200"/>
              </a:spcBef>
              <a:spcAft>
                <a:spcPts val="1200"/>
              </a:spcAft>
              <a:buSzPts val="1800"/>
              <a:buNone/>
            </a:pPr>
            <a:r>
              <a:rPr lang="en" sz="2000">
                <a:solidFill>
                  <a:schemeClr val="dk1"/>
                </a:solidFill>
              </a:rPr>
              <a:t>TA: Ala</a:t>
            </a: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79" name="Shape 179"/>
        <p:cNvGrpSpPr/>
        <p:nvPr/>
      </p:nvGrpSpPr>
      <p:grpSpPr>
        <a:xfrm>
          <a:off x="0" y="0"/>
          <a:ext cx="0" cy="0"/>
          <a:chOff x="0" y="0"/>
          <a:chExt cx="0" cy="0"/>
        </a:xfrm>
      </p:grpSpPr>
      <p:sp>
        <p:nvSpPr>
          <p:cNvPr id="180" name="Google Shape;180;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SzPct val="90909"/>
              <a:buNone/>
            </a:pPr>
            <a:r>
              <a:rPr b="1" lang="en" sz="4400">
                <a:solidFill>
                  <a:schemeClr val="dk2"/>
                </a:solidFill>
              </a:rPr>
              <a:t>Heaps</a:t>
            </a:r>
            <a:endParaRPr b="1" sz="4400">
              <a:solidFill>
                <a:schemeClr val="dk2"/>
              </a:solidFill>
            </a:endParaRPr>
          </a:p>
          <a:p>
            <a:pPr indent="0" lvl="0" marL="0" rtl="0" algn="ctr">
              <a:lnSpc>
                <a:spcPct val="115000"/>
              </a:lnSpc>
              <a:spcBef>
                <a:spcPts val="1200"/>
              </a:spcBef>
              <a:spcAft>
                <a:spcPts val="1200"/>
              </a:spcAft>
              <a:buClr>
                <a:schemeClr val="dk1"/>
              </a:buClr>
              <a:buSzPct val="61110"/>
              <a:buFont typeface="Arial"/>
              <a:buNone/>
            </a:pPr>
            <a:r>
              <a:rPr lang="en" sz="1800">
                <a:solidFill>
                  <a:schemeClr val="dk2"/>
                </a:solidFill>
              </a:rPr>
              <a:t>TA: Alireza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 (T/F)</a:t>
            </a:r>
            <a:endParaRPr/>
          </a:p>
        </p:txBody>
      </p:sp>
      <p:sp>
        <p:nvSpPr>
          <p:cNvPr id="186" name="Google Shape;186;p25"/>
          <p:cNvSpPr txBox="1"/>
          <p:nvPr>
            <p:ph idx="1" type="body"/>
          </p:nvPr>
        </p:nvSpPr>
        <p:spPr>
          <a:xfrm>
            <a:off x="311700" y="1152475"/>
            <a:ext cx="8520600" cy="1102407"/>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The number of binomial trees in a binomial heap with n elements is at most</a:t>
            </a:r>
            <a:endParaRPr/>
          </a:p>
          <a:p>
            <a:pPr indent="0" lvl="0" marL="0" rtl="0" algn="l">
              <a:lnSpc>
                <a:spcPct val="115000"/>
              </a:lnSpc>
              <a:spcBef>
                <a:spcPts val="1200"/>
              </a:spcBef>
              <a:spcAft>
                <a:spcPts val="0"/>
              </a:spcAft>
              <a:buSzPts val="1800"/>
              <a:buNone/>
            </a:pPr>
            <a:r>
              <a:rPr lang="en"/>
              <a:t>O(log n).</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
        <p:nvSpPr>
          <p:cNvPr id="187" name="Google Shape;187;p25"/>
          <p:cNvSpPr txBox="1"/>
          <p:nvPr/>
        </p:nvSpPr>
        <p:spPr>
          <a:xfrm>
            <a:off x="311700" y="2143475"/>
            <a:ext cx="8520600" cy="1102407"/>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Solution: True</a:t>
            </a:r>
            <a:endParaRPr/>
          </a:p>
          <a:p>
            <a:pPr indent="0" lvl="0" marL="0" marR="0" rtl="0" algn="l">
              <a:lnSpc>
                <a:spcPct val="115000"/>
              </a:lnSpc>
              <a:spcBef>
                <a:spcPts val="12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12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88" name="Google Shape;188;p25"/>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2 min</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 (T/F)</a:t>
            </a:r>
            <a:endParaRPr/>
          </a:p>
        </p:txBody>
      </p:sp>
      <p:sp>
        <p:nvSpPr>
          <p:cNvPr id="194" name="Google Shape;194;p26"/>
          <p:cNvSpPr txBox="1"/>
          <p:nvPr>
            <p:ph idx="1" type="body"/>
          </p:nvPr>
        </p:nvSpPr>
        <p:spPr>
          <a:xfrm>
            <a:off x="311700" y="1152475"/>
            <a:ext cx="8520600" cy="1102407"/>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Inserting an element into a binary min-heap takes O(1) time if the new element is</a:t>
            </a:r>
            <a:endParaRPr/>
          </a:p>
          <a:p>
            <a:pPr indent="0" lvl="0" marL="0" rtl="0" algn="l">
              <a:lnSpc>
                <a:spcPct val="115000"/>
              </a:lnSpc>
              <a:spcBef>
                <a:spcPts val="1200"/>
              </a:spcBef>
              <a:spcAft>
                <a:spcPts val="0"/>
              </a:spcAft>
              <a:buSzPts val="1800"/>
              <a:buNone/>
            </a:pPr>
            <a:r>
              <a:rPr lang="en"/>
              <a:t>greater than all the existing elements in the min heap.</a:t>
            </a:r>
            <a:endParaRPr/>
          </a:p>
          <a:p>
            <a:pPr indent="0" lvl="0" marL="0" rtl="0" algn="l">
              <a:lnSpc>
                <a:spcPct val="115000"/>
              </a:lnSpc>
              <a:spcBef>
                <a:spcPts val="1200"/>
              </a:spcBef>
              <a:spcAft>
                <a:spcPts val="1200"/>
              </a:spcAft>
              <a:buSzPts val="1800"/>
              <a:buNone/>
            </a:pPr>
            <a:r>
              <a:t/>
            </a:r>
            <a:endParaRPr/>
          </a:p>
        </p:txBody>
      </p:sp>
      <p:sp>
        <p:nvSpPr>
          <p:cNvPr id="195" name="Google Shape;195;p26"/>
          <p:cNvSpPr txBox="1"/>
          <p:nvPr/>
        </p:nvSpPr>
        <p:spPr>
          <a:xfrm>
            <a:off x="311700" y="2143475"/>
            <a:ext cx="8520600" cy="1102407"/>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Solution: True</a:t>
            </a:r>
            <a:endParaRPr/>
          </a:p>
          <a:p>
            <a:pPr indent="0" lvl="0" marL="0" marR="0" rtl="0" algn="l">
              <a:lnSpc>
                <a:spcPct val="115000"/>
              </a:lnSpc>
              <a:spcBef>
                <a:spcPts val="12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12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96" name="Google Shape;196;p26"/>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2 min</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 (T/F)</a:t>
            </a:r>
            <a:endParaRPr/>
          </a:p>
        </p:txBody>
      </p:sp>
      <p:sp>
        <p:nvSpPr>
          <p:cNvPr id="202" name="Google Shape;202;p27"/>
          <p:cNvSpPr txBox="1"/>
          <p:nvPr>
            <p:ph idx="1" type="body"/>
          </p:nvPr>
        </p:nvSpPr>
        <p:spPr>
          <a:xfrm>
            <a:off x="311700" y="1152475"/>
            <a:ext cx="8520600" cy="1102407"/>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Height of a binary heap is O(n)</a:t>
            </a:r>
            <a:endParaRPr/>
          </a:p>
        </p:txBody>
      </p:sp>
      <p:sp>
        <p:nvSpPr>
          <p:cNvPr id="203" name="Google Shape;203;p27"/>
          <p:cNvSpPr txBox="1"/>
          <p:nvPr/>
        </p:nvSpPr>
        <p:spPr>
          <a:xfrm>
            <a:off x="311700" y="2143475"/>
            <a:ext cx="8520600" cy="1102407"/>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Solution: True</a:t>
            </a:r>
            <a:endParaRPr/>
          </a:p>
          <a:p>
            <a:pPr indent="0" lvl="0" marL="0" marR="0" rtl="0" algn="l">
              <a:lnSpc>
                <a:spcPct val="115000"/>
              </a:lnSpc>
              <a:spcBef>
                <a:spcPts val="12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12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204" name="Google Shape;204;p27"/>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2 min</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 (T/F)</a:t>
            </a:r>
            <a:endParaRPr/>
          </a:p>
        </p:txBody>
      </p:sp>
      <p:sp>
        <p:nvSpPr>
          <p:cNvPr id="210" name="Google Shape;210;p28"/>
          <p:cNvSpPr txBox="1"/>
          <p:nvPr>
            <p:ph idx="1" type="body"/>
          </p:nvPr>
        </p:nvSpPr>
        <p:spPr>
          <a:xfrm>
            <a:off x="311700" y="1152475"/>
            <a:ext cx="8520600" cy="1102407"/>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In a binary max-heap with n elements, the time complexity of finding the second largest element is O(1).</a:t>
            </a:r>
            <a:endParaRPr/>
          </a:p>
        </p:txBody>
      </p:sp>
      <p:sp>
        <p:nvSpPr>
          <p:cNvPr id="211" name="Google Shape;211;p28"/>
          <p:cNvSpPr txBox="1"/>
          <p:nvPr/>
        </p:nvSpPr>
        <p:spPr>
          <a:xfrm>
            <a:off x="311700" y="2143475"/>
            <a:ext cx="8520600" cy="2122129"/>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15000"/>
              </a:lnSpc>
              <a:spcBef>
                <a:spcPts val="0"/>
              </a:spcBef>
              <a:spcAft>
                <a:spcPts val="0"/>
              </a:spcAft>
              <a:buClr>
                <a:schemeClr val="dk2"/>
              </a:buClr>
              <a:buSzPct val="108108"/>
              <a:buFont typeface="Arial"/>
              <a:buNone/>
            </a:pPr>
            <a:r>
              <a:rPr b="0" i="0" lang="en" sz="1800" u="none" cap="none" strike="noStrike">
                <a:solidFill>
                  <a:schemeClr val="dk2"/>
                </a:solidFill>
                <a:latin typeface="Arial"/>
                <a:ea typeface="Arial"/>
                <a:cs typeface="Arial"/>
                <a:sym typeface="Arial"/>
              </a:rPr>
              <a:t>Solution: True</a:t>
            </a:r>
            <a:endParaRPr/>
          </a:p>
          <a:p>
            <a:pPr indent="0" lvl="0" marL="0" marR="0" rtl="0" algn="l">
              <a:lnSpc>
                <a:spcPct val="115000"/>
              </a:lnSpc>
              <a:spcBef>
                <a:spcPts val="1200"/>
              </a:spcBef>
              <a:spcAft>
                <a:spcPts val="0"/>
              </a:spcAft>
              <a:buClr>
                <a:schemeClr val="dk2"/>
              </a:buClr>
              <a:buSzPct val="108108"/>
              <a:buFont typeface="Arial"/>
              <a:buNone/>
            </a:pPr>
            <a:r>
              <a:rPr b="0" i="0" lang="en" sz="1800" u="none" cap="none" strike="noStrike">
                <a:solidFill>
                  <a:schemeClr val="dk2"/>
                </a:solidFill>
                <a:latin typeface="Arial"/>
                <a:ea typeface="Arial"/>
                <a:cs typeface="Arial"/>
                <a:sym typeface="Arial"/>
              </a:rPr>
              <a:t>The second largest one should be the larger (or equal) one of the two children of the root node. Finding them takes time O(1). Note: it is possible that several elements have the same value including the first two layer of elements, then in this case, the largest element is equal to the second largest element, and returning one of the second layer elements is also fine.</a:t>
            </a:r>
            <a:endParaRPr/>
          </a:p>
          <a:p>
            <a:pPr indent="0" lvl="0" marL="0" marR="0" rtl="0" algn="l">
              <a:lnSpc>
                <a:spcPct val="115000"/>
              </a:lnSpc>
              <a:spcBef>
                <a:spcPts val="1200"/>
              </a:spcBef>
              <a:spcAft>
                <a:spcPts val="1200"/>
              </a:spcAft>
              <a:buClr>
                <a:schemeClr val="dk2"/>
              </a:buClr>
              <a:buSzPct val="108108"/>
              <a:buFont typeface="Arial"/>
              <a:buNone/>
            </a:pPr>
            <a:r>
              <a:t/>
            </a:r>
            <a:endParaRPr b="0" i="0" sz="1800" u="none" cap="none" strike="noStrike">
              <a:solidFill>
                <a:schemeClr val="dk2"/>
              </a:solidFill>
              <a:latin typeface="Arial"/>
              <a:ea typeface="Arial"/>
              <a:cs typeface="Arial"/>
              <a:sym typeface="Arial"/>
            </a:endParaRPr>
          </a:p>
        </p:txBody>
      </p:sp>
      <p:sp>
        <p:nvSpPr>
          <p:cNvPr id="212" name="Google Shape;212;p28"/>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2 min</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500"/>
                                        <p:tgtEl>
                                          <p:spTgt spid="21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 (T/F)</a:t>
            </a:r>
            <a:endParaRPr/>
          </a:p>
        </p:txBody>
      </p:sp>
      <p:sp>
        <p:nvSpPr>
          <p:cNvPr id="218" name="Google Shape;218;p30"/>
          <p:cNvSpPr txBox="1"/>
          <p:nvPr>
            <p:ph idx="1" type="body"/>
          </p:nvPr>
        </p:nvSpPr>
        <p:spPr>
          <a:xfrm>
            <a:off x="311700" y="1152475"/>
            <a:ext cx="8520600" cy="953996"/>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800"/>
              <a:buNone/>
            </a:pPr>
            <a:r>
              <a:rPr lang="en"/>
              <a:t>The smallest element in a binary max-heap of size n can be found with at most n/2 comparisons.</a:t>
            </a:r>
            <a:endParaRPr/>
          </a:p>
        </p:txBody>
      </p:sp>
      <p:sp>
        <p:nvSpPr>
          <p:cNvPr id="219" name="Google Shape;219;p30"/>
          <p:cNvSpPr txBox="1"/>
          <p:nvPr/>
        </p:nvSpPr>
        <p:spPr>
          <a:xfrm>
            <a:off x="311700" y="2082396"/>
            <a:ext cx="6822094" cy="1811906"/>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44546A"/>
              </a:buClr>
              <a:buSzPts val="1800"/>
              <a:buFont typeface="Arial"/>
              <a:buNone/>
            </a:pPr>
            <a:r>
              <a:rPr b="0" i="0" lang="en" sz="1800" u="none" cap="none" strike="noStrike">
                <a:solidFill>
                  <a:srgbClr val="44546A"/>
                </a:solidFill>
                <a:latin typeface="Arial"/>
                <a:ea typeface="Arial"/>
                <a:cs typeface="Arial"/>
                <a:sym typeface="Arial"/>
              </a:rPr>
              <a:t>True. In a max heap, the smallest element is always present at a leaf node. So we need to check for all leaf nodes for the minimum value →  how many leaf nodes are there? </a:t>
            </a:r>
            <a:endParaRPr/>
          </a:p>
          <a:p>
            <a:pPr indent="0" lvl="0" marL="0" marR="0" rtl="0" algn="l">
              <a:lnSpc>
                <a:spcPct val="115000"/>
              </a:lnSpc>
              <a:spcBef>
                <a:spcPts val="1200"/>
              </a:spcBef>
              <a:spcAft>
                <a:spcPts val="0"/>
              </a:spcAft>
              <a:buClr>
                <a:srgbClr val="44546A"/>
              </a:buClr>
              <a:buSzPts val="1800"/>
              <a:buFont typeface="Arial"/>
              <a:buNone/>
            </a:pPr>
            <a:r>
              <a:rPr b="0" i="0" lang="en" sz="1800" u="none" cap="none" strike="noStrike">
                <a:solidFill>
                  <a:srgbClr val="44546A"/>
                </a:solidFill>
                <a:latin typeface="Arial"/>
                <a:ea typeface="Arial"/>
                <a:cs typeface="Arial"/>
                <a:sym typeface="Arial"/>
              </a:rPr>
              <a:t>ceil(n/2) leaf nodes. →  Therefore, we will only have to do at most n/2 comparisons.</a:t>
            </a:r>
            <a:endParaRPr b="0" i="0" sz="1800" u="none" cap="none" strike="noStrike">
              <a:solidFill>
                <a:srgbClr val="44546A"/>
              </a:solidFill>
              <a:latin typeface="Arial"/>
              <a:ea typeface="Arial"/>
              <a:cs typeface="Arial"/>
              <a:sym typeface="Arial"/>
            </a:endParaRPr>
          </a:p>
        </p:txBody>
      </p:sp>
      <p:sp>
        <p:nvSpPr>
          <p:cNvPr id="220" name="Google Shape;220;p30"/>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2 min</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 1 -a</a:t>
            </a:r>
            <a:endParaRPr/>
          </a:p>
        </p:txBody>
      </p:sp>
      <p:sp>
        <p:nvSpPr>
          <p:cNvPr id="226" name="Google Shape;226;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d-ary heap is like a binary heap, but instead of 2 children, nodes have d children.</a:t>
            </a:r>
            <a:endParaRPr/>
          </a:p>
          <a:p>
            <a:pPr indent="0" lvl="0" marL="0" rtl="0" algn="l">
              <a:lnSpc>
                <a:spcPct val="115000"/>
              </a:lnSpc>
              <a:spcBef>
                <a:spcPts val="0"/>
              </a:spcBef>
              <a:spcAft>
                <a:spcPts val="0"/>
              </a:spcAft>
              <a:buSzPts val="1800"/>
              <a:buNone/>
            </a:pPr>
            <a:r>
              <a:rPr lang="en"/>
              <a:t>(a) How would you represent a d-ary heap in an array? </a:t>
            </a:r>
            <a:endParaRPr/>
          </a:p>
        </p:txBody>
      </p:sp>
      <p:sp>
        <p:nvSpPr>
          <p:cNvPr id="227" name="Google Shape;227;p31"/>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4 min</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Solution</a:t>
            </a:r>
            <a:endParaRPr/>
          </a:p>
        </p:txBody>
      </p:sp>
      <p:sp>
        <p:nvSpPr>
          <p:cNvPr id="233" name="Google Shape;233;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If we know the maximum number, N, of nodes that we may store in the d-ary heap, we can allocate an array H of size N indexed by i = 1, 2, …, N.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The heap nodes will correspond to positions in H. H[1] will be the root node and for any node at position i in H, its children will be at positions d*(i-1) + 2, d*(i-1) + 3, …. d*(i-1) + d + 1, and the parent position at └ (i-2)/d ┘ + 1.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If there are n &lt; N elements in the heap at any time, we will use the first n indices of the array to store the heap elements.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 1 - b</a:t>
            </a:r>
            <a:endParaRPr/>
          </a:p>
        </p:txBody>
      </p:sp>
      <p:sp>
        <p:nvSpPr>
          <p:cNvPr id="239" name="Google Shape;239;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What is the height of a d-ary heap of n elements in terms of n and d?</a:t>
            </a:r>
            <a:endParaRPr/>
          </a:p>
          <a:p>
            <a:pPr indent="0" lvl="0" marL="0" rtl="0" algn="l">
              <a:lnSpc>
                <a:spcPct val="115000"/>
              </a:lnSpc>
              <a:spcBef>
                <a:spcPts val="0"/>
              </a:spcBef>
              <a:spcAft>
                <a:spcPts val="0"/>
              </a:spcAft>
              <a:buSzPts val="1800"/>
              <a:buNone/>
            </a:pPr>
            <a:r>
              <a:t/>
            </a:r>
            <a:endParaRPr/>
          </a:p>
        </p:txBody>
      </p:sp>
      <p:sp>
        <p:nvSpPr>
          <p:cNvPr id="240" name="Google Shape;240;p33"/>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4 min</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Solution</a:t>
            </a:r>
            <a:endParaRPr/>
          </a:p>
        </p:txBody>
      </p:sp>
      <p:sp>
        <p:nvSpPr>
          <p:cNvPr id="246" name="Google Shape;24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There is 1 node at level 0 (L0), d at L1, </a:t>
            </a:r>
            <a:r>
              <a:rPr lang="en"/>
              <a:t>d</a:t>
            </a:r>
            <a:r>
              <a:rPr baseline="30000" lang="en"/>
              <a:t>2</a:t>
            </a:r>
            <a:r>
              <a:rPr lang="en"/>
              <a:t> at L2 and so on. Let h be the height of the d-ary heap. Then there are </a:t>
            </a:r>
            <a:r>
              <a:rPr lang="en"/>
              <a:t>d</a:t>
            </a:r>
            <a:r>
              <a:rPr baseline="30000" lang="en"/>
              <a:t>h</a:t>
            </a:r>
            <a:r>
              <a:rPr lang="en"/>
              <a:t> nodes at the last level of the heap. Thus,</a:t>
            </a:r>
            <a:endParaRPr/>
          </a:p>
          <a:p>
            <a:pPr indent="0" lvl="0" marL="0" rtl="0" algn="l">
              <a:lnSpc>
                <a:spcPct val="115000"/>
              </a:lnSpc>
              <a:spcBef>
                <a:spcPts val="0"/>
              </a:spcBef>
              <a:spcAft>
                <a:spcPts val="0"/>
              </a:spcAft>
              <a:buSzPts val="1800"/>
              <a:buNone/>
            </a:pPr>
            <a:r>
              <a:rPr lang="en"/>
              <a:t>			</a:t>
            </a:r>
            <a:endParaRPr/>
          </a:p>
          <a:p>
            <a:pPr indent="0" lvl="0" marL="0" rtl="0" algn="l">
              <a:lnSpc>
                <a:spcPct val="115000"/>
              </a:lnSpc>
              <a:spcBef>
                <a:spcPts val="0"/>
              </a:spcBef>
              <a:spcAft>
                <a:spcPts val="0"/>
              </a:spcAft>
              <a:buSzPts val="1800"/>
              <a:buNone/>
            </a:pPr>
            <a:r>
              <a:rPr lang="en"/>
              <a:t>			n = 1 + d + d</a:t>
            </a:r>
            <a:r>
              <a:rPr baseline="30000" lang="en"/>
              <a:t>2</a:t>
            </a:r>
            <a:r>
              <a:rPr lang="en"/>
              <a:t> + d</a:t>
            </a:r>
            <a:r>
              <a:rPr baseline="30000" lang="en"/>
              <a:t>3</a:t>
            </a:r>
            <a:r>
              <a:rPr lang="en"/>
              <a:t> + ... + d</a:t>
            </a:r>
            <a:r>
              <a:rPr baseline="30000" lang="en"/>
              <a:t>h</a:t>
            </a:r>
            <a:endParaRPr/>
          </a:p>
          <a:p>
            <a:pPr indent="0" lvl="0" marL="0" rtl="0" algn="l">
              <a:lnSpc>
                <a:spcPct val="115000"/>
              </a:lnSpc>
              <a:spcBef>
                <a:spcPts val="0"/>
              </a:spcBef>
              <a:spcAft>
                <a:spcPts val="0"/>
              </a:spcAft>
              <a:buSzPts val="1800"/>
              <a:buNone/>
            </a:pPr>
            <a:r>
              <a:rPr lang="en"/>
              <a:t>Solving this, we get</a:t>
            </a:r>
            <a:endParaRPr/>
          </a:p>
          <a:p>
            <a:pPr indent="0" lvl="0" marL="0" rtl="0" algn="l">
              <a:lnSpc>
                <a:spcPct val="115000"/>
              </a:lnSpc>
              <a:spcBef>
                <a:spcPts val="0"/>
              </a:spcBef>
              <a:spcAft>
                <a:spcPts val="0"/>
              </a:spcAft>
              <a:buSzPts val="1800"/>
              <a:buNone/>
            </a:pPr>
            <a:r>
              <a:rPr lang="en"/>
              <a:t>			h = log</a:t>
            </a:r>
            <a:r>
              <a:rPr baseline="-25000" lang="en"/>
              <a:t>d</a:t>
            </a:r>
            <a:r>
              <a:rPr lang="en"/>
              <a:t> (n(d−1)+1) - 1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BFS</a:t>
            </a:r>
            <a:endParaRPr/>
          </a:p>
        </p:txBody>
      </p:sp>
      <p:sp>
        <p:nvSpPr>
          <p:cNvPr id="65" name="Google Shape;6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Time Complexity: O(V+E)</a:t>
            </a:r>
            <a:endParaRPr/>
          </a:p>
        </p:txBody>
      </p:sp>
      <p:pic>
        <p:nvPicPr>
          <p:cNvPr id="66" name="Google Shape;66;p19"/>
          <p:cNvPicPr preferRelativeResize="0"/>
          <p:nvPr/>
        </p:nvPicPr>
        <p:blipFill rotWithShape="1">
          <a:blip r:embed="rId3">
            <a:alphaModFix/>
          </a:blip>
          <a:srcRect b="0" l="0" r="0" t="0"/>
          <a:stretch/>
        </p:blipFill>
        <p:spPr>
          <a:xfrm>
            <a:off x="311700" y="966876"/>
            <a:ext cx="6316752" cy="28712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 1 - c</a:t>
            </a:r>
            <a:endParaRPr/>
          </a:p>
        </p:txBody>
      </p:sp>
      <p:sp>
        <p:nvSpPr>
          <p:cNvPr id="252" name="Google Shape;252;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Give an efficient implementation of ExtractMin. Analyze its running time in terms of</a:t>
            </a:r>
            <a:endParaRPr/>
          </a:p>
          <a:p>
            <a:pPr indent="0" lvl="0" marL="0" rtl="0" algn="l">
              <a:lnSpc>
                <a:spcPct val="115000"/>
              </a:lnSpc>
              <a:spcBef>
                <a:spcPts val="0"/>
              </a:spcBef>
              <a:spcAft>
                <a:spcPts val="0"/>
              </a:spcAft>
              <a:buSzPts val="1800"/>
              <a:buNone/>
            </a:pPr>
            <a:r>
              <a:rPr lang="en"/>
              <a:t>d and n.</a:t>
            </a:r>
            <a:endParaRPr/>
          </a:p>
        </p:txBody>
      </p:sp>
      <p:sp>
        <p:nvSpPr>
          <p:cNvPr id="253" name="Google Shape;253;p35"/>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4 min</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Solution</a:t>
            </a:r>
            <a:endParaRPr/>
          </a:p>
        </p:txBody>
      </p:sp>
      <p:sp>
        <p:nvSpPr>
          <p:cNvPr id="259" name="Google Shape;259;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Similar to the ExtractMin operation for a binary heap, for a d-ary heap with n</a:t>
            </a:r>
            <a:endParaRPr/>
          </a:p>
          <a:p>
            <a:pPr indent="0" lvl="0" marL="0" rtl="0" algn="l">
              <a:lnSpc>
                <a:spcPct val="115000"/>
              </a:lnSpc>
              <a:spcBef>
                <a:spcPts val="0"/>
              </a:spcBef>
              <a:spcAft>
                <a:spcPts val="0"/>
              </a:spcAft>
              <a:buSzPts val="1800"/>
              <a:buNone/>
            </a:pPr>
            <a:r>
              <a:rPr lang="en"/>
              <a:t>elements, we find the minimum (the root node) in O(1) time and to delete it, we</a:t>
            </a:r>
            <a:endParaRPr/>
          </a:p>
          <a:p>
            <a:pPr indent="0" lvl="0" marL="0" rtl="0" algn="l">
              <a:lnSpc>
                <a:spcPct val="115000"/>
              </a:lnSpc>
              <a:spcBef>
                <a:spcPts val="0"/>
              </a:spcBef>
              <a:spcAft>
                <a:spcPts val="0"/>
              </a:spcAft>
              <a:buSzPts val="1800"/>
              <a:buNone/>
            </a:pPr>
            <a:r>
              <a:rPr lang="en"/>
              <a:t>replace H[1] with H[n] = w. If the resulting array is not a heap, we use Heapify-up or Heapify-down to fix the heap in O(h) = O(logd n) time.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 2</a:t>
            </a:r>
            <a:endParaRPr/>
          </a:p>
        </p:txBody>
      </p:sp>
      <p:sp>
        <p:nvSpPr>
          <p:cNvPr id="265" name="Google Shape;265;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66" name="Google Shape;266;p37"/>
          <p:cNvPicPr preferRelativeResize="0"/>
          <p:nvPr/>
        </p:nvPicPr>
        <p:blipFill rotWithShape="1">
          <a:blip r:embed="rId3">
            <a:alphaModFix/>
          </a:blip>
          <a:srcRect b="0" l="0" r="0" t="0"/>
          <a:stretch/>
        </p:blipFill>
        <p:spPr>
          <a:xfrm>
            <a:off x="587050" y="1536501"/>
            <a:ext cx="7760626" cy="1839450"/>
          </a:xfrm>
          <a:prstGeom prst="rect">
            <a:avLst/>
          </a:prstGeom>
          <a:noFill/>
          <a:ln>
            <a:noFill/>
          </a:ln>
        </p:spPr>
      </p:pic>
      <p:sp>
        <p:nvSpPr>
          <p:cNvPr id="267" name="Google Shape;267;p37"/>
          <p:cNvSpPr txBox="1"/>
          <p:nvPr/>
        </p:nvSpPr>
        <p:spPr>
          <a:xfrm>
            <a:off x="2445800" y="3002100"/>
            <a:ext cx="325500" cy="323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14</a:t>
            </a:r>
            <a:endParaRPr b="0" i="0" sz="900" u="none" cap="none" strike="noStrike">
              <a:solidFill>
                <a:srgbClr val="000000"/>
              </a:solidFill>
              <a:latin typeface="Arial"/>
              <a:ea typeface="Arial"/>
              <a:cs typeface="Arial"/>
              <a:sym typeface="Arial"/>
            </a:endParaRPr>
          </a:p>
        </p:txBody>
      </p:sp>
      <p:sp>
        <p:nvSpPr>
          <p:cNvPr id="268" name="Google Shape;268;p37"/>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4 min</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74" name="Google Shape;274;p38"/>
          <p:cNvPicPr preferRelativeResize="0"/>
          <p:nvPr/>
        </p:nvPicPr>
        <p:blipFill rotWithShape="1">
          <a:blip r:embed="rId3">
            <a:alphaModFix/>
          </a:blip>
          <a:srcRect b="0" l="0" r="0" t="0"/>
          <a:stretch/>
        </p:blipFill>
        <p:spPr>
          <a:xfrm>
            <a:off x="1193175" y="285550"/>
            <a:ext cx="6229398" cy="2243325"/>
          </a:xfrm>
          <a:prstGeom prst="rect">
            <a:avLst/>
          </a:prstGeom>
          <a:noFill/>
          <a:ln>
            <a:noFill/>
          </a:ln>
        </p:spPr>
      </p:pic>
      <p:pic>
        <p:nvPicPr>
          <p:cNvPr id="275" name="Google Shape;275;p38"/>
          <p:cNvPicPr preferRelativeResize="0"/>
          <p:nvPr/>
        </p:nvPicPr>
        <p:blipFill rotWithShape="1">
          <a:blip r:embed="rId4">
            <a:alphaModFix/>
          </a:blip>
          <a:srcRect b="0" l="0" r="0" t="0"/>
          <a:stretch/>
        </p:blipFill>
        <p:spPr>
          <a:xfrm>
            <a:off x="1904200" y="2675825"/>
            <a:ext cx="5673202" cy="2243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81" name="Google Shape;281;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82" name="Google Shape;282;p39"/>
          <p:cNvPicPr preferRelativeResize="0"/>
          <p:nvPr/>
        </p:nvPicPr>
        <p:blipFill rotWithShape="1">
          <a:blip r:embed="rId3">
            <a:alphaModFix/>
          </a:blip>
          <a:srcRect b="0" l="0" r="0" t="0"/>
          <a:stretch/>
        </p:blipFill>
        <p:spPr>
          <a:xfrm>
            <a:off x="1895475" y="895350"/>
            <a:ext cx="5454594" cy="3416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deleteMin()</a:t>
            </a:r>
            <a:endParaRPr/>
          </a:p>
        </p:txBody>
      </p:sp>
      <p:sp>
        <p:nvSpPr>
          <p:cNvPr id="288" name="Google Shape;288;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89" name="Google Shape;289;p40"/>
          <p:cNvPicPr preferRelativeResize="0"/>
          <p:nvPr/>
        </p:nvPicPr>
        <p:blipFill rotWithShape="1">
          <a:blip r:embed="rId3">
            <a:alphaModFix/>
          </a:blip>
          <a:srcRect b="0" l="0" r="0" t="0"/>
          <a:stretch/>
        </p:blipFill>
        <p:spPr>
          <a:xfrm>
            <a:off x="2157900" y="1017725"/>
            <a:ext cx="5353050" cy="3924300"/>
          </a:xfrm>
          <a:prstGeom prst="rect">
            <a:avLst/>
          </a:prstGeom>
          <a:noFill/>
          <a:ln>
            <a:noFill/>
          </a:ln>
        </p:spPr>
      </p:pic>
      <p:sp>
        <p:nvSpPr>
          <p:cNvPr id="290" name="Google Shape;290;p40"/>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4 min</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96" name="Google Shape;296;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97" name="Google Shape;297;p41"/>
          <p:cNvPicPr preferRelativeResize="0"/>
          <p:nvPr/>
        </p:nvPicPr>
        <p:blipFill rotWithShape="1">
          <a:blip r:embed="rId3">
            <a:alphaModFix/>
          </a:blip>
          <a:srcRect b="0" l="0" r="0" t="0"/>
          <a:stretch/>
        </p:blipFill>
        <p:spPr>
          <a:xfrm>
            <a:off x="1422325" y="1424002"/>
            <a:ext cx="6396726" cy="264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03" name="Google Shape;303;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04" name="Google Shape;304;p42"/>
          <p:cNvPicPr preferRelativeResize="0"/>
          <p:nvPr/>
        </p:nvPicPr>
        <p:blipFill rotWithShape="1">
          <a:blip r:embed="rId3">
            <a:alphaModFix/>
          </a:blip>
          <a:srcRect b="0" l="0" r="0" t="0"/>
          <a:stretch/>
        </p:blipFill>
        <p:spPr>
          <a:xfrm>
            <a:off x="1947863" y="657225"/>
            <a:ext cx="5248275" cy="3829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12" scaled="0"/>
        </a:gradFill>
      </p:bgPr>
    </p:bg>
    <p:spTree>
      <p:nvGrpSpPr>
        <p:cNvPr id="308" name="Shape 308"/>
        <p:cNvGrpSpPr/>
        <p:nvPr/>
      </p:nvGrpSpPr>
      <p:grpSpPr>
        <a:xfrm>
          <a:off x="0" y="0"/>
          <a:ext cx="0" cy="0"/>
          <a:chOff x="0" y="0"/>
          <a:chExt cx="0" cy="0"/>
        </a:xfrm>
      </p:grpSpPr>
      <p:sp>
        <p:nvSpPr>
          <p:cNvPr id="309" name="Google Shape;309;g3381de7d152_0_55"/>
          <p:cNvSpPr txBox="1"/>
          <p:nvPr>
            <p:ph type="ctrTitle"/>
          </p:nvPr>
        </p:nvSpPr>
        <p:spPr>
          <a:xfrm>
            <a:off x="311708" y="1423200"/>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MST</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257476"/>
              <a:buNone/>
            </a:pPr>
            <a:r>
              <a:rPr lang="en" sz="2244"/>
              <a:t>TA: Alireza</a:t>
            </a:r>
            <a:endParaRPr sz="2244"/>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3381de7d152_0_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MST 1</a:t>
            </a:r>
            <a:endParaRPr/>
          </a:p>
        </p:txBody>
      </p:sp>
      <p:sp>
        <p:nvSpPr>
          <p:cNvPr id="315" name="Google Shape;315;g3381de7d152_0_59"/>
          <p:cNvSpPr txBox="1"/>
          <p:nvPr>
            <p:ph idx="1" type="body"/>
          </p:nvPr>
        </p:nvSpPr>
        <p:spPr>
          <a:xfrm>
            <a:off x="311700" y="1152475"/>
            <a:ext cx="8520600" cy="1010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If all edge weights of a given graph is the same, then every spanning tree of that graph is minimum.</a:t>
            </a:r>
            <a:endParaRPr/>
          </a:p>
        </p:txBody>
      </p:sp>
      <p:sp>
        <p:nvSpPr>
          <p:cNvPr id="316" name="Google Shape;316;g3381de7d152_0_59"/>
          <p:cNvSpPr txBox="1"/>
          <p:nvPr>
            <p:ph idx="1" type="body"/>
          </p:nvPr>
        </p:nvSpPr>
        <p:spPr>
          <a:xfrm>
            <a:off x="311700" y="2162875"/>
            <a:ext cx="8520600" cy="2184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True.</a:t>
            </a:r>
            <a:endParaRPr/>
          </a:p>
          <a:p>
            <a:pPr indent="0" lvl="0" marL="0" rtl="0" algn="l">
              <a:lnSpc>
                <a:spcPct val="115000"/>
              </a:lnSpc>
              <a:spcBef>
                <a:spcPts val="1200"/>
              </a:spcBef>
              <a:spcAft>
                <a:spcPts val="1200"/>
              </a:spcAft>
              <a:buSzPts val="1800"/>
              <a:buNone/>
            </a:pPr>
            <a:r>
              <a:rPr lang="en"/>
              <a:t>Spanning tree: Any tree that covers all nodes of a graph is called a spanning tree. </a:t>
            </a:r>
            <a:endParaRPr/>
          </a:p>
        </p:txBody>
      </p:sp>
      <p:sp>
        <p:nvSpPr>
          <p:cNvPr id="317" name="Google Shape;317;g3381de7d152_0_59"/>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2 min</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 BFS traversal of following graph.</a:t>
            </a:r>
            <a:endParaRPr/>
          </a:p>
        </p:txBody>
      </p:sp>
      <p:sp>
        <p:nvSpPr>
          <p:cNvPr id="72" name="Google Shape;72;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a-&gt;b (since e is already visited we stop)</a:t>
            </a:r>
            <a:endParaRPr/>
          </a:p>
          <a:p>
            <a:pPr indent="-342900" lvl="0" marL="457200" rtl="0" algn="l">
              <a:lnSpc>
                <a:spcPct val="115000"/>
              </a:lnSpc>
              <a:spcBef>
                <a:spcPts val="0"/>
              </a:spcBef>
              <a:spcAft>
                <a:spcPts val="0"/>
              </a:spcAft>
              <a:buSzPts val="1800"/>
              <a:buChar char="●"/>
            </a:pPr>
            <a:r>
              <a:rPr lang="en"/>
              <a:t>a-&gt;d-&gt;g (since h is already visited we stop)</a:t>
            </a:r>
            <a:endParaRPr/>
          </a:p>
          <a:p>
            <a:pPr indent="-342900" lvl="0" marL="457200" rtl="0" algn="l">
              <a:lnSpc>
                <a:spcPct val="115000"/>
              </a:lnSpc>
              <a:spcBef>
                <a:spcPts val="0"/>
              </a:spcBef>
              <a:spcAft>
                <a:spcPts val="0"/>
              </a:spcAft>
              <a:buSzPts val="1800"/>
              <a:buChar char="●"/>
            </a:pPr>
            <a:r>
              <a:rPr lang="en"/>
              <a:t>        -&gt;h-&gt;i (since e and i are already visited)</a:t>
            </a:r>
            <a:endParaRPr/>
          </a:p>
          <a:p>
            <a:pPr indent="-342900" lvl="0" marL="457200" rtl="0" algn="l">
              <a:lnSpc>
                <a:spcPct val="115000"/>
              </a:lnSpc>
              <a:spcBef>
                <a:spcPts val="0"/>
              </a:spcBef>
              <a:spcAft>
                <a:spcPts val="0"/>
              </a:spcAft>
              <a:buSzPts val="1800"/>
              <a:buChar char="●"/>
            </a:pPr>
            <a:r>
              <a:rPr lang="en"/>
              <a:t>a-&gt;e-&gt;f-&gt;c</a:t>
            </a:r>
            <a:endParaRPr/>
          </a:p>
        </p:txBody>
      </p:sp>
      <p:pic>
        <p:nvPicPr>
          <p:cNvPr id="73" name="Google Shape;73;p20"/>
          <p:cNvPicPr preferRelativeResize="0"/>
          <p:nvPr/>
        </p:nvPicPr>
        <p:blipFill rotWithShape="1">
          <a:blip r:embed="rId3">
            <a:alphaModFix/>
          </a:blip>
          <a:srcRect b="0" l="0" r="0" t="0"/>
          <a:stretch/>
        </p:blipFill>
        <p:spPr>
          <a:xfrm>
            <a:off x="5565175" y="1374150"/>
            <a:ext cx="2884500" cy="2293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3381de7d152_0_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MST 2</a:t>
            </a:r>
            <a:endParaRPr/>
          </a:p>
        </p:txBody>
      </p:sp>
      <p:sp>
        <p:nvSpPr>
          <p:cNvPr id="323" name="Google Shape;323;g3381de7d152_0_65"/>
          <p:cNvSpPr txBox="1"/>
          <p:nvPr>
            <p:ph idx="1" type="body"/>
          </p:nvPr>
        </p:nvSpPr>
        <p:spPr>
          <a:xfrm>
            <a:off x="311700" y="1152475"/>
            <a:ext cx="8520600" cy="1323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If the weight of each edge in a connected graph is distinct, then the graph  contains exactly one unique minimum spanning tree.</a:t>
            </a:r>
            <a:endParaRPr/>
          </a:p>
        </p:txBody>
      </p:sp>
      <p:sp>
        <p:nvSpPr>
          <p:cNvPr id="324" name="Google Shape;324;g3381de7d152_0_65"/>
          <p:cNvSpPr txBox="1"/>
          <p:nvPr>
            <p:ph idx="1" type="body"/>
          </p:nvPr>
        </p:nvSpPr>
        <p:spPr>
          <a:xfrm>
            <a:off x="311700" y="1917750"/>
            <a:ext cx="8520600" cy="2801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17647"/>
              <a:buNone/>
            </a:pPr>
            <a:r>
              <a:rPr lang="en"/>
              <a:t>True.</a:t>
            </a:r>
            <a:endParaRPr/>
          </a:p>
          <a:p>
            <a:pPr indent="0" lvl="0" marL="0" rtl="0" algn="l">
              <a:lnSpc>
                <a:spcPct val="115000"/>
              </a:lnSpc>
              <a:spcBef>
                <a:spcPts val="1200"/>
              </a:spcBef>
              <a:spcAft>
                <a:spcPts val="0"/>
              </a:spcAft>
              <a:buSzPct val="117647"/>
              <a:buNone/>
            </a:pPr>
            <a:r>
              <a:rPr lang="en"/>
              <a:t>Proof: Suppose two MSTs T1 and T2 of G, </a:t>
            </a:r>
            <a:endParaRPr/>
          </a:p>
          <a:p>
            <a:pPr indent="0" lvl="0" marL="0" rtl="0" algn="l">
              <a:lnSpc>
                <a:spcPct val="115000"/>
              </a:lnSpc>
              <a:spcBef>
                <a:spcPts val="1200"/>
              </a:spcBef>
              <a:spcAft>
                <a:spcPts val="0"/>
              </a:spcAft>
              <a:buSzPct val="117647"/>
              <a:buNone/>
            </a:pPr>
            <a:r>
              <a:rPr lang="en"/>
              <a:t>E = set of edges that is in either T1 or T2 but not both.</a:t>
            </a:r>
            <a:endParaRPr/>
          </a:p>
          <a:p>
            <a:pPr indent="0" lvl="0" marL="0" rtl="0" algn="l">
              <a:lnSpc>
                <a:spcPct val="115000"/>
              </a:lnSpc>
              <a:spcBef>
                <a:spcPts val="1200"/>
              </a:spcBef>
              <a:spcAft>
                <a:spcPts val="0"/>
              </a:spcAft>
              <a:buSzPct val="117647"/>
              <a:buNone/>
            </a:pPr>
            <a:r>
              <a:rPr lang="en"/>
              <a:t>e is the min edge in E.</a:t>
            </a:r>
            <a:endParaRPr/>
          </a:p>
          <a:p>
            <a:pPr indent="0" lvl="0" marL="0" rtl="0" algn="l">
              <a:lnSpc>
                <a:spcPct val="115000"/>
              </a:lnSpc>
              <a:spcBef>
                <a:spcPts val="1200"/>
              </a:spcBef>
              <a:spcAft>
                <a:spcPts val="1200"/>
              </a:spcAft>
              <a:buSzPct val="117647"/>
              <a:buNone/>
            </a:pPr>
            <a:r>
              <a:rPr lang="en"/>
              <a:t>Suppose e is not in T2. Adding e to T2 creates a cycle. Then in this cycle, at least one edge, say f, is not in T1. Since e is the min edge in E, then w(e) &lt;= w(f). And all edges have distinct weights, w(e) &lt; w(f). Replacing f with e results in a new spanning tree with less weight than T1 and T2. Therefore, contradiction.</a:t>
            </a:r>
            <a:endParaRPr/>
          </a:p>
        </p:txBody>
      </p:sp>
      <p:sp>
        <p:nvSpPr>
          <p:cNvPr id="325" name="Google Shape;325;g3381de7d152_0_65"/>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2 min</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3381de7d152_0_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MST 3</a:t>
            </a:r>
            <a:endParaRPr/>
          </a:p>
        </p:txBody>
      </p:sp>
      <p:pic>
        <p:nvPicPr>
          <p:cNvPr id="331" name="Google Shape;331;g3381de7d152_0_71"/>
          <p:cNvPicPr preferRelativeResize="0"/>
          <p:nvPr/>
        </p:nvPicPr>
        <p:blipFill rotWithShape="1">
          <a:blip r:embed="rId3">
            <a:alphaModFix/>
          </a:blip>
          <a:srcRect b="0" l="0" r="0" t="0"/>
          <a:stretch/>
        </p:blipFill>
        <p:spPr>
          <a:xfrm>
            <a:off x="293600" y="1210700"/>
            <a:ext cx="8621799" cy="1608675"/>
          </a:xfrm>
          <a:prstGeom prst="rect">
            <a:avLst/>
          </a:prstGeom>
          <a:noFill/>
          <a:ln>
            <a:noFill/>
          </a:ln>
        </p:spPr>
      </p:pic>
      <p:sp>
        <p:nvSpPr>
          <p:cNvPr id="332" name="Google Shape;332;g3381de7d152_0_71"/>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4</a:t>
            </a:r>
            <a:r>
              <a:rPr lang="en" sz="2000"/>
              <a:t> min</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3381de7d152_0_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MST 3</a:t>
            </a:r>
            <a:endParaRPr/>
          </a:p>
        </p:txBody>
      </p:sp>
      <p:sp>
        <p:nvSpPr>
          <p:cNvPr id="338" name="Google Shape;338;g3381de7d152_0_76"/>
          <p:cNvSpPr txBox="1"/>
          <p:nvPr>
            <p:ph idx="1" type="body"/>
          </p:nvPr>
        </p:nvSpPr>
        <p:spPr>
          <a:xfrm>
            <a:off x="311700" y="961675"/>
            <a:ext cx="8520600" cy="196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1: Construct a graph with n nodes.</a:t>
            </a:r>
            <a:endParaRPr/>
          </a:p>
          <a:p>
            <a:pPr indent="0" lvl="0" marL="0" rtl="0" algn="l">
              <a:lnSpc>
                <a:spcPct val="115000"/>
              </a:lnSpc>
              <a:spcBef>
                <a:spcPts val="1200"/>
              </a:spcBef>
              <a:spcAft>
                <a:spcPts val="0"/>
              </a:spcAft>
              <a:buSzPts val="1800"/>
              <a:buNone/>
            </a:pPr>
            <a:r>
              <a:rPr lang="en"/>
              <a:t>2: Add R_u to the graph and set edge weight to be 0.</a:t>
            </a:r>
            <a:endParaRPr/>
          </a:p>
          <a:p>
            <a:pPr indent="0" lvl="0" marL="0" rtl="0" algn="l">
              <a:lnSpc>
                <a:spcPct val="115000"/>
              </a:lnSpc>
              <a:spcBef>
                <a:spcPts val="1200"/>
              </a:spcBef>
              <a:spcAft>
                <a:spcPts val="0"/>
              </a:spcAft>
              <a:buSzPts val="1800"/>
              <a:buNone/>
            </a:pPr>
            <a:r>
              <a:rPr lang="en"/>
              <a:t>3: Add R_p to the graph and set edge weights to be the cost.</a:t>
            </a:r>
            <a:endParaRPr/>
          </a:p>
          <a:p>
            <a:pPr indent="0" lvl="0" marL="0" rtl="0" algn="l">
              <a:lnSpc>
                <a:spcPct val="115000"/>
              </a:lnSpc>
              <a:spcBef>
                <a:spcPts val="1200"/>
              </a:spcBef>
              <a:spcAft>
                <a:spcPts val="1200"/>
              </a:spcAft>
              <a:buSzPts val="1800"/>
              <a:buNone/>
            </a:pPr>
            <a:r>
              <a:rPr lang="en"/>
              <a:t>4: Run MST algorithm, return roads that are in both R_p and MST.</a:t>
            </a:r>
            <a:endParaRPr/>
          </a:p>
        </p:txBody>
      </p:sp>
      <p:sp>
        <p:nvSpPr>
          <p:cNvPr id="339" name="Google Shape;339;g3381de7d152_0_76"/>
          <p:cNvSpPr txBox="1"/>
          <p:nvPr>
            <p:ph idx="1" type="body"/>
          </p:nvPr>
        </p:nvSpPr>
        <p:spPr>
          <a:xfrm>
            <a:off x="311700" y="3059350"/>
            <a:ext cx="8520600" cy="1602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1: Get connected components of the graph with R_u.</a:t>
            </a:r>
            <a:endParaRPr/>
          </a:p>
          <a:p>
            <a:pPr indent="0" lvl="0" marL="0" rtl="0" algn="l">
              <a:lnSpc>
                <a:spcPct val="115000"/>
              </a:lnSpc>
              <a:spcBef>
                <a:spcPts val="1200"/>
              </a:spcBef>
              <a:spcAft>
                <a:spcPts val="0"/>
              </a:spcAft>
              <a:buSzPts val="1800"/>
              <a:buNone/>
            </a:pPr>
            <a:r>
              <a:rPr lang="en"/>
              <a:t>2: Merge nodes and edges.</a:t>
            </a:r>
            <a:endParaRPr/>
          </a:p>
          <a:p>
            <a:pPr indent="0" lvl="0" marL="0" rtl="0" algn="l">
              <a:lnSpc>
                <a:spcPct val="115000"/>
              </a:lnSpc>
              <a:spcBef>
                <a:spcPts val="1200"/>
              </a:spcBef>
              <a:spcAft>
                <a:spcPts val="1200"/>
              </a:spcAft>
              <a:buSzPts val="1800"/>
              <a:buNone/>
            </a:pPr>
            <a:r>
              <a:rPr lang="en"/>
              <a:t>3: Add R_p, run MST.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Some Observations</a:t>
            </a:r>
            <a:endParaRPr/>
          </a:p>
        </p:txBody>
      </p:sp>
      <p:sp>
        <p:nvSpPr>
          <p:cNvPr id="79" name="Google Shape;79;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40000"/>
              </a:lnSpc>
              <a:spcBef>
                <a:spcPts val="0"/>
              </a:spcBef>
              <a:spcAft>
                <a:spcPts val="0"/>
              </a:spcAft>
              <a:buSzPts val="1800"/>
              <a:buNone/>
            </a:pPr>
            <a:r>
              <a:rPr lang="en"/>
              <a:t>optimality: </a:t>
            </a:r>
            <a:endParaRPr/>
          </a:p>
          <a:p>
            <a:pPr indent="0" lvl="0" marL="0" rtl="0" algn="l">
              <a:lnSpc>
                <a:spcPct val="40000"/>
              </a:lnSpc>
              <a:spcBef>
                <a:spcPts val="1200"/>
              </a:spcBef>
              <a:spcAft>
                <a:spcPts val="0"/>
              </a:spcAft>
              <a:buSzPts val="1800"/>
              <a:buNone/>
            </a:pPr>
            <a:r>
              <a:rPr lang="en"/>
              <a:t> – always finds the shortest path (fewest edges). </a:t>
            </a:r>
            <a:endParaRPr/>
          </a:p>
          <a:p>
            <a:pPr indent="0" lvl="0" marL="0" rtl="0" algn="l">
              <a:lnSpc>
                <a:spcPct val="40000"/>
              </a:lnSpc>
              <a:spcBef>
                <a:spcPts val="1200"/>
              </a:spcBef>
              <a:spcAft>
                <a:spcPts val="0"/>
              </a:spcAft>
              <a:buSzPts val="1800"/>
              <a:buNone/>
            </a:pPr>
            <a:r>
              <a:rPr lang="en"/>
              <a:t>– in unweighted graphs, finds optimal cost path. </a:t>
            </a:r>
            <a:endParaRPr/>
          </a:p>
          <a:p>
            <a:pPr indent="0" lvl="0" marL="0" rtl="0" algn="l">
              <a:lnSpc>
                <a:spcPct val="40000"/>
              </a:lnSpc>
              <a:spcBef>
                <a:spcPts val="1200"/>
              </a:spcBef>
              <a:spcAft>
                <a:spcPts val="0"/>
              </a:spcAft>
              <a:buSzPts val="1800"/>
              <a:buNone/>
            </a:pPr>
            <a:r>
              <a:rPr lang="en"/>
              <a:t>– In weighted graphs, not always optimal cost.</a:t>
            </a:r>
            <a:endParaRPr/>
          </a:p>
          <a:p>
            <a:pPr indent="0" lvl="0" marL="0" rtl="0" algn="l">
              <a:lnSpc>
                <a:spcPct val="60000"/>
              </a:lnSpc>
              <a:spcBef>
                <a:spcPts val="1200"/>
              </a:spcBef>
              <a:spcAft>
                <a:spcPts val="0"/>
              </a:spcAft>
              <a:buSzPts val="1800"/>
              <a:buNone/>
            </a:pPr>
            <a:r>
              <a:t/>
            </a:r>
            <a:endParaRPr/>
          </a:p>
          <a:p>
            <a:pPr indent="0" lvl="0" marL="0" rtl="0" algn="l">
              <a:lnSpc>
                <a:spcPct val="80000"/>
              </a:lnSpc>
              <a:spcBef>
                <a:spcPts val="1200"/>
              </a:spcBef>
              <a:spcAft>
                <a:spcPts val="0"/>
              </a:spcAft>
              <a:buSzPts val="1800"/>
              <a:buNone/>
            </a:pPr>
            <a:r>
              <a:rPr lang="en"/>
              <a:t>retrieval: harder to reconstruct the actual sequence of vertices or edges in the path once you find it </a:t>
            </a:r>
            <a:endParaRPr/>
          </a:p>
          <a:p>
            <a:pPr indent="0" lvl="0" marL="0" rtl="0" algn="l">
              <a:lnSpc>
                <a:spcPct val="80000"/>
              </a:lnSpc>
              <a:spcBef>
                <a:spcPts val="1200"/>
              </a:spcBef>
              <a:spcAft>
                <a:spcPts val="0"/>
              </a:spcAft>
              <a:buSzPts val="1800"/>
              <a:buNone/>
            </a:pPr>
            <a:r>
              <a:rPr lang="en"/>
              <a:t>– conceptually, BFS is exploring many possible paths in parallel, so it's not easy to store a path array/list in progress </a:t>
            </a:r>
            <a:endParaRPr/>
          </a:p>
          <a:p>
            <a:pPr indent="0" lvl="0" marL="0" rtl="0" algn="l">
              <a:lnSpc>
                <a:spcPct val="80000"/>
              </a:lnSpc>
              <a:spcBef>
                <a:spcPts val="1200"/>
              </a:spcBef>
              <a:spcAft>
                <a:spcPts val="1200"/>
              </a:spcAft>
              <a:buSzPts val="1800"/>
              <a:buNone/>
            </a:pPr>
            <a:r>
              <a:rPr lang="en"/>
              <a:t>– solution: We can keep track of the path by storing predecessors for each vertex (each vertex can store a reference to a previous vertex).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DFS</a:t>
            </a:r>
            <a:endParaRPr/>
          </a:p>
        </p:txBody>
      </p:sp>
      <p:sp>
        <p:nvSpPr>
          <p:cNvPr id="85" name="Google Shape;85;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a:t>• Depth-first search (DFS): Finds a path between two vertices by exploring each possible path as far as possible before backtracking.</a:t>
            </a:r>
            <a:endParaRPr/>
          </a:p>
          <a:p>
            <a:pPr indent="0" lvl="0" marL="0" rtl="0" algn="l">
              <a:lnSpc>
                <a:spcPct val="100000"/>
              </a:lnSpc>
              <a:spcBef>
                <a:spcPts val="1200"/>
              </a:spcBef>
              <a:spcAft>
                <a:spcPts val="0"/>
              </a:spcAft>
              <a:buSzPts val="1800"/>
              <a:buNone/>
            </a:pPr>
            <a:r>
              <a:rPr lang="en"/>
              <a:t>– Often implemented recursively. </a:t>
            </a:r>
            <a:endParaRPr/>
          </a:p>
          <a:p>
            <a:pPr indent="0" lvl="0" marL="0" rtl="0" algn="l">
              <a:lnSpc>
                <a:spcPct val="100000"/>
              </a:lnSpc>
              <a:spcBef>
                <a:spcPts val="1200"/>
              </a:spcBef>
              <a:spcAft>
                <a:spcPts val="0"/>
              </a:spcAft>
              <a:buSzPts val="1800"/>
              <a:buNone/>
            </a:pPr>
            <a:r>
              <a:rPr lang="en"/>
              <a:t>– Many graph algorithms involve visiting or marking vertices.</a:t>
            </a:r>
            <a:endParaRPr/>
          </a:p>
          <a:p>
            <a:pPr indent="0" lvl="0" marL="0" rtl="0" algn="l">
              <a:lnSpc>
                <a:spcPct val="100000"/>
              </a:lnSpc>
              <a:spcBef>
                <a:spcPts val="1200"/>
              </a:spcBef>
              <a:spcAft>
                <a:spcPts val="0"/>
              </a:spcAft>
              <a:buSzPts val="1800"/>
              <a:buNone/>
            </a:pPr>
            <a:r>
              <a:rPr lang="en"/>
              <a:t>– Time Complexity: O(V+E)</a:t>
            </a:r>
            <a:endParaRPr/>
          </a:p>
          <a:p>
            <a:pPr indent="0" lvl="0" marL="0" rtl="0" algn="l">
              <a:lnSpc>
                <a:spcPct val="115000"/>
              </a:lnSpc>
              <a:spcBef>
                <a:spcPts val="1200"/>
              </a:spcBef>
              <a:spcAft>
                <a:spcPts val="1200"/>
              </a:spcAft>
              <a:buSzPts val="1800"/>
              <a:buNone/>
            </a:pPr>
            <a:r>
              <a:t/>
            </a:r>
            <a:endParaRPr/>
          </a:p>
        </p:txBody>
      </p:sp>
      <p:pic>
        <p:nvPicPr>
          <p:cNvPr id="86" name="Google Shape;86;p22"/>
          <p:cNvPicPr preferRelativeResize="0"/>
          <p:nvPr/>
        </p:nvPicPr>
        <p:blipFill rotWithShape="1">
          <a:blip r:embed="rId3">
            <a:alphaModFix/>
          </a:blip>
          <a:srcRect b="8930" l="0" r="0" t="-8930"/>
          <a:stretch/>
        </p:blipFill>
        <p:spPr>
          <a:xfrm>
            <a:off x="3497975" y="2723450"/>
            <a:ext cx="4870825" cy="18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 Find a path from a to h</a:t>
            </a:r>
            <a:endParaRPr/>
          </a:p>
        </p:txBody>
      </p:sp>
      <p:sp>
        <p:nvSpPr>
          <p:cNvPr id="92" name="Google Shape;92;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a-&gt;e-&gt;f-&gt;c-&gt;i</a:t>
            </a:r>
            <a:endParaRPr/>
          </a:p>
          <a:p>
            <a:pPr indent="-342900" lvl="0" marL="457200" rtl="0" algn="l">
              <a:lnSpc>
                <a:spcPct val="115000"/>
              </a:lnSpc>
              <a:spcBef>
                <a:spcPts val="0"/>
              </a:spcBef>
              <a:spcAft>
                <a:spcPts val="0"/>
              </a:spcAft>
              <a:buSzPts val="1800"/>
              <a:buChar char="●"/>
            </a:pPr>
            <a:r>
              <a:rPr lang="en"/>
              <a:t>Backtrack to c, no more unvisited neighbors</a:t>
            </a:r>
            <a:endParaRPr/>
          </a:p>
          <a:p>
            <a:pPr indent="-342900" lvl="0" marL="457200" rtl="0" algn="l">
              <a:lnSpc>
                <a:spcPct val="115000"/>
              </a:lnSpc>
              <a:spcBef>
                <a:spcPts val="0"/>
              </a:spcBef>
              <a:spcAft>
                <a:spcPts val="0"/>
              </a:spcAft>
              <a:buSzPts val="1800"/>
              <a:buChar char="●"/>
            </a:pPr>
            <a:r>
              <a:rPr lang="en"/>
              <a:t>Backtrack to f, no more unvisited neighbors</a:t>
            </a:r>
            <a:endParaRPr/>
          </a:p>
          <a:p>
            <a:pPr indent="-342900" lvl="0" marL="457200" rtl="0" algn="l">
              <a:lnSpc>
                <a:spcPct val="115000"/>
              </a:lnSpc>
              <a:spcBef>
                <a:spcPts val="0"/>
              </a:spcBef>
              <a:spcAft>
                <a:spcPts val="0"/>
              </a:spcAft>
              <a:buSzPts val="1800"/>
              <a:buChar char="●"/>
            </a:pPr>
            <a:r>
              <a:rPr lang="en"/>
              <a:t>Backtrack to e, no more unvisited neighbors</a:t>
            </a:r>
            <a:endParaRPr/>
          </a:p>
          <a:p>
            <a:pPr indent="-342900" lvl="0" marL="457200" rtl="0" algn="l">
              <a:lnSpc>
                <a:spcPct val="115000"/>
              </a:lnSpc>
              <a:spcBef>
                <a:spcPts val="0"/>
              </a:spcBef>
              <a:spcAft>
                <a:spcPts val="0"/>
              </a:spcAft>
              <a:buSzPts val="1800"/>
              <a:buChar char="●"/>
            </a:pPr>
            <a:r>
              <a:rPr lang="en"/>
              <a:t>Backtrack to a, univisited neighbors b and d</a:t>
            </a:r>
            <a:endParaRPr/>
          </a:p>
          <a:p>
            <a:pPr indent="-342900" lvl="0" marL="457200" rtl="0" algn="l">
              <a:lnSpc>
                <a:spcPct val="115000"/>
              </a:lnSpc>
              <a:spcBef>
                <a:spcPts val="0"/>
              </a:spcBef>
              <a:spcAft>
                <a:spcPts val="0"/>
              </a:spcAft>
              <a:buSzPts val="1800"/>
              <a:buChar char="●"/>
            </a:pPr>
            <a:r>
              <a:rPr lang="en"/>
              <a:t>a-&gt;d-&gt;g-&gt;h</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Observation: we could also go from d-&gt;h and that would lead to shortest path. But DFS does not guarantee shortest path, but it guarantees if path exists or not. </a:t>
            </a:r>
            <a:endParaRPr/>
          </a:p>
          <a:p>
            <a:pPr indent="0" lvl="0" marL="457200" rtl="0" algn="l">
              <a:lnSpc>
                <a:spcPct val="115000"/>
              </a:lnSpc>
              <a:spcBef>
                <a:spcPts val="1200"/>
              </a:spcBef>
              <a:spcAft>
                <a:spcPts val="1200"/>
              </a:spcAft>
              <a:buSzPts val="1800"/>
              <a:buNone/>
            </a:pPr>
            <a:r>
              <a:t/>
            </a:r>
            <a:endParaRPr/>
          </a:p>
        </p:txBody>
      </p:sp>
      <p:pic>
        <p:nvPicPr>
          <p:cNvPr id="93" name="Google Shape;93;p23"/>
          <p:cNvPicPr preferRelativeResize="0"/>
          <p:nvPr/>
        </p:nvPicPr>
        <p:blipFill rotWithShape="1">
          <a:blip r:embed="rId3">
            <a:alphaModFix/>
          </a:blip>
          <a:srcRect b="0" l="0" r="0" t="0"/>
          <a:stretch/>
        </p:blipFill>
        <p:spPr>
          <a:xfrm>
            <a:off x="5952175" y="1269400"/>
            <a:ext cx="2470826" cy="205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12" scaled="0"/>
        </a:gradFill>
      </p:bgPr>
    </p:bg>
    <p:spTree>
      <p:nvGrpSpPr>
        <p:cNvPr id="97" name="Shape 97"/>
        <p:cNvGrpSpPr/>
        <p:nvPr/>
      </p:nvGrpSpPr>
      <p:grpSpPr>
        <a:xfrm>
          <a:off x="0" y="0"/>
          <a:ext cx="0" cy="0"/>
          <a:chOff x="0" y="0"/>
          <a:chExt cx="0" cy="0"/>
        </a:xfrm>
      </p:grpSpPr>
      <p:sp>
        <p:nvSpPr>
          <p:cNvPr id="98" name="Google Shape;98;g3381de7d152_0_82"/>
          <p:cNvSpPr txBox="1"/>
          <p:nvPr>
            <p:ph type="title"/>
          </p:nvPr>
        </p:nvSpPr>
        <p:spPr>
          <a:xfrm>
            <a:off x="311700" y="1509200"/>
            <a:ext cx="8520600" cy="2016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4000"/>
              <a:t>Greedy</a:t>
            </a:r>
            <a:endParaRPr/>
          </a:p>
          <a:p>
            <a:pPr indent="0" lvl="0" marL="0" rtl="0" algn="ctr">
              <a:lnSpc>
                <a:spcPct val="100000"/>
              </a:lnSpc>
              <a:spcBef>
                <a:spcPts val="0"/>
              </a:spcBef>
              <a:spcAft>
                <a:spcPts val="0"/>
              </a:spcAft>
              <a:buSzPts val="2800"/>
              <a:buNone/>
            </a:pPr>
            <a:r>
              <a:t/>
            </a:r>
            <a:endParaRPr sz="3600"/>
          </a:p>
          <a:p>
            <a:pPr indent="0" lvl="0" marL="0" rtl="0" algn="ctr">
              <a:lnSpc>
                <a:spcPct val="100000"/>
              </a:lnSpc>
              <a:spcBef>
                <a:spcPts val="0"/>
              </a:spcBef>
              <a:spcAft>
                <a:spcPts val="0"/>
              </a:spcAft>
              <a:buSzPts val="2800"/>
              <a:buNone/>
            </a:pPr>
            <a:r>
              <a:rPr lang="en" sz="1800"/>
              <a:t>TA: Ala</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381de7d152_0_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T/F questions </a:t>
            </a:r>
            <a:endParaRPr/>
          </a:p>
        </p:txBody>
      </p:sp>
      <p:sp>
        <p:nvSpPr>
          <p:cNvPr id="104" name="Google Shape;104;g3381de7d152_0_91"/>
          <p:cNvSpPr txBox="1"/>
          <p:nvPr>
            <p:ph idx="1" type="body"/>
          </p:nvPr>
        </p:nvSpPr>
        <p:spPr>
          <a:xfrm>
            <a:off x="311700" y="1152475"/>
            <a:ext cx="8520600" cy="850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a:t>A greedy algorithm always makes the choice that looks best at the moment.</a:t>
            </a:r>
            <a:endParaRPr/>
          </a:p>
          <a:p>
            <a:pPr indent="0" lvl="0" marL="0" rtl="0" algn="l">
              <a:lnSpc>
                <a:spcPct val="115000"/>
              </a:lnSpc>
              <a:spcBef>
                <a:spcPts val="1200"/>
              </a:spcBef>
              <a:spcAft>
                <a:spcPts val="0"/>
              </a:spcAft>
              <a:buSzPct val="100000"/>
              <a:buNone/>
            </a:pPr>
            <a:r>
              <a:rPr lang="en"/>
              <a:t>	</a:t>
            </a:r>
            <a:endParaRPr/>
          </a:p>
        </p:txBody>
      </p:sp>
      <p:sp>
        <p:nvSpPr>
          <p:cNvPr id="105" name="Google Shape;105;g3381de7d152_0_91"/>
          <p:cNvSpPr txBox="1"/>
          <p:nvPr/>
        </p:nvSpPr>
        <p:spPr>
          <a:xfrm>
            <a:off x="361875" y="17769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2"/>
                </a:solidFill>
              </a:rPr>
              <a:t>Answer: True</a:t>
            </a:r>
            <a:endParaRPr sz="1800">
              <a:solidFill>
                <a:schemeClr val="dk2"/>
              </a:solidFill>
            </a:endParaRPr>
          </a:p>
        </p:txBody>
      </p:sp>
      <p:sp>
        <p:nvSpPr>
          <p:cNvPr id="106" name="Google Shape;106;g3381de7d152_0_91"/>
          <p:cNvSpPr/>
          <p:nvPr/>
        </p:nvSpPr>
        <p:spPr>
          <a:xfrm>
            <a:off x="7805100" y="4342250"/>
            <a:ext cx="1027200" cy="5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2 min</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