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71" r:id="rId3"/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103745" cy="102342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23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3.png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1.xml"/><Relationship Id="rId31" Type="http://schemas.openxmlformats.org/officeDocument/2006/relationships/image" Target="../media/image15.png"/><Relationship Id="rId30" Type="http://schemas.openxmlformats.org/officeDocument/2006/relationships/image" Target="../media/image14.png"/><Relationship Id="rId3" Type="http://schemas.openxmlformats.org/officeDocument/2006/relationships/tags" Target="../tags/tag2.xml"/><Relationship Id="rId29" Type="http://schemas.openxmlformats.org/officeDocument/2006/relationships/image" Target="../media/image13.png"/><Relationship Id="rId28" Type="http://schemas.openxmlformats.org/officeDocument/2006/relationships/image" Target="../media/image12.png"/><Relationship Id="rId27" Type="http://schemas.openxmlformats.org/officeDocument/2006/relationships/image" Target="../media/image11.png"/><Relationship Id="rId26" Type="http://schemas.openxmlformats.org/officeDocument/2006/relationships/image" Target="../media/image10.png"/><Relationship Id="rId25" Type="http://schemas.openxmlformats.org/officeDocument/2006/relationships/image" Target="../media/image9.png"/><Relationship Id="rId24" Type="http://schemas.openxmlformats.org/officeDocument/2006/relationships/tags" Target="../tags/tag16.xml"/><Relationship Id="rId23" Type="http://schemas.openxmlformats.org/officeDocument/2006/relationships/tags" Target="../tags/tag15.xml"/><Relationship Id="rId22" Type="http://schemas.openxmlformats.org/officeDocument/2006/relationships/image" Target="../media/image8.png"/><Relationship Id="rId21" Type="http://schemas.openxmlformats.org/officeDocument/2006/relationships/tags" Target="../tags/tag14.xml"/><Relationship Id="rId20" Type="http://schemas.openxmlformats.org/officeDocument/2006/relationships/tags" Target="../tags/tag13.xml"/><Relationship Id="rId2" Type="http://schemas.openxmlformats.org/officeDocument/2006/relationships/tags" Target="../tags/tag1.xml"/><Relationship Id="rId19" Type="http://schemas.openxmlformats.org/officeDocument/2006/relationships/image" Target="../media/image7.png"/><Relationship Id="rId18" Type="http://schemas.openxmlformats.org/officeDocument/2006/relationships/tags" Target="../tags/tag12.xml"/><Relationship Id="rId17" Type="http://schemas.openxmlformats.org/officeDocument/2006/relationships/tags" Target="../tags/tag11.xml"/><Relationship Id="rId16" Type="http://schemas.openxmlformats.org/officeDocument/2006/relationships/image" Target="../media/image6.png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image" Target="../media/image5.png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Asymptotic Notation</a:t>
            </a:r>
            <a:br>
              <a:rPr lang="en-US"/>
            </a:br>
            <a:r>
              <a:rPr lang="en-US"/>
              <a:t>Divide and Conquer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Junyi Ouyang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 Inversion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7700" y="1452245"/>
            <a:ext cx="10165715" cy="1308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sz="2400"/>
              <a:t>Given an array of integers nums, count the number of pairs (i, j) that i &lt; j and num[i] &gt; num[j]. You should use Divide and Conquer to solve this problem and the time complexity should be θ(NlogN).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 Inversion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7700" y="1452245"/>
            <a:ext cx="10165715" cy="1308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sz="2400"/>
              <a:t>Given an array of integers nums, count the number of pairs (i, j) that i &lt; j and num[i] &gt; num[j]. You should use Divide and Conquer to solve this problem and the time complexity should be θ(NlogN).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647700" y="3135630"/>
            <a:ext cx="9674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By D&amp;C, #pairs=#pairs_left+#pairs_right+#pairs_left_right</a:t>
            </a:r>
            <a:endParaRPr lang="en-US" sz="2400"/>
          </a:p>
        </p:txBody>
      </p:sp>
      <p:sp>
        <p:nvSpPr>
          <p:cNvPr id="7" name="Text Box 6"/>
          <p:cNvSpPr txBox="1"/>
          <p:nvPr>
            <p:custDataLst>
              <p:tags r:id="rId1"/>
            </p:custDataLst>
          </p:nvPr>
        </p:nvSpPr>
        <p:spPr>
          <a:xfrm>
            <a:off x="647700" y="3749675"/>
            <a:ext cx="7911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How to compute #pairs_left_right?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Count Inversion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7700" y="1452245"/>
            <a:ext cx="10165715" cy="1308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sz="2400"/>
              <a:t>Given an array of integers nums, count the number of pairs (i, j) that i &lt; j and num[i] &gt; num[j]. You should use Divide and Conquer to solve this problem and the time complexity should be θ(NlogN).</a:t>
            </a:r>
            <a:endParaRPr lang="en-US" sz="2400"/>
          </a:p>
        </p:txBody>
      </p:sp>
      <p:sp>
        <p:nvSpPr>
          <p:cNvPr id="7" name="Text Box 6"/>
          <p:cNvSpPr txBox="1"/>
          <p:nvPr>
            <p:custDataLst>
              <p:tags r:id="rId1"/>
            </p:custDataLst>
          </p:nvPr>
        </p:nvSpPr>
        <p:spPr>
          <a:xfrm>
            <a:off x="647700" y="2968625"/>
            <a:ext cx="7911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How to compute #pairs_left_right?</a:t>
            </a:r>
            <a:endParaRPr 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659130" y="3716020"/>
            <a:ext cx="101657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To achieve </a:t>
            </a:r>
            <a:r>
              <a:rPr lang="en-US" sz="2000">
                <a:sym typeface="+mn-ea"/>
              </a:rPr>
              <a:t>θ(NlogN), T(n) must have recurrence relation like:</a:t>
            </a:r>
            <a:br>
              <a:rPr lang="en-US" sz="2000">
                <a:sym typeface="+mn-ea"/>
              </a:rPr>
            </a:br>
            <a:r>
              <a:rPr lang="en-US" sz="2000">
                <a:sym typeface="+mn-ea"/>
              </a:rPr>
              <a:t>T(n)=2T(n/2)+</a:t>
            </a:r>
            <a:r>
              <a:rPr lang="en-US" sz="2000">
                <a:sym typeface="+mn-ea"/>
              </a:rPr>
              <a:t>θ(n)</a:t>
            </a:r>
            <a:endParaRPr lang="en-US" sz="2000">
              <a:sym typeface="+mn-ea"/>
            </a:endParaRPr>
          </a:p>
          <a:p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But naive solution to get </a:t>
            </a:r>
            <a:r>
              <a:rPr lang="en-US" sz="2000">
                <a:sym typeface="+mn-ea"/>
              </a:rPr>
              <a:t>#pairs_left_right is having 2 pointers for left and right part, making it </a:t>
            </a:r>
            <a:r>
              <a:rPr lang="en-US" sz="2000">
                <a:sym typeface="+mn-ea"/>
              </a:rPr>
              <a:t>θ(n^2).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Count Inversion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7700" y="1452245"/>
            <a:ext cx="10165715" cy="1308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sz="2400"/>
              <a:t>Given an array of integers nums, count the number of pairs (i, j) that i &lt; j and num[i] &gt; num[j]. You should use Divide and Conquer to solve this problem and the time complexity should be θ(NlogN).</a:t>
            </a:r>
            <a:endParaRPr lang="en-US" sz="2400"/>
          </a:p>
        </p:txBody>
      </p:sp>
      <p:sp>
        <p:nvSpPr>
          <p:cNvPr id="7" name="Text Box 6"/>
          <p:cNvSpPr txBox="1"/>
          <p:nvPr>
            <p:custDataLst>
              <p:tags r:id="rId1"/>
            </p:custDataLst>
          </p:nvPr>
        </p:nvSpPr>
        <p:spPr>
          <a:xfrm>
            <a:off x="647700" y="2968625"/>
            <a:ext cx="7911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How to compute #pairs_left_right?</a:t>
            </a:r>
            <a:endParaRPr 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659130" y="3716020"/>
            <a:ext cx="101657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ym typeface="+mn-ea"/>
              </a:rPr>
              <a:t>Naive solution to get </a:t>
            </a:r>
            <a:r>
              <a:rPr lang="en-US" sz="2000">
                <a:sym typeface="+mn-ea"/>
              </a:rPr>
              <a:t>#pairs_left_right is having 2 pointers for left and right part, making it </a:t>
            </a:r>
            <a:r>
              <a:rPr lang="en-US" sz="2000">
                <a:sym typeface="+mn-ea"/>
              </a:rPr>
              <a:t>θ(n^2).</a:t>
            </a:r>
            <a:endParaRPr lang="en-US" sz="2000">
              <a:sym typeface="+mn-ea"/>
            </a:endParaRPr>
          </a:p>
          <a:p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Sort the left and the right part, then </a:t>
            </a:r>
            <a:r>
              <a:rPr lang="en-US" sz="2000">
                <a:sym typeface="+mn-ea"/>
              </a:rPr>
              <a:t>θ(n^2) -&gt; θ(n) (merge part of mergesort).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Count Inversion</a:t>
            </a:r>
            <a:endParaRPr lang="en-US"/>
          </a:p>
        </p:txBody>
      </p:sp>
      <p:sp>
        <p:nvSpPr>
          <p:cNvPr id="7" name="Text Box 6"/>
          <p:cNvSpPr txBox="1"/>
          <p:nvPr>
            <p:custDataLst>
              <p:tags r:id="rId1"/>
            </p:custDataLst>
          </p:nvPr>
        </p:nvSpPr>
        <p:spPr>
          <a:xfrm>
            <a:off x="647700" y="1370330"/>
            <a:ext cx="7911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How to compute #pairs_left_right?</a:t>
            </a:r>
            <a:endParaRPr 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659130" y="1830705"/>
            <a:ext cx="101657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ym typeface="+mn-ea"/>
              </a:rPr>
              <a:t>Sort the left and the right part, then </a:t>
            </a:r>
            <a:r>
              <a:rPr lang="en-US" sz="2000">
                <a:sym typeface="+mn-ea"/>
              </a:rPr>
              <a:t>θ(n^2) -&gt; θ(n) (merge part of mergesort).</a:t>
            </a:r>
            <a:endParaRPr lang="en-US" sz="2000">
              <a:sym typeface="+mn-ea"/>
            </a:endParaRPr>
          </a:p>
          <a:p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Specifically</a:t>
            </a:r>
            <a:endParaRPr lang="en-US" sz="20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2315" y="3091815"/>
            <a:ext cx="7993380" cy="32715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025640" y="2845435"/>
            <a:ext cx="49733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Left: 3 6 9</a:t>
            </a:r>
            <a:endParaRPr lang="en-US"/>
          </a:p>
          <a:p>
            <a:r>
              <a:rPr lang="en-US"/>
              <a:t>Right: 2 7 8</a:t>
            </a:r>
            <a:endParaRPr lang="en-US"/>
          </a:p>
          <a:p>
            <a:endParaRPr lang="en-US"/>
          </a:p>
          <a:p>
            <a:r>
              <a:rPr lang="en-US"/>
              <a:t>1. right=2, 3&gt;2,6&gt;2,9&gt;2, count+=3=3-0</a:t>
            </a:r>
            <a:endParaRPr lang="en-US"/>
          </a:p>
          <a:p>
            <a:r>
              <a:rPr lang="en-US"/>
              <a:t>2. right=7, 9&gt;7, count+=1=3-2=length(left)-2</a:t>
            </a:r>
            <a:endParaRPr lang="en-US"/>
          </a:p>
          <a:p>
            <a:r>
              <a:rPr lang="en-US"/>
              <a:t>3. right=8, ...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Count Inversion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7700" y="1452245"/>
            <a:ext cx="10165715" cy="1308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sz="2400"/>
              <a:t>Given an array of integers nums, count the number of pairs (i, j) that i &lt; j and num[i] &gt; num[j]. You should use Divide and Conquer to solve this problem and the time complexity should be θ(NlogN).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694690" y="3060700"/>
            <a:ext cx="6149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Mergesort with counter.</a:t>
            </a:r>
            <a:endParaRPr lang="en-US"/>
          </a:p>
          <a:p>
            <a:r>
              <a:rPr lang="en-US"/>
              <a:t>2. Use the Master Theorem to analyze time complexity.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1496060" y="539750"/>
            <a:ext cx="89249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Arrange these functions under the Big-O notation in increasing order of growth rate with g(n) following f (n) in your list if and only if f(n) = O(g(n)) (here, log(x) is the natural logarithm of x, with the base being the Euler’s number e) :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1913192" y="2371026"/>
                <a:ext cx="79121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𝑙𝑜𝑔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192" y="2371026"/>
                <a:ext cx="791210" cy="415290"/>
              </a:xfrm>
              <a:prstGeom prst="rect">
                <a:avLst/>
              </a:prstGeom>
              <a:blipFill rotWithShape="1">
                <a:blip r:embed="rId1"/>
                <a:stretch>
                  <a:fillRect l="-72" t="-137" r="72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689162" y="2371026"/>
                <a:ext cx="55181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689162" y="2371026"/>
                <a:ext cx="551815" cy="415290"/>
              </a:xfrm>
              <a:prstGeom prst="rect">
                <a:avLst/>
              </a:prstGeom>
              <a:blipFill rotWithShape="1">
                <a:blip r:embed="rId4"/>
                <a:stretch>
                  <a:fillRect l="-104" t="-137" r="104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240977" y="2362771"/>
                <a:ext cx="50419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3240977" y="2362771"/>
                <a:ext cx="504190" cy="415290"/>
              </a:xfrm>
              <a:prstGeom prst="rect">
                <a:avLst/>
              </a:prstGeom>
              <a:blipFill rotWithShape="1">
                <a:blip r:embed="rId7"/>
                <a:stretch>
                  <a:fillRect l="-113" t="-137" r="113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747072" y="2371026"/>
                <a:ext cx="89090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𝑙𝑜𝑔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3747072" y="2371026"/>
                <a:ext cx="890905" cy="415290"/>
              </a:xfrm>
              <a:prstGeom prst="rect">
                <a:avLst/>
              </a:prstGeom>
              <a:blipFill rotWithShape="1">
                <a:blip r:embed="rId10"/>
                <a:stretch>
                  <a:fillRect l="-64" t="-137" r="64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4637342" y="2371026"/>
                <a:ext cx="8375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𝑙𝑜𝑔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4637342" y="2371026"/>
                <a:ext cx="837565" cy="415290"/>
              </a:xfrm>
              <a:prstGeom prst="rect">
                <a:avLst/>
              </a:prstGeom>
              <a:blipFill rotWithShape="1">
                <a:blip r:embed="rId13"/>
                <a:stretch>
                  <a:fillRect l="-68" t="-137" r="68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6502972" y="2362771"/>
                <a:ext cx="106934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𝑛𝑙𝑜𝑔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6502972" y="2362771"/>
                <a:ext cx="1069340" cy="415290"/>
              </a:xfrm>
              <a:prstGeom prst="rect">
                <a:avLst/>
              </a:prstGeom>
              <a:blipFill rotWithShape="1">
                <a:blip r:embed="rId16"/>
                <a:stretch>
                  <a:fillRect l="-53" t="-137" r="53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9301417" y="2354516"/>
                <a:ext cx="537845" cy="4070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9301417" y="2354516"/>
                <a:ext cx="537845" cy="407035"/>
              </a:xfrm>
              <a:prstGeom prst="rect">
                <a:avLst/>
              </a:prstGeom>
              <a:blipFill rotWithShape="1">
                <a:blip r:embed="rId19"/>
                <a:stretch>
                  <a:fillRect l="-106" t="-140" r="106" b="1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18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5518087" y="2362771"/>
                <a:ext cx="94170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𝑙𝑜𝑔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!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5518087" y="2362771"/>
                <a:ext cx="941705" cy="415290"/>
              </a:xfrm>
              <a:prstGeom prst="rect">
                <a:avLst/>
              </a:prstGeom>
              <a:blipFill rotWithShape="1">
                <a:blip r:embed="rId22"/>
                <a:stretch>
                  <a:fillRect l="-61" t="-137" r="61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19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7697407" y="2371026"/>
                <a:ext cx="147891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𝑙𝑜𝑔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𝑙𝑜𝑔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7697407" y="2371026"/>
                <a:ext cx="1478915" cy="415290"/>
              </a:xfrm>
              <a:prstGeom prst="rect">
                <a:avLst/>
              </a:prstGeom>
              <a:blipFill rotWithShape="1">
                <a:blip r:embed="rId25"/>
                <a:stretch>
                  <a:fillRect l="-39" t="-137" r="39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1495997" y="3661981"/>
                <a:ext cx="699516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en-US">
                    <a:latin typeface="Cambria Math" charset="0"/>
                    <a:cs typeface="Cambria Math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𝑙𝑜𝑔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𝑙𝑜𝑔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charset="0"/>
                        <a:cs typeface="Cambria Math" charset="0"/>
                      </a:rPr>
                      <m:t>)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)=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𝑙𝑜𝑔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𝑛𝑙𝑜𝑔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))=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𝑙𝑜𝑔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)+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𝑙𝑜𝑔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𝑙𝑜𝑔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))=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𝑂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𝑙𝑜𝑔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)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997" y="3661981"/>
                <a:ext cx="6995160" cy="415290"/>
              </a:xfrm>
              <a:prstGeom prst="rect">
                <a:avLst/>
              </a:prstGeom>
              <a:blipFill rotWithShape="1">
                <a:blip r:embed="rId26"/>
                <a:stretch>
                  <a:fillRect l="-8" t="-137" r="8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22"/>
              <p:cNvSpPr txBox="1"/>
              <p:nvPr/>
            </p:nvSpPr>
            <p:spPr>
              <a:xfrm>
                <a:off x="1495997" y="4077271"/>
                <a:ext cx="178752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en-US">
                    <a:latin typeface="Cambria Math" charset="0"/>
                    <a:cs typeface="Cambria Math" charset="0"/>
                  </a:rPr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𝑙𝑜𝑔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𝑂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3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997" y="4077271"/>
                <a:ext cx="1787525" cy="415290"/>
              </a:xfrm>
              <a:prstGeom prst="rect">
                <a:avLst/>
              </a:prstGeom>
              <a:blipFill rotWithShape="1">
                <a:blip r:embed="rId27"/>
                <a:stretch>
                  <a:fillRect l="-32" t="-137" r="32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23"/>
              <p:cNvSpPr txBox="1"/>
              <p:nvPr/>
            </p:nvSpPr>
            <p:spPr>
              <a:xfrm>
                <a:off x="1495997" y="4492561"/>
                <a:ext cx="6097905" cy="4286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en-US">
                    <a:latin typeface="Cambria Math" charset="0"/>
                    <a:cs typeface="Cambria Math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𝑙𝑜𝑔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!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𝑙𝑜𝑔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)&lt;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𝑛𝑙𝑜𝑔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)&lt;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𝑛𝑙𝑜𝑔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)=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𝑛𝑙𝑜𝑔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/>
              </a:p>
            </p:txBody>
          </p:sp>
        </mc:Choice>
        <mc:Fallback>
          <p:sp>
            <p:nvSpPr>
              <p:cNvPr id="24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997" y="4492561"/>
                <a:ext cx="6097905" cy="428625"/>
              </a:xfrm>
              <a:prstGeom prst="rect">
                <a:avLst/>
              </a:prstGeom>
              <a:blipFill rotWithShape="1">
                <a:blip r:embed="rId28"/>
                <a:stretch>
                  <a:fillRect l="-9" t="-133" r="9" b="13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24"/>
              <p:cNvSpPr txBox="1"/>
              <p:nvPr/>
            </p:nvSpPr>
            <p:spPr>
              <a:xfrm>
                <a:off x="1495997" y="4916741"/>
                <a:ext cx="224028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en-US">
                    <a:latin typeface="Cambria Math" charset="0"/>
                    <a:cs typeface="Cambria Math" charset="0"/>
                  </a:rPr>
                  <a:t>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3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8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charset="0"/>
                        <a:cs typeface="Cambria Math" charset="0"/>
                      </a:rPr>
                      <m:t> ,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9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2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997" y="4916741"/>
                <a:ext cx="2240280" cy="415290"/>
              </a:xfrm>
              <a:prstGeom prst="rect">
                <a:avLst/>
              </a:prstGeom>
              <a:blipFill rotWithShape="1">
                <a:blip r:embed="rId29"/>
                <a:stretch>
                  <a:fillRect l="-26" t="-137" r="26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4078542" y="3057461"/>
                <a:ext cx="79121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𝑙𝑜𝑔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42" y="3057461"/>
                <a:ext cx="791210" cy="415290"/>
              </a:xfrm>
              <a:prstGeom prst="rect">
                <a:avLst/>
              </a:prstGeom>
              <a:blipFill rotWithShape="1">
                <a:blip r:embed="rId1"/>
                <a:stretch>
                  <a:fillRect l="-72" t="-137" r="72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27"/>
              <p:cNvSpPr txBox="1"/>
              <p:nvPr/>
            </p:nvSpPr>
            <p:spPr>
              <a:xfrm>
                <a:off x="6887782" y="3060636"/>
                <a:ext cx="55181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82" y="3060636"/>
                <a:ext cx="551815" cy="415290"/>
              </a:xfrm>
              <a:prstGeom prst="rect">
                <a:avLst/>
              </a:prstGeom>
              <a:blipFill rotWithShape="1">
                <a:blip r:embed="rId4"/>
                <a:stretch>
                  <a:fillRect l="-104" t="-137" r="104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1"/>
              <p:nvPr/>
            </p:nvSpPr>
            <p:spPr>
              <a:xfrm>
                <a:off x="7452297" y="3049206"/>
                <a:ext cx="50419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297" y="3049206"/>
                <a:ext cx="504190" cy="415290"/>
              </a:xfrm>
              <a:prstGeom prst="rect">
                <a:avLst/>
              </a:prstGeom>
              <a:blipFill rotWithShape="1">
                <a:blip r:embed="rId7"/>
                <a:stretch>
                  <a:fillRect l="-113" t="-137" r="113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7991412" y="3057461"/>
                <a:ext cx="89090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𝑙𝑜𝑔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12" y="3057461"/>
                <a:ext cx="890905" cy="415290"/>
              </a:xfrm>
              <a:prstGeom prst="rect">
                <a:avLst/>
              </a:prstGeom>
              <a:blipFill rotWithShape="1">
                <a:blip r:embed="rId30"/>
                <a:stretch>
                  <a:fillRect l="-64" t="-137" r="64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>
                <a:off x="3240977" y="3049206"/>
                <a:ext cx="8375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𝑙𝑜𝑔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977" y="3049206"/>
                <a:ext cx="837565" cy="415290"/>
              </a:xfrm>
              <a:prstGeom prst="rect">
                <a:avLst/>
              </a:prstGeom>
              <a:blipFill rotWithShape="1">
                <a:blip r:embed="rId31"/>
                <a:stretch>
                  <a:fillRect l="-68" t="-137" r="68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 Box 31"/>
              <p:cNvSpPr txBox="1"/>
              <p:nvPr/>
            </p:nvSpPr>
            <p:spPr>
              <a:xfrm>
                <a:off x="5818442" y="3060636"/>
                <a:ext cx="106934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𝑛𝑙𝑜𝑔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2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442" y="3060636"/>
                <a:ext cx="1069340" cy="415290"/>
              </a:xfrm>
              <a:prstGeom prst="rect">
                <a:avLst/>
              </a:prstGeom>
              <a:blipFill rotWithShape="1">
                <a:blip r:embed="rId16"/>
                <a:stretch>
                  <a:fillRect l="-53" t="-137" r="53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8917242" y="3063811"/>
                <a:ext cx="537845" cy="4070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242" y="3063811"/>
                <a:ext cx="537845" cy="407035"/>
              </a:xfrm>
              <a:prstGeom prst="rect">
                <a:avLst/>
              </a:prstGeom>
              <a:blipFill rotWithShape="1">
                <a:blip r:embed="rId19"/>
                <a:stretch>
                  <a:fillRect l="-106" t="-140" r="106" b="1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33"/>
              <p:cNvSpPr txBox="1"/>
              <p:nvPr/>
            </p:nvSpPr>
            <p:spPr>
              <a:xfrm>
                <a:off x="4869752" y="3049206"/>
                <a:ext cx="94170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𝑙𝑜𝑔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!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4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752" y="3049206"/>
                <a:ext cx="941705" cy="415290"/>
              </a:xfrm>
              <a:prstGeom prst="rect">
                <a:avLst/>
              </a:prstGeom>
              <a:blipFill rotWithShape="1">
                <a:blip r:embed="rId22"/>
                <a:stretch>
                  <a:fillRect l="-61" t="-137" r="61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34"/>
              <p:cNvSpPr txBox="1"/>
              <p:nvPr/>
            </p:nvSpPr>
            <p:spPr>
              <a:xfrm>
                <a:off x="1804607" y="3049206"/>
                <a:ext cx="147891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𝑙𝑜𝑔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𝑙𝑜𝑔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5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607" y="3049206"/>
                <a:ext cx="1478915" cy="415290"/>
              </a:xfrm>
              <a:prstGeom prst="rect">
                <a:avLst/>
              </a:prstGeom>
              <a:blipFill rotWithShape="1">
                <a:blip r:embed="rId25"/>
                <a:stretch>
                  <a:fillRect l="-39" t="-137" r="39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27" grpId="1"/>
      <p:bldP spid="28" grpId="1"/>
      <p:bldP spid="29" grpId="1"/>
      <p:bldP spid="30" grpId="1"/>
      <p:bldP spid="31" grpId="1"/>
      <p:bldP spid="32" grpId="1"/>
      <p:bldP spid="33" grpId="1"/>
      <p:bldP spid="34" grpId="1"/>
      <p:bldP spid="3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True or False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787400" y="1584325"/>
                <a:ext cx="8754745" cy="505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>
                  <a:spcAft>
                    <a:spcPct val="0"/>
                  </a:spcAft>
                </a:pPr>
                <a:r>
                  <a:rPr lang="en-US" altLang="zh-CN" sz="2300" b="0" i="0">
                    <a:latin typeface="sans-serif"/>
                    <a:ea typeface="sans-serif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f</m:t>
                    </m:r>
                    <m: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n</m:t>
                    </m:r>
                    <m: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) = Ω(</m:t>
                    </m:r>
                    <m:r>
                      <m:rPr>
                        <m:sty m:val="p"/>
                      </m:rP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nlogn</m:t>
                    </m:r>
                    <m: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sz="2300" b="0" i="0">
                    <a:latin typeface="sans-serif"/>
                    <a:ea typeface="sans-serif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g</m:t>
                    </m:r>
                    <m: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n</m:t>
                    </m:r>
                    <m: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O</m:t>
                    </m:r>
                    <m: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zh-CN" sz="2300" b="0" i="1">
                            <a:latin typeface="Cambria Math" charset="0"/>
                            <a:ea typeface="sans-serif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300" b="0" i="1">
                            <a:latin typeface="Cambria Math" charset="0"/>
                            <a:ea typeface="sans-serif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300" b="0" i="1">
                            <a:latin typeface="Cambria Math" charset="0"/>
                            <a:ea typeface="sans-serif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log</m:t>
                    </m:r>
                    <m: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n</m:t>
                    </m:r>
                    <m: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)</m:t>
                    </m:r>
                    <m: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sz="2300" b="0" i="0">
                    <a:latin typeface="sans-serif"/>
                    <a:ea typeface="sans-serif"/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f</m:t>
                    </m:r>
                    <m: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n</m:t>
                    </m:r>
                    <m: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) = </m:t>
                    </m:r>
                    <m:r>
                      <m:rPr>
                        <m:sty m:val="p"/>
                      </m:rP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O</m:t>
                    </m:r>
                    <m: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g</m:t>
                    </m:r>
                    <m: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n</m:t>
                    </m:r>
                    <m:r>
                      <a:rPr lang="en-US" altLang="zh-CN" sz="2300" b="0" i="0">
                        <a:latin typeface="Cambria Math" charset="0"/>
                        <a:ea typeface="sans-serif"/>
                        <a:cs typeface="Cambria Math" charset="0"/>
                      </a:rPr>
                      <m:t>))</m:t>
                    </m:r>
                  </m:oMath>
                </a14:m>
                <a:r>
                  <a:rPr lang="en-US" altLang="zh-CN" sz="2300" b="0" i="0">
                    <a:latin typeface="sans-serif"/>
                    <a:ea typeface="sans-serif"/>
                  </a:rPr>
                  <a:t>.</a:t>
                </a:r>
                <a:endParaRPr lang="en-US" altLang="zh-CN" sz="2300" b="0" i="0">
                  <a:latin typeface="sans-serif"/>
                  <a:ea typeface="sans-serif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" y="1584325"/>
                <a:ext cx="8754745" cy="5054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787400" y="2398395"/>
                <a:ext cx="40640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rgbClr val="FF0000"/>
                    </a:solidFill>
                  </a:rPr>
                  <a:t>False. Example,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f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 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) = 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, 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g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) = 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n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.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" y="2398395"/>
                <a:ext cx="4064000" cy="4152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True or False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647700" y="1657985"/>
                <a:ext cx="7325995" cy="405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T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) = 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T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/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2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log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)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T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) = 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θ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nlogn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657985"/>
                <a:ext cx="7325995" cy="4057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1224915" y="2462530"/>
                <a:ext cx="7939405" cy="1007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rgbClr val="FF0000"/>
                    </a:solidFill>
                  </a:rPr>
                  <a:t>True.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f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log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)+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𝜃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).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𝑏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2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, 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cs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cs typeface="Cambria Math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i="1">
                  <a:solidFill>
                    <a:srgbClr val="FF0000"/>
                  </a:solidFill>
                  <a:latin typeface="Cambria Math" charset="0"/>
                  <a:cs typeface="Cambria Math" charset="0"/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r>
                  <a:rPr lang="en-US">
                    <a:solidFill>
                      <a:srgbClr val="FF0000"/>
                    </a:solidFill>
                    <a:sym typeface="+mn-ea"/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T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) = 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θ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nlogn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	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15" y="2462530"/>
                <a:ext cx="7939405" cy="10077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MCQ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788670" y="1426210"/>
                <a:ext cx="10000615" cy="2868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Consider the recurrence relation for two algorithms given as:</a:t>
                </a:r>
                <a:endParaRPr lang="en-US"/>
              </a:p>
              <a:p>
                <a:r>
                  <a:rPr lang="en-US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) = 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3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 ∗ 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/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2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 ) + 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/>
              </a:p>
              <a:p>
                <a:r>
                  <a:rPr lang="en-US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) = 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2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 ∗ 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/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2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 ) + 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 ∗ 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logn</m:t>
                    </m:r>
                  </m:oMath>
                </a14:m>
                <a:endParaRPr lang="en-US"/>
              </a:p>
              <a:p>
                <a:r>
                  <a:rPr lang="en-US"/>
                  <a:t>Select the option which represents the correct Asymptotic time complexity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/>
                  <a:t> respectively.</a:t>
                </a:r>
                <a:endParaRPr lang="en-US"/>
              </a:p>
              <a:p>
                <a:r>
                  <a:rPr lang="en-US"/>
                  <a:t>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θ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charset="0"/>
                        <a:cs typeface="Cambria Math" charset="0"/>
                      </a:rPr>
                      <m:t>), 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θ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 ∗ 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𝑙𝑜𝑔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θ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  <a:cs typeface="Cambria Math" charset="0"/>
                      </a:rPr>
                      <m:t>, 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θ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 ∗ 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𝑙𝑜𝑔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θ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θ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charset="0"/>
                        <a:cs typeface="Cambria Math" charset="0"/>
                      </a:rPr>
                      <m:t> ∗ 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log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d) None of the above</a:t>
                </a:r>
                <a:endParaRPr lang="en-US"/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" y="1426210"/>
                <a:ext cx="10000615" cy="28689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684905" y="3003550"/>
                <a:ext cx="7798435" cy="2639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>
                  <a:spcAft>
                    <a:spcPct val="0"/>
                  </a:spcAft>
                </a:pPr>
                <a:r>
                  <a:rPr lang="en-US" altLang="zh-CN" b="0" i="0">
                    <a:solidFill>
                      <a:srgbClr val="FF0000"/>
                    </a:solidFill>
                    <a:latin typeface="sans-serif"/>
                    <a:ea typeface="sans-serif"/>
                  </a:rPr>
                  <a:t>Answer: a.</a:t>
                </a:r>
                <a:endParaRPr lang="en-US" altLang="zh-CN" b="0" i="0">
                  <a:solidFill>
                    <a:srgbClr val="FF0000"/>
                  </a:solidFill>
                  <a:latin typeface="sans-serif"/>
                  <a:ea typeface="sans-serif"/>
                </a:endParaRPr>
              </a:p>
              <a:p>
                <a:pPr marL="0" indent="0">
                  <a:spcAft>
                    <a:spcPct val="0"/>
                  </a:spcAft>
                </a:pPr>
                <a:r>
                  <a:rPr lang="en-US" altLang="zh-CN" b="0" i="0">
                    <a:solidFill>
                      <a:srgbClr val="FF0000"/>
                    </a:solidFill>
                    <a:latin typeface="sans-serif"/>
                    <a:ea typeface="sans-serif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b="0" i="0">
                    <a:solidFill>
                      <a:srgbClr val="FF0000"/>
                    </a:solidFill>
                    <a:latin typeface="sans-serif"/>
                    <a:ea typeface="sans-serif"/>
                  </a:rPr>
                  <a:t>:</a:t>
                </a:r>
                <a:endParaRPr lang="en-US" altLang="zh-CN" b="0" i="0">
                  <a:solidFill>
                    <a:srgbClr val="FF0000"/>
                  </a:solidFill>
                  <a:latin typeface="sans-serif"/>
                  <a:ea typeface="sans-serif"/>
                </a:endParaRPr>
              </a:p>
              <a:p>
                <a:pPr marL="0" indent="0">
                  <a:spcAft>
                    <a:spcPct val="0"/>
                  </a:spcAft>
                </a:pPr>
                <a:r>
                  <a:rPr lang="en-US" altLang="zh-CN" b="0" i="0">
                    <a:solidFill>
                      <a:srgbClr val="FF0000"/>
                    </a:solidFill>
                    <a:latin typeface="sans-serif"/>
                    <a:ea typeface="sans-serif"/>
                  </a:rPr>
                  <a:t>It falls under the case 3 of master theorem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f</m:t>
                    </m:r>
                    <m: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n</m:t>
                    </m:r>
                    <m: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) =</m:t>
                    </m:r>
                    <m:sSup>
                      <m:sSupPr>
                        <m:ctrlP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charset="0"/>
                            <a:ea typeface="sans-serif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charset="0"/>
                            <a:ea typeface="sans-serif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charset="0"/>
                            <a:ea typeface="sans-serif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0" i="0">
                    <a:solidFill>
                      <a:srgbClr val="FF0000"/>
                    </a:solidFill>
                    <a:latin typeface="sans-serif"/>
                    <a:ea typeface="sans-serif"/>
                  </a:rPr>
                  <a:t> and</a:t>
                </a:r>
                <a:endParaRPr lang="en-US" altLang="zh-CN" b="0" i="0">
                  <a:solidFill>
                    <a:srgbClr val="FF0000"/>
                  </a:solidFill>
                  <a:latin typeface="sans-serif"/>
                  <a:ea typeface="sans-serif"/>
                </a:endParaRPr>
              </a:p>
              <a:p>
                <a:pPr marL="0" indent="0">
                  <a:spcAft>
                    <a:spcPct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charset="0"/>
                            <a:ea typeface="sans-serif"/>
                            <a:cs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sans-serif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sans-serif"/>
                                <a:cs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sans-serif"/>
                                <a:cs typeface="Cambria Math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charset="0"/>
                            <a:ea typeface="sans-serif"/>
                            <a:cs typeface="Cambria Math" charset="0"/>
                          </a:rPr>
                          <m:t>𝑎</m:t>
                        </m:r>
                      </m:e>
                    </m:func>
                    <m: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charset="0"/>
                            <a:ea typeface="sans-serif"/>
                            <a:cs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sans-serif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sans-serif"/>
                                <a:cs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sans-serif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charset="0"/>
                            <a:ea typeface="sans-serif"/>
                            <a:cs typeface="Cambria Math" charset="0"/>
                          </a:rPr>
                          <m:t>3</m:t>
                        </m:r>
                      </m:e>
                    </m:func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&lt;</m:t>
                    </m:r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2</m:t>
                    </m:r>
                  </m:oMath>
                </a14:m>
                <a:r>
                  <a:rPr lang="en-US" altLang="zh-CN" b="0" i="0">
                    <a:solidFill>
                      <a:srgbClr val="FF0000"/>
                    </a:solidFill>
                    <a:latin typeface="sans-serif"/>
                    <a:ea typeface="sans-serif"/>
                  </a:rPr>
                  <a:t> . Thus, we get the time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)</m:t>
                    </m:r>
                    <m: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 =</m:t>
                    </m:r>
                    <m:r>
                      <m:rPr>
                        <m:sty m:val="p"/>
                      </m:rP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θ</m:t>
                    </m:r>
                    <m: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charset="0"/>
                            <a:ea typeface="sans-serif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charset="0"/>
                            <a:ea typeface="sans-serif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charset="0"/>
                            <a:ea typeface="sans-serif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)</m:t>
                    </m:r>
                  </m:oMath>
                </a14:m>
                <a:endParaRPr lang="en-US" altLang="zh-CN" b="0" i="0">
                  <a:solidFill>
                    <a:srgbClr val="FF0000"/>
                  </a:solidFill>
                  <a:latin typeface="sans-serif"/>
                  <a:ea typeface="sans-serif"/>
                </a:endParaRPr>
              </a:p>
              <a:p>
                <a:pPr marL="0" indent="0">
                  <a:spcAft>
                    <a:spcPct val="0"/>
                  </a:spcAft>
                </a:pPr>
                <a:r>
                  <a:rPr lang="en-US" altLang="zh-CN" b="0" i="0">
                    <a:solidFill>
                      <a:srgbClr val="FF0000"/>
                    </a:solidFill>
                    <a:latin typeface="sans-serif"/>
                    <a:ea typeface="sans-serif"/>
                  </a:rPr>
                  <a:t>For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  <m:t> 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b="0" i="0">
                    <a:solidFill>
                      <a:srgbClr val="FF0000"/>
                    </a:solidFill>
                    <a:latin typeface="sans-serif"/>
                    <a:ea typeface="sans-serif"/>
                  </a:rPr>
                  <a:t>:</a:t>
                </a:r>
                <a:endParaRPr lang="en-US" altLang="zh-CN" b="0" i="0">
                  <a:solidFill>
                    <a:srgbClr val="FF0000"/>
                  </a:solidFill>
                  <a:latin typeface="sans-serif"/>
                  <a:ea typeface="sans-serif"/>
                </a:endParaRPr>
              </a:p>
              <a:p>
                <a:pPr marL="0" indent="0">
                  <a:spcAft>
                    <a:spcPct val="0"/>
                  </a:spcAft>
                </a:pPr>
                <a:r>
                  <a:rPr lang="en-US" altLang="zh-CN" b="0" i="0">
                    <a:solidFill>
                      <a:srgbClr val="FF0000"/>
                    </a:solidFill>
                    <a:latin typeface="sans-serif"/>
                    <a:ea typeface="sans-serif"/>
                  </a:rPr>
                  <a:t>It falls under the case 2 of master theorem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f</m:t>
                    </m:r>
                    <m: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n</m:t>
                    </m:r>
                    <m: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) =</m:t>
                    </m:r>
                    <m:r>
                      <m:rPr>
                        <m:sty m:val="p"/>
                      </m:rP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n</m:t>
                    </m:r>
                    <m: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log</m:t>
                    </m:r>
                    <m: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n</m:t>
                    </m:r>
                  </m:oMath>
                </a14:m>
                <a:r>
                  <a:rPr lang="en-US" altLang="zh-CN" b="0" i="0">
                    <a:solidFill>
                      <a:srgbClr val="FF0000"/>
                    </a:solidFill>
                    <a:latin typeface="sans-serif"/>
                    <a:ea typeface="sans-serif"/>
                  </a:rPr>
                  <a:t> and</a:t>
                </a:r>
                <a:endParaRPr lang="en-US" altLang="zh-CN" b="0" i="0">
                  <a:solidFill>
                    <a:srgbClr val="FF0000"/>
                  </a:solidFill>
                  <a:latin typeface="sans-serif"/>
                  <a:ea typeface="sans-serif"/>
                </a:endParaRPr>
              </a:p>
              <a:p>
                <a:pPr marL="0" indent="0">
                  <a:spcAft>
                    <a:spcPct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charset="0"/>
                            <a:ea typeface="sans-serif"/>
                            <a:cs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sans-serif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sans-serif"/>
                                <a:cs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sans-serif"/>
                                <a:cs typeface="Cambria Math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charset="0"/>
                            <a:ea typeface="sans-serif"/>
                            <a:cs typeface="Cambria Math" charset="0"/>
                          </a:rPr>
                          <m:t>𝑎</m:t>
                        </m:r>
                      </m:e>
                    </m:func>
                    <m: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charset="0"/>
                            <a:ea typeface="sans-serif"/>
                            <a:cs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sans-serif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sans-serif"/>
                                <a:cs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sans-serif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charset="0"/>
                            <a:ea typeface="sans-serif"/>
                            <a:cs typeface="Cambria Math" charset="0"/>
                          </a:rPr>
                          <m:t>2</m:t>
                        </m:r>
                      </m:e>
                    </m:func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=</m:t>
                    </m:r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1</m:t>
                    </m:r>
                  </m:oMath>
                </a14:m>
                <a:r>
                  <a:rPr lang="en-US" altLang="zh-CN" b="0" i="0">
                    <a:solidFill>
                      <a:srgbClr val="FF0000"/>
                    </a:solidFill>
                    <a:latin typeface="sans-serif"/>
                    <a:ea typeface="sans-serif"/>
                  </a:rPr>
                  <a:t> .</a:t>
                </a:r>
                <a:endParaRPr lang="en-US" altLang="zh-CN" b="0" i="0">
                  <a:solidFill>
                    <a:srgbClr val="FF0000"/>
                  </a:solidFill>
                  <a:latin typeface="sans-serif"/>
                  <a:ea typeface="sans-serif"/>
                </a:endParaRPr>
              </a:p>
              <a:p>
                <a:pPr marL="0" indent="0">
                  <a:spcAft>
                    <a:spcPct val="0"/>
                  </a:spcAft>
                </a:pPr>
                <a:r>
                  <a:rPr lang="en-US" altLang="zh-CN" b="0" i="0">
                    <a:solidFill>
                      <a:srgbClr val="FF0000"/>
                    </a:solidFill>
                    <a:latin typeface="sans-serif"/>
                    <a:ea typeface="sans-serif"/>
                  </a:rPr>
                  <a:t>Thus, we get the time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)</m:t>
                    </m:r>
                    <m:r>
                      <a:rPr lang="en-US" altLang="zh-CN" b="0" i="0">
                        <a:solidFill>
                          <a:srgbClr val="FF0000"/>
                        </a:solidFill>
                        <a:latin typeface="Cambria Math" charset="0"/>
                        <a:ea typeface="sans-serif"/>
                        <a:cs typeface="Cambria Math" charset="0"/>
                      </a:rPr>
                      <m:t> 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θ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 ∗ 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  <m:t>𝑙𝑜𝑔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n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zh-CN" b="0" i="0">
                  <a:solidFill>
                    <a:srgbClr val="FF0000"/>
                  </a:solidFill>
                  <a:latin typeface="Cambria Math" charset="0"/>
                  <a:ea typeface="宋体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905" y="3003550"/>
                <a:ext cx="7798435" cy="26390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Fixed Point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7700" y="1584325"/>
            <a:ext cx="9643110" cy="4492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sz="2000"/>
              <a:t>Given an array of n distinct integers sorted in ascending order, we are interested in finding out if there is a Fixed Point in the array. Fixed Point in an array is an index i such that </a:t>
            </a:r>
            <a:r>
              <a:rPr lang="en-US" sz="2000" b="1"/>
              <a:t>arr[i] is equal to i</a:t>
            </a:r>
            <a:r>
              <a:rPr lang="en-US" sz="2000"/>
              <a:t>. Note that integers in the array can be negative. </a:t>
            </a:r>
            <a:endParaRPr lang="en-US" sz="2000"/>
          </a:p>
          <a:p>
            <a:pPr>
              <a:lnSpc>
                <a:spcPct val="11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Example: Input: arr[] = -10, -5, 0, 3, 7 Output: 3, since arr[3] is 3</a:t>
            </a:r>
            <a:endParaRPr lang="en-US" sz="2000"/>
          </a:p>
          <a:p>
            <a:pPr>
              <a:lnSpc>
                <a:spcPct val="11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a) Present an algorithm that returns a Fixed Point if there are any present in the array, else returns -1. Your algorithm should run in O(log n) in the worst case.</a:t>
            </a: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b) Use the Master Theorem to verify that your solutions to part a) runs in O(log n) time.</a:t>
            </a: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c) Let’s say you have found a Fixed Point P. Provide an algorithm that determines whether P is a unique Fixed Point. Your algorithm should run in O(1) in the worst case.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Fixed Point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7700" y="1428115"/>
            <a:ext cx="9643110" cy="1309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>
                <a:sym typeface="+mn-ea"/>
              </a:rPr>
              <a:t>Fixed Point in an array is an index i such that </a:t>
            </a:r>
            <a:r>
              <a:rPr lang="en-US" b="1">
                <a:sym typeface="+mn-ea"/>
              </a:rPr>
              <a:t>arr[i] is equal to i.</a:t>
            </a:r>
            <a:endParaRPr lang="en-US" b="1">
              <a:sym typeface="+mn-ea"/>
            </a:endParaRP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a) Present an algorithm that returns a Fixed Point if there are any present in the array, else returns -1. Your algorithm should run in O(log n) in the worst case.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2752725"/>
            <a:ext cx="8404225" cy="39014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83500" y="33566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index 0    1    2    3    4    5    6</a:t>
            </a:r>
            <a:endParaRPr lang="en-US"/>
          </a:p>
          <a:p>
            <a:r>
              <a:rPr lang="en-US"/>
              <a:t>value ?    ?    3    ?    ?    ?    ?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721860" y="5454650"/>
            <a:ext cx="6785610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rgbClr val="FF0000"/>
                </a:solidFill>
              </a:rPr>
              <a:t>For every k &gt; mid, </a:t>
            </a:r>
            <a:r>
              <a:rPr lang="en-US">
                <a:solidFill>
                  <a:srgbClr val="FF0000"/>
                </a:solidFill>
              </a:rPr>
              <a:t>arr[k]&gt;=arr[mid]+k-mid &gt;mid+k-mid = k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539355" y="40017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Fixed Point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7700" y="1428115"/>
            <a:ext cx="9643110" cy="1004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>
                <a:sym typeface="+mn-ea"/>
              </a:rPr>
              <a:t>Fixed Point in an array is an index i such that </a:t>
            </a:r>
            <a:r>
              <a:rPr lang="en-US" b="1">
                <a:sym typeface="+mn-ea"/>
              </a:rPr>
              <a:t>arr[i] is equal to i.</a:t>
            </a:r>
            <a:endParaRPr lang="en-US" b="1">
              <a:sym typeface="+mn-ea"/>
            </a:endParaRP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sym typeface="+mn-ea"/>
              </a:rPr>
              <a:t>b) Use the Master Theorem to verify that your solutions to part a) runs in O(log n) time.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700" y="2597150"/>
            <a:ext cx="8404225" cy="39014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7407275" y="3475990"/>
                <a:ext cx="40640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𝑇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)=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𝑇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)+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275" y="3475990"/>
                <a:ext cx="4064000" cy="4152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7539355" y="4123055"/>
                <a:ext cx="4064000" cy="739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,</m:t>
                      </m:r>
                      <m:func>
                        <m:funcPr>
                          <m:ctrlPr>
                            <a:rPr lang="en-US" i="1">
                              <a:latin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  <a:cs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func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, 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>
                                      <a:latin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  <a:cs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cs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, 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)=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55" y="4123055"/>
                <a:ext cx="4064000" cy="739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7407275" y="4770120"/>
                <a:ext cx="4064000" cy="4159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/>
                  <a:t>case 2,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)=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𝜃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𝑙𝑜𝑔𝑛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/>
              </a:p>
              <a:p>
                <a:pPr algn="ctr"/>
                <a:endParaRPr lang="en-US"/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275" y="4770120"/>
                <a:ext cx="4064000" cy="415925"/>
              </a:xfrm>
              <a:prstGeom prst="rect">
                <a:avLst/>
              </a:prstGeom>
              <a:blipFill rotWithShape="1">
                <a:blip r:embed="rId5"/>
                <a:stretch>
                  <a:fillRect b="-541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Fixed Point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7700" y="1428115"/>
            <a:ext cx="9643110" cy="161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>
                <a:sym typeface="+mn-ea"/>
              </a:rPr>
              <a:t>Given an array of n </a:t>
            </a:r>
            <a:r>
              <a:rPr lang="en-US" b="1">
                <a:sym typeface="+mn-ea"/>
              </a:rPr>
              <a:t>distinct integers </a:t>
            </a:r>
            <a:r>
              <a:rPr lang="en-US">
                <a:sym typeface="+mn-ea"/>
              </a:rPr>
              <a:t>sorted in ascending order. We need to find </a:t>
            </a:r>
            <a:r>
              <a:rPr lang="en-US">
                <a:sym typeface="+mn-ea"/>
              </a:rPr>
              <a:t>Fixed Point which is an index i such that </a:t>
            </a:r>
            <a:r>
              <a:rPr lang="en-US" b="1">
                <a:sym typeface="+mn-ea"/>
              </a:rPr>
              <a:t>arr[i] is equal to i.</a:t>
            </a:r>
            <a:endParaRPr lang="en-US" b="1">
              <a:sym typeface="+mn-ea"/>
            </a:endParaRP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sym typeface="+mn-ea"/>
              </a:rPr>
              <a:t>c) Let’s say you have found a Fixed Point P. Provide an algorithm that determines whether P is a unique Fixed Point. Your algorithm should run in O(1) in the worst case.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46430" y="3261360"/>
            <a:ext cx="100507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Say a fixed point is found at index i. Check indices i+1 and i-1. If we don’t find fixed points at these two indices, then there cannot be any other fixed points.</a:t>
            </a:r>
            <a:endParaRPr lang="en-US"/>
          </a:p>
          <a:p>
            <a:endParaRPr lang="en-US"/>
          </a:p>
          <a:p>
            <a:r>
              <a:rPr lang="en-US"/>
              <a:t>Because the array is sorted and all elements are distinct integers. Hence, for all other elements j above i, we must have arr[j] &gt; j. And for all elements j below i, we must have arr[j] &lt;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commondata" val="eyJoZGlkIjoiOGZjN2ZlYzFjYTYzOTRkNGRlMjM5YmI3YzFhYmYwNjg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5754</Words>
  <Application>WPS Presentation</Application>
  <PresentationFormat>宽屏</PresentationFormat>
  <Paragraphs>183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Cambria Math</vt:lpstr>
      <vt:lpstr>Kingsoft Math</vt:lpstr>
      <vt:lpstr>sans-serif</vt:lpstr>
      <vt:lpstr>Thonburi</vt:lpstr>
      <vt:lpstr>宋体</vt:lpstr>
      <vt:lpstr>Calibri</vt:lpstr>
      <vt:lpstr>Helvetica Neue</vt:lpstr>
      <vt:lpstr>汉仪书宋二KW</vt:lpstr>
      <vt:lpstr>微软雅黑</vt:lpstr>
      <vt:lpstr>汉仪旗黑</vt:lpstr>
      <vt:lpstr>Arial Unicode MS</vt:lpstr>
      <vt:lpstr>WPS</vt:lpstr>
      <vt:lpstr>Asymptotic Notation Divide and Conquer</vt:lpstr>
      <vt:lpstr>PowerPoint 演示文稿</vt:lpstr>
      <vt:lpstr>True or False</vt:lpstr>
      <vt:lpstr>True or False</vt:lpstr>
      <vt:lpstr>MCQ</vt:lpstr>
      <vt:lpstr>Fixed Point</vt:lpstr>
      <vt:lpstr>Fixed Point</vt:lpstr>
      <vt:lpstr>Fixed Point</vt:lpstr>
      <vt:lpstr>Fixed Point</vt:lpstr>
      <vt:lpstr>Count Inversion</vt:lpstr>
      <vt:lpstr>Count Inversion</vt:lpstr>
      <vt:lpstr>Count Inversion</vt:lpstr>
      <vt:lpstr>Count Inversion</vt:lpstr>
      <vt:lpstr>Count Inversion</vt:lpstr>
      <vt:lpstr>Count Inversion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Junyiii</cp:lastModifiedBy>
  <cp:revision>14</cp:revision>
  <dcterms:created xsi:type="dcterms:W3CDTF">2025-02-20T23:24:41Z</dcterms:created>
  <dcterms:modified xsi:type="dcterms:W3CDTF">2025-02-20T23:24:41Z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1033-6.10.1.8873</vt:lpwstr>
  </property>
  <property fmtid="{D5CDD505-2E9C-101B-9397-08002B2CF9AE}" pid="3" name="ICV">
    <vt:lpwstr>5CFD75C2606819BA395AB5671EF52CF0_41</vt:lpwstr>
  </property>
</Properties>
</file>