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0" r:id="rId4"/>
    <p:sldId id="261" r:id="rId5"/>
    <p:sldId id="263" r:id="rId6"/>
    <p:sldId id="265" r:id="rId7"/>
    <p:sldId id="26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2/27/2019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2/27/2019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2/27/2019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2/27/2019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2/27/2019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robotics.stackexchange.com/questions/1931/is-a-thrift-store-a-good-place-to-get-a-servo-motor" TargetMode="External"/><Relationship Id="rId3" Type="http://schemas.openxmlformats.org/officeDocument/2006/relationships/image" Target="../media/image5.png"/><Relationship Id="rId7" Type="http://schemas.openxmlformats.org/officeDocument/2006/relationships/image" Target="../media/image7.jpeg"/><Relationship Id="rId12" Type="http://schemas.openxmlformats.org/officeDocument/2006/relationships/hyperlink" Target="https://en.wikipedia.org/wiki/Jump_wire"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en.wikipedia.org/wiki/Servo_%28radio_control%29" TargetMode="External"/><Relationship Id="rId11" Type="http://schemas.openxmlformats.org/officeDocument/2006/relationships/image" Target="../media/image9.jpeg"/><Relationship Id="rId5" Type="http://schemas.openxmlformats.org/officeDocument/2006/relationships/image" Target="../media/image6.jpeg"/><Relationship Id="rId10" Type="http://schemas.openxmlformats.org/officeDocument/2006/relationships/hyperlink" Target="https://buildyourcnc.com/Item/motion%20electronics-steppermotordriver-newbiehack-Motor_Drivers-2!5_Amp_modular" TargetMode="External"/><Relationship Id="rId4" Type="http://schemas.openxmlformats.org/officeDocument/2006/relationships/hyperlink" Target="http://www.open-electronics.org/guest_projects/pushetta-send-push-notifications-from-your-raspberry-pi/" TargetMode="External"/><Relationship Id="rId9"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b="1" dirty="0"/>
              <a:t>Human Sensing Fan</a:t>
            </a:r>
          </a:p>
        </p:txBody>
      </p:sp>
      <p:sp>
        <p:nvSpPr>
          <p:cNvPr id="4" name="TextBox 3"/>
          <p:cNvSpPr txBox="1"/>
          <p:nvPr/>
        </p:nvSpPr>
        <p:spPr>
          <a:xfrm>
            <a:off x="152400" y="152400"/>
            <a:ext cx="8763000" cy="830997"/>
          </a:xfrm>
          <a:prstGeom prst="rect">
            <a:avLst/>
          </a:prstGeom>
          <a:noFill/>
        </p:spPr>
        <p:txBody>
          <a:bodyPr wrap="square" rtlCol="0">
            <a:spAutoFit/>
          </a:bodyPr>
          <a:lstStyle/>
          <a:p>
            <a:pPr algn="ctr"/>
            <a:r>
              <a:rPr lang="en-US" sz="2400" b="1" dirty="0"/>
              <a:t>PDPM Indian Institute of Information Technology, Design and Manufacturing, Jabalpur.</a:t>
            </a:r>
          </a:p>
        </p:txBody>
      </p:sp>
      <p:pic>
        <p:nvPicPr>
          <p:cNvPr id="37890" name="Picture 2" descr="Image result for iitj logo"/>
          <p:cNvPicPr>
            <a:picLocks noChangeAspect="1" noChangeArrowheads="1"/>
          </p:cNvPicPr>
          <p:nvPr/>
        </p:nvPicPr>
        <p:blipFill>
          <a:blip r:embed="rId2"/>
          <a:srcRect/>
          <a:stretch>
            <a:fillRect/>
          </a:stretch>
        </p:blipFill>
        <p:spPr bwMode="auto">
          <a:xfrm>
            <a:off x="228600" y="5791200"/>
            <a:ext cx="2315786" cy="898525"/>
          </a:xfrm>
          <a:prstGeom prst="rect">
            <a:avLst/>
          </a:prstGeom>
          <a:noFill/>
        </p:spPr>
      </p:pic>
      <p:sp>
        <p:nvSpPr>
          <p:cNvPr id="6" name="TextBox 5"/>
          <p:cNvSpPr txBox="1"/>
          <p:nvPr/>
        </p:nvSpPr>
        <p:spPr>
          <a:xfrm>
            <a:off x="3048000" y="1066800"/>
            <a:ext cx="2895600" cy="400110"/>
          </a:xfrm>
          <a:prstGeom prst="rect">
            <a:avLst/>
          </a:prstGeom>
          <a:noFill/>
        </p:spPr>
        <p:txBody>
          <a:bodyPr wrap="square" rtlCol="0">
            <a:spAutoFit/>
          </a:bodyPr>
          <a:lstStyle/>
          <a:p>
            <a:pPr algn="ctr"/>
            <a:r>
              <a:rPr lang="en-US" sz="2000" b="1" dirty="0"/>
              <a:t>MEPR101</a:t>
            </a:r>
          </a:p>
        </p:txBody>
      </p:sp>
      <p:sp>
        <p:nvSpPr>
          <p:cNvPr id="11" name="Subtitle 2">
            <a:extLst>
              <a:ext uri="{FF2B5EF4-FFF2-40B4-BE49-F238E27FC236}">
                <a16:creationId xmlns:a16="http://schemas.microsoft.com/office/drawing/2014/main" id="{8DBE2F54-9250-4645-B101-39408E8ECEF5}"/>
              </a:ext>
            </a:extLst>
          </p:cNvPr>
          <p:cNvSpPr>
            <a:spLocks noGrp="1"/>
          </p:cNvSpPr>
          <p:nvPr>
            <p:ph type="subTitle" idx="1"/>
          </p:nvPr>
        </p:nvSpPr>
        <p:spPr>
          <a:xfrm>
            <a:off x="6215575" y="3810000"/>
            <a:ext cx="2667000" cy="2829532"/>
          </a:xfrm>
        </p:spPr>
        <p:txBody>
          <a:bodyPr>
            <a:noAutofit/>
          </a:bodyPr>
          <a:lstStyle/>
          <a:p>
            <a:pPr marL="342900" indent="-342900" algn="l">
              <a:buFont typeface="+mj-lt"/>
              <a:buAutoNum type="arabicPeriod"/>
            </a:pPr>
            <a:r>
              <a:rPr lang="en-US" sz="1800" b="1" dirty="0">
                <a:solidFill>
                  <a:schemeClr val="tx1"/>
                </a:solidFill>
              </a:rPr>
              <a:t>Shubham Khandelwal-2017350</a:t>
            </a:r>
          </a:p>
          <a:p>
            <a:pPr marL="342900" indent="-342900" algn="l">
              <a:buFont typeface="+mj-lt"/>
              <a:buAutoNum type="arabicPeriod"/>
            </a:pPr>
            <a:r>
              <a:rPr lang="en-US" sz="1800" b="1" dirty="0">
                <a:solidFill>
                  <a:schemeClr val="tx1"/>
                </a:solidFill>
              </a:rPr>
              <a:t>Abhishek Vishwakarma-2017016</a:t>
            </a:r>
          </a:p>
          <a:p>
            <a:pPr marL="342900" indent="-342900" algn="l">
              <a:buFont typeface="+mj-lt"/>
              <a:buAutoNum type="arabicPeriod"/>
            </a:pPr>
            <a:r>
              <a:rPr lang="en-US" sz="1800" b="1" dirty="0" err="1">
                <a:solidFill>
                  <a:schemeClr val="tx1"/>
                </a:solidFill>
              </a:rPr>
              <a:t>Bhoor</a:t>
            </a:r>
            <a:r>
              <a:rPr lang="en-US" sz="1800" b="1" dirty="0">
                <a:solidFill>
                  <a:schemeClr val="tx1"/>
                </a:solidFill>
              </a:rPr>
              <a:t> Singh-2017078</a:t>
            </a:r>
          </a:p>
          <a:p>
            <a:pPr marL="342900" indent="-342900" algn="l">
              <a:buFont typeface="+mj-lt"/>
              <a:buAutoNum type="arabicPeriod"/>
            </a:pPr>
            <a:r>
              <a:rPr lang="en-US" sz="1800" b="1" dirty="0">
                <a:solidFill>
                  <a:schemeClr val="tx1"/>
                </a:solidFill>
              </a:rPr>
              <a:t>Abhishek Meena-2017306</a:t>
            </a:r>
          </a:p>
          <a:p>
            <a:pPr marL="342900" indent="-342900" algn="l">
              <a:buFont typeface="+mj-lt"/>
              <a:buAutoNum type="arabicPeriod"/>
            </a:pPr>
            <a:r>
              <a:rPr lang="en-US" sz="1800" b="1" dirty="0">
                <a:solidFill>
                  <a:schemeClr val="tx1"/>
                </a:solidFill>
              </a:rPr>
              <a:t>Ashok Meena-2017063</a:t>
            </a:r>
          </a:p>
          <a:p>
            <a:pPr marL="342900" indent="-342900" algn="l">
              <a:buFont typeface="+mj-lt"/>
              <a:buAutoNum type="arabicPeriod"/>
            </a:pPr>
            <a:endParaRPr lang="en-US" sz="1600" b="1" dirty="0">
              <a:solidFill>
                <a:schemeClr val="tx1"/>
              </a:solidFill>
            </a:endParaRPr>
          </a:p>
        </p:txBody>
      </p:sp>
      <p:sp>
        <p:nvSpPr>
          <p:cNvPr id="10" name="Rectangle 9">
            <a:extLst>
              <a:ext uri="{FF2B5EF4-FFF2-40B4-BE49-F238E27FC236}">
                <a16:creationId xmlns:a16="http://schemas.microsoft.com/office/drawing/2014/main" id="{F9AA8A99-4069-42D8-87F1-258A312EB0D8}"/>
              </a:ext>
            </a:extLst>
          </p:cNvPr>
          <p:cNvSpPr/>
          <p:nvPr/>
        </p:nvSpPr>
        <p:spPr>
          <a:xfrm rot="10800000" flipV="1">
            <a:off x="6269635" y="3126194"/>
            <a:ext cx="2667001" cy="646331"/>
          </a:xfrm>
          <a:prstGeom prst="rect">
            <a:avLst/>
          </a:prstGeom>
        </p:spPr>
        <p:txBody>
          <a:bodyPr wrap="square">
            <a:spAutoFit/>
          </a:bodyPr>
          <a:lstStyle/>
          <a:p>
            <a:r>
              <a:rPr lang="en-US" sz="3600" b="1" dirty="0"/>
              <a:t>Group no 21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		</a:t>
            </a:r>
            <a:r>
              <a:rPr lang="en-US" sz="5400" b="1" dirty="0">
                <a:latin typeface="Calibri" panose="020F0502020204030204" pitchFamily="34" charset="0"/>
                <a:cs typeface="Calibri" panose="020F0502020204030204" pitchFamily="34" charset="0"/>
              </a:rPr>
              <a:t>Introduction</a:t>
            </a:r>
          </a:p>
        </p:txBody>
      </p:sp>
      <p:sp>
        <p:nvSpPr>
          <p:cNvPr id="3" name="Content Placeholder 2"/>
          <p:cNvSpPr>
            <a:spLocks noGrp="1"/>
          </p:cNvSpPr>
          <p:nvPr>
            <p:ph sz="quarter" idx="1"/>
          </p:nvPr>
        </p:nvSpPr>
        <p:spPr/>
        <p:txBody>
          <a:bodyPr>
            <a:normAutofit fontScale="92500" lnSpcReduction="20000"/>
          </a:bodyPr>
          <a:lstStyle/>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Unfortunately fans do not have very efficient or useful features when it is desirable to change the direction of air flow. </a:t>
            </a:r>
          </a:p>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Fans usually is static and needs to be physically redirected to direct air in the desired direction It requires physical effort which may be difficult if the user is of elderly age.</a:t>
            </a:r>
          </a:p>
          <a:p>
            <a:pPr>
              <a:buFont typeface="Wingdings" panose="05000000000000000000" pitchFamily="2" charset="2"/>
              <a:buChar char="Ø"/>
            </a:pPr>
            <a:r>
              <a:rPr lang="en-US" sz="2800" dirty="0">
                <a:latin typeface="Calibri" panose="020F0502020204030204" pitchFamily="34" charset="0"/>
                <a:cs typeface="Calibri" panose="020F0502020204030204" pitchFamily="34" charset="0"/>
              </a:rPr>
              <a:t> The fan can rotate back and forth at a set angle which is approximately 180 degrees. This option is wasteful as the fan may direct air at empty spaces for much of the rotation cycle. Thus, we decided to focus on a project that could solve the daily stresses and inconveniences of fan use by automating the process.</a:t>
            </a:r>
          </a:p>
          <a:p>
            <a:pPr>
              <a:buFont typeface="Wingdings" panose="05000000000000000000" pitchFamily="2" charset="2"/>
              <a:buChar char="ü"/>
            </a:pPr>
            <a:endParaRPr lang="en-US" sz="2800" dirty="0"/>
          </a:p>
          <a:p>
            <a:pPr>
              <a:buFont typeface="Wingdings" panose="05000000000000000000" pitchFamily="2" charset="2"/>
              <a:buChar char="ü"/>
            </a:pPr>
            <a:endParaRPr lang="en-US" sz="2800" dirty="0"/>
          </a:p>
          <a:p>
            <a:pPr>
              <a:buFont typeface="Wingdings" panose="05000000000000000000" pitchFamily="2" charset="2"/>
              <a:buChar char="ü"/>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5645F-9DC6-4A2B-BB7D-12E6EB6B20AC}"/>
              </a:ext>
            </a:extLst>
          </p:cNvPr>
          <p:cNvSpPr>
            <a:spLocks noGrp="1"/>
          </p:cNvSpPr>
          <p:nvPr>
            <p:ph type="title"/>
          </p:nvPr>
        </p:nvSpPr>
        <p:spPr/>
        <p:txBody>
          <a:bodyPr/>
          <a:lstStyle/>
          <a:p>
            <a:r>
              <a:rPr lang="en-US" dirty="0"/>
              <a:t>		</a:t>
            </a:r>
            <a:r>
              <a:rPr lang="en-US" sz="5400" dirty="0">
                <a:latin typeface="Calibri" panose="020F0502020204030204" pitchFamily="34" charset="0"/>
                <a:cs typeface="Calibri" panose="020F0502020204030204" pitchFamily="34" charset="0"/>
              </a:rPr>
              <a:t>Applications</a:t>
            </a:r>
          </a:p>
        </p:txBody>
      </p:sp>
      <p:sp>
        <p:nvSpPr>
          <p:cNvPr id="3" name="Content Placeholder 2">
            <a:extLst>
              <a:ext uri="{FF2B5EF4-FFF2-40B4-BE49-F238E27FC236}">
                <a16:creationId xmlns:a16="http://schemas.microsoft.com/office/drawing/2014/main" id="{9CB186BD-5C39-4FE7-A559-2E105D125CD8}"/>
              </a:ext>
            </a:extLst>
          </p:cNvPr>
          <p:cNvSpPr>
            <a:spLocks noGrp="1"/>
          </p:cNvSpPr>
          <p:nvPr>
            <p:ph sz="quarter" idx="1"/>
          </p:nvPr>
        </p:nvSpPr>
        <p:spPr/>
        <p:txBody>
          <a:bodyPr/>
          <a:lstStyle/>
          <a:p>
            <a:pPr>
              <a:buFont typeface="Wingdings" panose="05000000000000000000" pitchFamily="2" charset="2"/>
              <a:buChar char="ü"/>
            </a:pPr>
            <a:r>
              <a:rPr lang="en-US" dirty="0">
                <a:latin typeface="Calibri" panose="020F0502020204030204" pitchFamily="34" charset="0"/>
                <a:cs typeface="Calibri" panose="020F0502020204030204" pitchFamily="34" charset="0"/>
              </a:rPr>
              <a:t>We can use this fan in any public area like railway platform, airport and bus stand etc.</a:t>
            </a:r>
          </a:p>
          <a:p>
            <a:pPr>
              <a:buFont typeface="Wingdings" panose="05000000000000000000" pitchFamily="2" charset="2"/>
              <a:buChar char="ü"/>
            </a:pP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ü"/>
            </a:pPr>
            <a:r>
              <a:rPr lang="en-US" dirty="0">
                <a:latin typeface="Calibri" panose="020F0502020204030204" pitchFamily="34" charset="0"/>
                <a:cs typeface="Calibri" panose="020F0502020204030204" pitchFamily="34" charset="0"/>
              </a:rPr>
              <a:t>It can also use in our hotel, office and homes.</a:t>
            </a:r>
          </a:p>
          <a:p>
            <a:pPr>
              <a:buFont typeface="Wingdings" panose="05000000000000000000" pitchFamily="2" charset="2"/>
              <a:buChar char="ü"/>
            </a:pP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ü"/>
            </a:pPr>
            <a:r>
              <a:rPr lang="en-US" dirty="0">
                <a:latin typeface="Calibri" panose="020F0502020204030204" pitchFamily="34" charset="0"/>
                <a:cs typeface="Calibri" panose="020F0502020204030204" pitchFamily="34" charset="0"/>
              </a:rPr>
              <a:t>It will be a boon to elderly and differently abled people.</a:t>
            </a:r>
          </a:p>
          <a:p>
            <a:pPr>
              <a:buFont typeface="Wingdings" panose="05000000000000000000" pitchFamily="2" charset="2"/>
              <a:buChar char="ü"/>
            </a:pP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ü"/>
            </a:pPr>
            <a:endParaRPr lang="en-US" dirty="0"/>
          </a:p>
          <a:p>
            <a:pPr>
              <a:buFont typeface="Wingdings" panose="05000000000000000000" pitchFamily="2" charset="2"/>
              <a:buChar char="ü"/>
            </a:pPr>
            <a:endParaRPr lang="en-US" dirty="0"/>
          </a:p>
          <a:p>
            <a:endParaRPr lang="en-US" dirty="0"/>
          </a:p>
        </p:txBody>
      </p:sp>
    </p:spTree>
    <p:extLst>
      <p:ext uri="{BB962C8B-B14F-4D97-AF65-F5344CB8AC3E}">
        <p14:creationId xmlns:p14="http://schemas.microsoft.com/office/powerpoint/2010/main" val="3456138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4E02-B169-4226-97AC-0738EDBDA405}"/>
              </a:ext>
            </a:extLst>
          </p:cNvPr>
          <p:cNvSpPr>
            <a:spLocks noGrp="1"/>
          </p:cNvSpPr>
          <p:nvPr>
            <p:ph type="title"/>
          </p:nvPr>
        </p:nvSpPr>
        <p:spPr/>
        <p:txBody>
          <a:bodyPr/>
          <a:lstStyle/>
          <a:p>
            <a:r>
              <a:rPr lang="en-US" dirty="0"/>
              <a:t>		</a:t>
            </a:r>
            <a:r>
              <a:rPr lang="en-US" sz="5400" dirty="0"/>
              <a:t>Proposed Design</a:t>
            </a:r>
          </a:p>
        </p:txBody>
      </p:sp>
      <p:pic>
        <p:nvPicPr>
          <p:cNvPr id="8" name="Content Placeholder 7">
            <a:extLst>
              <a:ext uri="{FF2B5EF4-FFF2-40B4-BE49-F238E27FC236}">
                <a16:creationId xmlns:a16="http://schemas.microsoft.com/office/drawing/2014/main" id="{9A0532B2-283C-4CB9-B147-3D1F641C8721}"/>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1371600" y="1447800"/>
            <a:ext cx="6553200" cy="4953000"/>
          </a:xfrm>
        </p:spPr>
      </p:pic>
    </p:spTree>
    <p:extLst>
      <p:ext uri="{BB962C8B-B14F-4D97-AF65-F5344CB8AC3E}">
        <p14:creationId xmlns:p14="http://schemas.microsoft.com/office/powerpoint/2010/main" val="2794970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70BCF-DCCD-416F-B5DB-8D6D14718F23}"/>
              </a:ext>
            </a:extLst>
          </p:cNvPr>
          <p:cNvSpPr>
            <a:spLocks noGrp="1"/>
          </p:cNvSpPr>
          <p:nvPr>
            <p:ph type="title"/>
          </p:nvPr>
        </p:nvSpPr>
        <p:spPr>
          <a:xfrm>
            <a:off x="685800" y="135597"/>
            <a:ext cx="7772400" cy="855003"/>
          </a:xfrm>
        </p:spPr>
        <p:txBody>
          <a:bodyPr/>
          <a:lstStyle/>
          <a:p>
            <a:r>
              <a:rPr lang="en-US" dirty="0">
                <a:latin typeface="Calibri" panose="020F0502020204030204" pitchFamily="34" charset="0"/>
                <a:cs typeface="Calibri" panose="020F0502020204030204" pitchFamily="34" charset="0"/>
              </a:rPr>
              <a:t>		</a:t>
            </a:r>
            <a:r>
              <a:rPr lang="en-US" sz="4400" dirty="0">
                <a:latin typeface="Calibri" panose="020F0502020204030204" pitchFamily="34" charset="0"/>
                <a:cs typeface="Calibri" panose="020F0502020204030204" pitchFamily="34" charset="0"/>
              </a:rPr>
              <a:t>Materials required</a:t>
            </a:r>
          </a:p>
        </p:txBody>
      </p:sp>
      <p:graphicFrame>
        <p:nvGraphicFramePr>
          <p:cNvPr id="6" name="Content Placeholder 5">
            <a:extLst>
              <a:ext uri="{FF2B5EF4-FFF2-40B4-BE49-F238E27FC236}">
                <a16:creationId xmlns:a16="http://schemas.microsoft.com/office/drawing/2014/main" id="{715DD4F8-7516-47D0-9A89-4471BA4AB133}"/>
              </a:ext>
            </a:extLst>
          </p:cNvPr>
          <p:cNvGraphicFramePr>
            <a:graphicFrameLocks noGrp="1"/>
          </p:cNvGraphicFramePr>
          <p:nvPr>
            <p:ph sz="quarter" idx="1"/>
            <p:extLst>
              <p:ext uri="{D42A27DB-BD31-4B8C-83A1-F6EECF244321}">
                <p14:modId xmlns:p14="http://schemas.microsoft.com/office/powerpoint/2010/main" val="1004374501"/>
              </p:ext>
            </p:extLst>
          </p:nvPr>
        </p:nvGraphicFramePr>
        <p:xfrm>
          <a:off x="914400" y="990601"/>
          <a:ext cx="7772400" cy="5689130"/>
        </p:xfrm>
        <a:graphic>
          <a:graphicData uri="http://schemas.openxmlformats.org/drawingml/2006/table">
            <a:tbl>
              <a:tblPr firstRow="1" bandRow="1">
                <a:tableStyleId>{5C22544A-7EE6-4342-B048-85BDC9FD1C3A}</a:tableStyleId>
              </a:tblPr>
              <a:tblGrid>
                <a:gridCol w="1554480">
                  <a:extLst>
                    <a:ext uri="{9D8B030D-6E8A-4147-A177-3AD203B41FA5}">
                      <a16:colId xmlns:a16="http://schemas.microsoft.com/office/drawing/2014/main" val="59589752"/>
                    </a:ext>
                  </a:extLst>
                </a:gridCol>
                <a:gridCol w="1554480">
                  <a:extLst>
                    <a:ext uri="{9D8B030D-6E8A-4147-A177-3AD203B41FA5}">
                      <a16:colId xmlns:a16="http://schemas.microsoft.com/office/drawing/2014/main" val="3997052824"/>
                    </a:ext>
                  </a:extLst>
                </a:gridCol>
                <a:gridCol w="1554480">
                  <a:extLst>
                    <a:ext uri="{9D8B030D-6E8A-4147-A177-3AD203B41FA5}">
                      <a16:colId xmlns:a16="http://schemas.microsoft.com/office/drawing/2014/main" val="335117519"/>
                    </a:ext>
                  </a:extLst>
                </a:gridCol>
                <a:gridCol w="1554480">
                  <a:extLst>
                    <a:ext uri="{9D8B030D-6E8A-4147-A177-3AD203B41FA5}">
                      <a16:colId xmlns:a16="http://schemas.microsoft.com/office/drawing/2014/main" val="3100549850"/>
                    </a:ext>
                  </a:extLst>
                </a:gridCol>
                <a:gridCol w="1554480">
                  <a:extLst>
                    <a:ext uri="{9D8B030D-6E8A-4147-A177-3AD203B41FA5}">
                      <a16:colId xmlns:a16="http://schemas.microsoft.com/office/drawing/2014/main" val="3514006270"/>
                    </a:ext>
                  </a:extLst>
                </a:gridCol>
              </a:tblGrid>
              <a:tr h="571026">
                <a:tc>
                  <a:txBody>
                    <a:bodyPr/>
                    <a:lstStyle/>
                    <a:p>
                      <a:r>
                        <a:rPr lang="en-US" dirty="0"/>
                        <a:t>Components </a:t>
                      </a:r>
                    </a:p>
                  </a:txBody>
                  <a:tcPr/>
                </a:tc>
                <a:tc>
                  <a:txBody>
                    <a:bodyPr/>
                    <a:lstStyle/>
                    <a:p>
                      <a:r>
                        <a:rPr lang="en-US" dirty="0"/>
                        <a:t>Specifications </a:t>
                      </a:r>
                    </a:p>
                  </a:txBody>
                  <a:tcPr/>
                </a:tc>
                <a:tc>
                  <a:txBody>
                    <a:bodyPr/>
                    <a:lstStyle/>
                    <a:p>
                      <a:r>
                        <a:rPr lang="en-US" dirty="0"/>
                        <a:t>Quantity </a:t>
                      </a:r>
                    </a:p>
                  </a:txBody>
                  <a:tcPr/>
                </a:tc>
                <a:tc>
                  <a:txBody>
                    <a:bodyPr/>
                    <a:lstStyle/>
                    <a:p>
                      <a:r>
                        <a:rPr lang="en-US" dirty="0"/>
                        <a:t>Price </a:t>
                      </a:r>
                    </a:p>
                    <a:p>
                      <a:endParaRPr lang="en-US" dirty="0"/>
                    </a:p>
                  </a:txBody>
                  <a:tcPr/>
                </a:tc>
                <a:tc>
                  <a:txBody>
                    <a:bodyPr/>
                    <a:lstStyle/>
                    <a:p>
                      <a:r>
                        <a:rPr lang="en-US" dirty="0"/>
                        <a:t>Site</a:t>
                      </a:r>
                    </a:p>
                    <a:p>
                      <a:endParaRPr lang="en-US" dirty="0"/>
                    </a:p>
                  </a:txBody>
                  <a:tcPr/>
                </a:tc>
                <a:extLst>
                  <a:ext uri="{0D108BD9-81ED-4DB2-BD59-A6C34878D82A}">
                    <a16:rowId xmlns:a16="http://schemas.microsoft.com/office/drawing/2014/main" val="2050227876"/>
                  </a:ext>
                </a:extLst>
              </a:tr>
              <a:tr h="326301">
                <a:tc>
                  <a:txBody>
                    <a:bodyPr/>
                    <a:lstStyle/>
                    <a:p>
                      <a:r>
                        <a:rPr lang="en-US" dirty="0"/>
                        <a:t>Bread board</a:t>
                      </a:r>
                    </a:p>
                  </a:txBody>
                  <a:tcPr/>
                </a:tc>
                <a:tc>
                  <a:txBody>
                    <a:bodyPr/>
                    <a:lstStyle/>
                    <a:p>
                      <a:r>
                        <a:rPr lang="en-US" dirty="0"/>
                        <a:t>          -</a:t>
                      </a:r>
                    </a:p>
                  </a:txBody>
                  <a:tcPr/>
                </a:tc>
                <a:tc>
                  <a:txBody>
                    <a:bodyPr/>
                    <a:lstStyle/>
                    <a:p>
                      <a:r>
                        <a:rPr lang="en-US" dirty="0"/>
                        <a:t>2</a:t>
                      </a:r>
                    </a:p>
                  </a:txBody>
                  <a:tcPr/>
                </a:tc>
                <a:tc>
                  <a:txBody>
                    <a:bodyPr/>
                    <a:lstStyle/>
                    <a:p>
                      <a:r>
                        <a:rPr lang="en-US" dirty="0"/>
                        <a:t>180*2</a:t>
                      </a:r>
                    </a:p>
                  </a:txBody>
                  <a:tcPr/>
                </a:tc>
                <a:tc>
                  <a:txBody>
                    <a:bodyPr/>
                    <a:lstStyle/>
                    <a:p>
                      <a:r>
                        <a:rPr lang="en-US" dirty="0"/>
                        <a:t>Amazon</a:t>
                      </a:r>
                    </a:p>
                  </a:txBody>
                  <a:tcPr/>
                </a:tc>
                <a:extLst>
                  <a:ext uri="{0D108BD9-81ED-4DB2-BD59-A6C34878D82A}">
                    <a16:rowId xmlns:a16="http://schemas.microsoft.com/office/drawing/2014/main" val="2114691523"/>
                  </a:ext>
                </a:extLst>
              </a:tr>
              <a:tr h="571026">
                <a:tc>
                  <a:txBody>
                    <a:bodyPr/>
                    <a:lstStyle/>
                    <a:p>
                      <a:r>
                        <a:rPr lang="en-US" dirty="0"/>
                        <a:t>Motor driver</a:t>
                      </a:r>
                    </a:p>
                  </a:txBody>
                  <a:tcPr/>
                </a:tc>
                <a:tc>
                  <a:txBody>
                    <a:bodyPr/>
                    <a:lstStyle/>
                    <a:p>
                      <a:r>
                        <a:rPr lang="en-US" dirty="0"/>
                        <a:t>600mA,4.5-36V</a:t>
                      </a:r>
                    </a:p>
                  </a:txBody>
                  <a:tcPr/>
                </a:tc>
                <a:tc>
                  <a:txBody>
                    <a:bodyPr/>
                    <a:lstStyle/>
                    <a:p>
                      <a:r>
                        <a:rPr lang="en-US" dirty="0"/>
                        <a:t>1</a:t>
                      </a:r>
                    </a:p>
                  </a:txBody>
                  <a:tcPr/>
                </a:tc>
                <a:tc>
                  <a:txBody>
                    <a:bodyPr/>
                    <a:lstStyle/>
                    <a:p>
                      <a:r>
                        <a:rPr lang="en-US" dirty="0"/>
                        <a:t>275</a:t>
                      </a:r>
                    </a:p>
                  </a:txBody>
                  <a:tcPr/>
                </a:tc>
                <a:tc>
                  <a:txBody>
                    <a:bodyPr/>
                    <a:lstStyle/>
                    <a:p>
                      <a:r>
                        <a:rPr lang="en-US" dirty="0"/>
                        <a:t>Amazon</a:t>
                      </a:r>
                    </a:p>
                  </a:txBody>
                  <a:tcPr/>
                </a:tc>
                <a:extLst>
                  <a:ext uri="{0D108BD9-81ED-4DB2-BD59-A6C34878D82A}">
                    <a16:rowId xmlns:a16="http://schemas.microsoft.com/office/drawing/2014/main" val="875743401"/>
                  </a:ext>
                </a:extLst>
              </a:tr>
              <a:tr h="326301">
                <a:tc>
                  <a:txBody>
                    <a:bodyPr/>
                    <a:lstStyle/>
                    <a:p>
                      <a:r>
                        <a:rPr lang="en-US" dirty="0"/>
                        <a:t>Battery</a:t>
                      </a:r>
                    </a:p>
                  </a:txBody>
                  <a:tcPr/>
                </a:tc>
                <a:tc>
                  <a:txBody>
                    <a:bodyPr/>
                    <a:lstStyle/>
                    <a:p>
                      <a:r>
                        <a:rPr lang="en-US" dirty="0"/>
                        <a:t>           12</a:t>
                      </a:r>
                    </a:p>
                  </a:txBody>
                  <a:tcPr/>
                </a:tc>
                <a:tc>
                  <a:txBody>
                    <a:bodyPr/>
                    <a:lstStyle/>
                    <a:p>
                      <a:r>
                        <a:rPr lang="en-US" dirty="0"/>
                        <a:t>1</a:t>
                      </a:r>
                    </a:p>
                  </a:txBody>
                  <a:tcPr/>
                </a:tc>
                <a:tc>
                  <a:txBody>
                    <a:bodyPr/>
                    <a:lstStyle/>
                    <a:p>
                      <a:endParaRPr lang="en-US" dirty="0"/>
                    </a:p>
                  </a:txBody>
                  <a:tcPr/>
                </a:tc>
                <a:tc>
                  <a:txBody>
                    <a:bodyPr/>
                    <a:lstStyle/>
                    <a:p>
                      <a:r>
                        <a:rPr lang="en-US" dirty="0"/>
                        <a:t>Amazon</a:t>
                      </a:r>
                    </a:p>
                  </a:txBody>
                  <a:tcPr/>
                </a:tc>
                <a:extLst>
                  <a:ext uri="{0D108BD9-81ED-4DB2-BD59-A6C34878D82A}">
                    <a16:rowId xmlns:a16="http://schemas.microsoft.com/office/drawing/2014/main" val="2452480060"/>
                  </a:ext>
                </a:extLst>
              </a:tr>
              <a:tr h="326301">
                <a:tc>
                  <a:txBody>
                    <a:bodyPr/>
                    <a:lstStyle/>
                    <a:p>
                      <a:r>
                        <a:rPr lang="en-US" dirty="0"/>
                        <a:t>Servo motors</a:t>
                      </a:r>
                    </a:p>
                  </a:txBody>
                  <a:tcPr/>
                </a:tc>
                <a:tc>
                  <a:txBody>
                    <a:bodyPr/>
                    <a:lstStyle/>
                    <a:p>
                      <a:r>
                        <a:rPr lang="en-US" dirty="0"/>
                        <a:t>4.8-7.2V</a:t>
                      </a:r>
                    </a:p>
                  </a:txBody>
                  <a:tcPr/>
                </a:tc>
                <a:tc>
                  <a:txBody>
                    <a:bodyPr/>
                    <a:lstStyle/>
                    <a:p>
                      <a:r>
                        <a:rPr lang="en-US" dirty="0"/>
                        <a:t>1</a:t>
                      </a:r>
                    </a:p>
                  </a:txBody>
                  <a:tcPr/>
                </a:tc>
                <a:tc>
                  <a:txBody>
                    <a:bodyPr/>
                    <a:lstStyle/>
                    <a:p>
                      <a:r>
                        <a:rPr lang="en-US" dirty="0"/>
                        <a:t>600</a:t>
                      </a:r>
                    </a:p>
                  </a:txBody>
                  <a:tcPr/>
                </a:tc>
                <a:tc>
                  <a:txBody>
                    <a:bodyPr/>
                    <a:lstStyle/>
                    <a:p>
                      <a:r>
                        <a:rPr lang="en-US" dirty="0"/>
                        <a:t>Amazon</a:t>
                      </a:r>
                    </a:p>
                  </a:txBody>
                  <a:tcPr/>
                </a:tc>
                <a:extLst>
                  <a:ext uri="{0D108BD9-81ED-4DB2-BD59-A6C34878D82A}">
                    <a16:rowId xmlns:a16="http://schemas.microsoft.com/office/drawing/2014/main" val="688727537"/>
                  </a:ext>
                </a:extLst>
              </a:tr>
              <a:tr h="326301">
                <a:tc>
                  <a:txBody>
                    <a:bodyPr/>
                    <a:lstStyle/>
                    <a:p>
                      <a:r>
                        <a:rPr lang="en-US" dirty="0"/>
                        <a:t>PIR sensors</a:t>
                      </a:r>
                    </a:p>
                  </a:txBody>
                  <a:tcPr/>
                </a:tc>
                <a:tc>
                  <a:txBody>
                    <a:bodyPr/>
                    <a:lstStyle/>
                    <a:p>
                      <a:r>
                        <a:rPr lang="en-US" dirty="0"/>
                        <a:t>5-20V ,70mA</a:t>
                      </a:r>
                    </a:p>
                  </a:txBody>
                  <a:tcPr/>
                </a:tc>
                <a:tc>
                  <a:txBody>
                    <a:bodyPr/>
                    <a:lstStyle/>
                    <a:p>
                      <a:r>
                        <a:rPr lang="en-US" dirty="0"/>
                        <a:t>4</a:t>
                      </a:r>
                    </a:p>
                  </a:txBody>
                  <a:tcPr/>
                </a:tc>
                <a:tc>
                  <a:txBody>
                    <a:bodyPr/>
                    <a:lstStyle/>
                    <a:p>
                      <a:r>
                        <a:rPr lang="en-US" dirty="0"/>
                        <a:t>750</a:t>
                      </a:r>
                    </a:p>
                  </a:txBody>
                  <a:tcPr/>
                </a:tc>
                <a:tc>
                  <a:txBody>
                    <a:bodyPr/>
                    <a:lstStyle/>
                    <a:p>
                      <a:r>
                        <a:rPr lang="en-US" dirty="0"/>
                        <a:t>Amazon</a:t>
                      </a:r>
                    </a:p>
                  </a:txBody>
                  <a:tcPr/>
                </a:tc>
                <a:extLst>
                  <a:ext uri="{0D108BD9-81ED-4DB2-BD59-A6C34878D82A}">
                    <a16:rowId xmlns:a16="http://schemas.microsoft.com/office/drawing/2014/main" val="2416265774"/>
                  </a:ext>
                </a:extLst>
              </a:tr>
              <a:tr h="326301">
                <a:tc>
                  <a:txBody>
                    <a:bodyPr/>
                    <a:lstStyle/>
                    <a:p>
                      <a:r>
                        <a:rPr lang="en-US" dirty="0"/>
                        <a:t>Dc motor</a:t>
                      </a:r>
                    </a:p>
                  </a:txBody>
                  <a:tcPr/>
                </a:tc>
                <a:tc>
                  <a:txBody>
                    <a:bodyPr/>
                    <a:lstStyle/>
                    <a:p>
                      <a:r>
                        <a:rPr lang="en-US" dirty="0"/>
                        <a:t>12V,1A</a:t>
                      </a:r>
                    </a:p>
                  </a:txBody>
                  <a:tcPr/>
                </a:tc>
                <a:tc>
                  <a:txBody>
                    <a:bodyPr/>
                    <a:lstStyle/>
                    <a:p>
                      <a:r>
                        <a:rPr lang="en-US" dirty="0"/>
                        <a:t>1</a:t>
                      </a:r>
                    </a:p>
                  </a:txBody>
                  <a:tcPr/>
                </a:tc>
                <a:tc>
                  <a:txBody>
                    <a:bodyPr/>
                    <a:lstStyle/>
                    <a:p>
                      <a:r>
                        <a:rPr lang="en-US" dirty="0"/>
                        <a:t>200</a:t>
                      </a:r>
                    </a:p>
                  </a:txBody>
                  <a:tcPr/>
                </a:tc>
                <a:tc>
                  <a:txBody>
                    <a:bodyPr/>
                    <a:lstStyle/>
                    <a:p>
                      <a:r>
                        <a:rPr lang="en-US" dirty="0" err="1"/>
                        <a:t>Ebay</a:t>
                      </a:r>
                      <a:endParaRPr lang="en-US" dirty="0"/>
                    </a:p>
                  </a:txBody>
                  <a:tcPr/>
                </a:tc>
                <a:extLst>
                  <a:ext uri="{0D108BD9-81ED-4DB2-BD59-A6C34878D82A}">
                    <a16:rowId xmlns:a16="http://schemas.microsoft.com/office/drawing/2014/main" val="4271451476"/>
                  </a:ext>
                </a:extLst>
              </a:tr>
              <a:tr h="326301">
                <a:tc>
                  <a:txBody>
                    <a:bodyPr/>
                    <a:lstStyle/>
                    <a:p>
                      <a:r>
                        <a:rPr lang="en-US" dirty="0"/>
                        <a:t>Jumper wires</a:t>
                      </a:r>
                    </a:p>
                  </a:txBody>
                  <a:tcPr/>
                </a:tc>
                <a:tc>
                  <a:txBody>
                    <a:bodyPr/>
                    <a:lstStyle/>
                    <a:p>
                      <a:r>
                        <a:rPr lang="en-US" dirty="0"/>
                        <a:t>Male  to female</a:t>
                      </a:r>
                    </a:p>
                  </a:txBody>
                  <a:tcPr/>
                </a:tc>
                <a:tc>
                  <a:txBody>
                    <a:bodyPr/>
                    <a:lstStyle/>
                    <a:p>
                      <a:r>
                        <a:rPr lang="en-US" dirty="0"/>
                        <a:t>40 each</a:t>
                      </a:r>
                    </a:p>
                  </a:txBody>
                  <a:tcPr/>
                </a:tc>
                <a:tc>
                  <a:txBody>
                    <a:bodyPr/>
                    <a:lstStyle/>
                    <a:p>
                      <a:r>
                        <a:rPr lang="en-US" dirty="0"/>
                        <a:t>350</a:t>
                      </a:r>
                    </a:p>
                  </a:txBody>
                  <a:tcPr/>
                </a:tc>
                <a:tc>
                  <a:txBody>
                    <a:bodyPr/>
                    <a:lstStyle/>
                    <a:p>
                      <a:r>
                        <a:rPr lang="en-US" dirty="0"/>
                        <a:t>Amazon</a:t>
                      </a:r>
                    </a:p>
                  </a:txBody>
                  <a:tcPr/>
                </a:tc>
                <a:extLst>
                  <a:ext uri="{0D108BD9-81ED-4DB2-BD59-A6C34878D82A}">
                    <a16:rowId xmlns:a16="http://schemas.microsoft.com/office/drawing/2014/main" val="311078701"/>
                  </a:ext>
                </a:extLst>
              </a:tr>
              <a:tr h="659930">
                <a:tc>
                  <a:txBody>
                    <a:bodyPr/>
                    <a:lstStyle/>
                    <a:p>
                      <a:r>
                        <a:rPr lang="en-US" dirty="0" err="1"/>
                        <a:t>Aluminium</a:t>
                      </a:r>
                      <a:r>
                        <a:rPr lang="en-US" dirty="0"/>
                        <a:t> platform</a:t>
                      </a:r>
                    </a:p>
                  </a:txBody>
                  <a:tcPr/>
                </a:tc>
                <a:tc>
                  <a:txBody>
                    <a:bodyPr/>
                    <a:lstStyle/>
                    <a:p>
                      <a:r>
                        <a:rPr lang="en-US" dirty="0"/>
                        <a:t>250*250*2</a:t>
                      </a:r>
                    </a:p>
                  </a:txBody>
                  <a:tcPr/>
                </a:tc>
                <a:tc>
                  <a:txBody>
                    <a:bodyPr/>
                    <a:lstStyle/>
                    <a:p>
                      <a:r>
                        <a:rPr lang="en-US" dirty="0"/>
                        <a:t>2</a:t>
                      </a:r>
                    </a:p>
                  </a:txBody>
                  <a:tcPr/>
                </a:tc>
                <a:tc>
                  <a:txBody>
                    <a:bodyPr/>
                    <a:lstStyle/>
                    <a:p>
                      <a:r>
                        <a:rPr lang="en-US" dirty="0"/>
                        <a:t>400</a:t>
                      </a:r>
                    </a:p>
                  </a:txBody>
                  <a:tcPr/>
                </a:tc>
                <a:tc>
                  <a:txBody>
                    <a:bodyPr/>
                    <a:lstStyle/>
                    <a:p>
                      <a:r>
                        <a:rPr lang="en-US" dirty="0"/>
                        <a:t>Amazon</a:t>
                      </a:r>
                    </a:p>
                  </a:txBody>
                  <a:tcPr/>
                </a:tc>
                <a:extLst>
                  <a:ext uri="{0D108BD9-81ED-4DB2-BD59-A6C34878D82A}">
                    <a16:rowId xmlns:a16="http://schemas.microsoft.com/office/drawing/2014/main" val="1653152209"/>
                  </a:ext>
                </a:extLst>
              </a:tr>
              <a:tr h="554074">
                <a:tc>
                  <a:txBody>
                    <a:bodyPr/>
                    <a:lstStyle/>
                    <a:p>
                      <a:r>
                        <a:rPr lang="en-US" dirty="0"/>
                        <a:t>Arduino Uno with </a:t>
                      </a:r>
                      <a:r>
                        <a:rPr lang="en-US" dirty="0" err="1"/>
                        <a:t>usb</a:t>
                      </a:r>
                      <a:r>
                        <a:rPr lang="en-US" dirty="0"/>
                        <a:t> cable</a:t>
                      </a:r>
                    </a:p>
                  </a:txBody>
                  <a:tcPr/>
                </a:tc>
                <a:tc>
                  <a:txBody>
                    <a:bodyPr/>
                    <a:lstStyle/>
                    <a:p>
                      <a:r>
                        <a:rPr lang="en-US" dirty="0" err="1"/>
                        <a:t>Atmega</a:t>
                      </a:r>
                      <a:r>
                        <a:rPr lang="en-US" dirty="0"/>
                        <a:t> 328</a:t>
                      </a:r>
                    </a:p>
                  </a:txBody>
                  <a:tcPr/>
                </a:tc>
                <a:tc>
                  <a:txBody>
                    <a:bodyPr/>
                    <a:lstStyle/>
                    <a:p>
                      <a:r>
                        <a:rPr lang="en-US" dirty="0"/>
                        <a:t>1</a:t>
                      </a:r>
                    </a:p>
                  </a:txBody>
                  <a:tcPr/>
                </a:tc>
                <a:tc>
                  <a:txBody>
                    <a:bodyPr/>
                    <a:lstStyle/>
                    <a:p>
                      <a:r>
                        <a:rPr lang="en-US" dirty="0"/>
                        <a:t>450</a:t>
                      </a:r>
                    </a:p>
                  </a:txBody>
                  <a:tcPr/>
                </a:tc>
                <a:tc>
                  <a:txBody>
                    <a:bodyPr/>
                    <a:lstStyle/>
                    <a:p>
                      <a:r>
                        <a:rPr lang="en-US" dirty="0"/>
                        <a:t>Amazon</a:t>
                      </a:r>
                    </a:p>
                  </a:txBody>
                  <a:tcPr/>
                </a:tc>
                <a:extLst>
                  <a:ext uri="{0D108BD9-81ED-4DB2-BD59-A6C34878D82A}">
                    <a16:rowId xmlns:a16="http://schemas.microsoft.com/office/drawing/2014/main" val="1557956612"/>
                  </a:ext>
                </a:extLst>
              </a:tr>
              <a:tr h="791535">
                <a:tc>
                  <a:txBody>
                    <a:bodyPr/>
                    <a:lstStyle/>
                    <a:p>
                      <a:r>
                        <a:rPr lang="en-US" dirty="0" err="1"/>
                        <a:t>Miscallenous</a:t>
                      </a:r>
                      <a:endParaRPr lang="en-US" dirty="0"/>
                    </a:p>
                  </a:txBody>
                  <a:tcPr/>
                </a:tc>
                <a:tc>
                  <a:txBody>
                    <a:bodyPr/>
                    <a:lstStyle/>
                    <a:p>
                      <a:r>
                        <a:rPr lang="en-US" dirty="0" err="1"/>
                        <a:t>Wires,resistor,capacitor,transistor,diodes,switch</a:t>
                      </a:r>
                      <a:endParaRPr lang="en-US" dirty="0"/>
                    </a:p>
                  </a:txBody>
                  <a:tcPr/>
                </a:tc>
                <a:tc>
                  <a:txBody>
                    <a:bodyPr/>
                    <a:lstStyle/>
                    <a:p>
                      <a:r>
                        <a:rPr lang="en-US" dirty="0"/>
                        <a:t>As per requirement</a:t>
                      </a:r>
                    </a:p>
                  </a:txBody>
                  <a:tcPr/>
                </a:tc>
                <a:tc>
                  <a:txBody>
                    <a:bodyPr/>
                    <a:lstStyle/>
                    <a:p>
                      <a:r>
                        <a:rPr lang="en-US" dirty="0"/>
                        <a:t>75</a:t>
                      </a:r>
                    </a:p>
                  </a:txBody>
                  <a:tcPr/>
                </a:tc>
                <a:tc>
                  <a:txBody>
                    <a:bodyPr/>
                    <a:lstStyle/>
                    <a:p>
                      <a:r>
                        <a:rPr lang="en-US" dirty="0"/>
                        <a:t>Market</a:t>
                      </a:r>
                    </a:p>
                  </a:txBody>
                  <a:tcPr/>
                </a:tc>
                <a:extLst>
                  <a:ext uri="{0D108BD9-81ED-4DB2-BD59-A6C34878D82A}">
                    <a16:rowId xmlns:a16="http://schemas.microsoft.com/office/drawing/2014/main" val="1338337282"/>
                  </a:ext>
                </a:extLst>
              </a:tr>
            </a:tbl>
          </a:graphicData>
        </a:graphic>
      </p:graphicFrame>
    </p:spTree>
    <p:extLst>
      <p:ext uri="{BB962C8B-B14F-4D97-AF65-F5344CB8AC3E}">
        <p14:creationId xmlns:p14="http://schemas.microsoft.com/office/powerpoint/2010/main" val="1791771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D383-BC69-4608-B5AE-DF947CE9603E}"/>
              </a:ext>
            </a:extLst>
          </p:cNvPr>
          <p:cNvSpPr>
            <a:spLocks noGrp="1"/>
          </p:cNvSpPr>
          <p:nvPr>
            <p:ph type="title"/>
          </p:nvPr>
        </p:nvSpPr>
        <p:spPr/>
        <p:txBody>
          <a:bodyPr>
            <a:noAutofit/>
          </a:bodyPr>
          <a:lstStyle/>
          <a:p>
            <a:br>
              <a:rPr lang="en-US" sz="5400" b="1" dirty="0"/>
            </a:br>
            <a:br>
              <a:rPr lang="en-US" sz="5400" b="1" dirty="0"/>
            </a:br>
            <a:br>
              <a:rPr lang="en-US" sz="5400" b="1" dirty="0"/>
            </a:br>
            <a:r>
              <a:rPr lang="en-US" sz="5400" b="1" dirty="0"/>
              <a:t>		Components</a:t>
            </a:r>
          </a:p>
        </p:txBody>
      </p:sp>
      <p:pic>
        <p:nvPicPr>
          <p:cNvPr id="5" name="Content Placeholder 4">
            <a:extLst>
              <a:ext uri="{FF2B5EF4-FFF2-40B4-BE49-F238E27FC236}">
                <a16:creationId xmlns:a16="http://schemas.microsoft.com/office/drawing/2014/main" id="{D441A212-AE48-4B57-B704-BD071BC7EE93}"/>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460246" y="1683543"/>
            <a:ext cx="2603500" cy="1952625"/>
          </a:xfrm>
        </p:spPr>
      </p:pic>
      <p:sp>
        <p:nvSpPr>
          <p:cNvPr id="6" name="TextBox 5">
            <a:extLst>
              <a:ext uri="{FF2B5EF4-FFF2-40B4-BE49-F238E27FC236}">
                <a16:creationId xmlns:a16="http://schemas.microsoft.com/office/drawing/2014/main" id="{C16401CF-4866-48F0-A6D9-9171CD0AA992}"/>
              </a:ext>
            </a:extLst>
          </p:cNvPr>
          <p:cNvSpPr txBox="1"/>
          <p:nvPr/>
        </p:nvSpPr>
        <p:spPr>
          <a:xfrm>
            <a:off x="731860" y="3735387"/>
            <a:ext cx="1295547" cy="369332"/>
          </a:xfrm>
          <a:prstGeom prst="rect">
            <a:avLst/>
          </a:prstGeom>
          <a:noFill/>
        </p:spPr>
        <p:txBody>
          <a:bodyPr wrap="none" rtlCol="0">
            <a:spAutoFit/>
          </a:bodyPr>
          <a:lstStyle/>
          <a:p>
            <a:r>
              <a:rPr lang="en-US" dirty="0"/>
              <a:t>Arduino Uno</a:t>
            </a:r>
          </a:p>
        </p:txBody>
      </p:sp>
      <p:pic>
        <p:nvPicPr>
          <p:cNvPr id="7" name="Picture 6">
            <a:extLst>
              <a:ext uri="{FF2B5EF4-FFF2-40B4-BE49-F238E27FC236}">
                <a16:creationId xmlns:a16="http://schemas.microsoft.com/office/drawing/2014/main" id="{0161C9F8-B2AE-4AE0-8916-9C21531910C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576799" y="1648063"/>
            <a:ext cx="1904762" cy="1904762"/>
          </a:xfrm>
          <a:prstGeom prst="rect">
            <a:avLst/>
          </a:prstGeom>
        </p:spPr>
      </p:pic>
      <p:pic>
        <p:nvPicPr>
          <p:cNvPr id="9" name="Picture 8">
            <a:extLst>
              <a:ext uri="{FF2B5EF4-FFF2-40B4-BE49-F238E27FC236}">
                <a16:creationId xmlns:a16="http://schemas.microsoft.com/office/drawing/2014/main" id="{81313D4D-3A03-487E-8E13-2CA7288B8A48}"/>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120016" y="1927009"/>
            <a:ext cx="2563738" cy="1709159"/>
          </a:xfrm>
          <a:prstGeom prst="rect">
            <a:avLst/>
          </a:prstGeom>
        </p:spPr>
      </p:pic>
      <p:pic>
        <p:nvPicPr>
          <p:cNvPr id="11" name="Picture 10">
            <a:extLst>
              <a:ext uri="{FF2B5EF4-FFF2-40B4-BE49-F238E27FC236}">
                <a16:creationId xmlns:a16="http://schemas.microsoft.com/office/drawing/2014/main" id="{DA60C140-A504-421C-9759-019E4C672CB9}"/>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3967423" y="4159622"/>
            <a:ext cx="2152593" cy="1709159"/>
          </a:xfrm>
          <a:prstGeom prst="rect">
            <a:avLst/>
          </a:prstGeom>
        </p:spPr>
      </p:pic>
      <p:pic>
        <p:nvPicPr>
          <p:cNvPr id="13" name="Picture 12">
            <a:extLst>
              <a:ext uri="{FF2B5EF4-FFF2-40B4-BE49-F238E27FC236}">
                <a16:creationId xmlns:a16="http://schemas.microsoft.com/office/drawing/2014/main" id="{94459535-BA8E-4BF0-9243-DB0BFE143859}"/>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6242646" y="4098623"/>
            <a:ext cx="2441108" cy="1628568"/>
          </a:xfrm>
          <a:prstGeom prst="rect">
            <a:avLst/>
          </a:prstGeom>
        </p:spPr>
      </p:pic>
      <p:pic>
        <p:nvPicPr>
          <p:cNvPr id="15" name="Picture 14">
            <a:extLst>
              <a:ext uri="{FF2B5EF4-FFF2-40B4-BE49-F238E27FC236}">
                <a16:creationId xmlns:a16="http://schemas.microsoft.com/office/drawing/2014/main" id="{E6831E40-FF5D-4F38-A740-B17A61F37293}"/>
              </a:ext>
            </a:extLst>
          </p:cNvPr>
          <p:cNvPicPr>
            <a:picLocks noChangeAspect="1"/>
          </p:cNvPicPr>
          <p:nvPr/>
        </p:nvPicPr>
        <p:blipFill>
          <a:blip r:embed="rId11" cstate="print">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462397" y="4349829"/>
            <a:ext cx="2702439" cy="1803878"/>
          </a:xfrm>
          <a:prstGeom prst="rect">
            <a:avLst/>
          </a:prstGeom>
        </p:spPr>
      </p:pic>
      <p:sp>
        <p:nvSpPr>
          <p:cNvPr id="16" name="TextBox 15">
            <a:extLst>
              <a:ext uri="{FF2B5EF4-FFF2-40B4-BE49-F238E27FC236}">
                <a16:creationId xmlns:a16="http://schemas.microsoft.com/office/drawing/2014/main" id="{BA927C2C-D9D1-4B42-83E6-69E2456FD8D9}"/>
              </a:ext>
            </a:extLst>
          </p:cNvPr>
          <p:cNvSpPr txBox="1"/>
          <p:nvPr/>
        </p:nvSpPr>
        <p:spPr>
          <a:xfrm>
            <a:off x="4343400" y="3636168"/>
            <a:ext cx="1022022" cy="369332"/>
          </a:xfrm>
          <a:prstGeom prst="rect">
            <a:avLst/>
          </a:prstGeom>
          <a:noFill/>
        </p:spPr>
        <p:txBody>
          <a:bodyPr wrap="square" rtlCol="0">
            <a:spAutoFit/>
          </a:bodyPr>
          <a:lstStyle/>
          <a:p>
            <a:r>
              <a:rPr lang="en-US" dirty="0" err="1"/>
              <a:t>Pir</a:t>
            </a:r>
            <a:r>
              <a:rPr lang="en-US" dirty="0"/>
              <a:t> sensor</a:t>
            </a:r>
          </a:p>
        </p:txBody>
      </p:sp>
      <p:sp>
        <p:nvSpPr>
          <p:cNvPr id="17" name="TextBox 16">
            <a:extLst>
              <a:ext uri="{FF2B5EF4-FFF2-40B4-BE49-F238E27FC236}">
                <a16:creationId xmlns:a16="http://schemas.microsoft.com/office/drawing/2014/main" id="{0B627FB2-F388-455D-BCBA-A201B910F4B4}"/>
              </a:ext>
            </a:extLst>
          </p:cNvPr>
          <p:cNvSpPr txBox="1"/>
          <p:nvPr/>
        </p:nvSpPr>
        <p:spPr>
          <a:xfrm>
            <a:off x="7107409" y="3735387"/>
            <a:ext cx="1237647" cy="369332"/>
          </a:xfrm>
          <a:prstGeom prst="rect">
            <a:avLst/>
          </a:prstGeom>
          <a:noFill/>
        </p:spPr>
        <p:txBody>
          <a:bodyPr wrap="none" rtlCol="0">
            <a:spAutoFit/>
          </a:bodyPr>
          <a:lstStyle/>
          <a:p>
            <a:r>
              <a:rPr lang="en-US" dirty="0"/>
              <a:t>Servo motor</a:t>
            </a:r>
          </a:p>
        </p:txBody>
      </p:sp>
      <p:sp>
        <p:nvSpPr>
          <p:cNvPr id="19" name="TextBox 18">
            <a:extLst>
              <a:ext uri="{FF2B5EF4-FFF2-40B4-BE49-F238E27FC236}">
                <a16:creationId xmlns:a16="http://schemas.microsoft.com/office/drawing/2014/main" id="{0DD5CD87-D279-4CAF-BEA8-0565D9542925}"/>
              </a:ext>
            </a:extLst>
          </p:cNvPr>
          <p:cNvSpPr txBox="1"/>
          <p:nvPr/>
        </p:nvSpPr>
        <p:spPr>
          <a:xfrm>
            <a:off x="1295400" y="6400800"/>
            <a:ext cx="1312539" cy="369332"/>
          </a:xfrm>
          <a:prstGeom prst="rect">
            <a:avLst/>
          </a:prstGeom>
          <a:noFill/>
        </p:spPr>
        <p:txBody>
          <a:bodyPr wrap="none" rtlCol="0">
            <a:spAutoFit/>
          </a:bodyPr>
          <a:lstStyle/>
          <a:p>
            <a:r>
              <a:rPr lang="en-US" dirty="0"/>
              <a:t>Jumper wires</a:t>
            </a:r>
          </a:p>
        </p:txBody>
      </p:sp>
      <p:sp>
        <p:nvSpPr>
          <p:cNvPr id="21" name="TextBox 20">
            <a:extLst>
              <a:ext uri="{FF2B5EF4-FFF2-40B4-BE49-F238E27FC236}">
                <a16:creationId xmlns:a16="http://schemas.microsoft.com/office/drawing/2014/main" id="{81974DE2-A986-4025-96D9-ED4E93CEBEA1}"/>
              </a:ext>
            </a:extLst>
          </p:cNvPr>
          <p:cNvSpPr txBox="1"/>
          <p:nvPr/>
        </p:nvSpPr>
        <p:spPr>
          <a:xfrm>
            <a:off x="3967423" y="6355081"/>
            <a:ext cx="2052377" cy="369332"/>
          </a:xfrm>
          <a:prstGeom prst="rect">
            <a:avLst/>
          </a:prstGeom>
          <a:noFill/>
        </p:spPr>
        <p:txBody>
          <a:bodyPr wrap="square" rtlCol="0">
            <a:spAutoFit/>
          </a:bodyPr>
          <a:lstStyle/>
          <a:p>
            <a:r>
              <a:rPr lang="en-US" dirty="0"/>
              <a:t>Dc motor </a:t>
            </a:r>
          </a:p>
        </p:txBody>
      </p:sp>
      <p:sp>
        <p:nvSpPr>
          <p:cNvPr id="22" name="TextBox 21">
            <a:extLst>
              <a:ext uri="{FF2B5EF4-FFF2-40B4-BE49-F238E27FC236}">
                <a16:creationId xmlns:a16="http://schemas.microsoft.com/office/drawing/2014/main" id="{13C4B303-726D-4581-A999-B0B1BBF6495F}"/>
              </a:ext>
            </a:extLst>
          </p:cNvPr>
          <p:cNvSpPr txBox="1"/>
          <p:nvPr/>
        </p:nvSpPr>
        <p:spPr>
          <a:xfrm>
            <a:off x="7107409" y="6400800"/>
            <a:ext cx="1329210" cy="369332"/>
          </a:xfrm>
          <a:prstGeom prst="rect">
            <a:avLst/>
          </a:prstGeom>
          <a:noFill/>
        </p:spPr>
        <p:txBody>
          <a:bodyPr wrap="none" rtlCol="0">
            <a:spAutoFit/>
          </a:bodyPr>
          <a:lstStyle/>
          <a:p>
            <a:r>
              <a:rPr lang="en-US" dirty="0"/>
              <a:t>Motor Driver</a:t>
            </a:r>
          </a:p>
        </p:txBody>
      </p:sp>
    </p:spTree>
    <p:extLst>
      <p:ext uri="{BB962C8B-B14F-4D97-AF65-F5344CB8AC3E}">
        <p14:creationId xmlns:p14="http://schemas.microsoft.com/office/powerpoint/2010/main" val="3104562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4EDE-1D83-4044-82E5-2C681436FEC8}"/>
              </a:ext>
            </a:extLst>
          </p:cNvPr>
          <p:cNvSpPr>
            <a:spLocks noGrp="1"/>
          </p:cNvSpPr>
          <p:nvPr>
            <p:ph type="title"/>
          </p:nvPr>
        </p:nvSpPr>
        <p:spPr/>
        <p:txBody>
          <a:bodyPr/>
          <a:lstStyle/>
          <a:p>
            <a:r>
              <a:rPr lang="en-US" dirty="0"/>
              <a:t>			</a:t>
            </a:r>
            <a:r>
              <a:rPr lang="en-US" sz="5400" dirty="0">
                <a:latin typeface="Calibri" panose="020F0502020204030204" pitchFamily="34" charset="0"/>
                <a:cs typeface="Calibri" panose="020F0502020204030204" pitchFamily="34" charset="0"/>
              </a:rPr>
              <a:t>Summary</a:t>
            </a:r>
          </a:p>
        </p:txBody>
      </p:sp>
      <p:sp>
        <p:nvSpPr>
          <p:cNvPr id="3" name="Content Placeholder 2">
            <a:extLst>
              <a:ext uri="{FF2B5EF4-FFF2-40B4-BE49-F238E27FC236}">
                <a16:creationId xmlns:a16="http://schemas.microsoft.com/office/drawing/2014/main" id="{836E1A59-2D55-4641-AFB4-FA3E62458C35}"/>
              </a:ext>
            </a:extLst>
          </p:cNvPr>
          <p:cNvSpPr>
            <a:spLocks noGrp="1"/>
          </p:cNvSpPr>
          <p:nvPr>
            <p:ph sz="quarter" idx="1"/>
          </p:nvPr>
        </p:nvSpPr>
        <p:spPr/>
        <p:txBody>
          <a:bodyPr>
            <a:noAutofit/>
          </a:bodyPr>
          <a:lstStyle/>
          <a:p>
            <a:pPr marL="0" indent="0">
              <a:buNone/>
            </a:pPr>
            <a:r>
              <a:rPr lang="en-US" sz="2800" dirty="0">
                <a:latin typeface="Calibri" panose="020F0502020204030204" pitchFamily="34" charset="0"/>
                <a:cs typeface="Calibri" panose="020F0502020204030204" pitchFamily="34" charset="0"/>
              </a:rPr>
              <a:t>Our project idea is to make human sensing fan which will start on its own after sensing the presence of man using </a:t>
            </a:r>
            <a:r>
              <a:rPr lang="en-US" sz="2800" dirty="0" err="1">
                <a:latin typeface="Calibri" panose="020F0502020204030204" pitchFamily="34" charset="0"/>
                <a:cs typeface="Calibri" panose="020F0502020204030204" pitchFamily="34" charset="0"/>
              </a:rPr>
              <a:t>pir</a:t>
            </a:r>
            <a:r>
              <a:rPr lang="en-US" sz="2800" dirty="0">
                <a:latin typeface="Calibri" panose="020F0502020204030204" pitchFamily="34" charset="0"/>
                <a:cs typeface="Calibri" panose="020F0502020204030204" pitchFamily="34" charset="0"/>
              </a:rPr>
              <a:t> sensors and send signal to Arduino, </a:t>
            </a:r>
            <a:r>
              <a:rPr lang="en-US" sz="2800" dirty="0" err="1">
                <a:latin typeface="Calibri" panose="020F0502020204030204" pitchFamily="34" charset="0"/>
                <a:cs typeface="Calibri" panose="020F0502020204030204" pitchFamily="34" charset="0"/>
              </a:rPr>
              <a:t>arduino</a:t>
            </a:r>
            <a:r>
              <a:rPr lang="en-US" sz="2800" dirty="0">
                <a:latin typeface="Calibri" panose="020F0502020204030204" pitchFamily="34" charset="0"/>
                <a:cs typeface="Calibri" panose="020F0502020204030204" pitchFamily="34" charset="0"/>
              </a:rPr>
              <a:t> will turn on the  fan after every 40 seconds </a:t>
            </a:r>
            <a:r>
              <a:rPr lang="en-US" sz="2800" dirty="0" err="1">
                <a:latin typeface="Calibri" panose="020F0502020204030204" pitchFamily="34" charset="0"/>
                <a:cs typeface="Calibri" panose="020F0502020204030204" pitchFamily="34" charset="0"/>
              </a:rPr>
              <a:t>arduino</a:t>
            </a:r>
            <a:r>
              <a:rPr lang="en-US" sz="2800" dirty="0">
                <a:latin typeface="Calibri" panose="020F0502020204030204" pitchFamily="34" charset="0"/>
                <a:cs typeface="Calibri" panose="020F0502020204030204" pitchFamily="34" charset="0"/>
              </a:rPr>
              <a:t> check the output of the sensor and if output is high then it will not switch off the electrical appliances and if output is low then it will turn off the electrical appliances. The device repeats this pattern </a:t>
            </a:r>
            <a:r>
              <a:rPr lang="en-US" sz="2800" dirty="0" err="1">
                <a:latin typeface="Calibri" panose="020F0502020204030204" pitchFamily="34" charset="0"/>
                <a:cs typeface="Calibri" panose="020F0502020204030204" pitchFamily="34" charset="0"/>
              </a:rPr>
              <a:t>continuously.Range</a:t>
            </a:r>
            <a:r>
              <a:rPr lang="en-US" sz="2800" dirty="0">
                <a:latin typeface="Calibri" panose="020F0502020204030204" pitchFamily="34" charset="0"/>
                <a:cs typeface="Calibri" panose="020F0502020204030204" pitchFamily="34" charset="0"/>
              </a:rPr>
              <a:t> of the PIR sensor is nearly 6 meters.  It will be an innovative step in saving energy. Its will be of great help to senior citizens.</a:t>
            </a:r>
          </a:p>
        </p:txBody>
      </p:sp>
    </p:spTree>
    <p:extLst>
      <p:ext uri="{BB962C8B-B14F-4D97-AF65-F5344CB8AC3E}">
        <p14:creationId xmlns:p14="http://schemas.microsoft.com/office/powerpoint/2010/main" val="1706914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674</TotalTime>
  <Words>404</Words>
  <Application>Microsoft Office PowerPoint</Application>
  <PresentationFormat>On-screen Show (4:3)</PresentationFormat>
  <Paragraphs>87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Calibri</vt:lpstr>
      <vt:lpstr>Franklin Gothic Book</vt:lpstr>
      <vt:lpstr>Perpetua</vt:lpstr>
      <vt:lpstr>Wingdings</vt:lpstr>
      <vt:lpstr>Wingdings 2</vt:lpstr>
      <vt:lpstr>Equity</vt:lpstr>
      <vt:lpstr>Human Sensing Fan</vt:lpstr>
      <vt:lpstr>  Introduction</vt:lpstr>
      <vt:lpstr>  Applications</vt:lpstr>
      <vt:lpstr>  Proposed Design</vt:lpstr>
      <vt:lpstr>  Materials required</vt:lpstr>
      <vt:lpstr>     Components</vt:lpstr>
      <vt:lpst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Name</dc:title>
  <dc:creator>Engine Research lab</dc:creator>
  <cp:lastModifiedBy>ABHISHEK KUMAR</cp:lastModifiedBy>
  <cp:revision>41</cp:revision>
  <dcterms:created xsi:type="dcterms:W3CDTF">2006-08-16T00:00:00Z</dcterms:created>
  <dcterms:modified xsi:type="dcterms:W3CDTF">2019-02-27T17:11:21Z</dcterms:modified>
</cp:coreProperties>
</file>