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ru Abhinash" initials="CA" lastIdx="1" clrIdx="0">
    <p:extLst>
      <p:ext uri="{19B8F6BF-5375-455C-9EA6-DF929625EA0E}">
        <p15:presenceInfo xmlns:p15="http://schemas.microsoft.com/office/powerpoint/2012/main" userId="6cd5e3fd46e6b3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629" y="62"/>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1" name="Text Box 123"/>
          <p:cNvSpPr txBox="1">
            <a:spLocks noChangeArrowheads="1"/>
          </p:cNvSpPr>
          <p:nvPr/>
        </p:nvSpPr>
        <p:spPr bwMode="auto">
          <a:xfrm>
            <a:off x="7341907" y="1624485"/>
            <a:ext cx="36540584" cy="178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lnSpc>
                <a:spcPct val="114000"/>
              </a:lnSpc>
              <a:spcAft>
                <a:spcPts val="0"/>
              </a:spcAft>
            </a:pPr>
            <a:r>
              <a:rPr lang="en-US" sz="3200" dirty="0">
                <a:solidFill>
                  <a:schemeClr val="bg1"/>
                </a:solidFill>
                <a:latin typeface="Bahnschrift" panose="020B0502040204020203" pitchFamily="34" charset="0"/>
                <a:ea typeface="Verdana" panose="020B0604030504040204" pitchFamily="34" charset="0"/>
                <a:cs typeface="Verdana" panose="020B0604030504040204" pitchFamily="34" charset="0"/>
              </a:rPr>
              <a:t>     </a:t>
            </a: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Department of Computer Science and Design</a:t>
            </a:r>
          </a:p>
          <a:p>
            <a:pPr algn="ctr">
              <a:lnSpc>
                <a:spcPct val="114000"/>
              </a:lnSpc>
              <a:spcAft>
                <a:spcPts val="0"/>
              </a:spcAft>
            </a:pP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School of Computing</a:t>
            </a:r>
          </a:p>
          <a:p>
            <a:pPr algn="ctr">
              <a:lnSpc>
                <a:spcPct val="114000"/>
              </a:lnSpc>
              <a:spcAft>
                <a:spcPts val="0"/>
              </a:spcAft>
            </a:pP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Event Name:  INTEL AI HACKATHON</a:t>
            </a:r>
          </a:p>
          <a:p>
            <a:pPr algn="ctr">
              <a:lnSpc>
                <a:spcPct val="114000"/>
              </a:lnSpc>
              <a:spcAft>
                <a:spcPts val="0"/>
              </a:spcAft>
            </a:pP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    Location: AMRITA ,COIMBATORE, TAMILNADU, India.</a:t>
            </a:r>
          </a:p>
          <a:p>
            <a:pPr algn="ctr">
              <a:lnSpc>
                <a:spcPct val="114000"/>
              </a:lnSpc>
              <a:spcAft>
                <a:spcPts val="0"/>
              </a:spcAft>
            </a:pPr>
            <a:endPar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2296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Solution</a:t>
            </a:r>
          </a:p>
        </p:txBody>
      </p:sp>
      <p:sp>
        <p:nvSpPr>
          <p:cNvPr id="2179" name="Text Box 131"/>
          <p:cNvSpPr txBox="1">
            <a:spLocks noChangeArrowheads="1"/>
          </p:cNvSpPr>
          <p:nvPr/>
        </p:nvSpPr>
        <p:spPr bwMode="auto">
          <a:xfrm>
            <a:off x="8229600" y="13944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DEPENDENCIES</a:t>
            </a:r>
          </a:p>
        </p:txBody>
      </p:sp>
      <p:sp>
        <p:nvSpPr>
          <p:cNvPr id="2181" name="Text Box 133"/>
          <p:cNvSpPr txBox="1">
            <a:spLocks noChangeArrowheads="1"/>
          </p:cNvSpPr>
          <p:nvPr/>
        </p:nvSpPr>
        <p:spPr bwMode="auto">
          <a:xfrm>
            <a:off x="31624595" y="13284995"/>
            <a:ext cx="10969625" cy="147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USECASES</a:t>
            </a:r>
          </a:p>
        </p:txBody>
      </p:sp>
      <p:sp>
        <p:nvSpPr>
          <p:cNvPr id="2182" name="Text Box 134"/>
          <p:cNvSpPr txBox="1">
            <a:spLocks noChangeArrowheads="1"/>
          </p:cNvSpPr>
          <p:nvPr/>
        </p:nvSpPr>
        <p:spPr bwMode="auto">
          <a:xfrm>
            <a:off x="320040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ea typeface="Verdana" panose="020B0604030504040204" pitchFamily="34" charset="0"/>
                <a:cs typeface="Calibri" panose="020F0502020204030204" pitchFamily="34" charset="0"/>
              </a:rPr>
              <a:t> Technology Stack</a:t>
            </a:r>
          </a:p>
        </p:txBody>
      </p:sp>
      <p:sp>
        <p:nvSpPr>
          <p:cNvPr id="2183" name="Text Box 135"/>
          <p:cNvSpPr txBox="1">
            <a:spLocks noChangeArrowheads="1"/>
          </p:cNvSpPr>
          <p:nvPr/>
        </p:nvSpPr>
        <p:spPr bwMode="auto">
          <a:xfrm>
            <a:off x="201168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RESULTS</a:t>
            </a:r>
          </a:p>
        </p:txBody>
      </p:sp>
      <p:sp>
        <p:nvSpPr>
          <p:cNvPr id="2184" name="Text Box 136"/>
          <p:cNvSpPr txBox="1">
            <a:spLocks noChangeArrowheads="1"/>
          </p:cNvSpPr>
          <p:nvPr/>
        </p:nvSpPr>
        <p:spPr bwMode="auto">
          <a:xfrm>
            <a:off x="32016317" y="18108854"/>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Bahnschrift" panose="020B0502040204020203" pitchFamily="34" charset="0"/>
              </a:rPr>
              <a:t>ACKNOWLEDGEMENT</a:t>
            </a:r>
            <a:endParaRPr lang="en-US" sz="4000" b="1" dirty="0">
              <a:solidFill>
                <a:schemeClr val="accent1">
                  <a:lumMod val="50000"/>
                </a:schemeClr>
              </a:solidFill>
              <a:latin typeface="Bahnschrift" panose="020B0502040204020203" pitchFamily="34" charset="0"/>
            </a:endParaRPr>
          </a:p>
        </p:txBody>
      </p:sp>
      <p:sp>
        <p:nvSpPr>
          <p:cNvPr id="2229" name="Text Box 181"/>
          <p:cNvSpPr txBox="1">
            <a:spLocks noChangeArrowheads="1"/>
          </p:cNvSpPr>
          <p:nvPr/>
        </p:nvSpPr>
        <p:spPr bwMode="auto">
          <a:xfrm>
            <a:off x="38169758" y="12842924"/>
            <a:ext cx="44534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Bahnschrift" panose="020B0502040204020203" pitchFamily="34" charset="0"/>
              </a:rPr>
              <a:t>Figure 2.</a:t>
            </a:r>
            <a:r>
              <a:rPr lang="en-US" sz="2000" dirty="0">
                <a:solidFill>
                  <a:schemeClr val="accent1">
                    <a:lumMod val="50000"/>
                  </a:schemeClr>
                </a:solidFill>
                <a:latin typeface="Bahnschrift" panose="020B0502040204020203" pitchFamily="34" charset="0"/>
              </a:rPr>
              <a:t> Skin Scanning Process App.</a:t>
            </a: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Bahnschrift" panose="020B0502040204020203" pitchFamily="34" charset="0"/>
              </a:rPr>
              <a:t>ABSTRACT</a:t>
            </a:r>
          </a:p>
        </p:txBody>
      </p:sp>
      <p:sp>
        <p:nvSpPr>
          <p:cNvPr id="2231" name="Text Box 183"/>
          <p:cNvSpPr txBox="1">
            <a:spLocks noChangeArrowheads="1"/>
          </p:cNvSpPr>
          <p:nvPr/>
        </p:nvSpPr>
        <p:spPr bwMode="auto">
          <a:xfrm>
            <a:off x="648789" y="13370182"/>
            <a:ext cx="5943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Bahnschrift" panose="020B0502040204020203" pitchFamily="34" charset="0"/>
              </a:rPr>
              <a:t>TEAM MEMBER DETAILS</a:t>
            </a:r>
          </a:p>
        </p:txBody>
      </p:sp>
      <p:sp>
        <p:nvSpPr>
          <p:cNvPr id="2242" name="Text Box 194"/>
          <p:cNvSpPr txBox="1">
            <a:spLocks noChangeArrowheads="1"/>
          </p:cNvSpPr>
          <p:nvPr/>
        </p:nvSpPr>
        <p:spPr bwMode="auto">
          <a:xfrm>
            <a:off x="685800" y="4570413"/>
            <a:ext cx="5943600" cy="6863417"/>
          </a:xfrm>
          <a:prstGeom prst="rect">
            <a:avLst/>
          </a:prstGeom>
          <a:solidFill>
            <a:schemeClr val="accent1">
              <a:lumMod val="75000"/>
            </a:schemeClr>
          </a:solidFill>
          <a:ln>
            <a:noFill/>
          </a:ln>
          <a:effectLst/>
        </p:spPr>
        <p:txBody>
          <a:bodyPr lIns="228600" tIns="228600" rIns="228600" bIns="228600">
            <a:spAutoFit/>
          </a:bodyPr>
          <a:lstStyle/>
          <a:p>
            <a:pPr algn="just"/>
            <a:r>
              <a:rPr lang="en-US" sz="2800" b="0" i="0" dirty="0">
                <a:solidFill>
                  <a:schemeClr val="bg1"/>
                </a:solidFill>
                <a:effectLst/>
                <a:latin typeface="Söhne"/>
              </a:rPr>
              <a:t>Skin cancer is a prevalent and potentially life-threatening disease that requires early detection for effective treatment. This research aims to develop an advanced and accurate system for the early detection of skin cancer using machine learning techniques. The proposed system leverages state-of-the-art image processing and classification algorithms to analyze dermatoscopic images and accurately identify malignant lesions.</a:t>
            </a:r>
            <a:r>
              <a:rPr lang="en-IN" sz="2800" dirty="0">
                <a:solidFill>
                  <a:schemeClr val="bg1"/>
                </a:solidFill>
                <a:effectLst/>
                <a:latin typeface="Bahnschrift" panose="020B0502040204020203" pitchFamily="34" charset="0"/>
                <a:ea typeface="Times New Roman" panose="02020603050405020304" pitchFamily="18" charset="0"/>
              </a:rPr>
              <a:t>.</a:t>
            </a:r>
          </a:p>
          <a:p>
            <a:pPr eaLnBrk="1" hangingPunct="1"/>
            <a:endParaRPr lang="en-US" dirty="0">
              <a:solidFill>
                <a:schemeClr val="bg1"/>
              </a:solidFill>
              <a:latin typeface="Bahnschrift" panose="020B0502040204020203" pitchFamily="34" charset="0"/>
            </a:endParaRPr>
          </a:p>
        </p:txBody>
      </p:sp>
      <p:sp>
        <p:nvSpPr>
          <p:cNvPr id="2243" name="Text Box 195"/>
          <p:cNvSpPr txBox="1">
            <a:spLocks noChangeArrowheads="1"/>
          </p:cNvSpPr>
          <p:nvPr/>
        </p:nvSpPr>
        <p:spPr bwMode="auto">
          <a:xfrm>
            <a:off x="20116800" y="4670822"/>
            <a:ext cx="10969625" cy="3323987"/>
          </a:xfrm>
          <a:prstGeom prst="rect">
            <a:avLst/>
          </a:prstGeom>
          <a:solidFill>
            <a:schemeClr val="bg1"/>
          </a:solidFill>
          <a:ln>
            <a:noFill/>
          </a:ln>
          <a:effectLst/>
        </p:spPr>
        <p:txBody>
          <a:bodyPr lIns="182880" tIns="182880" rIns="182880" bIns="182880">
            <a:spAutoFit/>
          </a:bodyPr>
          <a:lstStyle/>
          <a:p>
            <a:pPr algn="just" eaLnBrk="1" hangingPunct="1"/>
            <a:r>
              <a:rPr lang="en-US" dirty="0"/>
              <a:t>Skin cancer detection using machine learning has shown promising results in recent studies. By leveraging advanced algorithms and neural network architectures, these models can achieve high accuracy in distinguishing between malignant and benign skin lesions. Metrics such as accuracy, precision, recall, and F1 score provide quantitative insights into the model's performance. Additionally, confusion matrices and ROC curves offer a comprehensive view of the true positives, true negatives, false positives, and false negatives, as well as the model's discriminatory ability.</a:t>
            </a:r>
            <a:endParaRPr lang="en-US" dirty="0">
              <a:latin typeface="Bahnschrift" panose="020B0502040204020203" pitchFamily="34" charset="0"/>
            </a:endParaRPr>
          </a:p>
        </p:txBody>
      </p:sp>
      <p:sp>
        <p:nvSpPr>
          <p:cNvPr id="2244" name="Text Box 196"/>
          <p:cNvSpPr txBox="1">
            <a:spLocks noChangeArrowheads="1"/>
          </p:cNvSpPr>
          <p:nvPr/>
        </p:nvSpPr>
        <p:spPr bwMode="auto">
          <a:xfrm>
            <a:off x="32294981" y="4728754"/>
            <a:ext cx="10969625" cy="4062651"/>
          </a:xfrm>
          <a:prstGeom prst="rect">
            <a:avLst/>
          </a:prstGeom>
          <a:solidFill>
            <a:schemeClr val="bg1"/>
          </a:solidFill>
          <a:ln>
            <a:noFill/>
          </a:ln>
          <a:effectLst/>
        </p:spPr>
        <p:txBody>
          <a:bodyPr lIns="182880" tIns="182880" rIns="182880" bIns="182880">
            <a:spAutoFit/>
          </a:bodyPr>
          <a:lstStyle/>
          <a:p>
            <a:pPr algn="just" eaLnBrk="1" hangingPunct="1"/>
            <a:r>
              <a:rPr lang="en-US" dirty="0"/>
              <a:t>A comprehensive technology stack for skin cancer detection using machine learning typically involves a range of tools and frameworks. Python serves as the primary programming language due to its extensive support for machine learning libraries. Libraries such as Numpy and Pandas are employed for efficient data manipulation and analysis. Scikit-learn offers a diverse set of tools for machine learning tasks, while TensorFlow or PyTorch, along with Keras, are commonly used for building and training neural networks. OpenCV plays a crucial role in image processing tasks, essential for preprocessing skin images-image provides additional algorithms specifically designed for image processing. </a:t>
            </a:r>
            <a:endParaRPr lang="en-US" dirty="0">
              <a:solidFill>
                <a:prstClr val="black"/>
              </a:solidFill>
              <a:latin typeface="Bahnschrift" panose="020B0502040204020203" pitchFamily="34" charset="0"/>
            </a:endParaRPr>
          </a:p>
        </p:txBody>
      </p:sp>
      <p:sp>
        <p:nvSpPr>
          <p:cNvPr id="2245" name="Text Box 197"/>
          <p:cNvSpPr txBox="1">
            <a:spLocks noChangeArrowheads="1"/>
          </p:cNvSpPr>
          <p:nvPr/>
        </p:nvSpPr>
        <p:spPr bwMode="auto">
          <a:xfrm>
            <a:off x="8177349" y="15084490"/>
            <a:ext cx="10969625" cy="4801314"/>
          </a:xfrm>
          <a:prstGeom prst="rect">
            <a:avLst/>
          </a:prstGeom>
          <a:solidFill>
            <a:schemeClr val="bg1"/>
          </a:solidFill>
          <a:ln>
            <a:noFill/>
          </a:ln>
          <a:effectLst/>
        </p:spPr>
        <p:txBody>
          <a:bodyPr lIns="182880" tIns="182880" rIns="182880" bIns="182880">
            <a:spAutoFit/>
          </a:bodyPr>
          <a:lstStyle/>
          <a:p>
            <a:pPr algn="just"/>
            <a:r>
              <a:rPr lang="en-US" dirty="0"/>
              <a:t>Building a machine learning model for skin cancer detection involves using various libraries and tools. The specific dependencies can vary based on the chosen programming language and framework. Here's a general list of dependencies for a Python-based machine learning project using popular libraries:</a:t>
            </a:r>
          </a:p>
          <a:p>
            <a:r>
              <a:rPr lang="en-US" b="1" dirty="0"/>
              <a:t>Programming Language:</a:t>
            </a:r>
            <a:endParaRPr lang="en-US" dirty="0"/>
          </a:p>
          <a:p>
            <a:pPr lvl="1"/>
            <a:r>
              <a:rPr lang="en-US" dirty="0"/>
              <a:t>Python: The primary language for most machine learning projects.</a:t>
            </a:r>
          </a:p>
          <a:p>
            <a:r>
              <a:rPr lang="en-US" b="1" dirty="0"/>
              <a:t>Libraries and Frameworks:</a:t>
            </a:r>
            <a:endParaRPr lang="en-US" dirty="0"/>
          </a:p>
          <a:p>
            <a:pPr lvl="1"/>
            <a:r>
              <a:rPr lang="en-US" b="1" dirty="0"/>
              <a:t>NumPy and Pandas:</a:t>
            </a:r>
            <a:endParaRPr lang="en-US" dirty="0"/>
          </a:p>
          <a:p>
            <a:pPr lvl="2"/>
            <a:r>
              <a:rPr lang="en-US" dirty="0"/>
              <a:t>NumPy: For numerical operations.</a:t>
            </a:r>
          </a:p>
          <a:p>
            <a:pPr lvl="2"/>
            <a:r>
              <a:rPr lang="en-US" dirty="0"/>
              <a:t>Pandas: For data manipulation and analysis.</a:t>
            </a:r>
          </a:p>
          <a:p>
            <a:pPr eaLnBrk="1" hangingPunct="1"/>
            <a:endParaRPr lang="en-US" dirty="0">
              <a:latin typeface="Bahnschrift" panose="020B0502040204020203" pitchFamily="34" charset="0"/>
            </a:endParaRPr>
          </a:p>
        </p:txBody>
      </p:sp>
      <p:sp>
        <p:nvSpPr>
          <p:cNvPr id="2246" name="Text Box 198"/>
          <p:cNvSpPr txBox="1">
            <a:spLocks noChangeArrowheads="1"/>
          </p:cNvSpPr>
          <p:nvPr/>
        </p:nvSpPr>
        <p:spPr bwMode="auto">
          <a:xfrm>
            <a:off x="32335660" y="14375106"/>
            <a:ext cx="11053913" cy="3397853"/>
          </a:xfrm>
          <a:prstGeom prst="rect">
            <a:avLst/>
          </a:prstGeom>
          <a:solidFill>
            <a:schemeClr val="bg1"/>
          </a:solidFill>
          <a:ln>
            <a:noFill/>
          </a:ln>
          <a:effectLst/>
        </p:spPr>
        <p:txBody>
          <a:bodyPr wrap="square" lIns="182880" tIns="182880" rIns="182880" bIns="182880">
            <a:spAutoFit/>
          </a:bodyPr>
          <a:lstStyle/>
          <a:p>
            <a:pPr marL="285750" lvl="0" indent="-285750" algn="just">
              <a:lnSpc>
                <a:spcPct val="90000"/>
              </a:lnSpc>
              <a:spcBef>
                <a:spcPts val="0"/>
              </a:spcBef>
              <a:spcAft>
                <a:spcPts val="0"/>
              </a:spcAft>
              <a:buClr>
                <a:schemeClr val="dk1"/>
              </a:buClr>
              <a:buSzPts val="1600"/>
              <a:buFont typeface="Noto Sans Symbols"/>
              <a:buChar char="⮚"/>
            </a:pPr>
            <a:br>
              <a:rPr lang="en-US" dirty="0"/>
            </a:br>
            <a:r>
              <a:rPr lang="en-US" dirty="0"/>
              <a:t>Skin cancer detection using machine learning has several impactful use cases, contributing to early diagnosis and improved patient outcomes. Some key use cases include:</a:t>
            </a:r>
          </a:p>
          <a:p>
            <a:pPr marL="285750" lvl="0" indent="-285750">
              <a:lnSpc>
                <a:spcPct val="90000"/>
              </a:lnSpc>
              <a:spcBef>
                <a:spcPts val="0"/>
              </a:spcBef>
              <a:spcAft>
                <a:spcPts val="0"/>
              </a:spcAft>
              <a:buClr>
                <a:schemeClr val="dk1"/>
              </a:buClr>
              <a:buSzPts val="1600"/>
              <a:buFont typeface="Noto Sans Symbols"/>
              <a:buChar char="⮚"/>
            </a:pPr>
            <a:r>
              <a:rPr lang="en-US" dirty="0">
                <a:latin typeface="Bahnschrift" panose="020B0502040204020203" pitchFamily="34" charset="0"/>
                <a:ea typeface="Calibri" panose="020F0502020204030204" pitchFamily="34" charset="0"/>
                <a:cs typeface="Calibri" panose="020F0502020204030204" pitchFamily="34" charset="0"/>
              </a:rPr>
              <a:t>       1.</a:t>
            </a:r>
            <a:r>
              <a:rPr lang="en-IN" b="1" dirty="0"/>
              <a:t> Automated Screening</a:t>
            </a:r>
          </a:p>
          <a:p>
            <a:pPr marL="285750" lvl="0" indent="-285750">
              <a:lnSpc>
                <a:spcPct val="90000"/>
              </a:lnSpc>
              <a:spcBef>
                <a:spcPts val="0"/>
              </a:spcBef>
              <a:spcAft>
                <a:spcPts val="0"/>
              </a:spcAft>
              <a:buClr>
                <a:schemeClr val="dk1"/>
              </a:buClr>
              <a:buSzPts val="1600"/>
              <a:buFont typeface="Noto Sans Symbols"/>
              <a:buChar char="⮚"/>
            </a:pPr>
            <a:r>
              <a:rPr lang="en-US" b="1" dirty="0">
                <a:latin typeface="Bahnschrift" panose="020B0502040204020203" pitchFamily="34" charset="0"/>
                <a:ea typeface="Calibri" panose="020F0502020204030204" pitchFamily="34" charset="0"/>
                <a:cs typeface="Calibri" panose="020F0502020204030204" pitchFamily="34" charset="0"/>
              </a:rPr>
              <a:t>       2.</a:t>
            </a:r>
            <a:r>
              <a:rPr lang="en-IN" b="1" dirty="0"/>
              <a:t> Assistive Diagnosis for Dermatologists</a:t>
            </a:r>
          </a:p>
          <a:p>
            <a:pPr marL="285750" lvl="0" indent="-285750">
              <a:lnSpc>
                <a:spcPct val="90000"/>
              </a:lnSpc>
              <a:spcBef>
                <a:spcPts val="0"/>
              </a:spcBef>
              <a:spcAft>
                <a:spcPts val="0"/>
              </a:spcAft>
              <a:buClr>
                <a:schemeClr val="dk1"/>
              </a:buClr>
              <a:buSzPts val="1600"/>
              <a:buFont typeface="Noto Sans Symbols"/>
              <a:buChar char="⮚"/>
            </a:pPr>
            <a:r>
              <a:rPr lang="en-US" b="1" dirty="0">
                <a:latin typeface="Bahnschrift" panose="020B0502040204020203" pitchFamily="34" charset="0"/>
                <a:ea typeface="Calibri" panose="020F0502020204030204" pitchFamily="34" charset="0"/>
                <a:cs typeface="Calibri" panose="020F0502020204030204" pitchFamily="34" charset="0"/>
              </a:rPr>
              <a:t>       3.</a:t>
            </a:r>
            <a:r>
              <a:rPr lang="en-IN" b="1" dirty="0"/>
              <a:t> Telemedicine and Remote Consultations</a:t>
            </a:r>
          </a:p>
          <a:p>
            <a:pPr marL="285750" lvl="0" indent="-285750">
              <a:lnSpc>
                <a:spcPct val="90000"/>
              </a:lnSpc>
              <a:spcBef>
                <a:spcPts val="0"/>
              </a:spcBef>
              <a:spcAft>
                <a:spcPts val="0"/>
              </a:spcAft>
              <a:buClr>
                <a:schemeClr val="dk1"/>
              </a:buClr>
              <a:buSzPts val="1600"/>
              <a:buFont typeface="Noto Sans Symbols"/>
              <a:buChar char="⮚"/>
            </a:pPr>
            <a:r>
              <a:rPr lang="en-US" b="1" dirty="0">
                <a:latin typeface="Bahnschrift" panose="020B0502040204020203" pitchFamily="34" charset="0"/>
                <a:ea typeface="Calibri" panose="020F0502020204030204" pitchFamily="34" charset="0"/>
                <a:cs typeface="Calibri" panose="020F0502020204030204" pitchFamily="34" charset="0"/>
              </a:rPr>
              <a:t>       4.</a:t>
            </a:r>
            <a:r>
              <a:rPr lang="en-IN" b="1" dirty="0"/>
              <a:t> Population Screening Programs</a:t>
            </a:r>
            <a:endParaRPr lang="en-GB" dirty="0">
              <a:latin typeface="Bahnschrift" panose="020B0502040204020203" pitchFamily="34" charset="0"/>
              <a:ea typeface="Calibri" panose="020F0502020204030204" pitchFamily="34" charset="0"/>
              <a:cs typeface="Calibri" panose="020F0502020204030204" pitchFamily="34" charset="0"/>
            </a:endParaRPr>
          </a:p>
          <a:p>
            <a:pPr eaLnBrk="1" hangingPunct="1"/>
            <a:endParaRPr lang="en-US" dirty="0">
              <a:latin typeface="Bahnschrift" panose="020B0502040204020203" pitchFamily="34" charset="0"/>
            </a:endParaRPr>
          </a:p>
        </p:txBody>
      </p:sp>
      <p:sp>
        <p:nvSpPr>
          <p:cNvPr id="2247" name="Text Box 199"/>
          <p:cNvSpPr txBox="1">
            <a:spLocks noChangeArrowheads="1"/>
          </p:cNvSpPr>
          <p:nvPr/>
        </p:nvSpPr>
        <p:spPr bwMode="auto">
          <a:xfrm>
            <a:off x="8229600" y="4750828"/>
            <a:ext cx="10969625" cy="7017306"/>
          </a:xfrm>
          <a:prstGeom prst="rect">
            <a:avLst/>
          </a:prstGeom>
          <a:solidFill>
            <a:schemeClr val="bg1"/>
          </a:solidFill>
          <a:ln>
            <a:noFill/>
          </a:ln>
          <a:effectLst/>
        </p:spPr>
        <p:txBody>
          <a:bodyPr lIns="182880" tIns="182880" rIns="182880" bIns="182880">
            <a:spAutoFit/>
          </a:bodyPr>
          <a:lstStyle/>
          <a:p>
            <a:pPr algn="just" eaLnBrk="1" hangingPunct="1"/>
            <a:r>
              <a:rPr lang="en-US" b="0" i="0" dirty="0">
                <a:solidFill>
                  <a:srgbClr val="374151"/>
                </a:solidFill>
                <a:effectLst/>
                <a:latin typeface="Söhne"/>
              </a:rPr>
              <a:t>The solution for skin cancer detection using machine learning involves a systematic approach to leverage advanced technologies for early and accurate identification of malignant lesions. Initially, a diverse dataset of dermatoscopic images, encompassing both benign and malignant cases, is collected and preprocessed to standardize and enhance relevant features. Employing image segmentation techniques isolates the region of interest, enabling focused analysis. Feature extraction follows, utilizing deep learning techniques such as Convolutional Neural Networks (CNNs) to automatically discern critical characteristics.</a:t>
            </a:r>
            <a:r>
              <a:rPr lang="en-US" dirty="0"/>
              <a:t> The use of deep learning models, on large datasets, further contributes to the robustness of skin cancer detection systems. These solutions often come equipped with metrics such as accuracy, precision, and recall, providing a quantitative assessment of their performance. While not a replacement for professional medical diagnosis, these machine learning solutions can serve as valuable tools, assisting healthcare professionals in prioritizing cases and improving overall diagnostic efficiency. Deploying such systems requires careful consideration of ethical and regulatory aspects, as well as collaboration with healthcare experts to ensure responsible and effective integration into clinical workflows.</a:t>
            </a:r>
            <a:endParaRPr lang="en-US" dirty="0">
              <a:solidFill>
                <a:schemeClr val="tx1"/>
              </a:solidFill>
              <a:latin typeface="Bahnschrift" panose="020B0502040204020203" pitchFamily="34" charset="0"/>
            </a:endParaRPr>
          </a:p>
        </p:txBody>
      </p:sp>
      <p:sp>
        <p:nvSpPr>
          <p:cNvPr id="3" name="Rectangle 2">
            <a:extLst>
              <a:ext uri="{FF2B5EF4-FFF2-40B4-BE49-F238E27FC236}">
                <a16:creationId xmlns:a16="http://schemas.microsoft.com/office/drawing/2014/main" id="{E77EE699-DA9B-39B7-A159-E0E5B7117664}"/>
              </a:ext>
            </a:extLst>
          </p:cNvPr>
          <p:cNvSpPr/>
          <p:nvPr/>
        </p:nvSpPr>
        <p:spPr bwMode="auto">
          <a:xfrm>
            <a:off x="19571565" y="9067800"/>
            <a:ext cx="11690077" cy="1193988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dirty="0">
              <a:ln>
                <a:noFill/>
              </a:ln>
              <a:solidFill>
                <a:schemeClr val="tx1"/>
              </a:solidFill>
              <a:effectLst/>
              <a:latin typeface="Arial" charset="0"/>
            </a:endParaRPr>
          </a:p>
        </p:txBody>
      </p:sp>
      <p:sp>
        <p:nvSpPr>
          <p:cNvPr id="8" name="TextBox 7"/>
          <p:cNvSpPr txBox="1"/>
          <p:nvPr/>
        </p:nvSpPr>
        <p:spPr>
          <a:xfrm>
            <a:off x="381001" y="15121195"/>
            <a:ext cx="6478844" cy="2677656"/>
          </a:xfrm>
          <a:prstGeom prst="rect">
            <a:avLst/>
          </a:prstGeom>
          <a:noFill/>
        </p:spPr>
        <p:txBody>
          <a:bodyPr wrap="square" rtlCol="0">
            <a:spAutoFit/>
          </a:bodyPr>
          <a:lstStyle/>
          <a:p>
            <a:r>
              <a:rPr lang="en-US" dirty="0">
                <a:solidFill>
                  <a:schemeClr val="bg1"/>
                </a:solidFill>
              </a:rPr>
              <a:t>[ABHISHEK KUMAR,VTU20712,7004312630]</a:t>
            </a:r>
          </a:p>
          <a:p>
            <a:endParaRPr lang="en-US" dirty="0">
              <a:solidFill>
                <a:schemeClr val="bg1"/>
              </a:solidFill>
            </a:endParaRPr>
          </a:p>
          <a:p>
            <a:r>
              <a:rPr lang="en-US" dirty="0">
                <a:solidFill>
                  <a:schemeClr val="bg1"/>
                </a:solidFill>
              </a:rPr>
              <a:t>[RAMA KRISHNA REDDY,VTU20745,9391573677]</a:t>
            </a:r>
          </a:p>
          <a:p>
            <a:endParaRPr lang="en-US" dirty="0">
              <a:solidFill>
                <a:schemeClr val="bg1"/>
              </a:solidFill>
            </a:endParaRPr>
          </a:p>
          <a:p>
            <a:r>
              <a:rPr lang="en-US" dirty="0">
                <a:solidFill>
                  <a:schemeClr val="bg1"/>
                </a:solidFill>
              </a:rPr>
              <a:t>[BANDI ANOD KUMAR REDDY,VTU20428,6302797874]</a:t>
            </a:r>
            <a:endParaRPr lang="en-IN" dirty="0">
              <a:solidFill>
                <a:schemeClr val="bg1"/>
              </a:solidFill>
            </a:endParaRPr>
          </a:p>
        </p:txBody>
      </p:sp>
      <p:sp>
        <p:nvSpPr>
          <p:cNvPr id="11" name="TextBox 10"/>
          <p:cNvSpPr txBox="1"/>
          <p:nvPr/>
        </p:nvSpPr>
        <p:spPr>
          <a:xfrm>
            <a:off x="33373062" y="18994851"/>
            <a:ext cx="7317306" cy="2677656"/>
          </a:xfrm>
          <a:prstGeom prst="rect">
            <a:avLst/>
          </a:prstGeom>
          <a:noFill/>
        </p:spPr>
        <p:txBody>
          <a:bodyPr wrap="square" rtlCol="0">
            <a:spAutoFit/>
          </a:bodyPr>
          <a:lstStyle/>
          <a:p>
            <a:r>
              <a:rPr lang="en-US" dirty="0"/>
              <a:t>1.Project Supervisor Name/ Designation: </a:t>
            </a:r>
            <a:r>
              <a:rPr lang="en-US" dirty="0" err="1"/>
              <a:t>Dr.R.Srinivasan</a:t>
            </a:r>
            <a:r>
              <a:rPr lang="en-US" dirty="0"/>
              <a:t>/</a:t>
            </a:r>
            <a:r>
              <a:rPr lang="en-US" dirty="0" err="1"/>
              <a:t>Proffesor</a:t>
            </a:r>
            <a:endParaRPr lang="en-US" dirty="0"/>
          </a:p>
          <a:p>
            <a:endParaRPr lang="en-US" dirty="0"/>
          </a:p>
          <a:p>
            <a:r>
              <a:rPr lang="en-US" dirty="0"/>
              <a:t>2.Project Supervisor Contact No:9840219515</a:t>
            </a:r>
          </a:p>
          <a:p>
            <a:endParaRPr lang="en-US" dirty="0"/>
          </a:p>
          <a:p>
            <a:r>
              <a:rPr lang="en-US" dirty="0"/>
              <a:t>3.Project Supervisor Mail ID:</a:t>
            </a:r>
          </a:p>
          <a:p>
            <a:r>
              <a:rPr lang="en-US" dirty="0"/>
              <a:t>Srinivasan@veltech.edu.in</a:t>
            </a:r>
            <a:endParaRPr lang="en-IN" dirty="0"/>
          </a:p>
        </p:txBody>
      </p:sp>
      <p:sp>
        <p:nvSpPr>
          <p:cNvPr id="13" name="Rectangle 12"/>
          <p:cNvSpPr/>
          <p:nvPr/>
        </p:nvSpPr>
        <p:spPr bwMode="auto">
          <a:xfrm>
            <a:off x="32613600" y="18994851"/>
            <a:ext cx="10128245" cy="26776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389438"/>
            <a:r>
              <a:rPr lang="en-US" b="1"/>
              <a:t>INTEL AI HACKATHON</a:t>
            </a:r>
          </a:p>
          <a:p>
            <a:pPr defTabSz="4389438"/>
            <a:endParaRPr lang="en-US" b="1" dirty="0"/>
          </a:p>
          <a:p>
            <a:pPr defTabSz="4389438"/>
            <a:endParaRPr lang="en-US" b="1" dirty="0"/>
          </a:p>
          <a:p>
            <a:pPr defTabSz="4389438"/>
            <a:r>
              <a:rPr lang="en-US" b="1" dirty="0"/>
              <a:t>COMPUTER SCIENCE AND DESIGN</a:t>
            </a:r>
          </a:p>
          <a:p>
            <a:pPr defTabSz="4389438"/>
            <a:endParaRPr lang="en-US" b="1" dirty="0"/>
          </a:p>
          <a:p>
            <a:pPr defTabSz="4389438"/>
            <a:endParaRPr lang="en-US" b="1" dirty="0"/>
          </a:p>
          <a:p>
            <a:pPr defTabSz="4389438"/>
            <a:endParaRPr lang="en-US" b="1" dirty="0"/>
          </a:p>
        </p:txBody>
      </p:sp>
      <p:pic>
        <p:nvPicPr>
          <p:cNvPr id="14" name="Picture 13"/>
          <p:cNvPicPr>
            <a:picLocks noChangeAspect="1"/>
          </p:cNvPicPr>
          <p:nvPr/>
        </p:nvPicPr>
        <p:blipFill>
          <a:blip r:embed="rId2"/>
          <a:stretch>
            <a:fillRect/>
          </a:stretch>
        </p:blipFill>
        <p:spPr>
          <a:xfrm>
            <a:off x="32335660" y="9911593"/>
            <a:ext cx="5079424" cy="2575842"/>
          </a:xfrm>
          <a:prstGeom prst="rect">
            <a:avLst/>
          </a:prstGeom>
        </p:spPr>
      </p:pic>
      <p:pic>
        <p:nvPicPr>
          <p:cNvPr id="15" name="Picture 14"/>
          <p:cNvPicPr>
            <a:picLocks noChangeAspect="1"/>
          </p:cNvPicPr>
          <p:nvPr/>
        </p:nvPicPr>
        <p:blipFill>
          <a:blip r:embed="rId3"/>
          <a:stretch>
            <a:fillRect/>
          </a:stretch>
        </p:blipFill>
        <p:spPr>
          <a:xfrm>
            <a:off x="38051137" y="9976094"/>
            <a:ext cx="4690708" cy="2530935"/>
          </a:xfrm>
          <a:prstGeom prst="rect">
            <a:avLst/>
          </a:prstGeom>
        </p:spPr>
      </p:pic>
      <p:sp>
        <p:nvSpPr>
          <p:cNvPr id="16" name="TextBox 15"/>
          <p:cNvSpPr txBox="1"/>
          <p:nvPr/>
        </p:nvSpPr>
        <p:spPr>
          <a:xfrm>
            <a:off x="15674431" y="152573"/>
            <a:ext cx="20574000" cy="1032459"/>
          </a:xfrm>
          <a:prstGeom prst="rect">
            <a:avLst/>
          </a:prstGeom>
          <a:noFill/>
        </p:spPr>
        <p:txBody>
          <a:bodyPr wrap="square" rtlCol="0">
            <a:spAutoFit/>
          </a:bodyPr>
          <a:lstStyle/>
          <a:p>
            <a:r>
              <a:rPr lang="en-US" sz="6000" dirty="0">
                <a:solidFill>
                  <a:schemeClr val="bg1"/>
                </a:solidFill>
              </a:rPr>
              <a:t>SKIN CANCER DETECTION USING MACHINE LEARNING</a:t>
            </a:r>
            <a:endParaRPr lang="en-IN" sz="6000" dirty="0">
              <a:solidFill>
                <a:schemeClr val="bg1"/>
              </a:solidFill>
            </a:endParaRPr>
          </a:p>
        </p:txBody>
      </p:sp>
      <p:sp>
        <p:nvSpPr>
          <p:cNvPr id="17" name="TextBox 16"/>
          <p:cNvSpPr txBox="1"/>
          <p:nvPr/>
        </p:nvSpPr>
        <p:spPr>
          <a:xfrm>
            <a:off x="32294981" y="12823330"/>
            <a:ext cx="5079424" cy="461665"/>
          </a:xfrm>
          <a:prstGeom prst="rect">
            <a:avLst/>
          </a:prstGeom>
          <a:noFill/>
        </p:spPr>
        <p:txBody>
          <a:bodyPr wrap="square" rtlCol="0">
            <a:spAutoFit/>
          </a:bodyPr>
          <a:lstStyle/>
          <a:p>
            <a:r>
              <a:rPr lang="en-US" b="1" dirty="0"/>
              <a:t>Figure 1</a:t>
            </a:r>
            <a:r>
              <a:rPr lang="en-US" dirty="0"/>
              <a:t>.Machine Learning</a:t>
            </a:r>
          </a:p>
        </p:txBody>
      </p:sp>
      <p:pic>
        <p:nvPicPr>
          <p:cNvPr id="1026" name="Picture 2" descr="Melanoma Skin Cancer Detection Method Based on Adaptive Principal  Curvature, Colour Normalisation and Feature Extraction with the ABCD Rule |  Journal of Imaging Informatics in Medic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6437" y="10363201"/>
            <a:ext cx="10249988" cy="1064448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0116800" y="21259800"/>
            <a:ext cx="7758688" cy="461665"/>
          </a:xfrm>
          <a:prstGeom prst="rect">
            <a:avLst/>
          </a:prstGeom>
          <a:noFill/>
        </p:spPr>
        <p:txBody>
          <a:bodyPr wrap="square" rtlCol="0">
            <a:spAutoFit/>
          </a:bodyPr>
          <a:lstStyle/>
          <a:p>
            <a:r>
              <a:rPr lang="en-US" b="1" dirty="0"/>
              <a:t>Flow Chart 1 </a:t>
            </a:r>
            <a:r>
              <a:rPr lang="en-US" dirty="0"/>
              <a:t>:Detecting the target</a:t>
            </a:r>
            <a:endParaRPr lang="en-IN" dirty="0"/>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1951</TotalTime>
  <Words>719</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Bahnschrift</vt:lpstr>
      <vt:lpstr>Calibri</vt:lpstr>
      <vt:lpstr>Noto Sans Symbols</vt:lpstr>
      <vt:lpstr>Söhne</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ABHISHEK KUMAR</cp:lastModifiedBy>
  <cp:revision>78</cp:revision>
  <dcterms:created xsi:type="dcterms:W3CDTF">2008-05-03T03:01:56Z</dcterms:created>
  <dcterms:modified xsi:type="dcterms:W3CDTF">2024-04-02T11:30:44Z</dcterms:modified>
</cp:coreProperties>
</file>