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2"/>
  </p:notesMasterIdLst>
  <p:handoutMasterIdLst>
    <p:handoutMasterId r:id="rId33"/>
  </p:handoutMasterIdLst>
  <p:sldIdLst>
    <p:sldId id="287" r:id="rId2"/>
    <p:sldId id="295" r:id="rId3"/>
    <p:sldId id="296" r:id="rId4"/>
    <p:sldId id="333" r:id="rId5"/>
    <p:sldId id="297" r:id="rId6"/>
    <p:sldId id="298" r:id="rId7"/>
    <p:sldId id="301" r:id="rId8"/>
    <p:sldId id="302" r:id="rId9"/>
    <p:sldId id="306" r:id="rId10"/>
    <p:sldId id="307" r:id="rId11"/>
    <p:sldId id="308" r:id="rId12"/>
    <p:sldId id="334" r:id="rId13"/>
    <p:sldId id="309" r:id="rId14"/>
    <p:sldId id="310" r:id="rId15"/>
    <p:sldId id="311" r:id="rId16"/>
    <p:sldId id="312" r:id="rId17"/>
    <p:sldId id="315" r:id="rId18"/>
    <p:sldId id="319" r:id="rId19"/>
    <p:sldId id="320" r:id="rId20"/>
    <p:sldId id="328" r:id="rId21"/>
    <p:sldId id="329" r:id="rId22"/>
    <p:sldId id="330" r:id="rId23"/>
    <p:sldId id="322" r:id="rId24"/>
    <p:sldId id="331" r:id="rId25"/>
    <p:sldId id="323" r:id="rId26"/>
    <p:sldId id="332" r:id="rId27"/>
    <p:sldId id="325" r:id="rId28"/>
    <p:sldId id="326" r:id="rId29"/>
    <p:sldId id="317" r:id="rId30"/>
    <p:sldId id="294" r:id="rId31"/>
  </p:sldIdLst>
  <p:sldSz cx="18288000" cy="10287000"/>
  <p:notesSz cx="6858000" cy="9144000"/>
  <p:embeddedFontLst>
    <p:embeddedFont>
      <p:font typeface="Cambria" panose="02040503050406030204" pitchFamily="18"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79D48C-61EC-44BE-B5F9-9283D9093F17}">
          <p14:sldIdLst>
            <p14:sldId id="287"/>
            <p14:sldId id="295"/>
            <p14:sldId id="296"/>
            <p14:sldId id="333"/>
            <p14:sldId id="297"/>
            <p14:sldId id="298"/>
            <p14:sldId id="301"/>
            <p14:sldId id="302"/>
            <p14:sldId id="306"/>
            <p14:sldId id="307"/>
            <p14:sldId id="308"/>
            <p14:sldId id="334"/>
            <p14:sldId id="309"/>
            <p14:sldId id="310"/>
            <p14:sldId id="311"/>
            <p14:sldId id="312"/>
            <p14:sldId id="315"/>
            <p14:sldId id="319"/>
            <p14:sldId id="320"/>
          </p14:sldIdLst>
        </p14:section>
        <p14:section name="Untitled Section" id="{630E65F9-1F8A-41E1-8D00-80C781CAF777}">
          <p14:sldIdLst>
            <p14:sldId id="328"/>
            <p14:sldId id="329"/>
            <p14:sldId id="330"/>
            <p14:sldId id="322"/>
            <p14:sldId id="331"/>
            <p14:sldId id="323"/>
            <p14:sldId id="332"/>
            <p14:sldId id="325"/>
            <p14:sldId id="326"/>
            <p14:sldId id="31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4/2/2024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995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4437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2,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2,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2,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2,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2,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2,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2,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2,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2,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2,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2,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2,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tu20428@veltech.edu.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2672" y="2009983"/>
            <a:ext cx="17415164" cy="3067506"/>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  AND  ENGINEERING</a:t>
            </a:r>
          </a:p>
          <a:p>
            <a:pPr marL="12065" marR="5080" algn="ctr">
              <a:lnSpc>
                <a:spcPct val="101600"/>
              </a:lnSpc>
              <a:spcBef>
                <a:spcPts val="70"/>
              </a:spcBef>
            </a:pPr>
            <a:r>
              <a:rPr lang="en-IN" sz="2000" b="1" spc="-5" dirty="0">
                <a:latin typeface="Times New Roman" pitchFamily="18" charset="0"/>
                <a:cs typeface="Times New Roman" pitchFamily="18" charset="0"/>
              </a:rPr>
              <a:t>VELTECH UNIVERSITY(CHENNAI)</a:t>
            </a:r>
          </a:p>
          <a:p>
            <a:pPr marL="12065" marR="5080" algn="ctr">
              <a:lnSpc>
                <a:spcPct val="101600"/>
              </a:lnSpc>
              <a:spcBef>
                <a:spcPts val="70"/>
              </a:spcBef>
            </a:pPr>
            <a:r>
              <a:rPr lang="en-IN" sz="2000" b="1" spc="-5" dirty="0">
                <a:latin typeface="Times New Roman" pitchFamily="18" charset="0"/>
                <a:cs typeface="Times New Roman" pitchFamily="18" charset="0"/>
              </a:rPr>
              <a:t>LAKSHYA (TEAM NAME)</a:t>
            </a:r>
          </a:p>
          <a:p>
            <a:pPr marL="12065" marR="5080" algn="ctr">
              <a:lnSpc>
                <a:spcPct val="101600"/>
              </a:lnSpc>
              <a:spcBef>
                <a:spcPts val="70"/>
              </a:spcBef>
            </a:pPr>
            <a:r>
              <a:rPr lang="en-IN" sz="2000" b="1" spc="-5" dirty="0">
                <a:latin typeface="Times New Roman" pitchFamily="18" charset="0"/>
                <a:cs typeface="Times New Roman" pitchFamily="18" charset="0"/>
              </a:rPr>
              <a:t>INTEL AI HACKATHON</a:t>
            </a:r>
          </a:p>
          <a:p>
            <a:pPr marL="12065" marR="5080" algn="ctr">
              <a:lnSpc>
                <a:spcPct val="101600"/>
              </a:lnSpc>
              <a:spcBef>
                <a:spcPts val="70"/>
              </a:spcBef>
            </a:pPr>
            <a:r>
              <a:rPr lang="en-IN" sz="2000" b="1" spc="-5" dirty="0">
                <a:latin typeface="Times New Roman" pitchFamily="18" charset="0"/>
                <a:cs typeface="Times New Roman" pitchFamily="18" charset="0"/>
              </a:rPr>
              <a:t>2024</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“SKIN CANCER DETECTION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pitchFamily="18" charset="0"/>
                <a:cs typeface="Times New Roman" pitchFamily="18" charset="0"/>
              </a:rPr>
              <a:t>1.ABHISHEK KUMAR (vtu20712@veltech.edu.in)	</a:t>
            </a:r>
          </a:p>
          <a:p>
            <a:r>
              <a:rPr lang="en-IN" sz="2000" dirty="0">
                <a:latin typeface="Times New Roman" pitchFamily="18" charset="0"/>
                <a:cs typeface="Times New Roman" pitchFamily="18" charset="0"/>
              </a:rPr>
              <a:t>2.RAMAKRISHNA REDDY (vtu20745@veltech.edu.in)</a:t>
            </a:r>
          </a:p>
          <a:p>
            <a:r>
              <a:rPr lang="en-IN" sz="2000" dirty="0">
                <a:latin typeface="Times New Roman" pitchFamily="18" charset="0"/>
                <a:cs typeface="Times New Roman" pitchFamily="18" charset="0"/>
              </a:rPr>
              <a:t>3.BANDI ANOD KUMAR REDDY (</a:t>
            </a:r>
            <a:r>
              <a:rPr lang="en-IN" sz="2000" dirty="0">
                <a:latin typeface="Times New Roman" pitchFamily="18" charset="0"/>
                <a:cs typeface="Times New Roman" pitchFamily="18" charset="0"/>
                <a:hlinkClick r:id="rId3"/>
              </a:rPr>
              <a:t>vtu20428@veltech.edu.in</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4.NAVEEN REDDY(vtu20906@veltech.edu.in)</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HACKATHON</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r>
              <a:rPr lang="en-US" dirty="0"/>
              <a:t>15-02-24</a:t>
            </a:r>
          </a:p>
        </p:txBody>
      </p:sp>
      <p:pic>
        <p:nvPicPr>
          <p:cNvPr id="7" name="Picture 6">
            <a:extLst>
              <a:ext uri="{FF2B5EF4-FFF2-40B4-BE49-F238E27FC236}">
                <a16:creationId xmlns:a16="http://schemas.microsoft.com/office/drawing/2014/main" id="{9FD47762-4AA2-928E-4D6C-B4795C2C1A0C}"/>
              </a:ext>
            </a:extLst>
          </p:cNvPr>
          <p:cNvPicPr>
            <a:picLocks noChangeAspect="1"/>
          </p:cNvPicPr>
          <p:nvPr/>
        </p:nvPicPr>
        <p:blipFill>
          <a:blip r:embed="rId4"/>
          <a:stretch>
            <a:fillRect/>
          </a:stretch>
        </p:blipFill>
        <p:spPr>
          <a:xfrm>
            <a:off x="5529278" y="275978"/>
            <a:ext cx="7481328" cy="1734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498764" y="768927"/>
            <a:ext cx="16521545" cy="6186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Architecture Diagram:</a:t>
            </a:r>
          </a:p>
          <a:p>
            <a:pPr algn="l">
              <a:buFont typeface="+mj-lt"/>
              <a:buAutoNum type="arabicPeriod"/>
            </a:pPr>
            <a:r>
              <a:rPr lang="en-US" b="1" i="0" dirty="0">
                <a:solidFill>
                  <a:srgbClr val="374151"/>
                </a:solidFill>
                <a:effectLst/>
                <a:latin typeface="Söhne"/>
              </a:rPr>
              <a:t>Input Data: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Dermatology images serve as the input to the system.</a:t>
            </a:r>
          </a:p>
          <a:p>
            <a:pPr algn="l">
              <a:buFont typeface="+mj-lt"/>
              <a:buAutoNum type="arabicPeriod"/>
            </a:pPr>
            <a:r>
              <a:rPr lang="en-US" b="1" i="0" dirty="0">
                <a:solidFill>
                  <a:srgbClr val="374151"/>
                </a:solidFill>
                <a:effectLst/>
                <a:latin typeface="Söhne"/>
              </a:rPr>
              <a:t>Preprocessing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Prepares the input data through operations like resizing, normalization, and data augmentation.</a:t>
            </a:r>
          </a:p>
          <a:p>
            <a:pPr algn="l">
              <a:buFont typeface="+mj-lt"/>
              <a:buAutoNum type="arabicPeriod"/>
            </a:pPr>
            <a:r>
              <a:rPr lang="en-US" b="1" i="0" dirty="0">
                <a:solidFill>
                  <a:srgbClr val="374151"/>
                </a:solidFill>
                <a:effectLst/>
                <a:latin typeface="Söhne"/>
              </a:rPr>
              <a:t>Convolutional Neural Network (CNN):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core of the system, consisting of convolutional layers, activation functions, pooling layers, and fully connected layers.</a:t>
            </a:r>
          </a:p>
          <a:p>
            <a:pPr algn="l">
              <a:buFont typeface="+mj-lt"/>
              <a:buAutoNum type="arabicPeriod"/>
            </a:pPr>
            <a:r>
              <a:rPr lang="en-US" b="1" i="0" dirty="0">
                <a:solidFill>
                  <a:srgbClr val="374151"/>
                </a:solidFill>
                <a:effectLst/>
                <a:latin typeface="Söhne"/>
              </a:rPr>
              <a:t>Training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Implements training processes such as backpropagation and optimization to update the network parameters.</a:t>
            </a:r>
          </a:p>
          <a:p>
            <a:pPr algn="l">
              <a:buFont typeface="+mj-lt"/>
              <a:buAutoNum type="arabicPeriod"/>
            </a:pPr>
            <a:r>
              <a:rPr lang="en-US" b="1" i="0" dirty="0">
                <a:solidFill>
                  <a:srgbClr val="374151"/>
                </a:solidFill>
                <a:effectLst/>
                <a:latin typeface="Söhne"/>
              </a:rPr>
              <a:t>Validation Module: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Assesses the CNN's performance during training for tuning hyperparameters and preventing overfitting.</a:t>
            </a:r>
          </a:p>
          <a:p>
            <a:endParaRPr lang="en-US" sz="36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06931B7-6F77-8B6B-C99E-9293D4301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438" y="1730561"/>
            <a:ext cx="9158287" cy="7643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14E6D-F9E5-2A48-4C67-A5965D4ACDE6}"/>
              </a:ext>
            </a:extLst>
          </p:cNvPr>
          <p:cNvSpPr>
            <a:spLocks noGrp="1"/>
          </p:cNvSpPr>
          <p:nvPr>
            <p:ph type="dt" sz="half" idx="10"/>
          </p:nvPr>
        </p:nvSpPr>
        <p:spPr/>
        <p:txBody>
          <a:bodyPr/>
          <a:lstStyle/>
          <a:p>
            <a:fld id="{84B1D917-16EA-4D69-8845-9832B0C2F6AA}" type="datetime4">
              <a:rPr lang="en-US" smtClean="0"/>
              <a:pPr/>
              <a:t>April 2, 2024</a:t>
            </a:fld>
            <a:endParaRPr lang="en-US"/>
          </a:p>
        </p:txBody>
      </p:sp>
      <p:sp>
        <p:nvSpPr>
          <p:cNvPr id="3" name="Footer Placeholder 2">
            <a:extLst>
              <a:ext uri="{FF2B5EF4-FFF2-40B4-BE49-F238E27FC236}">
                <a16:creationId xmlns:a16="http://schemas.microsoft.com/office/drawing/2014/main" id="{BA673D93-59A2-5085-C956-71AF6AC90FCD}"/>
              </a:ext>
            </a:extLst>
          </p:cNvPr>
          <p:cNvSpPr>
            <a:spLocks noGrp="1"/>
          </p:cNvSpPr>
          <p:nvPr>
            <p:ph type="ftr" sz="quarter" idx="11"/>
          </p:nvPr>
        </p:nvSpPr>
        <p:spPr/>
        <p:txBody>
          <a:bodyPr/>
          <a:lstStyle/>
          <a:p>
            <a:r>
              <a:rPr lang="en-IN" dirty="0"/>
              <a:t>HACKATHON</a:t>
            </a:r>
          </a:p>
        </p:txBody>
      </p:sp>
      <p:sp>
        <p:nvSpPr>
          <p:cNvPr id="4" name="Slide Number Placeholder 3">
            <a:extLst>
              <a:ext uri="{FF2B5EF4-FFF2-40B4-BE49-F238E27FC236}">
                <a16:creationId xmlns:a16="http://schemas.microsoft.com/office/drawing/2014/main" id="{F7ED475E-C5E4-448A-D96C-DD0DBE1EEB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Rectangle 2">
            <a:extLst>
              <a:ext uri="{FF2B5EF4-FFF2-40B4-BE49-F238E27FC236}">
                <a16:creationId xmlns:a16="http://schemas.microsoft.com/office/drawing/2014/main" id="{BE70324F-AA7A-51A5-1C8F-66C97990D978}"/>
              </a:ext>
            </a:extLst>
          </p:cNvPr>
          <p:cNvSpPr>
            <a:spLocks noChangeArrowheads="1"/>
          </p:cNvSpPr>
          <p:nvPr/>
        </p:nvSpPr>
        <p:spPr bwMode="auto">
          <a:xfrm>
            <a:off x="5214937" y="1754102"/>
            <a:ext cx="2416799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BLOCK-DIAGRAM:</a:t>
            </a:r>
            <a:endParaRPr kumimoji="0" lang="en-US" altLang="en-US" sz="2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55EB7A05-3042-D22C-92D3-00B194A2C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78" y="3046125"/>
            <a:ext cx="4859088" cy="53867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B0B119B-5D14-2209-05AE-F13F1D62ADE8}"/>
              </a:ext>
            </a:extLst>
          </p:cNvPr>
          <p:cNvSpPr>
            <a:spLocks noChangeArrowheads="1"/>
          </p:cNvSpPr>
          <p:nvPr/>
        </p:nvSpPr>
        <p:spPr bwMode="auto">
          <a:xfrm>
            <a:off x="5214937" y="2055201"/>
            <a:ext cx="2416799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51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774378" y="594652"/>
            <a:ext cx="14970447" cy="397031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04041D-5B33-269E-D71D-5D674A1BE98B}"/>
              </a:ext>
            </a:extLst>
          </p:cNvPr>
          <p:cNvSpPr txBox="1"/>
          <p:nvPr/>
        </p:nvSpPr>
        <p:spPr>
          <a:xfrm>
            <a:off x="1271589" y="4958834"/>
            <a:ext cx="7008818" cy="283154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Data-flow Diagram:</a:t>
            </a:r>
          </a:p>
          <a:p>
            <a:pPr algn="l">
              <a:buFont typeface="Arial" panose="020B0604020202020204" pitchFamily="34" charset="0"/>
              <a:buChar char="•"/>
            </a:pPr>
            <a:r>
              <a:rPr lang="en-US" sz="2400" b="0" i="0" dirty="0">
                <a:solidFill>
                  <a:srgbClr val="374151"/>
                </a:solidFill>
                <a:effectLst/>
                <a:latin typeface="Söhne"/>
              </a:rPr>
              <a:t>Describes the flow of data between different modules or components of the skin cancer detection system.</a:t>
            </a:r>
          </a:p>
          <a:p>
            <a:pPr algn="l">
              <a:buFont typeface="Arial" panose="020B0604020202020204" pitchFamily="34" charset="0"/>
              <a:buChar char="•"/>
            </a:pPr>
            <a:r>
              <a:rPr lang="en-US" sz="2400" b="0" i="0" dirty="0">
                <a:solidFill>
                  <a:srgbClr val="374151"/>
                </a:solidFill>
                <a:effectLst/>
                <a:latin typeface="Söhne"/>
              </a:rPr>
              <a:t>Shows how data moves from the input (Dermatology Images) through various processing modules to the final output.</a:t>
            </a:r>
          </a:p>
          <a:p>
            <a:endParaRPr lang="en-US" sz="1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a:p>
            <a:endParaRPr lang="en-US" sz="8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590E54B-F775-7C25-D327-4C71B8D3E776}"/>
              </a:ext>
            </a:extLst>
          </p:cNvPr>
          <p:cNvPicPr>
            <a:picLocks noChangeAspect="1"/>
          </p:cNvPicPr>
          <p:nvPr/>
        </p:nvPicPr>
        <p:blipFill>
          <a:blip r:embed="rId2"/>
          <a:stretch>
            <a:fillRect/>
          </a:stretch>
        </p:blipFill>
        <p:spPr>
          <a:xfrm>
            <a:off x="8997083" y="1542697"/>
            <a:ext cx="8516539" cy="62476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3074" name="Picture 2" descr="PlantUML diagram">
            <a:extLst>
              <a:ext uri="{FF2B5EF4-FFF2-40B4-BE49-F238E27FC236}">
                <a16:creationId xmlns:a16="http://schemas.microsoft.com/office/drawing/2014/main" id="{38810E05-48A6-45FB-CD36-9BD68FC44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4" y="1843088"/>
            <a:ext cx="14073186" cy="6615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098" name="Picture 2" descr="PlantUML diagram">
            <a:extLst>
              <a:ext uri="{FF2B5EF4-FFF2-40B4-BE49-F238E27FC236}">
                <a16:creationId xmlns:a16="http://schemas.microsoft.com/office/drawing/2014/main" id="{DC8434F3-93C2-DA36-55FF-9D5F1886D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300163"/>
            <a:ext cx="16106775" cy="7158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sp>
        <p:nvSpPr>
          <p:cNvPr id="7" name="TextBox 6"/>
          <p:cNvSpPr txBox="1"/>
          <p:nvPr/>
        </p:nvSpPr>
        <p:spPr>
          <a:xfrm>
            <a:off x="2119745" y="1911927"/>
            <a:ext cx="2015837" cy="369332"/>
          </a:xfrm>
          <a:prstGeom prst="rect">
            <a:avLst/>
          </a:prstGeom>
          <a:noFill/>
        </p:spPr>
        <p:txBody>
          <a:bodyPr wrap="square" rtlCol="0">
            <a:spAutoFit/>
          </a:bodyPr>
          <a:lstStyle/>
          <a:p>
            <a:r>
              <a:rPr lang="en-IN" dirty="0"/>
              <a:t>Eg,</a:t>
            </a:r>
          </a:p>
        </p:txBody>
      </p:sp>
      <p:pic>
        <p:nvPicPr>
          <p:cNvPr id="5122" name="Picture 2" descr="PlantUML diagram">
            <a:extLst>
              <a:ext uri="{FF2B5EF4-FFF2-40B4-BE49-F238E27FC236}">
                <a16:creationId xmlns:a16="http://schemas.microsoft.com/office/drawing/2014/main" id="{DCDAE961-9F83-271A-866C-BA0D572B3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4" y="1385889"/>
            <a:ext cx="14847051" cy="720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Graphic 8">
            <a:extLst>
              <a:ext uri="{FF2B5EF4-FFF2-40B4-BE49-F238E27FC236}">
                <a16:creationId xmlns:a16="http://schemas.microsoft.com/office/drawing/2014/main" id="{EE942009-D90F-B2EB-4748-E34EA9E77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363" y="2100262"/>
            <a:ext cx="16530637" cy="6557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itchFamily="2" charset="2"/>
              <a:buChar char="Ø"/>
            </a:pPr>
            <a:r>
              <a:rPr lang="en-US" sz="2400" dirty="0">
                <a:latin typeface="Times New Roman" pitchFamily="18" charset="0"/>
                <a:cs typeface="Times New Roman" pitchFamily="18" charset="0"/>
              </a:rPr>
              <a:t>UNIT TESTING</a:t>
            </a:r>
            <a:endParaRPr lang="en-IN" sz="2400" i="1" dirty="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INTEGRATION TESTING</a:t>
            </a:r>
          </a:p>
          <a:p>
            <a:pPr lvl="1">
              <a:buFont typeface="Wingdings" pitchFamily="2" charset="2"/>
              <a:buChar char="Ø"/>
            </a:pPr>
            <a:r>
              <a:rPr lang="en-US" sz="2400" dirty="0">
                <a:latin typeface="Times New Roman" pitchFamily="18" charset="0"/>
                <a:cs typeface="Times New Roman" pitchFamily="18" charset="0"/>
              </a:rPr>
              <a:t>FUNCTIONAL TESTING</a:t>
            </a:r>
          </a:p>
          <a:p>
            <a:pPr lvl="1">
              <a:buFont typeface="Wingdings" pitchFamily="2" charset="2"/>
              <a:buChar char="Ø"/>
            </a:pPr>
            <a:r>
              <a:rPr lang="en-US" sz="2400" dirty="0">
                <a:latin typeface="Times New Roman" pitchFamily="18" charset="0"/>
                <a:cs typeface="Times New Roman" pitchFamily="18" charset="0"/>
              </a:rPr>
              <a:t>WHITE BOX TESTING</a:t>
            </a:r>
          </a:p>
          <a:p>
            <a:pPr lvl="1">
              <a:buFont typeface="Wingdings" pitchFamily="2" charset="2"/>
              <a:buChar char="Ø"/>
            </a:pPr>
            <a:r>
              <a:rPr lang="en-US" sz="2400" dirty="0">
                <a:latin typeface="Times New Roman" pitchFamily="18" charset="0"/>
                <a:cs typeface="Times New Roman" pitchFamily="18" charset="0"/>
              </a:rPr>
              <a:t>BLACK BOX TESTING</a:t>
            </a:r>
            <a:endParaRPr lang="en-IN" sz="2400" dirty="0">
              <a:latin typeface="Times New Roman" pitchFamily="18" charset="0"/>
              <a:cs typeface="Times New Roman"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itchFamily="18" charset="0"/>
                <a:cs typeface="Times New Roman" pitchFamily="18" charset="0"/>
              </a:rPr>
              <a:t>TESTING</a:t>
            </a:r>
            <a:endParaRPr lang="en-IN" sz="3600" dirty="0"/>
          </a:p>
        </p:txBody>
      </p:sp>
    </p:spTree>
    <p:extLst>
      <p:ext uri="{BB962C8B-B14F-4D97-AF65-F5344CB8AC3E}">
        <p14:creationId xmlns:p14="http://schemas.microsoft.com/office/powerpoint/2010/main" val="65492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itchFamily="18" charset="0"/>
                <a:cs typeface="Times New Roman" pitchFamily="18" charset="0"/>
              </a:rPr>
              <a:t>UNIT TESTING</a:t>
            </a:r>
            <a:endParaRPr lang="en-IN" sz="3600" b="1" i="1" dirty="0">
              <a:latin typeface="Times New Roman" pitchFamily="18" charset="0"/>
              <a:cs typeface="Times New Roman" pitchFamily="18" charset="0"/>
            </a:endParaRPr>
          </a:p>
        </p:txBody>
      </p:sp>
      <p:sp>
        <p:nvSpPr>
          <p:cNvPr id="6" name="Rectangle 5"/>
          <p:cNvSpPr/>
          <p:nvPr/>
        </p:nvSpPr>
        <p:spPr>
          <a:xfrm>
            <a:off x="394853" y="1211271"/>
            <a:ext cx="17560637" cy="7186583"/>
          </a:xfrm>
          <a:prstGeom prst="rect">
            <a:avLst/>
          </a:prstGeom>
        </p:spPr>
        <p:txBody>
          <a:bodyPr wrap="square">
            <a:spAutoFit/>
          </a:bodyPr>
          <a:lstStyle/>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Preprocessing Modules: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the data preprocessing steps to ensure that the input data is correctly transformed and prepared for the model.</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Model Components:</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Unit test the components responsible for loading and using the SKIN CANCER DETECTOR model. Ensure that the model is loaded correctly, and inference produces the expected results.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Collection and Labeling: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there are components responsible for data collection or labeling, perform unit tests to verify their correctness.</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Image Handling:</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Test functions or modules handling image input to ensure proper handling of image data.</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API Endpoints (if applicable):</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an API or user interface, unit test the endpoints or functions responsible for handling user input and providing output.</a:t>
            </a:r>
            <a:endParaRPr lang="en-US" sz="2300" b="0" strike="noStrike" spc="-1" dirty="0">
              <a:solidFill>
                <a:srgbClr val="000000"/>
              </a:solidFill>
              <a:latin typeface="Arial"/>
            </a:endParaRPr>
          </a:p>
          <a:p>
            <a:pPr indent="-216000" defTabSz="457200">
              <a:lnSpc>
                <a:spcPct val="100000"/>
              </a:lnSpc>
              <a:buClr>
                <a:srgbClr val="000000"/>
              </a:buClr>
              <a:buFont typeface="Calibri Light"/>
              <a:buAutoNum type="arabicPeriod"/>
            </a:pPr>
            <a:r>
              <a:rPr lang="en-US" sz="2300" b="1" strike="noStrike" spc="-1" dirty="0">
                <a:solidFill>
                  <a:schemeClr val="dk1"/>
                </a:solidFill>
                <a:latin typeface="Times New Roman"/>
              </a:rPr>
              <a:t>Data Storage and Retrieval:</a:t>
            </a:r>
            <a:endParaRPr lang="en-US" sz="2300" b="0" strike="noStrike" spc="-1" dirty="0">
              <a:solidFill>
                <a:srgbClr val="000000"/>
              </a:solidFill>
              <a:latin typeface="Arial"/>
            </a:endParaRPr>
          </a:p>
          <a:p>
            <a:pPr marL="743040" lvl="1" indent="-285840" defTabSz="457200">
              <a:lnSpc>
                <a:spcPct val="100000"/>
              </a:lnSpc>
              <a:buClr>
                <a:srgbClr val="000000"/>
              </a:buClr>
              <a:buFont typeface="Calibri Light"/>
              <a:buAutoNum type="arabicPeriod"/>
            </a:pPr>
            <a:r>
              <a:rPr lang="en-US" sz="2300" b="0" strike="noStrike" spc="-1" dirty="0">
                <a:solidFill>
                  <a:schemeClr val="dk1"/>
                </a:solidFill>
                <a:latin typeface="Times New Roman"/>
              </a:rPr>
              <a:t>If your project involves storing or retrieving data from a database or file system, unit test these components to verify their correctness.</a:t>
            </a:r>
            <a:endParaRPr lang="en-US" sz="2300" b="0" strike="noStrike" spc="-1" dirty="0">
              <a:solidFill>
                <a:srgbClr val="000000"/>
              </a:solidFill>
              <a:latin typeface="Arial"/>
            </a:endParaRPr>
          </a:p>
          <a:p>
            <a:pPr defTabSz="457200">
              <a:lnSpc>
                <a:spcPct val="100000"/>
              </a:lnSpc>
            </a:pPr>
            <a:r>
              <a:rPr lang="en-US" sz="2300" b="0" strike="noStrike" spc="-1" dirty="0">
                <a:solidFill>
                  <a:schemeClr val="dk1"/>
                </a:solidFill>
                <a:latin typeface="Times New Roman"/>
              </a:rPr>
              <a:t>Unit testing provides several benefits: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Detecting Bugs Early:</a:t>
            </a:r>
            <a:r>
              <a:rPr lang="en-US" sz="2300" b="0" strike="noStrike" spc="-1" dirty="0">
                <a:solidFill>
                  <a:schemeClr val="dk1"/>
                </a:solidFill>
                <a:latin typeface="Times New Roman"/>
              </a:rPr>
              <a:t> Identifying and fixing issues at the unit level helps catch bugs early in the development process.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Maintainability:</a:t>
            </a:r>
            <a:r>
              <a:rPr lang="en-US" sz="2300" b="0" strike="noStrike" spc="-1" dirty="0">
                <a:solidFill>
                  <a:schemeClr val="dk1"/>
                </a:solidFill>
                <a:latin typeface="Times New Roman"/>
              </a:rPr>
              <a:t> Unit tests serve as documentation for the expected behavior of individual components. They also make it easier to refactor or modify code without introducing regressions.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Isolation of Issues:</a:t>
            </a:r>
            <a:r>
              <a:rPr lang="en-US" sz="2300" b="0" strike="noStrike" spc="-1" dirty="0">
                <a:solidFill>
                  <a:schemeClr val="dk1"/>
                </a:solidFill>
                <a:latin typeface="Times New Roman"/>
              </a:rPr>
              <a:t> Unit tests help isolate issues to specific components, making it easier to identify the root cause of problems.</a:t>
            </a:r>
            <a:endParaRPr lang="en-US" sz="2300" b="0" strike="noStrike" spc="-1" dirty="0">
              <a:solidFill>
                <a:srgbClr val="000000"/>
              </a:solidFill>
              <a:latin typeface="Arial"/>
            </a:endParaRPr>
          </a:p>
          <a:p>
            <a:pPr indent="-216000" defTabSz="457200">
              <a:lnSpc>
                <a:spcPct val="100000"/>
              </a:lnSpc>
              <a:buClr>
                <a:srgbClr val="000000"/>
              </a:buClr>
              <a:buFont typeface="Arial"/>
              <a:buChar char="•"/>
            </a:pPr>
            <a:r>
              <a:rPr lang="en-US" sz="2300" b="1" strike="noStrike" spc="-1" dirty="0">
                <a:solidFill>
                  <a:schemeClr val="dk1"/>
                </a:solidFill>
                <a:latin typeface="Times New Roman"/>
              </a:rPr>
              <a:t>Continuous Integration:</a:t>
            </a:r>
            <a:r>
              <a:rPr lang="en-US" sz="2300" b="0" strike="noStrike" spc="-1" dirty="0">
                <a:solidFill>
                  <a:schemeClr val="dk1"/>
                </a:solidFill>
                <a:latin typeface="Times New Roman"/>
              </a:rPr>
              <a:t> Unit tests are often integrated into continuous integration workflows, ensuring that changes to the codebase do not break existing functionality</a:t>
            </a:r>
            <a:r>
              <a:rPr lang="en-IN" sz="2400" dirty="0"/>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3454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910548" y="319886"/>
            <a:ext cx="6105261" cy="646331"/>
          </a:xfrm>
          <a:prstGeom prst="rect">
            <a:avLst/>
          </a:prstGeom>
        </p:spPr>
        <p:txBody>
          <a:bodyPr wrap="none">
            <a:spAutoFit/>
          </a:bodyPr>
          <a:lstStyle/>
          <a:p>
            <a:pPr lvl="1"/>
            <a:r>
              <a:rPr lang="en-US" sz="3600" b="1" dirty="0">
                <a:latin typeface="Times New Roman" pitchFamily="18" charset="0"/>
                <a:cs typeface="Times New Roman" pitchFamily="18" charset="0"/>
              </a:rPr>
              <a:t>INTEGRATION TESTING</a:t>
            </a:r>
            <a:endParaRPr lang="en-IN" sz="3600" b="1" dirty="0">
              <a:latin typeface="Times New Roman" pitchFamily="18" charset="0"/>
              <a:cs typeface="Times New Roman" pitchFamily="18" charset="0"/>
            </a:endParaRPr>
          </a:p>
        </p:txBody>
      </p:sp>
      <p:sp>
        <p:nvSpPr>
          <p:cNvPr id="6" name="Rectangle 5"/>
          <p:cNvSpPr/>
          <p:nvPr/>
        </p:nvSpPr>
        <p:spPr>
          <a:xfrm>
            <a:off x="394853" y="1211271"/>
            <a:ext cx="17560637" cy="8586966"/>
          </a:xfrm>
          <a:prstGeom prst="rect">
            <a:avLst/>
          </a:prstGeom>
        </p:spPr>
        <p:txBody>
          <a:bodyPr wrap="square">
            <a:spAutoFit/>
          </a:bodyPr>
          <a:lstStyle/>
          <a:p>
            <a:pPr defTabSz="457200">
              <a:lnSpc>
                <a:spcPct val="100000"/>
              </a:lnSpc>
              <a:buClr>
                <a:srgbClr val="000000"/>
              </a:buClr>
            </a:pPr>
            <a:r>
              <a:rPr lang="en-IN" sz="2400" dirty="0">
                <a:latin typeface="Times New Roman" pitchFamily="18" charset="0"/>
                <a:cs typeface="Times New Roman" pitchFamily="18" charset="0"/>
              </a:rPr>
              <a:t># Import necessary libraries</a:t>
            </a:r>
          </a:p>
          <a:p>
            <a:pPr defTabSz="457200">
              <a:lnSpc>
                <a:spcPct val="100000"/>
              </a:lnSpc>
              <a:buClr>
                <a:srgbClr val="000000"/>
              </a:buClr>
            </a:pPr>
            <a:r>
              <a:rPr lang="en-IN" sz="2400" dirty="0">
                <a:latin typeface="Times New Roman" pitchFamily="18" charset="0"/>
                <a:cs typeface="Times New Roman" pitchFamily="18" charset="0"/>
              </a:rPr>
              <a:t>import tensorflow as tf</a:t>
            </a:r>
          </a:p>
          <a:p>
            <a:pPr defTabSz="457200">
              <a:lnSpc>
                <a:spcPct val="100000"/>
              </a:lnSpc>
              <a:buClr>
                <a:srgbClr val="000000"/>
              </a:buClr>
            </a:pPr>
            <a:r>
              <a:rPr lang="en-IN" sz="2400" dirty="0">
                <a:latin typeface="Times New Roman" pitchFamily="18" charset="0"/>
                <a:cs typeface="Times New Roman" pitchFamily="18" charset="0"/>
              </a:rPr>
              <a:t>from </a:t>
            </a:r>
            <a:r>
              <a:rPr lang="en-IN" sz="2400" dirty="0" err="1">
                <a:latin typeface="Times New Roman" pitchFamily="18" charset="0"/>
                <a:cs typeface="Times New Roman" pitchFamily="18" charset="0"/>
              </a:rPr>
              <a:t>tensorflow.keras</a:t>
            </a:r>
            <a:r>
              <a:rPr lang="en-IN" sz="2400" dirty="0">
                <a:latin typeface="Times New Roman" pitchFamily="18" charset="0"/>
                <a:cs typeface="Times New Roman" pitchFamily="18" charset="0"/>
              </a:rPr>
              <a:t> import layers, models</a:t>
            </a:r>
          </a:p>
          <a:p>
            <a:pPr defTabSz="457200">
              <a:lnSpc>
                <a:spcPct val="100000"/>
              </a:lnSpc>
              <a:buClr>
                <a:srgbClr val="000000"/>
              </a:buClr>
            </a:pPr>
            <a:r>
              <a:rPr lang="en-IN" sz="2400" dirty="0">
                <a:latin typeface="Times New Roman" pitchFamily="18" charset="0"/>
                <a:cs typeface="Times New Roman" pitchFamily="18" charset="0"/>
              </a:rPr>
              <a:t>from tensorflow.keras.preprocessing.image import ImageDataGenerator</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Define the CNN model</a:t>
            </a:r>
          </a:p>
          <a:p>
            <a:pPr defTabSz="457200">
              <a:lnSpc>
                <a:spcPct val="100000"/>
              </a:lnSpc>
              <a:buClr>
                <a:srgbClr val="000000"/>
              </a:buClr>
            </a:pPr>
            <a:r>
              <a:rPr lang="en-IN" sz="2400" dirty="0">
                <a:latin typeface="Times New Roman" pitchFamily="18" charset="0"/>
                <a:cs typeface="Times New Roman" pitchFamily="18" charset="0"/>
              </a:rPr>
              <a:t>model = models.Sequential()</a:t>
            </a:r>
          </a:p>
          <a:p>
            <a:pPr defTabSz="457200">
              <a:lnSpc>
                <a:spcPct val="100000"/>
              </a:lnSpc>
              <a:buClr>
                <a:srgbClr val="000000"/>
              </a:buClr>
            </a:pPr>
            <a:r>
              <a:rPr lang="en-IN" sz="2400" dirty="0">
                <a:latin typeface="Times New Roman" pitchFamily="18" charset="0"/>
                <a:cs typeface="Times New Roman" pitchFamily="18" charset="0"/>
              </a:rPr>
              <a:t>model.add(layers.Conv2D(32, (3, 3), activation='relu', input_shape=(224, 224, 3)))</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model.add(layers.Conv2D(64,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model.add(layers.Conv2D(128, (3, 3), activation='relu'))</a:t>
            </a:r>
          </a:p>
          <a:p>
            <a:pPr defTabSz="457200">
              <a:lnSpc>
                <a:spcPct val="100000"/>
              </a:lnSpc>
              <a:buClr>
                <a:srgbClr val="000000"/>
              </a:buClr>
            </a:pPr>
            <a:r>
              <a:rPr lang="en-IN" sz="2400" dirty="0">
                <a:latin typeface="Times New Roman" pitchFamily="18" charset="0"/>
                <a:cs typeface="Times New Roman" pitchFamily="18" charset="0"/>
              </a:rPr>
              <a:t>model.add(layers.MaxPooling2D((2, 2)))</a:t>
            </a:r>
          </a:p>
          <a:p>
            <a:pPr defTabSz="457200">
              <a:lnSpc>
                <a:spcPct val="100000"/>
              </a:lnSpc>
              <a:buClr>
                <a:srgbClr val="000000"/>
              </a:buClr>
            </a:pPr>
            <a:r>
              <a:rPr lang="en-IN" sz="2400" dirty="0">
                <a:latin typeface="Times New Roman" pitchFamily="18" charset="0"/>
                <a:cs typeface="Times New Roman" pitchFamily="18" charset="0"/>
              </a:rPr>
              <a:t>model.add(layers.Flatten())</a:t>
            </a:r>
          </a:p>
          <a:p>
            <a:pPr defTabSz="457200">
              <a:lnSpc>
                <a:spcPct val="100000"/>
              </a:lnSpc>
              <a:buClr>
                <a:srgbClr val="000000"/>
              </a:buClr>
            </a:pPr>
            <a:r>
              <a:rPr lang="en-IN" sz="2400" dirty="0">
                <a:latin typeface="Times New Roman" pitchFamily="18" charset="0"/>
                <a:cs typeface="Times New Roman" pitchFamily="18" charset="0"/>
              </a:rPr>
              <a:t>model.add(layers.Dense(128, activation='relu'))</a:t>
            </a:r>
          </a:p>
          <a:p>
            <a:pPr defTabSz="457200">
              <a:lnSpc>
                <a:spcPct val="100000"/>
              </a:lnSpc>
              <a:buClr>
                <a:srgbClr val="000000"/>
              </a:buClr>
            </a:pPr>
            <a:r>
              <a:rPr lang="en-IN" sz="2400" dirty="0">
                <a:latin typeface="Times New Roman" pitchFamily="18" charset="0"/>
                <a:cs typeface="Times New Roman" pitchFamily="18" charset="0"/>
              </a:rPr>
              <a:t>model.add(layers.Dense(1, activation='sigmoid'))</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r>
              <a:rPr lang="en-IN" sz="2400" dirty="0">
                <a:latin typeface="Times New Roman" pitchFamily="18" charset="0"/>
                <a:cs typeface="Times New Roman" pitchFamily="18" charset="0"/>
              </a:rPr>
              <a:t># Compile the model</a:t>
            </a:r>
          </a:p>
          <a:p>
            <a:pPr defTabSz="457200">
              <a:lnSpc>
                <a:spcPct val="100000"/>
              </a:lnSpc>
              <a:buClr>
                <a:srgbClr val="000000"/>
              </a:buClr>
            </a:pPr>
            <a:r>
              <a:rPr lang="en-IN" sz="2400" dirty="0">
                <a:latin typeface="Times New Roman" pitchFamily="18" charset="0"/>
                <a:cs typeface="Times New Roman" pitchFamily="18" charset="0"/>
              </a:rPr>
              <a:t>model.compile(optimizer='adam',</a:t>
            </a:r>
          </a:p>
          <a:p>
            <a:pPr defTabSz="457200">
              <a:lnSpc>
                <a:spcPct val="100000"/>
              </a:lnSpc>
              <a:buClr>
                <a:srgbClr val="000000"/>
              </a:buClr>
            </a:pPr>
            <a:r>
              <a:rPr lang="en-IN" sz="2400" dirty="0">
                <a:latin typeface="Times New Roman" pitchFamily="18" charset="0"/>
                <a:cs typeface="Times New Roman" pitchFamily="18" charset="0"/>
              </a:rPr>
              <a:t>              loss='</a:t>
            </a:r>
            <a:r>
              <a:rPr lang="en-IN" sz="2400" dirty="0" err="1">
                <a:latin typeface="Times New Roman" pitchFamily="18" charset="0"/>
                <a:cs typeface="Times New Roman" pitchFamily="18" charset="0"/>
              </a:rPr>
              <a:t>binary_crossentropy</a:t>
            </a:r>
            <a:r>
              <a:rPr lang="en-IN" sz="2400" dirty="0">
                <a:latin typeface="Times New Roman" pitchFamily="18" charset="0"/>
                <a:cs typeface="Times New Roman" pitchFamily="18" charset="0"/>
              </a:rPr>
              <a:t>',</a:t>
            </a:r>
          </a:p>
          <a:p>
            <a:pPr defTabSz="457200">
              <a:lnSpc>
                <a:spcPct val="100000"/>
              </a:lnSpc>
              <a:buClr>
                <a:srgbClr val="000000"/>
              </a:buClr>
            </a:pPr>
            <a:r>
              <a:rPr lang="en-IN" sz="2400" dirty="0">
                <a:latin typeface="Times New Roman" pitchFamily="18" charset="0"/>
                <a:cs typeface="Times New Roman" pitchFamily="18" charset="0"/>
              </a:rPr>
              <a:t>              metrics=['accuracy'])</a:t>
            </a: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83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2, 2024</a:t>
            </a:fld>
            <a:endParaRPr lang="en-US" dirty="0"/>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910548" y="319886"/>
            <a:ext cx="4818627" cy="646331"/>
          </a:xfrm>
          <a:prstGeom prst="rect">
            <a:avLst/>
          </a:prstGeom>
        </p:spPr>
        <p:txBody>
          <a:bodyPr wrap="none">
            <a:spAutoFit/>
          </a:bodyPr>
          <a:lstStyle/>
          <a:p>
            <a:pPr lvl="1"/>
            <a:r>
              <a:rPr lang="en-US" sz="3600" b="1" dirty="0">
                <a:latin typeface="Times New Roman" pitchFamily="18" charset="0"/>
                <a:cs typeface="Times New Roman" pitchFamily="18" charset="0"/>
              </a:rPr>
              <a:t> SYSTEM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586966"/>
          </a:xfrm>
          <a:prstGeom prst="rect">
            <a:avLst/>
          </a:prstGeom>
        </p:spPr>
        <p:txBody>
          <a:bodyPr wrap="square">
            <a:spAutoFit/>
          </a:bodyPr>
          <a:lstStyle/>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System testing for the chilli crop disease detection project involves a comprehensive evaluation of the entire software system to ensure that it meets the specified requirements and functions as expected in a real-world environment. This testing phase encompasses various aspects, starting with the collection and handling of input data. The system is subjected to tests where different types of images, including various resolutions and formats, are uploaded to assess the system's response and its ability to handle different scenarios, such as invalid or corrupt image files.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The testing process extends to the preprocessing module, where the transformation of input data is scrutinized. This includes verifying that images are resized, normalized, and prepared adequately for input into the DARKNET53 model.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Loading and inference with the model are thoroughly examined, ensuring that the model is loaded successfully with different configurations and that predictions align with expected outcomes for known images. Result visualization and reporting functionalities are scrutinized to confirm that the system accurately represents the detected crop health, with tests involving images of both healthy and diseased crops.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If applicable, the user interface or API functionality is assessed, including user interactions, feedback mechanisms, and the correct handling of requests. Performance testing is conducted to evaluate the system's response times for different image sizes and processing loads, ensuring that the model performs adequately under varying workloads. </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Robust error handling mechanisms are verified, intentionally introducing errors to assess the system's ability to provide meaningful error messages and validate input data before processing.Security features, if present, are thoroughly tested to identify and mitigate vulnerabilities, including checks for unauthorized access and data breaches. Compatibility testing ensures that the system is compatible with different browsers, devices, and platforms, guaranteeing a consistent and functional user experience across various environments.</a:t>
            </a:r>
            <a:endParaRPr lang="en-US" sz="2400" b="0" strike="noStrike" spc="-1" dirty="0">
              <a:solidFill>
                <a:srgbClr val="000000"/>
              </a:solidFill>
              <a:latin typeface="Arial"/>
            </a:endParaRPr>
          </a:p>
          <a:p>
            <a:pPr marL="343080" indent="-343080" algn="just" defTabSz="457200">
              <a:lnSpc>
                <a:spcPct val="100000"/>
              </a:lnSpc>
              <a:buClr>
                <a:srgbClr val="000000"/>
              </a:buClr>
              <a:buFont typeface="Arial"/>
              <a:buChar char="•"/>
            </a:pPr>
            <a:r>
              <a:rPr lang="en-US" sz="2400" b="0" strike="noStrike" spc="-1" dirty="0">
                <a:solidFill>
                  <a:schemeClr val="dk1"/>
                </a:solidFill>
                <a:latin typeface="Times New Roman"/>
              </a:rPr>
              <a:t>Finally, usability testing is conducted to assess the overall user-friendliness of the system, with a focus on navigation and ease of use. System testing, encompassing these diverse aspects, aims to provide confidence in the reliability, performance, and security of the chilli crop disease detection application across its entire functionality spectrum.</a:t>
            </a:r>
            <a:endParaRPr lang="en-US" sz="2400" b="0" strike="noStrike" spc="-1" dirty="0">
              <a:solidFill>
                <a:srgbClr val="000000"/>
              </a:solidFill>
              <a:latin typeface="Arial"/>
            </a:endParaRPr>
          </a:p>
          <a:p>
            <a:pPr defTabSz="457200">
              <a:lnSpc>
                <a:spcPct val="100000"/>
              </a:lnSpc>
              <a:buClr>
                <a:srgbClr val="000000"/>
              </a:buClr>
            </a:pPr>
            <a:endParaRPr lang="en-IN" sz="2400"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315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910548" y="319886"/>
            <a:ext cx="5998630" cy="646331"/>
          </a:xfrm>
          <a:prstGeom prst="rect">
            <a:avLst/>
          </a:prstGeom>
        </p:spPr>
        <p:txBody>
          <a:bodyPr wrap="none">
            <a:spAutoFit/>
          </a:bodyPr>
          <a:lstStyle/>
          <a:p>
            <a:pPr lvl="1"/>
            <a:r>
              <a:rPr lang="en-US" sz="3600" b="1" dirty="0">
                <a:latin typeface="Times New Roman" pitchFamily="18" charset="0"/>
                <a:cs typeface="Times New Roman" pitchFamily="18" charset="0"/>
              </a:rPr>
              <a:t> FUNCTIONAL TESTING</a:t>
            </a:r>
            <a:endParaRPr lang="en-IN" sz="3600" b="1" dirty="0">
              <a:latin typeface="Times New Roman" pitchFamily="18" charset="0"/>
              <a:cs typeface="Times New Roman" pitchFamily="18" charset="0"/>
            </a:endParaRPr>
          </a:p>
        </p:txBody>
      </p:sp>
      <p:sp>
        <p:nvSpPr>
          <p:cNvPr id="6" name="Rectangle 5"/>
          <p:cNvSpPr/>
          <p:nvPr/>
        </p:nvSpPr>
        <p:spPr>
          <a:xfrm>
            <a:off x="685800" y="1211271"/>
            <a:ext cx="17269689" cy="8771632"/>
          </a:xfrm>
          <a:prstGeom prst="rect">
            <a:avLst/>
          </a:prstGeom>
        </p:spPr>
        <p:txBody>
          <a:bodyPr wrap="square">
            <a:spAutoFit/>
          </a:bodyPr>
          <a:lstStyle/>
          <a:p>
            <a:pPr defTabSz="457200">
              <a:lnSpc>
                <a:spcPct val="100000"/>
              </a:lnSpc>
            </a:pPr>
            <a:r>
              <a:rPr lang="en-US" b="1" strike="noStrike" spc="-1" dirty="0">
                <a:solidFill>
                  <a:schemeClr val="dk1"/>
                </a:solidFill>
                <a:latin typeface="Times New Roman"/>
              </a:rPr>
              <a:t>Image Upload and Input Handling:</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Verify that the system correctly handles image uploads and processes them for analysis.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Upload a valid image and ensure it is processed correctly.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Attempt to upload unsupported file formats and verify appropriate error messages.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2</a:t>
            </a:r>
            <a:r>
              <a:rPr lang="en-US" b="1" strike="noStrike" spc="-1" dirty="0">
                <a:solidFill>
                  <a:schemeClr val="dk1"/>
                </a:solidFill>
                <a:latin typeface="Times New Roman"/>
              </a:rPr>
              <a:t>. Preprocessing Functionality</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Ensure that the preprocessing module transforms input data appropriately.</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resizing and normalization of images.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preprocessing handles different types of input data.</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3.</a:t>
            </a:r>
            <a:r>
              <a:rPr lang="en-US" b="1" strike="noStrike" spc="-1" dirty="0">
                <a:solidFill>
                  <a:schemeClr val="dk1"/>
                </a:solidFill>
                <a:latin typeface="Times New Roman"/>
              </a:rPr>
              <a:t> Model Loading and Inference</a:t>
            </a:r>
            <a:r>
              <a:rPr lang="en-US" b="0" strike="noStrike" spc="-1" dirty="0">
                <a:solidFill>
                  <a:schemeClr val="dk1"/>
                </a:solidFill>
                <a:latin typeface="Times New Roman"/>
              </a:rPr>
              <a:t>:</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Objective: Confirm that the DARKNET53 model is loaded successfully and provides accurate predictions.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Load the model with various configurations.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inference results align with the expected outcomes for known images.</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4. </a:t>
            </a:r>
            <a:r>
              <a:rPr lang="en-US" b="1" strike="noStrike" spc="-1" dirty="0">
                <a:solidFill>
                  <a:schemeClr val="dk1"/>
                </a:solidFill>
                <a:latin typeface="Times New Roman"/>
              </a:rPr>
              <a:t>Result Visualization: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Validate that the system accurately visualizes and reports the results of crop health detection.</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Visualize results for both healthy and diseased crops.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Check that the visualization provides clear and understandable information.</a:t>
            </a:r>
            <a:endParaRPr lang="en-US" b="0" strike="noStrike" spc="-1" dirty="0">
              <a:solidFill>
                <a:srgbClr val="000000"/>
              </a:solidFill>
              <a:latin typeface="Arial"/>
            </a:endParaRPr>
          </a:p>
          <a:p>
            <a:pPr defTabSz="457200">
              <a:lnSpc>
                <a:spcPct val="100000"/>
              </a:lnSpc>
            </a:pP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5. </a:t>
            </a:r>
            <a:r>
              <a:rPr lang="en-US" b="1" strike="noStrike" spc="-1" dirty="0">
                <a:solidFill>
                  <a:schemeClr val="dk1"/>
                </a:solidFill>
                <a:latin typeface="Times New Roman"/>
              </a:rPr>
              <a:t>User Interface Functionality (if applicable):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Objective: Assess the functionality of the user interface.</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Cases: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Test user interactions, such as initiating the detection process.</a:t>
            </a:r>
            <a:endParaRPr lang="en-US" b="0" strike="noStrike" spc="-1" dirty="0">
              <a:solidFill>
                <a:srgbClr val="000000"/>
              </a:solidFill>
              <a:latin typeface="Arial"/>
            </a:endParaRPr>
          </a:p>
          <a:p>
            <a:pPr defTabSz="457200">
              <a:lnSpc>
                <a:spcPct val="100000"/>
              </a:lnSpc>
            </a:pPr>
            <a:r>
              <a:rPr lang="en-US" b="0" strike="noStrike" spc="-1" dirty="0">
                <a:solidFill>
                  <a:schemeClr val="dk1"/>
                </a:solidFill>
                <a:latin typeface="Times New Roman"/>
              </a:rPr>
              <a:t>     - Verify that users receive appropriate feedback during and after the detection.</a:t>
            </a:r>
            <a:endParaRPr lang="en-US" b="0" strike="noStrike" spc="-1" dirty="0">
              <a:solidFill>
                <a:srgbClr val="000000"/>
              </a:solidFill>
              <a:latin typeface="Arial"/>
            </a:endParaRPr>
          </a:p>
          <a:p>
            <a:pPr defTabSz="457200">
              <a:lnSpc>
                <a:spcPct val="100000"/>
              </a:lnSpc>
              <a:buClr>
                <a:srgbClr val="000000"/>
              </a:buClr>
            </a:pPr>
            <a:endParaRPr lang="en-IN" dirty="0">
              <a:latin typeface="Times New Roman" pitchFamily="18" charset="0"/>
              <a:cs typeface="Times New Roman" pitchFamily="18" charset="0"/>
            </a:endParaRPr>
          </a:p>
          <a:p>
            <a:pPr defTabSz="457200">
              <a:lnSpc>
                <a:spcPct val="100000"/>
              </a:lnSpc>
              <a:buClr>
                <a:srgbClr val="000000"/>
              </a:buCl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420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387880"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INPUT</a:t>
            </a:r>
            <a:r>
              <a:rPr lang="en-IN" b="1" spc="-5" dirty="0">
                <a:latin typeface="Times New Roman"/>
                <a:cs typeface="Times New Roman"/>
              </a:rPr>
              <a:t>:</a:t>
            </a:r>
            <a:endParaRPr lang="en-IN" b="1" dirty="0">
              <a:latin typeface="Times New Roman"/>
              <a:cs typeface="Times New Roman"/>
            </a:endParaRPr>
          </a:p>
        </p:txBody>
      </p:sp>
      <p:pic>
        <p:nvPicPr>
          <p:cNvPr id="10" name="Picture 9">
            <a:extLst>
              <a:ext uri="{FF2B5EF4-FFF2-40B4-BE49-F238E27FC236}">
                <a16:creationId xmlns:a16="http://schemas.microsoft.com/office/drawing/2014/main" id="{210B3C0D-AB78-1C76-FB49-FA439080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3057525"/>
            <a:ext cx="14658975" cy="5200878"/>
          </a:xfrm>
          <a:prstGeom prst="rect">
            <a:avLst/>
          </a:prstGeom>
        </p:spPr>
      </p:pic>
    </p:spTree>
    <p:extLst>
      <p:ext uri="{BB962C8B-B14F-4D97-AF65-F5344CB8AC3E}">
        <p14:creationId xmlns:p14="http://schemas.microsoft.com/office/powerpoint/2010/main" val="357922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1782155" cy="523220"/>
          </a:xfrm>
          <a:prstGeom prst="rect">
            <a:avLst/>
          </a:prstGeom>
        </p:spPr>
        <p:txBody>
          <a:bodyPr wrap="none">
            <a:spAutoFit/>
          </a:bodyPr>
          <a:lstStyle/>
          <a:p>
            <a:pPr marL="12700">
              <a:lnSpc>
                <a:spcPct val="100000"/>
              </a:lnSpc>
              <a:spcBef>
                <a:spcPts val="125"/>
              </a:spcBef>
            </a:pPr>
            <a:r>
              <a:rPr lang="en-IN" sz="2800" b="1" spc="-5" dirty="0">
                <a:latin typeface="Times New Roman"/>
                <a:cs typeface="Times New Roman"/>
              </a:rPr>
              <a:t>OUTPUT:</a:t>
            </a:r>
            <a:endParaRPr lang="en-IN" b="1" dirty="0">
              <a:latin typeface="Times New Roman"/>
              <a:cs typeface="Times New Roman"/>
            </a:endParaRPr>
          </a:p>
        </p:txBody>
      </p:sp>
      <p:pic>
        <p:nvPicPr>
          <p:cNvPr id="9" name="Picture 8">
            <a:extLst>
              <a:ext uri="{FF2B5EF4-FFF2-40B4-BE49-F238E27FC236}">
                <a16:creationId xmlns:a16="http://schemas.microsoft.com/office/drawing/2014/main" id="{69EF232B-2EAA-A9FE-9BD4-DA3FC687FF26}"/>
              </a:ext>
            </a:extLst>
          </p:cNvPr>
          <p:cNvPicPr>
            <a:picLocks noChangeAspect="1"/>
          </p:cNvPicPr>
          <p:nvPr/>
        </p:nvPicPr>
        <p:blipFill>
          <a:blip r:embed="rId2"/>
          <a:stretch>
            <a:fillRect/>
          </a:stretch>
        </p:blipFill>
        <p:spPr>
          <a:xfrm>
            <a:off x="1524000" y="2928939"/>
            <a:ext cx="15240000" cy="5657850"/>
          </a:xfrm>
          <a:prstGeom prst="rect">
            <a:avLst/>
          </a:prstGeom>
        </p:spPr>
      </p:pic>
    </p:spTree>
    <p:extLst>
      <p:ext uri="{BB962C8B-B14F-4D97-AF65-F5344CB8AC3E}">
        <p14:creationId xmlns:p14="http://schemas.microsoft.com/office/powerpoint/2010/main" val="1845578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a:cs typeface="Times New Roman"/>
              </a:rPr>
              <a:t>SOURCE</a:t>
            </a:r>
            <a:r>
              <a:rPr lang="en-IN" sz="3600" b="1" spc="-65" dirty="0">
                <a:latin typeface="Times New Roman"/>
                <a:cs typeface="Times New Roman"/>
              </a:rPr>
              <a:t> </a:t>
            </a:r>
            <a:r>
              <a:rPr lang="en-IN" sz="3600" b="1" spc="-5" dirty="0">
                <a:latin typeface="Times New Roman"/>
                <a:cs typeface="Times New Roman"/>
              </a:rPr>
              <a:t>CODE</a:t>
            </a:r>
            <a:endParaRPr lang="en-IN" sz="3600" b="1" dirty="0"/>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drive</a:t>
            </a:r>
          </a:p>
          <a:p>
            <a:r>
              <a:rPr lang="en-US" b="0" dirty="0">
                <a:solidFill>
                  <a:srgbClr val="000000"/>
                </a:solidFill>
                <a:effectLst/>
                <a:latin typeface="Courier New" panose="02070309020205020404" pitchFamily="49" charset="0"/>
              </a:rPr>
              <a:t>drive.mount(</a:t>
            </a:r>
            <a:r>
              <a:rPr lang="en-US" b="0" dirty="0">
                <a:solidFill>
                  <a:srgbClr val="A31515"/>
                </a:solidFill>
                <a:effectLst/>
                <a:latin typeface="Courier New" panose="02070309020205020404" pitchFamily="49" charset="0"/>
              </a:rPr>
              <a:t>'/conte/drive’</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google.colab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files</a:t>
            </a:r>
          </a:p>
          <a:p>
            <a:r>
              <a:rPr lang="en-US" b="0" dirty="0">
                <a:solidFill>
                  <a:srgbClr val="000000"/>
                </a:solidFill>
                <a:effectLst/>
                <a:latin typeface="Courier New" panose="02070309020205020404" pitchFamily="49" charset="0"/>
              </a:rPr>
              <a:t>uploaded = files.upload()</a:t>
            </a: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tf</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tensorflow_hub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hub</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os</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keras.models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Sequential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Dense</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Flatten</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Conv2D</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tensorflow.keras.layers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Dropout</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Model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tensorflow.keras.preprocessing.image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ImageDataGenerator</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tensorflow.keras.optimizers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Adam</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tensorflow.keras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layers</a:t>
            </a:r>
          </a:p>
          <a:p>
            <a:endParaRPr lang="en-IN" dirty="0">
              <a:solidFill>
                <a:srgbClr val="000000"/>
              </a:solidFill>
              <a:latin typeface="Courier New" panose="02070309020205020404" pitchFamily="49" charset="0"/>
            </a:endParaRPr>
          </a:p>
          <a:p>
            <a:r>
              <a:rPr lang="en-IN" b="0" dirty="0">
                <a:solidFill>
                  <a:srgbClr val="000000"/>
                </a:solidFill>
                <a:effectLst/>
                <a:latin typeface="Courier New" panose="02070309020205020404" pitchFamily="49" charset="0"/>
              </a:rPr>
              <a:t>print (</a:t>
            </a:r>
            <a:r>
              <a:rPr lang="en-IN" b="0" dirty="0">
                <a:solidFill>
                  <a:srgbClr val="A31515"/>
                </a:solidFill>
                <a:effectLst/>
                <a:latin typeface="Courier New" panose="02070309020205020404" pitchFamily="49" charset="0"/>
              </a:rPr>
              <a:t>"class : "</a:t>
            </a:r>
            <a:r>
              <a:rPr lang="en-IN" b="0" dirty="0">
                <a:solidFill>
                  <a:srgbClr val="000000"/>
                </a:solidFill>
                <a:effectLst/>
                <a:latin typeface="Courier New" panose="02070309020205020404" pitchFamily="49" charset="0"/>
              </a:rPr>
              <a:t>) </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len</a:t>
            </a:r>
            <a:r>
              <a:rPr lang="en-IN" b="0" dirty="0">
                <a:solidFill>
                  <a:srgbClr val="000000"/>
                </a:solidFill>
                <a:effectLst/>
                <a:latin typeface="Courier New" panose="02070309020205020404" pitchFamily="49" charset="0"/>
              </a:rPr>
              <a:t>(Labels)): </a:t>
            </a:r>
          </a:p>
          <a:p>
            <a:r>
              <a:rPr lang="en-IN" b="0" dirty="0">
                <a:solidFill>
                  <a:srgbClr val="000000"/>
                </a:solidFill>
                <a:effectLst/>
                <a:latin typeface="Courier New" panose="02070309020205020404" pitchFamily="49" charset="0"/>
              </a:rPr>
              <a:t>    print (i, end = </a:t>
            </a:r>
            <a:r>
              <a:rPr lang="en-IN" b="0" dirty="0">
                <a:solidFill>
                  <a:srgbClr val="A31515"/>
                </a:solidFill>
                <a:effectLst/>
                <a:latin typeface="Courier New" panose="02070309020205020404" pitchFamily="49" charset="0"/>
              </a:rPr>
              <a:t>" "</a:t>
            </a:r>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print (Labels[i]) </a:t>
            </a:r>
          </a:p>
          <a:p>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time</a:t>
            </a:r>
          </a:p>
          <a:p>
            <a:r>
              <a:rPr lang="en-IN" b="0" dirty="0">
                <a:solidFill>
                  <a:srgbClr val="000000"/>
                </a:solidFill>
                <a:effectLst/>
                <a:latin typeface="Courier New" panose="02070309020205020404" pitchFamily="49" charset="0"/>
              </a:rPr>
              <a:t>t = </a:t>
            </a:r>
            <a:r>
              <a:rPr lang="en-IN" b="0" dirty="0" err="1">
                <a:solidFill>
                  <a:srgbClr val="000000"/>
                </a:solidFill>
                <a:effectLst/>
                <a:latin typeface="Courier New" panose="02070309020205020404" pitchFamily="49" charset="0"/>
              </a:rPr>
              <a:t>time.time</a:t>
            </a:r>
            <a:r>
              <a:rPr lang="en-IN"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4732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14" name="TextBox 13">
            <a:extLst>
              <a:ext uri="{FF2B5EF4-FFF2-40B4-BE49-F238E27FC236}">
                <a16:creationId xmlns:a16="http://schemas.microsoft.com/office/drawing/2014/main" id="{A8C40014-61FF-B507-0F47-CB03F829F2B4}"/>
              </a:ext>
            </a:extLst>
          </p:cNvPr>
          <p:cNvSpPr txBox="1"/>
          <p:nvPr/>
        </p:nvSpPr>
        <p:spPr>
          <a:xfrm>
            <a:off x="957277" y="1862822"/>
            <a:ext cx="14058885" cy="7571303"/>
          </a:xfrm>
          <a:prstGeom prst="rect">
            <a:avLst/>
          </a:prstGeom>
          <a:noFill/>
        </p:spPr>
        <p:txBody>
          <a:bodyPr wrap="square">
            <a:spAutoFit/>
          </a:bodyPr>
          <a:lstStyle/>
          <a:p>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predict_reload</a:t>
            </a:r>
            <a:r>
              <a:rPr lang="en-IN" b="0" dirty="0">
                <a:solidFill>
                  <a:srgbClr val="000000"/>
                </a:solidFill>
                <a:effectLst/>
                <a:latin typeface="Courier New" panose="02070309020205020404" pitchFamily="49" charset="0"/>
              </a:rPr>
              <a:t>(</a:t>
            </a:r>
            <a:r>
              <a:rPr lang="en-IN" b="0" dirty="0">
                <a:solidFill>
                  <a:srgbClr val="001080"/>
                </a:solidFill>
                <a:effectLst/>
                <a:latin typeface="Courier New" panose="02070309020205020404" pitchFamily="49" charset="0"/>
              </a:rPr>
              <a:t>image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probabilities = reloaded.predict(np.asarray([img]))[</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class_idx = np.argmax(probabilities)</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return</a:t>
            </a:r>
            <a:r>
              <a:rPr lang="en-IN" b="0" dirty="0">
                <a:solidFill>
                  <a:srgbClr val="000000"/>
                </a:solidFill>
                <a:effectLst/>
                <a:latin typeface="Courier New" panose="02070309020205020404" pitchFamily="49" charset="0"/>
              </a:rPr>
              <a:t> {Labels[class_idx]: probabilities[class_idx]}</a:t>
            </a: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idx, filename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enumerate</a:t>
            </a:r>
            <a:r>
              <a:rPr lang="en-IN" b="0" dirty="0">
                <a:solidFill>
                  <a:srgbClr val="000000"/>
                </a:solidFill>
                <a:effectLst/>
                <a:latin typeface="Courier New" panose="02070309020205020404" pitchFamily="49" charset="0"/>
              </a:rPr>
              <a:t>(random.sample(validation_generator.filenames, </a:t>
            </a:r>
            <a:r>
              <a:rPr lang="en-IN" b="0" dirty="0">
                <a:solidFill>
                  <a:srgbClr val="116644"/>
                </a:solidFill>
                <a:effectLst/>
                <a:latin typeface="Courier New" panose="02070309020205020404" pitchFamily="49" charset="0"/>
              </a:rPr>
              <a:t>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"SOURCE: class: %s, file: %s"</a:t>
            </a:r>
            <a:r>
              <a:rPr lang="en-IN" b="0" dirty="0">
                <a:solidFill>
                  <a:srgbClr val="000000"/>
                </a:solidFill>
                <a:effectLst/>
                <a:latin typeface="Courier New" panose="02070309020205020404" pitchFamily="49" charset="0"/>
              </a:rPr>
              <a:t> % (os.path.split(filename)[</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filename))</a:t>
            </a:r>
          </a:p>
          <a:p>
            <a:r>
              <a:rPr lang="en-IN" b="0" dirty="0">
                <a:solidFill>
                  <a:srgbClr val="000000"/>
                </a:solidFill>
                <a:effectLst/>
                <a:latin typeface="Courier New" panose="02070309020205020404" pitchFamily="49" charset="0"/>
              </a:rPr>
              <a:t>    </a:t>
            </a:r>
          </a:p>
          <a:p>
            <a:r>
              <a:rPr lang="en-IN" b="0" dirty="0">
                <a:solidFill>
                  <a:srgbClr val="000000"/>
                </a:solidFill>
                <a:effectLst/>
                <a:latin typeface="Courier New" panose="02070309020205020404" pitchFamily="49" charset="0"/>
              </a:rPr>
              <a:t>    img = upload(filename)</a:t>
            </a:r>
          </a:p>
          <a:p>
            <a:r>
              <a:rPr lang="en-IN" b="0" dirty="0">
                <a:solidFill>
                  <a:srgbClr val="000000"/>
                </a:solidFill>
                <a:effectLst/>
                <a:latin typeface="Courier New" panose="02070309020205020404" pitchFamily="49" charset="0"/>
              </a:rPr>
              <a:t>    prediction = predict_reload(img)</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"PREDICTED: class: %s, confidence: %f"</a:t>
            </a:r>
            <a:r>
              <a:rPr lang="en-IN" b="0" dirty="0">
                <a:solidFill>
                  <a:srgbClr val="000000"/>
                </a:solidFill>
                <a:effectLst/>
                <a:latin typeface="Courier New" panose="02070309020205020404" pitchFamily="49" charset="0"/>
              </a:rPr>
              <a:t> %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(prediction.keys())[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(prediction.values())[</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plt.imshow(img)</a:t>
            </a:r>
          </a:p>
          <a:p>
            <a:r>
              <a:rPr lang="en-IN" b="0" dirty="0">
                <a:solidFill>
                  <a:srgbClr val="000000"/>
                </a:solidFill>
                <a:effectLst/>
                <a:latin typeface="Courier New" panose="02070309020205020404" pitchFamily="49" charset="0"/>
              </a:rPr>
              <a:t>    plt.figure(idx)    </a:t>
            </a:r>
          </a:p>
          <a:p>
            <a:r>
              <a:rPr lang="en-IN" b="0" dirty="0">
                <a:solidFill>
                  <a:srgbClr val="000000"/>
                </a:solidFill>
                <a:effectLst/>
                <a:latin typeface="Courier New" panose="02070309020205020404" pitchFamily="49" charset="0"/>
              </a:rPr>
              <a:t>    plt.show()</a:t>
            </a:r>
          </a:p>
          <a:p>
            <a:endParaRPr lang="en-US"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pandas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pd</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numpy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seaborn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sn</a:t>
            </a:r>
            <a:endParaRPr lang="en-IN" b="0" dirty="0">
              <a:solidFill>
                <a:srgbClr val="000000"/>
              </a:solidFill>
              <a:effectLst/>
              <a:latin typeface="Courier New" panose="02070309020205020404" pitchFamily="49" charset="0"/>
            </a:endParaRPr>
          </a:p>
          <a:p>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'Confusion Matrix'</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cm = confusion_matrix(validation_generator.classes, y)</a:t>
            </a:r>
          </a:p>
          <a:p>
            <a:r>
              <a:rPr lang="en-IN" b="0" dirty="0">
                <a:solidFill>
                  <a:srgbClr val="000000"/>
                </a:solidFill>
                <a:effectLst/>
                <a:latin typeface="Courier New" panose="02070309020205020404" pitchFamily="49" charset="0"/>
              </a:rPr>
              <a:t>df = pd.DataFrame(cm, columns=validation_generator.class_indices)</a:t>
            </a:r>
          </a:p>
          <a:p>
            <a:r>
              <a:rPr lang="en-IN" b="0" dirty="0">
                <a:solidFill>
                  <a:srgbClr val="000000"/>
                </a:solidFill>
                <a:effectLst/>
                <a:latin typeface="Courier New" panose="02070309020205020404" pitchFamily="49" charset="0"/>
              </a:rPr>
              <a:t>plt.figure(figsize=(</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sn.heatmap(df, annot=</a:t>
            </a:r>
            <a:r>
              <a:rPr lang="en-IN" b="0" dirty="0">
                <a:solidFill>
                  <a:srgbClr val="0000FF"/>
                </a:solidFill>
                <a:effectLst/>
                <a:latin typeface="Courier New" panose="02070309020205020404" pitchFamily="49" charset="0"/>
              </a:rPr>
              <a:t>True</a:t>
            </a:r>
            <a:r>
              <a:rPr lang="en-IN"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2093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a:cs typeface="Times New Roman"/>
              </a:rPr>
              <a:t>CONCLUSION</a:t>
            </a:r>
            <a:endParaRPr lang="en-IN" sz="3600" b="1" dirty="0"/>
          </a:p>
        </p:txBody>
      </p:sp>
      <p:sp>
        <p:nvSpPr>
          <p:cNvPr id="6" name="TextBox 5"/>
          <p:cNvSpPr txBox="1"/>
          <p:nvPr/>
        </p:nvSpPr>
        <p:spPr>
          <a:xfrm>
            <a:off x="1496290" y="1683327"/>
            <a:ext cx="15548697" cy="6740307"/>
          </a:xfrm>
          <a:prstGeom prst="rect">
            <a:avLst/>
          </a:prstGeom>
          <a:noFill/>
        </p:spPr>
        <p:txBody>
          <a:bodyPr wrap="square" rtlCol="0">
            <a:spAutoFit/>
          </a:bodyPr>
          <a:lstStyle/>
          <a:p>
            <a:pPr algn="just"/>
            <a:r>
              <a:rPr lang="en-US" sz="3600" dirty="0">
                <a:solidFill>
                  <a:srgbClr val="374151"/>
                </a:solidFill>
                <a:latin typeface="Söhne"/>
              </a:rPr>
              <a:t>T</a:t>
            </a:r>
            <a:r>
              <a:rPr lang="en-US" sz="3600" b="0" i="0" dirty="0">
                <a:solidFill>
                  <a:srgbClr val="374151"/>
                </a:solidFill>
                <a:effectLst/>
                <a:latin typeface="Söhne"/>
              </a:rPr>
              <a:t>he integration of machine learning in skin cancer detection represents a significant leap forward in diagnostic capabilities. The use of advanced algorithms has demonstrated remarkable accuracy, enabling early identification of skin lesions and contributing to improved prognosis for patients. The efficiency and objectivity of machine learning models have the potential to reduce human error, offering a valuable tool for healthcare professionals in their diagnostic process. Despite these promising advancements, challenges such as dataset biases and model interpretability need careful consideration.Additionally, successful implementation requires collaboration between medical practitioners, computer scientists, and regulatory bodies. As research and development in this field continue, the ongoing refinement of models and their seamless integration into clinical workflows will be pivotal for realizing the full benefits of machine learning in skin cancer detection.</a:t>
            </a:r>
            <a:endParaRPr lang="en-IN" sz="3600" dirty="0"/>
          </a:p>
        </p:txBody>
      </p:sp>
    </p:spTree>
    <p:extLst>
      <p:ext uri="{BB962C8B-B14F-4D97-AF65-F5344CB8AC3E}">
        <p14:creationId xmlns:p14="http://schemas.microsoft.com/office/powerpoint/2010/main" val="133220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itchFamily="18" charset="0"/>
                <a:cs typeface="Times New Roman" pitchFamily="18" charset="0"/>
              </a:rPr>
              <a:t>Plagiarism</a:t>
            </a:r>
            <a:r>
              <a:rPr lang="en-IN" sz="3600" b="1" spc="-21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Report</a:t>
            </a:r>
            <a:r>
              <a:rPr lang="en-IN" sz="3600" b="1" spc="-35" dirty="0">
                <a:latin typeface="Times New Roman" pitchFamily="18" charset="0"/>
                <a:cs typeface="Times New Roman" pitchFamily="18" charset="0"/>
              </a:rPr>
              <a:t> </a:t>
            </a:r>
            <a:r>
              <a:rPr lang="en-IN" sz="3600" b="1" spc="10" dirty="0">
                <a:latin typeface="Times New Roman" pitchFamily="18" charset="0"/>
                <a:cs typeface="Times New Roman" pitchFamily="18" charset="0"/>
              </a:rPr>
              <a:t>of</a:t>
            </a:r>
            <a:r>
              <a:rPr lang="en-IN" sz="3600" b="1" spc="-55" dirty="0">
                <a:latin typeface="Times New Roman" pitchFamily="18" charset="0"/>
                <a:cs typeface="Times New Roman" pitchFamily="18" charset="0"/>
              </a:rPr>
              <a:t> </a:t>
            </a:r>
            <a:r>
              <a:rPr lang="en-IN" sz="3600" b="1" spc="-15" dirty="0">
                <a:latin typeface="Times New Roman" pitchFamily="18" charset="0"/>
                <a:cs typeface="Times New Roman" pitchFamily="18" charset="0"/>
              </a:rPr>
              <a:t>PPT</a:t>
            </a:r>
            <a:endParaRPr lang="en-IN" sz="36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BB0CFD10-648E-6F8D-49A6-F9B38F670D82}"/>
              </a:ext>
            </a:extLst>
          </p:cNvPr>
          <p:cNvPicPr>
            <a:picLocks noChangeAspect="1"/>
          </p:cNvPicPr>
          <p:nvPr/>
        </p:nvPicPr>
        <p:blipFill>
          <a:blip r:embed="rId2"/>
          <a:stretch>
            <a:fillRect/>
          </a:stretch>
        </p:blipFill>
        <p:spPr>
          <a:xfrm>
            <a:off x="4672014" y="1353006"/>
            <a:ext cx="8091470" cy="7954485"/>
          </a:xfrm>
          <a:prstGeom prst="rect">
            <a:avLst/>
          </a:prstGeom>
        </p:spPr>
      </p:pic>
    </p:spTree>
    <p:extLst>
      <p:ext uri="{BB962C8B-B14F-4D97-AF65-F5344CB8AC3E}">
        <p14:creationId xmlns:p14="http://schemas.microsoft.com/office/powerpoint/2010/main" val="36617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HACKATHON</a:t>
            </a: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             REFERENCES</a:t>
            </a:r>
            <a:endParaRPr lang="en-IN" sz="3600" b="1" dirty="0"/>
          </a:p>
        </p:txBody>
      </p:sp>
      <p:sp>
        <p:nvSpPr>
          <p:cNvPr id="6" name="TextBox 5"/>
          <p:cNvSpPr txBox="1"/>
          <p:nvPr/>
        </p:nvSpPr>
        <p:spPr>
          <a:xfrm>
            <a:off x="353291" y="2078182"/>
            <a:ext cx="17373600" cy="6986528"/>
          </a:xfrm>
          <a:prstGeom prst="rect">
            <a:avLst/>
          </a:prstGeom>
          <a:noFill/>
        </p:spPr>
        <p:txBody>
          <a:bodyPr wrap="square" rtlCol="0">
            <a:spAutoFit/>
          </a:bodyPr>
          <a:lstStyle/>
          <a:p>
            <a:r>
              <a:rPr lang="en-US" sz="2800" b="0" i="0" dirty="0">
                <a:solidFill>
                  <a:srgbClr val="333333"/>
                </a:solidFill>
                <a:effectLst/>
                <a:latin typeface="HelveticaNeue Regular"/>
              </a:rPr>
              <a:t>1.K Ramlakhan and Y Shang, "A Mobile Automated Skin Lesion Classification System", </a:t>
            </a:r>
            <a:r>
              <a:rPr lang="en-US" sz="2800" b="0" i="1" dirty="0">
                <a:solidFill>
                  <a:srgbClr val="333333"/>
                </a:solidFill>
                <a:effectLst/>
                <a:latin typeface="HelveticaNeue Regular"/>
              </a:rPr>
              <a:t>Proceedings of 23rd IEEE International Conference on Tools with Artificial Intelligence</a:t>
            </a:r>
            <a:r>
              <a:rPr lang="en-US" sz="2800" b="0" i="0" dirty="0">
                <a:solidFill>
                  <a:srgbClr val="333333"/>
                </a:solidFill>
                <a:effectLst/>
                <a:latin typeface="HelveticaNeue Regular"/>
              </a:rPr>
              <a:t>.</a:t>
            </a:r>
          </a:p>
          <a:p>
            <a:endParaRPr lang="en-US" sz="2800" dirty="0">
              <a:solidFill>
                <a:srgbClr val="333333"/>
              </a:solidFill>
              <a:latin typeface="HelveticaNeue Regular"/>
            </a:endParaRPr>
          </a:p>
          <a:p>
            <a:r>
              <a:rPr lang="en-US" sz="2800" b="0" i="1" dirty="0">
                <a:solidFill>
                  <a:srgbClr val="333333"/>
                </a:solidFill>
                <a:effectLst/>
                <a:latin typeface="HelveticaNeue Regular"/>
              </a:rPr>
              <a:t>2.</a:t>
            </a:r>
            <a:r>
              <a:rPr lang="en-US" sz="2800" b="0" i="0" dirty="0">
                <a:solidFill>
                  <a:srgbClr val="333333"/>
                </a:solidFill>
                <a:effectLst/>
                <a:latin typeface="HelveticaNeue Regular"/>
              </a:rPr>
              <a:t> P. K. Roy, A. Mazumdar and P. Adhikary, "Study on Fuzzy Logic based optimum penstock design", </a:t>
            </a:r>
            <a:r>
              <a:rPr lang="en-US" sz="2800" b="0" i="1" dirty="0">
                <a:solidFill>
                  <a:srgbClr val="333333"/>
                </a:solidFill>
                <a:effectLst/>
                <a:latin typeface="HelveticaNeue Regular"/>
              </a:rPr>
              <a:t>ARPN Journal.</a:t>
            </a:r>
            <a:endParaRPr lang="en-US" sz="2800"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3.</a:t>
            </a:r>
            <a:r>
              <a:rPr lang="en-IN" sz="2800" b="0" i="0" dirty="0">
                <a:solidFill>
                  <a:srgbClr val="333333"/>
                </a:solidFill>
                <a:effectLst/>
                <a:latin typeface="HelveticaNeue Regular"/>
              </a:rPr>
              <a:t> B.V. S Krishna, T. Abhinaya, Godwin J. Jijin, Shree S. Tharanee and B. Sreenidhi, "Detection of Leukemia and Its Types Using Combination of SVM and KNN Algorithm", </a:t>
            </a:r>
            <a:r>
              <a:rPr lang="en-IN" sz="2800" b="0" i="1" dirty="0">
                <a:solidFill>
                  <a:srgbClr val="333333"/>
                </a:solidFill>
                <a:effectLst/>
                <a:latin typeface="HelveticaNeue Regular"/>
              </a:rPr>
              <a:t>Lecture Notes in Network and Systems.</a:t>
            </a:r>
            <a:r>
              <a:rPr lang="en-IN" sz="2800" b="0" i="0" dirty="0">
                <a:solidFill>
                  <a:srgbClr val="333333"/>
                </a:solidFill>
                <a:effectLst/>
                <a:latin typeface="HelveticaNeue Regular"/>
              </a:rPr>
              <a:t>, 2021.</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4.</a:t>
            </a:r>
            <a:r>
              <a:rPr lang="en-IN" sz="2800" b="0" i="0" dirty="0">
                <a:solidFill>
                  <a:srgbClr val="333333"/>
                </a:solidFill>
                <a:effectLst/>
                <a:latin typeface="HelveticaNeue Regular"/>
              </a:rPr>
              <a:t> S. R. Guha et al., "CNN Based Skin Lesion Analysis for Classifying Melanoma", </a:t>
            </a:r>
            <a:r>
              <a:rPr lang="en-IN" sz="2800" b="0" i="1" dirty="0">
                <a:solidFill>
                  <a:srgbClr val="333333"/>
                </a:solidFill>
                <a:effectLst/>
                <a:latin typeface="HelveticaNeue Regular"/>
              </a:rPr>
              <a:t>Published at: The International Conference on Sustainable Technologies for Industry 4.0</a:t>
            </a:r>
            <a:r>
              <a:rPr lang="en-IN" sz="2800" b="0" i="0" dirty="0">
                <a:solidFill>
                  <a:srgbClr val="333333"/>
                </a:solidFill>
                <a:effectLst/>
                <a:latin typeface="HelveticaNeue Regular"/>
              </a:rPr>
              <a:t>, 2019.</a:t>
            </a:r>
            <a:endParaRPr lang="en-US" sz="2800" i="1" dirty="0">
              <a:solidFill>
                <a:srgbClr val="333333"/>
              </a:solidFill>
              <a:latin typeface="HelveticaNeue Regular"/>
            </a:endParaRPr>
          </a:p>
          <a:p>
            <a:endParaRPr lang="en-US" sz="2800" b="0" i="1" dirty="0">
              <a:solidFill>
                <a:srgbClr val="333333"/>
              </a:solidFill>
              <a:effectLst/>
              <a:latin typeface="HelveticaNeue Regular"/>
            </a:endParaRPr>
          </a:p>
          <a:p>
            <a:r>
              <a:rPr lang="en-US" sz="2800" i="1" dirty="0">
                <a:solidFill>
                  <a:srgbClr val="333333"/>
                </a:solidFill>
                <a:latin typeface="HelveticaNeue Regular"/>
              </a:rPr>
              <a:t>5.</a:t>
            </a:r>
            <a:r>
              <a:rPr lang="en-US" sz="2800" b="0" i="0" dirty="0">
                <a:solidFill>
                  <a:srgbClr val="333333"/>
                </a:solidFill>
                <a:effectLst/>
                <a:latin typeface="HelveticaNeue Regular"/>
              </a:rPr>
              <a:t> Dr T. Vijayakumar, "SELECTIVE IMAGE ENHANCEMENT AND RESTORATION FOR SKIN CANCER IDENTIFICATION", </a:t>
            </a:r>
            <a:r>
              <a:rPr lang="en-US" sz="2800" b="0" i="1" dirty="0">
                <a:solidFill>
                  <a:srgbClr val="333333"/>
                </a:solidFill>
                <a:effectLst/>
                <a:latin typeface="HelveticaNeue Regular"/>
              </a:rPr>
              <a:t>Journal of Innovative Image Processing</a:t>
            </a:r>
            <a:r>
              <a:rPr lang="en-US" sz="2800" b="0" i="0" dirty="0">
                <a:solidFill>
                  <a:srgbClr val="333333"/>
                </a:solidFill>
                <a:effectLst/>
                <a:latin typeface="HelveticaNeue Regular"/>
              </a:rPr>
              <a:t>, vol. 1, no. 1, pp. 1-10, 2019.</a:t>
            </a:r>
            <a:endParaRPr lang="en-IN" sz="2800" b="0" i="1" dirty="0">
              <a:solidFill>
                <a:srgbClr val="333333"/>
              </a:solidFill>
              <a:effectLst/>
              <a:latin typeface="HelveticaNeue Regular"/>
            </a:endParaRPr>
          </a:p>
          <a:p>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9454961"/>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endParaRPr lang="en-IN" sz="3200" b="1" dirty="0">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INTRODUCTION:</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Skin cancer ranks as the most common type of cancer globally.</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The increasing incidence underscores the need for effective detection methods.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latin typeface="Times New Roman" pitchFamily="18" charset="0"/>
                <a:cs typeface="Times New Roman" pitchFamily="18" charset="0"/>
              </a:rPr>
              <a:t>PURPOSE:</a:t>
            </a: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Early detection enables prompt medical intervention, increasing the likelihood of successful treatment and better patient outcomes.</a:t>
            </a:r>
            <a:endParaRPr lang="en-IN" sz="2000" b="1" i="0" dirty="0">
              <a:solidFill>
                <a:srgbClr val="374151"/>
              </a:solidFill>
              <a:effectLst/>
              <a:latin typeface="Times New Roman" pitchFamily="18" charset="0"/>
              <a:cs typeface="Times New Roman" pitchFamily="18" charset="0"/>
            </a:endParaRPr>
          </a:p>
          <a:p>
            <a:pPr marL="914400" lvl="1" indent="-457200">
              <a:lnSpc>
                <a:spcPct val="150000"/>
              </a:lnSpc>
              <a:buFont typeface="Arial" panose="020B0604020202020204" pitchFamily="34" charset="0"/>
              <a:buChar char="•"/>
            </a:pPr>
            <a:r>
              <a:rPr lang="en-US" sz="2000" b="0" i="0" dirty="0">
                <a:solidFill>
                  <a:srgbClr val="374151"/>
                </a:solidFill>
                <a:effectLst/>
                <a:latin typeface="Söhne"/>
              </a:rPr>
              <a:t>Identifying skin cancer lesions in their early stages helps prevent the progression of the disease to more advanced and potentially life-threatening stages.</a:t>
            </a:r>
            <a:endParaRPr lang="en-IN" sz="2000" b="1" dirty="0">
              <a:solidFill>
                <a:srgbClr val="374151"/>
              </a:solidFill>
              <a:latin typeface="Times New Roman" pitchFamily="18" charset="0"/>
              <a:cs typeface="Times New Roman" pitchFamily="18" charset="0"/>
            </a:endParaRPr>
          </a:p>
          <a:p>
            <a:pPr marL="914400" lvl="1" indent="-4572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METHOD:</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Dermatologists and healthcare professionals conduct visual inspections of the skin to identify suspicious lesions.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method relies on the experience and expertise of the examiner in recognizing irregularities in size, shape, color, and texture.</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RESULTS:</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In many cases, skin lesions may be identified as benign, indicating that they are non-cancerous.</a:t>
            </a:r>
            <a:endParaRPr lang="en-IN" sz="2000" b="1" i="0" dirty="0">
              <a:solidFill>
                <a:srgbClr val="374151"/>
              </a:solidFill>
              <a:effectLst/>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This result brings relief to the individual and often requires no further treatment, though monitoring may be recommended.</a:t>
            </a:r>
            <a:endParaRPr lang="en-IN" sz="2000" b="1" dirty="0">
              <a:solidFill>
                <a:srgbClr val="374151"/>
              </a:solidFill>
              <a:latin typeface="Times New Roman" pitchFamily="18" charset="0"/>
              <a:cs typeface="Times New Roman" pitchFamily="18" charset="0"/>
            </a:endParaRPr>
          </a:p>
          <a:p>
            <a:pPr marL="800100" lvl="1" indent="-342900">
              <a:lnSpc>
                <a:spcPct val="150000"/>
              </a:lnSpc>
              <a:buFont typeface="Wingdings" panose="05000000000000000000" pitchFamily="2" charset="2"/>
              <a:buChar char="v"/>
            </a:pPr>
            <a:r>
              <a:rPr lang="en-IN" sz="2000" b="1" dirty="0">
                <a:solidFill>
                  <a:srgbClr val="374151"/>
                </a:solidFill>
                <a:latin typeface="Times New Roman" pitchFamily="18" charset="0"/>
                <a:cs typeface="Times New Roman" pitchFamily="18" charset="0"/>
              </a:rPr>
              <a:t>CONCLUSION:</a:t>
            </a:r>
          </a:p>
          <a:p>
            <a:pPr marL="800100" lvl="1" indent="-342900">
              <a:lnSpc>
                <a:spcPct val="150000"/>
              </a:lnSpc>
              <a:buFont typeface="Arial" panose="020B0604020202020204" pitchFamily="34" charset="0"/>
              <a:buChar char="•"/>
            </a:pPr>
            <a:r>
              <a:rPr lang="en-US" sz="2000" b="0" i="0" dirty="0">
                <a:solidFill>
                  <a:srgbClr val="374151"/>
                </a:solidFill>
                <a:effectLst/>
                <a:latin typeface="Söhne"/>
              </a:rPr>
              <a:t>Skin cancer detection holds immense importance in addressing a widespread public health concern, given the increasing incidence of skin cancer globally.</a:t>
            </a:r>
            <a:endParaRPr lang="en-IN" sz="2000" b="1" dirty="0">
              <a:solidFill>
                <a:srgbClr val="374151"/>
              </a:solidFill>
              <a:latin typeface="Times New Roman" pitchFamily="18" charset="0"/>
              <a:cs typeface="Times New Roman" pitchFamily="18" charset="0"/>
            </a:endParaRPr>
          </a:p>
          <a:p>
            <a:pPr lvl="1">
              <a:lnSpc>
                <a:spcPct val="150000"/>
              </a:lnSpc>
            </a:pPr>
            <a:endParaRPr lang="en-IN" sz="2000" b="1" dirty="0">
              <a:solidFill>
                <a:srgbClr val="374151"/>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HACKATHON</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r>
              <a:rPr lang="en-US" dirty="0"/>
              <a:t>15-02-24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DD2A4-C00B-4BC4-E8AE-F733D66C6942}"/>
              </a:ext>
            </a:extLst>
          </p:cNvPr>
          <p:cNvSpPr>
            <a:spLocks noGrp="1"/>
          </p:cNvSpPr>
          <p:nvPr>
            <p:ph type="dt" sz="half" idx="10"/>
          </p:nvPr>
        </p:nvSpPr>
        <p:spPr/>
        <p:txBody>
          <a:bodyPr/>
          <a:lstStyle/>
          <a:p>
            <a:fld id="{84B1D917-16EA-4D69-8845-9832B0C2F6AA}" type="datetime4">
              <a:rPr lang="en-US" smtClean="0"/>
              <a:pPr/>
              <a:t>April 2, 2024</a:t>
            </a:fld>
            <a:endParaRPr lang="en-US"/>
          </a:p>
        </p:txBody>
      </p:sp>
      <p:sp>
        <p:nvSpPr>
          <p:cNvPr id="3" name="Footer Placeholder 2">
            <a:extLst>
              <a:ext uri="{FF2B5EF4-FFF2-40B4-BE49-F238E27FC236}">
                <a16:creationId xmlns:a16="http://schemas.microsoft.com/office/drawing/2014/main" id="{CC94AB67-86B5-82DA-5794-A692E76584E2}"/>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B0F133D6-C92C-2DEE-1CFB-6595C02D86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928E3F3C-2A79-C543-F576-146D0B9803AC}"/>
              </a:ext>
            </a:extLst>
          </p:cNvPr>
          <p:cNvSpPr txBox="1"/>
          <p:nvPr/>
        </p:nvSpPr>
        <p:spPr>
          <a:xfrm>
            <a:off x="1000125" y="2032873"/>
            <a:ext cx="16530638" cy="6320320"/>
          </a:xfrm>
          <a:prstGeom prst="rect">
            <a:avLst/>
          </a:prstGeom>
          <a:noFill/>
        </p:spPr>
        <p:txBody>
          <a:bodyPr wrap="square">
            <a:spAutoFit/>
          </a:bodyPr>
          <a:lstStyle/>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Skin cancer is one of the most dangerous forms of cancer. Skin cancer is caused by un-repaired deoxyribonucleic acid (DNA) in skin cells, which generate genetic defects or mutations on the skin. Skin cancer tends to gradually spread over other body parts, so it is more curable in initial stages, which is why it is best detected at early stages. The increasing rate of skin cancer cases, high mortality rate, and expensive medical treatment require that its symptoms be diagnosed early. Considering the seriousness of these issues, researchers have developed various early detection techniques for skin cancer. Lesion parameters such as symmetry, color, size, shape, etc. are used to detect skin cancer and to distinguish benign skin cancer from melanoma. This paper presents a detailed systematic review of deep learning techniques for the early detection of skin cancer. Research papers published in well-reputed journals, relevant to the topic of skin cancer diagnosis, were analysed. Research findings are presented in tools, graphs, tables, techniques, and frameworks for better understanding.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kern="1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Keywords:</a:t>
            </a:r>
            <a:r>
              <a:rPr lang="en-IN" sz="2400" b="1" kern="100" dirty="0">
                <a:solidFill>
                  <a:srgbClr val="603620"/>
                </a:solidFill>
                <a:effectLst/>
                <a:latin typeface="Cambria" panose="02040503050406030204" pitchFamily="18" charset="0"/>
                <a:ea typeface="Calibri" panose="020F0502020204030204" pitchFamily="34" charset="0"/>
                <a:cs typeface="Times New Roman" panose="02020603050405020304" pitchFamily="18" charset="0"/>
              </a:rPr>
              <a:t> </a:t>
            </a: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deep learning, deep neural network (DNN), machine learning, melanoma, support vector machine (SVM), skin lesion.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71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2957332" y="2693616"/>
            <a:ext cx="11215868" cy="6370975"/>
          </a:xfrm>
          <a:prstGeom prst="rect">
            <a:avLst/>
          </a:prstGeom>
        </p:spPr>
        <p:txBody>
          <a:bodyPr wrap="square">
            <a:spAutoFit/>
          </a:bodyPr>
          <a:lstStyle/>
          <a:p>
            <a:pPr marL="342900" indent="-342900">
              <a:buFont typeface="Wingdings" panose="05000000000000000000" pitchFamily="2" charset="2"/>
              <a:buChar char="v"/>
            </a:pPr>
            <a:r>
              <a:rPr lang="en-IN" sz="2400" b="1" dirty="0"/>
              <a:t>Aim of the project:</a:t>
            </a:r>
          </a:p>
          <a:p>
            <a:pPr marL="342900" indent="-342900">
              <a:buFont typeface="Arial" panose="020B0604020202020204" pitchFamily="34" charset="0"/>
              <a:buChar char="•"/>
            </a:pPr>
            <a:r>
              <a:rPr lang="en-US" sz="2400" b="0" i="0" dirty="0">
                <a:solidFill>
                  <a:srgbClr val="374151"/>
                </a:solidFill>
                <a:effectLst/>
                <a:latin typeface="Söhne"/>
              </a:rPr>
              <a:t>Develop methods and algorithms that enable the early detection of skin cancer, emphasizing the identification of malignant lesions in their initial stages.</a:t>
            </a:r>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Create a system that provides accurate and reliable results, minimizing the chances of false positives or false negatives in the diagnosis of skin cancer.</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a:p>
            <a:pPr marL="342900" indent="-342900">
              <a:buFont typeface="Wingdings" panose="05000000000000000000" pitchFamily="2" charset="2"/>
              <a:buChar char="v"/>
            </a:pPr>
            <a:r>
              <a:rPr lang="en-IN" sz="2400" b="1" dirty="0">
                <a:solidFill>
                  <a:srgbClr val="374151"/>
                </a:solidFill>
                <a:latin typeface="Söhne"/>
              </a:rPr>
              <a:t>Scope of project:</a:t>
            </a:r>
          </a:p>
          <a:p>
            <a:pPr marL="342900" indent="-342900">
              <a:buFont typeface="Arial" panose="020B0604020202020204" pitchFamily="34" charset="0"/>
              <a:buChar char="•"/>
            </a:pPr>
            <a:r>
              <a:rPr lang="en-US" sz="2400" b="0" i="0" dirty="0">
                <a:solidFill>
                  <a:srgbClr val="374151"/>
                </a:solidFill>
                <a:effectLst/>
                <a:latin typeface="Söhne"/>
              </a:rPr>
              <a:t>Design and implement advanced algorithms, leveraging artificial intelligence and machine learning, to analyze skin images and identify potential cancerous lesions.</a:t>
            </a:r>
          </a:p>
          <a:p>
            <a:endParaRPr lang="en-IN" sz="2400" b="1" i="0" dirty="0">
              <a:solidFill>
                <a:srgbClr val="374151"/>
              </a:solidFill>
              <a:effectLst/>
              <a:latin typeface="Söhne"/>
            </a:endParaRPr>
          </a:p>
          <a:p>
            <a:pPr marL="342900" indent="-342900">
              <a:buFont typeface="Arial" panose="020B0604020202020204" pitchFamily="34" charset="0"/>
              <a:buChar char="•"/>
            </a:pPr>
            <a:r>
              <a:rPr lang="en-US" sz="2400" b="0" i="0" dirty="0">
                <a:solidFill>
                  <a:srgbClr val="374151"/>
                </a:solidFill>
                <a:effectLst/>
                <a:latin typeface="Söhne"/>
              </a:rPr>
              <a:t>Integrate diverse datasets, including dermatological images, patient records, and clinical data, to enhance the accuracy and reliability of the detection system.</a:t>
            </a:r>
          </a:p>
          <a:p>
            <a:pPr marL="342900" indent="-342900">
              <a:buFont typeface="Arial" panose="020B0604020202020204" pitchFamily="34" charset="0"/>
              <a:buChar char="•"/>
            </a:pPr>
            <a:endParaRPr lang="en-US" sz="2400" dirty="0">
              <a:solidFill>
                <a:srgbClr val="374151"/>
              </a:solidFill>
              <a:latin typeface="Söhne"/>
            </a:endParaRPr>
          </a:p>
          <a:p>
            <a:pPr marL="342900" indent="-342900">
              <a:buFont typeface="Arial" panose="020B0604020202020204" pitchFamily="34" charset="0"/>
              <a:buChar char="•"/>
            </a:pPr>
            <a:r>
              <a:rPr lang="en-US" sz="2400" b="0" i="0" dirty="0">
                <a:solidFill>
                  <a:srgbClr val="374151"/>
                </a:solidFill>
                <a:effectLst/>
                <a:latin typeface="Söhne"/>
              </a:rPr>
              <a:t>Ensure that the skin cancer detection system can be seamlessly integrated into existing healthcare infrastructure, including electronic health records (EHR) systems</a:t>
            </a:r>
            <a:endParaRPr lang="en-IN" sz="2400" b="1" dirty="0">
              <a:solidFill>
                <a:srgbClr val="374151"/>
              </a:solidFill>
              <a:latin typeface="Söhne"/>
            </a:endParaRPr>
          </a:p>
          <a:p>
            <a:pPr marL="342900" indent="-342900">
              <a:buFont typeface="Arial" panose="020B0604020202020204" pitchFamily="34" charset="0"/>
              <a:buChar char="•"/>
            </a:pPr>
            <a:endParaRPr lang="en-IN" sz="2400" b="1" dirty="0">
              <a:solidFill>
                <a:srgbClr val="374151"/>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667973" y="1342797"/>
            <a:ext cx="16227644" cy="7263527"/>
          </a:xfrm>
          <a:prstGeom prst="rect">
            <a:avLst/>
          </a:prstGeom>
        </p:spPr>
        <p:txBody>
          <a:bodyPr wrap="square">
            <a:spAutoFit/>
          </a:bodyPr>
          <a:lstStyle/>
          <a:p>
            <a:pPr marL="457200" indent="-457200">
              <a:buFont typeface="Wingdings" panose="05000000000000000000" pitchFamily="2" charset="2"/>
              <a:buChar char="v"/>
            </a:pPr>
            <a:r>
              <a:rPr lang="en-IN" sz="2800" b="1" dirty="0"/>
              <a:t>Overview:</a:t>
            </a:r>
          </a:p>
          <a:p>
            <a:pPr marL="457200" indent="-457200">
              <a:buFont typeface="Wingdings" panose="05000000000000000000" pitchFamily="2" charset="2"/>
              <a:buChar char="v"/>
            </a:pPr>
            <a:endParaRPr lang="en-IN" sz="2800" b="1" dirty="0"/>
          </a:p>
          <a:p>
            <a:pPr marL="457200" indent="-457200">
              <a:buFont typeface="Wingdings" panose="05000000000000000000" pitchFamily="2" charset="2"/>
              <a:buChar char="Ø"/>
            </a:pPr>
            <a:r>
              <a:rPr lang="en-US" sz="2800" b="0" i="0" dirty="0">
                <a:solidFill>
                  <a:srgbClr val="374151"/>
                </a:solidFill>
                <a:effectLst/>
                <a:latin typeface="Söhne"/>
              </a:rPr>
              <a:t>Skin cancer stands as one of the most prevalent forms of cancer worldwide, with an increasing incidence over recent years.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Early detection is paramount in effectively managing skin cancer, as it allows for timely intervention and improves the chances of successful treatment outcomes.</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Recent advancements in technology, particularly in artificial intelligence and machine learning, have ushered in innovative approaches to skin cancer detection.</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Various methods, ranging from traditional visual inspections to advanced computer-aided diagnosis (CAD) systems, contribute to a comprehensive toolkit for identifying skin cancer.</a:t>
            </a:r>
            <a:endParaRPr lang="en-IN" sz="2800" b="1" i="0" dirty="0">
              <a:solidFill>
                <a:srgbClr val="374151"/>
              </a:solidFill>
              <a:effectLst/>
              <a:latin typeface="Söhne"/>
            </a:endParaRPr>
          </a:p>
          <a:p>
            <a:pPr marL="457200" indent="-457200">
              <a:buFont typeface="Wingdings" panose="05000000000000000000" pitchFamily="2" charset="2"/>
              <a:buChar char="Ø"/>
            </a:pPr>
            <a:endParaRPr lang="en-IN" sz="2800" b="1" dirty="0">
              <a:solidFill>
                <a:srgbClr val="374151"/>
              </a:solidFill>
              <a:latin typeface="Söhne"/>
            </a:endParaRPr>
          </a:p>
          <a:p>
            <a:pPr marL="457200" indent="-457200">
              <a:buFont typeface="Wingdings" panose="05000000000000000000" pitchFamily="2" charset="2"/>
              <a:buChar char="Ø"/>
            </a:pPr>
            <a:r>
              <a:rPr lang="en-US" sz="2800" b="0" i="0" dirty="0">
                <a:solidFill>
                  <a:srgbClr val="374151"/>
                </a:solidFill>
                <a:effectLst/>
                <a:latin typeface="Söhne"/>
              </a:rPr>
              <a:t>Machine learning algorithms analyze vast datasets, aiding in the identification of subtle patterns and anomalies in skin lesions that may be indicative of cancer.</a:t>
            </a:r>
            <a:endParaRPr lang="en-IN" sz="2800" b="1"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954107"/>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Machine learning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 CNN algorithm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15-02-24</a:t>
            </a:r>
          </a:p>
        </p:txBody>
      </p:sp>
      <p:sp>
        <p:nvSpPr>
          <p:cNvPr id="3" name="Footer Placeholder 2"/>
          <p:cNvSpPr>
            <a:spLocks noGrp="1"/>
          </p:cNvSpPr>
          <p:nvPr>
            <p:ph type="ftr" sz="quarter" idx="11"/>
          </p:nvPr>
        </p:nvSpPr>
        <p:spPr/>
        <p:txBody>
          <a:bodyPr/>
          <a:lstStyle/>
          <a:p>
            <a:r>
              <a:rPr lang="en-IN" dirty="0"/>
              <a:t>HACAKATHON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Rectangle 5"/>
          <p:cNvSpPr/>
          <p:nvPr/>
        </p:nvSpPr>
        <p:spPr>
          <a:xfrm>
            <a:off x="801060" y="698561"/>
            <a:ext cx="16129628" cy="8617744"/>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Machine  Learning(Google Colaboratory)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 using Machine Learing and Google Colaboratory</a:t>
            </a:r>
          </a:p>
          <a:p>
            <a:endParaRPr lang="en-IN" sz="2400" dirty="0">
              <a:latin typeface="Times New Roman" panose="02020603050405020304" pitchFamily="18" charset="0"/>
              <a:cs typeface="Times New Roman" panose="02020603050405020304" pitchFamily="18" charset="0"/>
            </a:endParaRPr>
          </a:p>
          <a:p>
            <a:r>
              <a:rPr lang="en-IN" sz="2400" b="1" i="0" dirty="0">
                <a:solidFill>
                  <a:srgbClr val="343541"/>
                </a:solidFill>
                <a:effectLst/>
                <a:latin typeface="Söhne"/>
              </a:rPr>
              <a:t>1.Machine learning algorithm setup:</a:t>
            </a:r>
          </a:p>
          <a:p>
            <a:pPr algn="l"/>
            <a:r>
              <a:rPr lang="en-IN" sz="2400" b="1" dirty="0">
                <a:solidFill>
                  <a:srgbClr val="343541"/>
                </a:solidFill>
                <a:latin typeface="Söhne"/>
                <a:cs typeface="Times New Roman" panose="02020603050405020304" pitchFamily="18" charset="0"/>
              </a:rPr>
              <a:t>     </a:t>
            </a:r>
            <a:r>
              <a:rPr lang="en-IN" sz="2000" b="1" dirty="0">
                <a:solidFill>
                  <a:srgbClr val="343541"/>
                </a:solidFill>
                <a:latin typeface="Söhne"/>
                <a:cs typeface="Times New Roman" panose="02020603050405020304" pitchFamily="18" charset="0"/>
              </a:rPr>
              <a:t>1. Description:</a:t>
            </a:r>
            <a:r>
              <a:rPr lang="en-IN" sz="2400" b="1" dirty="0">
                <a:solidFill>
                  <a:srgbClr val="343541"/>
                </a:solidFill>
                <a:latin typeface="Söhne"/>
                <a:cs typeface="Times New Roman" panose="02020603050405020304" pitchFamily="18" charset="0"/>
              </a:rPr>
              <a:t> </a:t>
            </a:r>
            <a:r>
              <a:rPr lang="en-US" sz="2400" b="0" i="0" dirty="0">
                <a:solidFill>
                  <a:srgbClr val="374151"/>
                </a:solidFill>
                <a:effectLst/>
                <a:latin typeface="Söhne"/>
              </a:rPr>
              <a:t>Implement the chosen model architecture using the selected framework. Define the layers, activation functions, and other components of the neural network.</a:t>
            </a:r>
          </a:p>
          <a:p>
            <a:pPr algn="l"/>
            <a:endParaRPr lang="en-US" sz="2400" dirty="0">
              <a:solidFill>
                <a:srgbClr val="374151"/>
              </a:solidFill>
              <a:latin typeface="Söhne"/>
            </a:endParaRPr>
          </a:p>
          <a:p>
            <a:pPr algn="l"/>
            <a:r>
              <a:rPr lang="en-US" sz="2400" b="1" dirty="0">
                <a:solidFill>
                  <a:srgbClr val="374151"/>
                </a:solidFill>
                <a:latin typeface="Söhne"/>
              </a:rPr>
              <a:t>      </a:t>
            </a:r>
            <a:r>
              <a:rPr lang="en-US" sz="2000" b="1" dirty="0">
                <a:solidFill>
                  <a:srgbClr val="374151"/>
                </a:solidFill>
                <a:latin typeface="Söhne"/>
              </a:rPr>
              <a:t>2.Steps:</a:t>
            </a:r>
          </a:p>
          <a:p>
            <a:pPr algn="l"/>
            <a:r>
              <a:rPr lang="en-US" sz="2400" b="1" i="0" dirty="0">
                <a:solidFill>
                  <a:srgbClr val="374151"/>
                </a:solidFill>
                <a:effectLst/>
                <a:latin typeface="Söhne"/>
              </a:rPr>
              <a:t>                </a:t>
            </a:r>
            <a:r>
              <a:rPr lang="en-US" sz="2400" dirty="0">
                <a:solidFill>
                  <a:srgbClr val="374151"/>
                </a:solidFill>
                <a:latin typeface="Söhne"/>
              </a:rPr>
              <a:t>1.</a:t>
            </a:r>
            <a:r>
              <a:rPr lang="en-US" sz="2400" b="0" i="0" dirty="0">
                <a:solidFill>
                  <a:srgbClr val="374151"/>
                </a:solidFill>
                <a:effectLst/>
                <a:latin typeface="Söhne"/>
              </a:rPr>
              <a:t> Open your web browser and go to </a:t>
            </a:r>
            <a:r>
              <a:rPr lang="en-US" sz="2400" dirty="0">
                <a:latin typeface="Söhne"/>
              </a:rPr>
              <a:t>Google Colab</a:t>
            </a:r>
            <a:r>
              <a:rPr lang="en-US" sz="2400" b="0" i="0" dirty="0">
                <a:solidFill>
                  <a:srgbClr val="374151"/>
                </a:solidFill>
                <a:effectLst/>
                <a:latin typeface="Söhne"/>
              </a:rPr>
              <a:t>.</a:t>
            </a:r>
          </a:p>
          <a:p>
            <a:pPr algn="l"/>
            <a:r>
              <a:rPr lang="en-US" sz="2400" dirty="0">
                <a:solidFill>
                  <a:srgbClr val="374151"/>
                </a:solidFill>
                <a:latin typeface="Söhne"/>
              </a:rPr>
              <a:t>                2.</a:t>
            </a:r>
            <a:r>
              <a:rPr lang="en-US" sz="2400" b="0" i="0" dirty="0">
                <a:solidFill>
                  <a:srgbClr val="374151"/>
                </a:solidFill>
                <a:effectLst/>
                <a:latin typeface="Söhne"/>
              </a:rPr>
              <a:t> Choose "New Notebook" to create a new Colab notebook.</a:t>
            </a:r>
          </a:p>
          <a:p>
            <a:pPr algn="l"/>
            <a:r>
              <a:rPr lang="en-US" sz="2400" dirty="0">
                <a:solidFill>
                  <a:srgbClr val="374151"/>
                </a:solidFill>
                <a:latin typeface="Söhne"/>
              </a:rPr>
              <a:t> </a:t>
            </a:r>
          </a:p>
          <a:p>
            <a:pPr algn="l"/>
            <a:r>
              <a:rPr lang="en-US" sz="2400" b="1" i="0" dirty="0">
                <a:solidFill>
                  <a:srgbClr val="374151"/>
                </a:solidFill>
                <a:effectLst/>
                <a:latin typeface="Söhne"/>
              </a:rPr>
              <a:t>2.CNN algorithm:</a:t>
            </a:r>
          </a:p>
          <a:p>
            <a:pPr algn="l"/>
            <a:r>
              <a:rPr lang="en-US" sz="2000" b="1" dirty="0">
                <a:solidFill>
                  <a:srgbClr val="374151"/>
                </a:solidFill>
                <a:latin typeface="Söhne"/>
              </a:rPr>
              <a:t>       1.Description</a:t>
            </a:r>
          </a:p>
          <a:p>
            <a:pPr marL="342900" indent="-342900" algn="l">
              <a:buFont typeface="Arial" panose="020B0604020202020204" pitchFamily="34" charset="0"/>
              <a:buChar char="•"/>
            </a:pPr>
            <a:r>
              <a:rPr lang="en-US" sz="2000" b="0" i="0" dirty="0">
                <a:solidFill>
                  <a:srgbClr val="374151"/>
                </a:solidFill>
                <a:effectLst/>
                <a:latin typeface="Söhne"/>
              </a:rPr>
              <a:t>Each filter detects specific patterns, such as edges, textures, or more complex structures.</a:t>
            </a:r>
          </a:p>
          <a:p>
            <a:pPr marL="342900" indent="-342900" algn="l">
              <a:buFont typeface="Arial" panose="020B0604020202020204" pitchFamily="34" charset="0"/>
              <a:buChar char="•"/>
            </a:pPr>
            <a:r>
              <a:rPr lang="en-US" sz="2000" i="0" dirty="0">
                <a:effectLst/>
                <a:latin typeface="Söhne"/>
              </a:rPr>
              <a:t>Learn features using filters through convolution operations</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Produces predictions using a softmax activation for classification</a:t>
            </a:r>
            <a:r>
              <a:rPr lang="en-US" sz="2000" dirty="0">
                <a:solidFill>
                  <a:srgbClr val="EF4444"/>
                </a:solidFill>
                <a:latin typeface="Söhne"/>
              </a:rPr>
              <a:t>.</a:t>
            </a:r>
          </a:p>
          <a:p>
            <a:pPr marL="342900" indent="-342900" algn="l">
              <a:buFont typeface="Arial" panose="020B0604020202020204" pitchFamily="34" charset="0"/>
              <a:buChar char="•"/>
            </a:pPr>
            <a:r>
              <a:rPr lang="en-US" sz="2000" b="0" i="0" dirty="0">
                <a:effectLst/>
                <a:latin typeface="Söhne"/>
              </a:rPr>
              <a:t>Adjusts model parameters using labeled data via backpropagation.</a:t>
            </a:r>
            <a:r>
              <a:rPr lang="en-US" sz="2000" b="1" dirty="0">
                <a:latin typeface="Söhne"/>
                <a:cs typeface="Times New Roman" panose="02020603050405020304" pitchFamily="18" charset="0"/>
              </a:rPr>
              <a:t> </a:t>
            </a:r>
          </a:p>
          <a:p>
            <a:pPr marL="342900" indent="-342900" algn="l">
              <a:buFont typeface="Arial" panose="020B0604020202020204" pitchFamily="34" charset="0"/>
              <a:buChar char="•"/>
            </a:pPr>
            <a:endParaRPr lang="en-US" sz="2000" b="1" dirty="0">
              <a:latin typeface="Söhne"/>
              <a:cs typeface="Times New Roman" panose="02020603050405020304" pitchFamily="18" charset="0"/>
            </a:endParaRPr>
          </a:p>
          <a:p>
            <a:pPr algn="l"/>
            <a:r>
              <a:rPr lang="en-US" sz="2000" b="1" dirty="0">
                <a:latin typeface="Söhne"/>
                <a:cs typeface="Times New Roman" panose="02020603050405020304" pitchFamily="18" charset="0"/>
              </a:rPr>
              <a:t>3. Data Collection Workflow:</a:t>
            </a:r>
          </a:p>
          <a:p>
            <a:pPr algn="l"/>
            <a:r>
              <a:rPr lang="en-US" sz="2000" b="1" dirty="0">
                <a:latin typeface="Söhne"/>
                <a:cs typeface="Times New Roman" panose="02020603050405020304" pitchFamily="18" charset="0"/>
              </a:rPr>
              <a:t>       1.Description:</a:t>
            </a:r>
          </a:p>
          <a:p>
            <a:pPr marL="342900" indent="-342900" algn="l">
              <a:buFont typeface="Arial" panose="020B0604020202020204" pitchFamily="34" charset="0"/>
              <a:buChar char="•"/>
            </a:pPr>
            <a:r>
              <a:rPr lang="en-US" sz="2000" b="0" i="0" dirty="0">
                <a:solidFill>
                  <a:srgbClr val="374151"/>
                </a:solidFill>
                <a:effectLst/>
                <a:latin typeface="Söhne"/>
              </a:rPr>
              <a:t>Resize images, normalize pixel values, and handle missing or noisy data to prepare it for </a:t>
            </a:r>
          </a:p>
          <a:p>
            <a:pPr marL="342900" indent="-342900" algn="l">
              <a:buFont typeface="Arial" panose="020B0604020202020204" pitchFamily="34" charset="0"/>
              <a:buChar char="•"/>
            </a:pPr>
            <a:r>
              <a:rPr lang="en-US" sz="2000" dirty="0">
                <a:solidFill>
                  <a:srgbClr val="374151"/>
                </a:solidFill>
                <a:latin typeface="Söhne"/>
                <a:cs typeface="Times New Roman" panose="02020603050405020304" pitchFamily="18" charset="0"/>
              </a:rPr>
              <a:t>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2,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TextBox 4"/>
          <p:cNvSpPr txBox="1"/>
          <p:nvPr/>
        </p:nvSpPr>
        <p:spPr>
          <a:xfrm>
            <a:off x="789709" y="457200"/>
            <a:ext cx="16895618" cy="9879628"/>
          </a:xfrm>
          <a:prstGeom prst="rect">
            <a:avLst/>
          </a:prstGeom>
          <a:noFill/>
        </p:spPr>
        <p:txBody>
          <a:bodyPr wrap="square" rtlCol="0">
            <a:spAutoFit/>
          </a:bodyPr>
          <a:lstStyle/>
          <a:p>
            <a:r>
              <a:rPr lang="en-IN" sz="2800" b="1" dirty="0"/>
              <a:t>                                                            Module 2-CNN algorithm</a:t>
            </a:r>
          </a:p>
          <a:p>
            <a:endParaRPr lang="en-IN" dirty="0"/>
          </a:p>
          <a:p>
            <a:pPr algn="l"/>
            <a:r>
              <a:rPr lang="en-US" sz="2400" b="0" i="0" dirty="0">
                <a:solidFill>
                  <a:srgbClr val="374151"/>
                </a:solidFill>
                <a:effectLst/>
                <a:latin typeface="Söhne"/>
              </a:rPr>
              <a:t>A Convolutional Neural Network (CNN) is a type of artificial neural network designed specifically for processing and analyzing visual data. It has proven highly effective in tasks such as image classification, object detection, and image generation. Here's a concise description of the CNN algorithm:</a:t>
            </a:r>
          </a:p>
          <a:p>
            <a:pPr algn="l">
              <a:buFont typeface="+mj-lt"/>
              <a:buAutoNum type="arabicPeriod"/>
            </a:pPr>
            <a:r>
              <a:rPr lang="en-US" sz="2400" b="1" i="0" dirty="0">
                <a:solidFill>
                  <a:srgbClr val="374151"/>
                </a:solidFill>
                <a:effectLst/>
                <a:latin typeface="Söhne"/>
              </a:rPr>
              <a:t>Input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Accepts raw image data, typically represented as a three-dimensional tensor (height, width, channels), where channels represent color information (e.g., Red, Green, Blue).</a:t>
            </a:r>
          </a:p>
          <a:p>
            <a:pPr algn="l">
              <a:buFont typeface="+mj-lt"/>
              <a:buAutoNum type="arabicPeriod"/>
            </a:pPr>
            <a:r>
              <a:rPr lang="en-US" sz="2400" b="1" i="0" dirty="0">
                <a:solidFill>
                  <a:srgbClr val="374151"/>
                </a:solidFill>
                <a:effectLst/>
                <a:latin typeface="Söhne"/>
              </a:rPr>
              <a:t>Convolutional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Utilize learnable filters (kernels) to perform convolution operations, extracting features like edges, textures, and patterns from the input.</a:t>
            </a:r>
          </a:p>
          <a:p>
            <a:pPr algn="l">
              <a:buFont typeface="+mj-lt"/>
              <a:buAutoNum type="arabicPeriod"/>
            </a:pPr>
            <a:r>
              <a:rPr lang="en-US" sz="2400" b="1" i="0" dirty="0">
                <a:solidFill>
                  <a:srgbClr val="374151"/>
                </a:solidFill>
                <a:effectLst/>
                <a:latin typeface="Söhne"/>
              </a:rPr>
              <a:t>Activation Function:</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Introduces non-linearity, commonly ReLU (Rectified Linear Unit), after each convolutional operation, allowing the model to learn complex relationships.</a:t>
            </a:r>
          </a:p>
          <a:p>
            <a:pPr algn="l">
              <a:buFont typeface="+mj-lt"/>
              <a:buAutoNum type="arabicPeriod"/>
            </a:pPr>
            <a:r>
              <a:rPr lang="en-US" sz="2400" b="1" i="0" dirty="0">
                <a:solidFill>
                  <a:srgbClr val="374151"/>
                </a:solidFill>
                <a:effectLst/>
                <a:latin typeface="Söhne"/>
              </a:rPr>
              <a:t>Pooling (Subsampling)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Reduce spatial dimensions through operations like max pooling or average pooling, preserving important features and reducing computational complexity.</a:t>
            </a:r>
          </a:p>
          <a:p>
            <a:pPr algn="l">
              <a:buFont typeface="+mj-lt"/>
              <a:buAutoNum type="arabicPeriod"/>
            </a:pPr>
            <a:r>
              <a:rPr lang="en-US" sz="2400" b="1" i="0" dirty="0">
                <a:solidFill>
                  <a:srgbClr val="374151"/>
                </a:solidFill>
                <a:effectLst/>
                <a:latin typeface="Söhne"/>
              </a:rPr>
              <a:t>Flattening:</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Transform the processed data into a one-dimensional vector, preparing it for connectivity to fully connected layers.</a:t>
            </a:r>
          </a:p>
          <a:p>
            <a:pPr algn="l">
              <a:buFont typeface="+mj-lt"/>
              <a:buAutoNum type="arabicPeriod"/>
            </a:pPr>
            <a:r>
              <a:rPr lang="en-US" sz="2400" b="1" i="0" dirty="0">
                <a:solidFill>
                  <a:srgbClr val="374151"/>
                </a:solidFill>
                <a:effectLst/>
                <a:latin typeface="Söhne"/>
              </a:rPr>
              <a:t>Fully Connected Layers: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Comprise densely connected neurons that learn high-level representations from the flattened features, facilitating complex decision-making.</a:t>
            </a:r>
          </a:p>
          <a:p>
            <a:pPr algn="l">
              <a:buFont typeface="+mj-lt"/>
              <a:buAutoNum type="arabicPeriod"/>
            </a:pPr>
            <a:r>
              <a:rPr lang="en-US" sz="2400" b="1" i="0" dirty="0">
                <a:solidFill>
                  <a:srgbClr val="374151"/>
                </a:solidFill>
                <a:effectLst/>
                <a:latin typeface="Söhne"/>
              </a:rPr>
              <a:t>Output Layer:</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Produces final predictions based on the learned features. For classification tasks, often employs a softmax activation to generate.</a:t>
            </a: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1552</TotalTime>
  <Words>3304</Words>
  <Application>Microsoft Office PowerPoint</Application>
  <PresentationFormat>Custom</PresentationFormat>
  <Paragraphs>392</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Cambria</vt:lpstr>
      <vt:lpstr>Courier New</vt:lpstr>
      <vt:lpstr>HelveticaNeue Regular</vt:lpstr>
      <vt:lpstr>Calibri</vt:lpstr>
      <vt:lpstr>Times New Roman</vt:lpstr>
      <vt:lpstr>Wingdings</vt:lpstr>
      <vt:lpstr>Söhne</vt:lpstr>
      <vt:lpstr>Arial</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ABHISHEK KUMAR</cp:lastModifiedBy>
  <cp:revision>37</cp:revision>
  <dcterms:modified xsi:type="dcterms:W3CDTF">2024-04-02T11:32:30Z</dcterms:modified>
</cp:coreProperties>
</file>