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8"/>
    <p:sldId id="257" r:id="rId19"/>
    <p:sldId id="258" r:id="rId20"/>
    <p:sldId id="259" r:id="rId21"/>
    <p:sldId id="260" r:id="rId22"/>
    <p:sldId id="261" r:id="rId23"/>
    <p:sldId id="262" r:id="rId24"/>
    <p:sldId id="263" r:id="rId25"/>
    <p:sldId id="264" r:id="rId26"/>
    <p:sldId id="265" r:id="rId27"/>
    <p:sldId id="266" r:id="rId28"/>
    <p:sldId id="267" r:id="rId29"/>
    <p:sldId id="268" r:id="rId30"/>
    <p:sldId id="269" r:id="rId31"/>
    <p:sldId id="270" r:id="rId32"/>
    <p:sldId id="271" r:id="rId33"/>
    <p:sldId id="272" r:id="rId34"/>
    <p:sldId id="273" r:id="rId35"/>
    <p:sldId id="274" r:id="rId36"/>
    <p:sldId id="275" r:id="rId37"/>
    <p:sldId id="276" r:id="rId38"/>
    <p:sldId id="277" r:id="rId39"/>
    <p:sldId id="278" r:id="rId40"/>
    <p:sldId id="279" r:id="rId41"/>
    <p:sldId id="280" r:id="rId42"/>
    <p:sldId id="281" r:id="rId43"/>
    <p:sldId id="282" r:id="rId44"/>
    <p:sldId id="283" r:id="rId45"/>
    <p:sldId id="284" r:id="rId46"/>
    <p:sldId id="285" r:id="rId47"/>
    <p:sldId id="286" r:id="rId48"/>
    <p:sldId id="287" r:id="rId49"/>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Clear Sans" charset="1" panose="020B0503030202020304"/>
      <p:regular r:id="rId10"/>
    </p:embeddedFont>
    <p:embeddedFont>
      <p:font typeface="Clear Sans Bold" charset="1" panose="020B0803030202020304"/>
      <p:regular r:id="rId11"/>
    </p:embeddedFont>
    <p:embeddedFont>
      <p:font typeface="Clear Sans Italics" charset="1" panose="020B0503030202090304"/>
      <p:regular r:id="rId12"/>
    </p:embeddedFont>
    <p:embeddedFont>
      <p:font typeface="Clear Sans Bold Italics" charset="1" panose="020B0803030202090304"/>
      <p:regular r:id="rId13"/>
    </p:embeddedFont>
    <p:embeddedFont>
      <p:font typeface="Clear Sans Thin" charset="1" panose="020B0203030202020304"/>
      <p:regular r:id="rId14"/>
    </p:embeddedFont>
    <p:embeddedFont>
      <p:font typeface="Clear Sans Light" charset="1" panose="020B0303030202020304"/>
      <p:regular r:id="rId15"/>
    </p:embeddedFont>
    <p:embeddedFont>
      <p:font typeface="Clear Sans Medium" charset="1" panose="020B0603030202020304"/>
      <p:regular r:id="rId16"/>
    </p:embeddedFont>
    <p:embeddedFont>
      <p:font typeface="Clear Sans Medium Italics" charset="1" panose="020B0603030202090304"/>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slides/slide1.xml" Type="http://schemas.openxmlformats.org/officeDocument/2006/relationships/slide"/><Relationship Id="rId19" Target="slides/slide2.xml" Type="http://schemas.openxmlformats.org/officeDocument/2006/relationships/slide"/><Relationship Id="rId2" Target="presProps.xml" Type="http://schemas.openxmlformats.org/officeDocument/2006/relationships/presProps"/><Relationship Id="rId20" Target="slides/slide3.xml" Type="http://schemas.openxmlformats.org/officeDocument/2006/relationships/slide"/><Relationship Id="rId21" Target="slides/slide4.xml" Type="http://schemas.openxmlformats.org/officeDocument/2006/relationships/slide"/><Relationship Id="rId22" Target="slides/slide5.xml" Type="http://schemas.openxmlformats.org/officeDocument/2006/relationships/slide"/><Relationship Id="rId23" Target="slides/slide6.xml" Type="http://schemas.openxmlformats.org/officeDocument/2006/relationships/slide"/><Relationship Id="rId24" Target="slides/slide7.xml" Type="http://schemas.openxmlformats.org/officeDocument/2006/relationships/slide"/><Relationship Id="rId25" Target="slides/slide8.xml" Type="http://schemas.openxmlformats.org/officeDocument/2006/relationships/slide"/><Relationship Id="rId26" Target="slides/slide9.xml" Type="http://schemas.openxmlformats.org/officeDocument/2006/relationships/slide"/><Relationship Id="rId27" Target="slides/slide10.xml" Type="http://schemas.openxmlformats.org/officeDocument/2006/relationships/slide"/><Relationship Id="rId28" Target="slides/slide11.xml" Type="http://schemas.openxmlformats.org/officeDocument/2006/relationships/slide"/><Relationship Id="rId29" Target="slides/slide12.xml" Type="http://schemas.openxmlformats.org/officeDocument/2006/relationships/slide"/><Relationship Id="rId3" Target="viewProps.xml" Type="http://schemas.openxmlformats.org/officeDocument/2006/relationships/viewProps"/><Relationship Id="rId30" Target="slides/slide13.xml" Type="http://schemas.openxmlformats.org/officeDocument/2006/relationships/slide"/><Relationship Id="rId31" Target="slides/slide14.xml" Type="http://schemas.openxmlformats.org/officeDocument/2006/relationships/slide"/><Relationship Id="rId32" Target="slides/slide15.xml" Type="http://schemas.openxmlformats.org/officeDocument/2006/relationships/slide"/><Relationship Id="rId33" Target="slides/slide16.xml" Type="http://schemas.openxmlformats.org/officeDocument/2006/relationships/slide"/><Relationship Id="rId34" Target="slides/slide17.xml" Type="http://schemas.openxmlformats.org/officeDocument/2006/relationships/slide"/><Relationship Id="rId35" Target="slides/slide18.xml" Type="http://schemas.openxmlformats.org/officeDocument/2006/relationships/slide"/><Relationship Id="rId36" Target="slides/slide19.xml" Type="http://schemas.openxmlformats.org/officeDocument/2006/relationships/slide"/><Relationship Id="rId37" Target="slides/slide20.xml" Type="http://schemas.openxmlformats.org/officeDocument/2006/relationships/slide"/><Relationship Id="rId38" Target="slides/slide21.xml" Type="http://schemas.openxmlformats.org/officeDocument/2006/relationships/slide"/><Relationship Id="rId39" Target="slides/slide22.xml" Type="http://schemas.openxmlformats.org/officeDocument/2006/relationships/slide"/><Relationship Id="rId4" Target="theme/theme1.xml" Type="http://schemas.openxmlformats.org/officeDocument/2006/relationships/theme"/><Relationship Id="rId40" Target="slides/slide23.xml" Type="http://schemas.openxmlformats.org/officeDocument/2006/relationships/slide"/><Relationship Id="rId41" Target="slides/slide24.xml" Type="http://schemas.openxmlformats.org/officeDocument/2006/relationships/slide"/><Relationship Id="rId42" Target="slides/slide25.xml" Type="http://schemas.openxmlformats.org/officeDocument/2006/relationships/slide"/><Relationship Id="rId43" Target="slides/slide26.xml" Type="http://schemas.openxmlformats.org/officeDocument/2006/relationships/slide"/><Relationship Id="rId44" Target="slides/slide27.xml" Type="http://schemas.openxmlformats.org/officeDocument/2006/relationships/slide"/><Relationship Id="rId45" Target="slides/slide28.xml" Type="http://schemas.openxmlformats.org/officeDocument/2006/relationships/slide"/><Relationship Id="rId46" Target="slides/slide29.xml" Type="http://schemas.openxmlformats.org/officeDocument/2006/relationships/slide"/><Relationship Id="rId47" Target="slides/slide30.xml" Type="http://schemas.openxmlformats.org/officeDocument/2006/relationships/slide"/><Relationship Id="rId48" Target="slides/slide31.xml" Type="http://schemas.openxmlformats.org/officeDocument/2006/relationships/slide"/><Relationship Id="rId49" Target="slides/slide32.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s>
</file>

<file path=ppt/slides/_rels/slide2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s>
</file>

<file path=ppt/slides/_rels/slide2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s>
</file>

<file path=ppt/slides/_rels/slide2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s>
</file>

<file path=ppt/slides/_rels/slide2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s>
</file>

<file path=ppt/slides/_rels/slide2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s>
</file>

<file path=ppt/slides/_rels/slide2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s>
</file>

<file path=ppt/slides/_rels/slide2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s>
</file>

<file path=ppt/slides/_rels/slide3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32.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http://www.topology-zoo.org/" TargetMode="External" Type="http://schemas.openxmlformats.org/officeDocument/2006/relationships/hyperlink"/><Relationship Id="rId3" Target="../media/image15.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grpSp>
        <p:nvGrpSpPr>
          <p:cNvPr name="Group 2" id="2"/>
          <p:cNvGrpSpPr/>
          <p:nvPr/>
        </p:nvGrpSpPr>
        <p:grpSpPr>
          <a:xfrm rot="0">
            <a:off x="9144000" y="620282"/>
            <a:ext cx="8217084" cy="9046437"/>
            <a:chOff x="0" y="0"/>
            <a:chExt cx="10956112" cy="12061916"/>
          </a:xfrm>
        </p:grpSpPr>
        <p:sp>
          <p:nvSpPr>
            <p:cNvPr name="TextBox 3" id="3"/>
            <p:cNvSpPr txBox="true"/>
            <p:nvPr/>
          </p:nvSpPr>
          <p:spPr>
            <a:xfrm rot="0">
              <a:off x="0" y="1368999"/>
              <a:ext cx="10956112" cy="6859059"/>
            </a:xfrm>
            <a:prstGeom prst="rect">
              <a:avLst/>
            </a:prstGeom>
          </p:spPr>
          <p:txBody>
            <a:bodyPr anchor="t" rtlCol="false" tIns="0" lIns="0" bIns="0" rIns="0">
              <a:spAutoFit/>
            </a:bodyPr>
            <a:lstStyle/>
            <a:p>
              <a:pPr>
                <a:lnSpc>
                  <a:spcPts val="8000"/>
                </a:lnSpc>
              </a:pPr>
              <a:r>
                <a:rPr lang="en-US" sz="8000">
                  <a:solidFill>
                    <a:srgbClr val="F7B4A7"/>
                  </a:solidFill>
                  <a:latin typeface="Clear Sans Bold"/>
                </a:rPr>
                <a:t>Global Connectivity Framework &amp; 5G IoT Resource Sharing</a:t>
              </a:r>
            </a:p>
          </p:txBody>
        </p:sp>
        <p:sp>
          <p:nvSpPr>
            <p:cNvPr name="TextBox 4" id="4"/>
            <p:cNvSpPr txBox="true"/>
            <p:nvPr/>
          </p:nvSpPr>
          <p:spPr>
            <a:xfrm rot="0">
              <a:off x="0" y="-47625"/>
              <a:ext cx="10956112" cy="525145"/>
            </a:xfrm>
            <a:prstGeom prst="rect">
              <a:avLst/>
            </a:prstGeom>
          </p:spPr>
          <p:txBody>
            <a:bodyPr anchor="t" rtlCol="false" tIns="0" lIns="0" bIns="0" rIns="0">
              <a:spAutoFit/>
            </a:bodyPr>
            <a:lstStyle/>
            <a:p>
              <a:pPr>
                <a:lnSpc>
                  <a:spcPts val="3359"/>
                </a:lnSpc>
              </a:pPr>
            </a:p>
          </p:txBody>
        </p:sp>
        <p:sp>
          <p:nvSpPr>
            <p:cNvPr name="TextBox 5" id="5"/>
            <p:cNvSpPr txBox="true"/>
            <p:nvPr/>
          </p:nvSpPr>
          <p:spPr>
            <a:xfrm rot="0">
              <a:off x="0" y="8909987"/>
              <a:ext cx="10956112" cy="3151928"/>
            </a:xfrm>
            <a:prstGeom prst="rect">
              <a:avLst/>
            </a:prstGeom>
          </p:spPr>
          <p:txBody>
            <a:bodyPr anchor="t" rtlCol="false" tIns="0" lIns="0" bIns="0" rIns="0">
              <a:spAutoFit/>
            </a:bodyPr>
            <a:lstStyle/>
            <a:p>
              <a:pPr>
                <a:lnSpc>
                  <a:spcPts val="4759"/>
                </a:lnSpc>
              </a:pPr>
              <a:r>
                <a:rPr lang="en-US" sz="3399">
                  <a:solidFill>
                    <a:srgbClr val="94DDDE"/>
                  </a:solidFill>
                  <a:latin typeface="Clear Sans"/>
                </a:rPr>
                <a:t>Abhishek Yadav (1RV21CS009)</a:t>
              </a:r>
            </a:p>
            <a:p>
              <a:pPr>
                <a:lnSpc>
                  <a:spcPts val="4759"/>
                </a:lnSpc>
              </a:pPr>
              <a:r>
                <a:rPr lang="en-US" sz="3399">
                  <a:solidFill>
                    <a:srgbClr val="94DDDE"/>
                  </a:solidFill>
                  <a:latin typeface="Clear Sans"/>
                </a:rPr>
                <a:t>Hardik Hiraman Pawar (1RV21CS046)</a:t>
              </a:r>
            </a:p>
            <a:p>
              <a:pPr>
                <a:lnSpc>
                  <a:spcPts val="4759"/>
                </a:lnSpc>
              </a:pPr>
              <a:r>
                <a:rPr lang="en-US" sz="3399">
                  <a:solidFill>
                    <a:srgbClr val="94DDDE"/>
                  </a:solidFill>
                  <a:latin typeface="Clear Sans"/>
                </a:rPr>
                <a:t>Harshit Dhoot (1RV21CS049)</a:t>
              </a:r>
            </a:p>
            <a:p>
              <a:pPr>
                <a:lnSpc>
                  <a:spcPts val="4759"/>
                </a:lnSpc>
              </a:pPr>
              <a:r>
                <a:rPr lang="en-US" sz="3399">
                  <a:solidFill>
                    <a:srgbClr val="94DDDE"/>
                  </a:solidFill>
                  <a:latin typeface="Clear Sans"/>
                </a:rPr>
                <a:t>Karan Sathish (1RV21CS058)</a:t>
              </a:r>
            </a:p>
          </p:txBody>
        </p:sp>
      </p:grpSp>
      <p:sp>
        <p:nvSpPr>
          <p:cNvPr name="Freeform 6" id="6"/>
          <p:cNvSpPr/>
          <p:nvPr/>
        </p:nvSpPr>
        <p:spPr>
          <a:xfrm flipH="false" flipV="false" rot="0">
            <a:off x="1182834" y="-1921745"/>
            <a:ext cx="6755642" cy="4114800"/>
          </a:xfrm>
          <a:custGeom>
            <a:avLst/>
            <a:gdLst/>
            <a:ahLst/>
            <a:cxnLst/>
            <a:rect r="r" b="b" t="t" l="l"/>
            <a:pathLst>
              <a:path h="4114800" w="6755642">
                <a:moveTo>
                  <a:pt x="0" y="0"/>
                </a:moveTo>
                <a:lnTo>
                  <a:pt x="6755642" y="0"/>
                </a:lnTo>
                <a:lnTo>
                  <a:pt x="6755642"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6303834" y="1790711"/>
            <a:ext cx="1194327" cy="2586142"/>
          </a:xfrm>
          <a:custGeom>
            <a:avLst/>
            <a:gdLst/>
            <a:ahLst/>
            <a:cxnLst/>
            <a:rect r="r" b="b" t="t" l="l"/>
            <a:pathLst>
              <a:path h="2586142" w="1194327">
                <a:moveTo>
                  <a:pt x="0" y="0"/>
                </a:moveTo>
                <a:lnTo>
                  <a:pt x="1194327" y="0"/>
                </a:lnTo>
                <a:lnTo>
                  <a:pt x="1194327" y="2586142"/>
                </a:lnTo>
                <a:lnTo>
                  <a:pt x="0" y="258614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true" flipV="false" rot="0">
            <a:off x="2095190" y="2021154"/>
            <a:ext cx="5357753" cy="5591583"/>
          </a:xfrm>
          <a:custGeom>
            <a:avLst/>
            <a:gdLst/>
            <a:ahLst/>
            <a:cxnLst/>
            <a:rect r="r" b="b" t="t" l="l"/>
            <a:pathLst>
              <a:path h="5591583" w="5357753">
                <a:moveTo>
                  <a:pt x="5357753" y="0"/>
                </a:moveTo>
                <a:lnTo>
                  <a:pt x="0" y="0"/>
                </a:lnTo>
                <a:lnTo>
                  <a:pt x="0" y="5591582"/>
                </a:lnTo>
                <a:lnTo>
                  <a:pt x="5357753" y="5591582"/>
                </a:lnTo>
                <a:lnTo>
                  <a:pt x="5357753"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947148" y="1264426"/>
            <a:ext cx="3144039" cy="2440918"/>
          </a:xfrm>
          <a:custGeom>
            <a:avLst/>
            <a:gdLst/>
            <a:ahLst/>
            <a:cxnLst/>
            <a:rect r="r" b="b" t="t" l="l"/>
            <a:pathLst>
              <a:path h="2440918" w="3144039">
                <a:moveTo>
                  <a:pt x="0" y="0"/>
                </a:moveTo>
                <a:lnTo>
                  <a:pt x="3144040" y="0"/>
                </a:lnTo>
                <a:lnTo>
                  <a:pt x="3144040" y="2440918"/>
                </a:lnTo>
                <a:lnTo>
                  <a:pt x="0" y="244091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624872" y="5005800"/>
            <a:ext cx="1894295" cy="4252500"/>
          </a:xfrm>
          <a:custGeom>
            <a:avLst/>
            <a:gdLst/>
            <a:ahLst/>
            <a:cxnLst/>
            <a:rect r="r" b="b" t="t" l="l"/>
            <a:pathLst>
              <a:path h="4252500" w="1894295">
                <a:moveTo>
                  <a:pt x="0" y="0"/>
                </a:moveTo>
                <a:lnTo>
                  <a:pt x="1894295" y="0"/>
                </a:lnTo>
                <a:lnTo>
                  <a:pt x="1894295" y="4252500"/>
                </a:lnTo>
                <a:lnTo>
                  <a:pt x="0" y="42525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4011803" y="7612736"/>
            <a:ext cx="3486358" cy="4114800"/>
          </a:xfrm>
          <a:custGeom>
            <a:avLst/>
            <a:gdLst/>
            <a:ahLst/>
            <a:cxnLst/>
            <a:rect r="r" b="b" t="t" l="l"/>
            <a:pathLst>
              <a:path h="4114800" w="3486358">
                <a:moveTo>
                  <a:pt x="0" y="0"/>
                </a:moveTo>
                <a:lnTo>
                  <a:pt x="3486358" y="0"/>
                </a:lnTo>
                <a:lnTo>
                  <a:pt x="3486358"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94DDDE"/>
        </a:solidFill>
      </p:bgPr>
    </p:bg>
    <p:spTree>
      <p:nvGrpSpPr>
        <p:cNvPr id="1" name=""/>
        <p:cNvGrpSpPr/>
        <p:nvPr/>
      </p:nvGrpSpPr>
      <p:grpSpPr>
        <a:xfrm>
          <a:off x="0" y="0"/>
          <a:ext cx="0" cy="0"/>
          <a:chOff x="0" y="0"/>
          <a:chExt cx="0" cy="0"/>
        </a:xfrm>
      </p:grpSpPr>
      <p:sp>
        <p:nvSpPr>
          <p:cNvPr name="Freeform 2" id="2"/>
          <p:cNvSpPr/>
          <p:nvPr/>
        </p:nvSpPr>
        <p:spPr>
          <a:xfrm flipH="false" flipV="false" rot="0">
            <a:off x="9144000" y="2100263"/>
            <a:ext cx="8115300" cy="6086475"/>
          </a:xfrm>
          <a:custGeom>
            <a:avLst/>
            <a:gdLst/>
            <a:ahLst/>
            <a:cxnLst/>
            <a:rect r="r" b="b" t="t" l="l"/>
            <a:pathLst>
              <a:path h="6086475" w="8115300">
                <a:moveTo>
                  <a:pt x="0" y="0"/>
                </a:moveTo>
                <a:lnTo>
                  <a:pt x="8115300" y="0"/>
                </a:lnTo>
                <a:lnTo>
                  <a:pt x="8115300" y="6086475"/>
                </a:lnTo>
                <a:lnTo>
                  <a:pt x="0" y="6086475"/>
                </a:lnTo>
                <a:lnTo>
                  <a:pt x="0" y="0"/>
                </a:lnTo>
                <a:close/>
              </a:path>
            </a:pathLst>
          </a:custGeom>
          <a:blipFill>
            <a:blip r:embed="rId2"/>
            <a:stretch>
              <a:fillRect l="0" t="0" r="0" b="0"/>
            </a:stretch>
          </a:blipFill>
        </p:spPr>
      </p:sp>
      <p:grpSp>
        <p:nvGrpSpPr>
          <p:cNvPr name="Group 3" id="3"/>
          <p:cNvGrpSpPr/>
          <p:nvPr/>
        </p:nvGrpSpPr>
        <p:grpSpPr>
          <a:xfrm rot="0">
            <a:off x="1028700" y="2853860"/>
            <a:ext cx="7330510" cy="4579281"/>
            <a:chOff x="0" y="0"/>
            <a:chExt cx="9774013" cy="6105708"/>
          </a:xfrm>
        </p:grpSpPr>
        <p:sp>
          <p:nvSpPr>
            <p:cNvPr name="TextBox 4" id="4"/>
            <p:cNvSpPr txBox="true"/>
            <p:nvPr/>
          </p:nvSpPr>
          <p:spPr>
            <a:xfrm rot="0">
              <a:off x="0" y="85725"/>
              <a:ext cx="9774013" cy="1207135"/>
            </a:xfrm>
            <a:prstGeom prst="rect">
              <a:avLst/>
            </a:prstGeom>
          </p:spPr>
          <p:txBody>
            <a:bodyPr anchor="t" rtlCol="false" tIns="0" lIns="0" bIns="0" rIns="0">
              <a:spAutoFit/>
            </a:bodyPr>
            <a:lstStyle/>
            <a:p>
              <a:pPr>
                <a:lnSpc>
                  <a:spcPts val="6719"/>
                </a:lnSpc>
              </a:pPr>
              <a:r>
                <a:rPr lang="en-US" sz="6399">
                  <a:solidFill>
                    <a:srgbClr val="31356E"/>
                  </a:solidFill>
                  <a:latin typeface="Clear Sans Bold"/>
                </a:rPr>
                <a:t>Graph Visualization</a:t>
              </a:r>
            </a:p>
          </p:txBody>
        </p:sp>
        <p:sp>
          <p:nvSpPr>
            <p:cNvPr name="TextBox 5" id="5"/>
            <p:cNvSpPr txBox="true"/>
            <p:nvPr/>
          </p:nvSpPr>
          <p:spPr>
            <a:xfrm rot="0">
              <a:off x="0" y="2031971"/>
              <a:ext cx="9364454" cy="4073737"/>
            </a:xfrm>
            <a:prstGeom prst="rect">
              <a:avLst/>
            </a:prstGeom>
          </p:spPr>
          <p:txBody>
            <a:bodyPr anchor="t" rtlCol="false" tIns="0" lIns="0" bIns="0" rIns="0">
              <a:spAutoFit/>
            </a:bodyPr>
            <a:lstStyle/>
            <a:p>
              <a:pPr algn="just" marL="626111" indent="-313055" lvl="1">
                <a:lnSpc>
                  <a:spcPts val="4060"/>
                </a:lnSpc>
                <a:buFont typeface="Arial"/>
                <a:buChar char="•"/>
              </a:pPr>
              <a:r>
                <a:rPr lang="en-US" sz="2900">
                  <a:solidFill>
                    <a:srgbClr val="2B4B82"/>
                  </a:solidFill>
                  <a:latin typeface="Clear Sans"/>
                </a:rPr>
                <a:t>We visualize latency data through a series of informative graphs.</a:t>
              </a:r>
            </a:p>
            <a:p>
              <a:pPr algn="just" marL="626111" indent="-313055" lvl="1">
                <a:lnSpc>
                  <a:spcPts val="4060"/>
                </a:lnSpc>
                <a:buFont typeface="Arial"/>
                <a:buChar char="•"/>
              </a:pPr>
              <a:r>
                <a:rPr lang="en-US" sz="2900">
                  <a:solidFill>
                    <a:srgbClr val="2B4B82"/>
                  </a:solidFill>
                  <a:latin typeface="Clear Sans"/>
                </a:rPr>
                <a:t>Initially, we plot the latency graph in its natural order, offering insights into the latency distribution among network nodes.</a:t>
              </a:r>
            </a:p>
          </p:txBody>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94DDDE"/>
        </a:solidFill>
      </p:bgPr>
    </p:bg>
    <p:spTree>
      <p:nvGrpSpPr>
        <p:cNvPr id="1" name=""/>
        <p:cNvGrpSpPr/>
        <p:nvPr/>
      </p:nvGrpSpPr>
      <p:grpSpPr>
        <a:xfrm>
          <a:off x="0" y="0"/>
          <a:ext cx="0" cy="0"/>
          <a:chOff x="0" y="0"/>
          <a:chExt cx="0" cy="0"/>
        </a:xfrm>
      </p:grpSpPr>
      <p:sp>
        <p:nvSpPr>
          <p:cNvPr name="Freeform 2" id="2"/>
          <p:cNvSpPr/>
          <p:nvPr/>
        </p:nvSpPr>
        <p:spPr>
          <a:xfrm flipH="false" flipV="false" rot="0">
            <a:off x="9144000" y="2100262"/>
            <a:ext cx="8115300" cy="6086475"/>
          </a:xfrm>
          <a:custGeom>
            <a:avLst/>
            <a:gdLst/>
            <a:ahLst/>
            <a:cxnLst/>
            <a:rect r="r" b="b" t="t" l="l"/>
            <a:pathLst>
              <a:path h="6086475" w="8115300">
                <a:moveTo>
                  <a:pt x="0" y="0"/>
                </a:moveTo>
                <a:lnTo>
                  <a:pt x="8115300" y="0"/>
                </a:lnTo>
                <a:lnTo>
                  <a:pt x="8115300" y="6086476"/>
                </a:lnTo>
                <a:lnTo>
                  <a:pt x="0" y="6086476"/>
                </a:lnTo>
                <a:lnTo>
                  <a:pt x="0" y="0"/>
                </a:lnTo>
                <a:close/>
              </a:path>
            </a:pathLst>
          </a:custGeom>
          <a:blipFill>
            <a:blip r:embed="rId2"/>
            <a:stretch>
              <a:fillRect l="0" t="0" r="0" b="0"/>
            </a:stretch>
          </a:blipFill>
        </p:spPr>
      </p:sp>
      <p:grpSp>
        <p:nvGrpSpPr>
          <p:cNvPr name="Group 3" id="3"/>
          <p:cNvGrpSpPr/>
          <p:nvPr/>
        </p:nvGrpSpPr>
        <p:grpSpPr>
          <a:xfrm rot="0">
            <a:off x="1028700" y="2429997"/>
            <a:ext cx="7330510" cy="5427006"/>
            <a:chOff x="0" y="0"/>
            <a:chExt cx="9774013" cy="7236008"/>
          </a:xfrm>
        </p:grpSpPr>
        <p:sp>
          <p:nvSpPr>
            <p:cNvPr name="TextBox 4" id="4"/>
            <p:cNvSpPr txBox="true"/>
            <p:nvPr/>
          </p:nvSpPr>
          <p:spPr>
            <a:xfrm rot="0">
              <a:off x="0" y="85725"/>
              <a:ext cx="9774013" cy="2337435"/>
            </a:xfrm>
            <a:prstGeom prst="rect">
              <a:avLst/>
            </a:prstGeom>
          </p:spPr>
          <p:txBody>
            <a:bodyPr anchor="t" rtlCol="false" tIns="0" lIns="0" bIns="0" rIns="0">
              <a:spAutoFit/>
            </a:bodyPr>
            <a:lstStyle/>
            <a:p>
              <a:pPr>
                <a:lnSpc>
                  <a:spcPts val="6719"/>
                </a:lnSpc>
              </a:pPr>
              <a:r>
                <a:rPr lang="en-US" sz="6399">
                  <a:solidFill>
                    <a:srgbClr val="31356E"/>
                  </a:solidFill>
                  <a:latin typeface="Clear Sans Bold"/>
                </a:rPr>
                <a:t>Ascending Latency Order</a:t>
              </a:r>
            </a:p>
          </p:txBody>
        </p:sp>
        <p:sp>
          <p:nvSpPr>
            <p:cNvPr name="TextBox 5" id="5"/>
            <p:cNvSpPr txBox="true"/>
            <p:nvPr/>
          </p:nvSpPr>
          <p:spPr>
            <a:xfrm rot="0">
              <a:off x="0" y="3162271"/>
              <a:ext cx="9364454" cy="4073737"/>
            </a:xfrm>
            <a:prstGeom prst="rect">
              <a:avLst/>
            </a:prstGeom>
          </p:spPr>
          <p:txBody>
            <a:bodyPr anchor="t" rtlCol="false" tIns="0" lIns="0" bIns="0" rIns="0">
              <a:spAutoFit/>
            </a:bodyPr>
            <a:lstStyle/>
            <a:p>
              <a:pPr algn="just" marL="626111" indent="-313055" lvl="1">
                <a:lnSpc>
                  <a:spcPts val="4060"/>
                </a:lnSpc>
                <a:buFont typeface="Arial"/>
                <a:buChar char="•"/>
              </a:pPr>
              <a:r>
                <a:rPr lang="en-US" sz="2900">
                  <a:solidFill>
                    <a:srgbClr val="2B4B82"/>
                  </a:solidFill>
                  <a:latin typeface="Clear Sans"/>
                </a:rPr>
                <a:t>To facilitate a more detailed analysis, we rearrange the latency data in ascending order.</a:t>
              </a:r>
            </a:p>
            <a:p>
              <a:pPr algn="just" marL="626111" indent="-313055" lvl="1">
                <a:lnSpc>
                  <a:spcPts val="4060"/>
                </a:lnSpc>
                <a:buFont typeface="Arial"/>
                <a:buChar char="•"/>
              </a:pPr>
              <a:r>
                <a:rPr lang="en-US" sz="2900">
                  <a:solidFill>
                    <a:srgbClr val="2B4B82"/>
                  </a:solidFill>
                  <a:latin typeface="Clear Sans"/>
                </a:rPr>
                <a:t>This enables us to identify nodes with the lowest and highest latencies, aiding in load distribution decisions.</a:t>
              </a:r>
            </a:p>
          </p:txBody>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94DDDE"/>
        </a:solidFill>
      </p:bgPr>
    </p:bg>
    <p:spTree>
      <p:nvGrpSpPr>
        <p:cNvPr id="1" name=""/>
        <p:cNvGrpSpPr/>
        <p:nvPr/>
      </p:nvGrpSpPr>
      <p:grpSpPr>
        <a:xfrm>
          <a:off x="0" y="0"/>
          <a:ext cx="0" cy="0"/>
          <a:chOff x="0" y="0"/>
          <a:chExt cx="0" cy="0"/>
        </a:xfrm>
      </p:grpSpPr>
      <p:sp>
        <p:nvSpPr>
          <p:cNvPr name="Freeform 2" id="2"/>
          <p:cNvSpPr/>
          <p:nvPr/>
        </p:nvSpPr>
        <p:spPr>
          <a:xfrm flipH="false" flipV="false" rot="0">
            <a:off x="10107684" y="1567692"/>
            <a:ext cx="7151616" cy="7151616"/>
          </a:xfrm>
          <a:custGeom>
            <a:avLst/>
            <a:gdLst/>
            <a:ahLst/>
            <a:cxnLst/>
            <a:rect r="r" b="b" t="t" l="l"/>
            <a:pathLst>
              <a:path h="7151616" w="7151616">
                <a:moveTo>
                  <a:pt x="0" y="0"/>
                </a:moveTo>
                <a:lnTo>
                  <a:pt x="7151616" y="0"/>
                </a:lnTo>
                <a:lnTo>
                  <a:pt x="7151616" y="7151616"/>
                </a:lnTo>
                <a:lnTo>
                  <a:pt x="0" y="7151616"/>
                </a:lnTo>
                <a:lnTo>
                  <a:pt x="0" y="0"/>
                </a:lnTo>
                <a:close/>
              </a:path>
            </a:pathLst>
          </a:custGeom>
          <a:blipFill>
            <a:blip r:embed="rId2"/>
            <a:stretch>
              <a:fillRect l="0" t="0" r="0" b="0"/>
            </a:stretch>
          </a:blipFill>
        </p:spPr>
      </p:sp>
      <p:grpSp>
        <p:nvGrpSpPr>
          <p:cNvPr name="Group 3" id="3"/>
          <p:cNvGrpSpPr/>
          <p:nvPr/>
        </p:nvGrpSpPr>
        <p:grpSpPr>
          <a:xfrm rot="0">
            <a:off x="1028700" y="2596685"/>
            <a:ext cx="7330510" cy="5093631"/>
            <a:chOff x="0" y="0"/>
            <a:chExt cx="9774013" cy="6791508"/>
          </a:xfrm>
        </p:grpSpPr>
        <p:sp>
          <p:nvSpPr>
            <p:cNvPr name="TextBox 4" id="4"/>
            <p:cNvSpPr txBox="true"/>
            <p:nvPr/>
          </p:nvSpPr>
          <p:spPr>
            <a:xfrm rot="0">
              <a:off x="0" y="85725"/>
              <a:ext cx="9774013" cy="1207135"/>
            </a:xfrm>
            <a:prstGeom prst="rect">
              <a:avLst/>
            </a:prstGeom>
          </p:spPr>
          <p:txBody>
            <a:bodyPr anchor="t" rtlCol="false" tIns="0" lIns="0" bIns="0" rIns="0">
              <a:spAutoFit/>
            </a:bodyPr>
            <a:lstStyle/>
            <a:p>
              <a:pPr>
                <a:lnSpc>
                  <a:spcPts val="6719"/>
                </a:lnSpc>
              </a:pPr>
              <a:r>
                <a:rPr lang="en-US" sz="6399">
                  <a:solidFill>
                    <a:srgbClr val="31356E"/>
                  </a:solidFill>
                  <a:latin typeface="Clear Sans Bold"/>
                </a:rPr>
                <a:t>Clustering Nodes</a:t>
              </a:r>
            </a:p>
          </p:txBody>
        </p:sp>
        <p:sp>
          <p:nvSpPr>
            <p:cNvPr name="TextBox 5" id="5"/>
            <p:cNvSpPr txBox="true"/>
            <p:nvPr/>
          </p:nvSpPr>
          <p:spPr>
            <a:xfrm rot="0">
              <a:off x="0" y="2031971"/>
              <a:ext cx="9364454" cy="4759537"/>
            </a:xfrm>
            <a:prstGeom prst="rect">
              <a:avLst/>
            </a:prstGeom>
          </p:spPr>
          <p:txBody>
            <a:bodyPr anchor="t" rtlCol="false" tIns="0" lIns="0" bIns="0" rIns="0">
              <a:spAutoFit/>
            </a:bodyPr>
            <a:lstStyle/>
            <a:p>
              <a:pPr algn="just" marL="626111" indent="-313055" lvl="1">
                <a:lnSpc>
                  <a:spcPts val="4060"/>
                </a:lnSpc>
                <a:buFont typeface="Arial"/>
                <a:buChar char="•"/>
              </a:pPr>
              <a:r>
                <a:rPr lang="en-US" sz="2900">
                  <a:solidFill>
                    <a:srgbClr val="2B4B82"/>
                  </a:solidFill>
                  <a:latin typeface="Clear Sans"/>
                </a:rPr>
                <a:t>The network nodes are grouped into four quadrants, assuming the midpoint as the origin.</a:t>
              </a:r>
            </a:p>
            <a:p>
              <a:pPr algn="just" marL="626111" indent="-313055" lvl="1">
                <a:lnSpc>
                  <a:spcPts val="4060"/>
                </a:lnSpc>
                <a:buFont typeface="Arial"/>
                <a:buChar char="•"/>
              </a:pPr>
              <a:r>
                <a:rPr lang="en-US" sz="2900">
                  <a:solidFill>
                    <a:srgbClr val="2B4B82"/>
                  </a:solidFill>
                  <a:latin typeface="Clear Sans"/>
                </a:rPr>
                <a:t>This clustering approach allows us to understand the spatial distribution of nodes and their respective latencies within each quadrant.</a:t>
              </a:r>
            </a:p>
          </p:txBody>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94DDDE"/>
        </a:solidFill>
      </p:bgPr>
    </p:bg>
    <p:spTree>
      <p:nvGrpSpPr>
        <p:cNvPr id="1" name=""/>
        <p:cNvGrpSpPr/>
        <p:nvPr/>
      </p:nvGrpSpPr>
      <p:grpSpPr>
        <a:xfrm>
          <a:off x="0" y="0"/>
          <a:ext cx="0" cy="0"/>
          <a:chOff x="0" y="0"/>
          <a:chExt cx="0" cy="0"/>
        </a:xfrm>
      </p:grpSpPr>
      <p:sp>
        <p:nvSpPr>
          <p:cNvPr name="Freeform 2" id="2"/>
          <p:cNvSpPr/>
          <p:nvPr/>
        </p:nvSpPr>
        <p:spPr>
          <a:xfrm flipH="false" flipV="false" rot="0">
            <a:off x="4188317" y="1824775"/>
            <a:ext cx="9911366" cy="7433525"/>
          </a:xfrm>
          <a:custGeom>
            <a:avLst/>
            <a:gdLst/>
            <a:ahLst/>
            <a:cxnLst/>
            <a:rect r="r" b="b" t="t" l="l"/>
            <a:pathLst>
              <a:path h="7433525" w="9911366">
                <a:moveTo>
                  <a:pt x="0" y="0"/>
                </a:moveTo>
                <a:lnTo>
                  <a:pt x="9911366" y="0"/>
                </a:lnTo>
                <a:lnTo>
                  <a:pt x="9911366" y="7433525"/>
                </a:lnTo>
                <a:lnTo>
                  <a:pt x="0" y="7433525"/>
                </a:lnTo>
                <a:lnTo>
                  <a:pt x="0" y="0"/>
                </a:lnTo>
                <a:close/>
              </a:path>
            </a:pathLst>
          </a:custGeom>
          <a:blipFill>
            <a:blip r:embed="rId2"/>
            <a:stretch>
              <a:fillRect l="0" t="0" r="0" b="0"/>
            </a:stretch>
          </a:blipFill>
        </p:spPr>
      </p:sp>
      <p:sp>
        <p:nvSpPr>
          <p:cNvPr name="TextBox 3" id="3"/>
          <p:cNvSpPr txBox="true"/>
          <p:nvPr/>
        </p:nvSpPr>
        <p:spPr>
          <a:xfrm rot="0">
            <a:off x="7016510" y="629603"/>
            <a:ext cx="4254980" cy="883920"/>
          </a:xfrm>
          <a:prstGeom prst="rect">
            <a:avLst/>
          </a:prstGeom>
        </p:spPr>
        <p:txBody>
          <a:bodyPr anchor="t" rtlCol="false" tIns="0" lIns="0" bIns="0" rIns="0">
            <a:spAutoFit/>
          </a:bodyPr>
          <a:lstStyle/>
          <a:p>
            <a:pPr>
              <a:lnSpc>
                <a:spcPts val="6719"/>
              </a:lnSpc>
            </a:pPr>
            <a:r>
              <a:rPr lang="en-US" sz="6399">
                <a:solidFill>
                  <a:srgbClr val="31356E"/>
                </a:solidFill>
                <a:latin typeface="Clear Sans Bold"/>
              </a:rPr>
              <a:t>Quadrant 1</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94DDDE"/>
        </a:solidFill>
      </p:bgPr>
    </p:bg>
    <p:spTree>
      <p:nvGrpSpPr>
        <p:cNvPr id="1" name=""/>
        <p:cNvGrpSpPr/>
        <p:nvPr/>
      </p:nvGrpSpPr>
      <p:grpSpPr>
        <a:xfrm>
          <a:off x="0" y="0"/>
          <a:ext cx="0" cy="0"/>
          <a:chOff x="0" y="0"/>
          <a:chExt cx="0" cy="0"/>
        </a:xfrm>
      </p:grpSpPr>
      <p:sp>
        <p:nvSpPr>
          <p:cNvPr name="Freeform 2" id="2"/>
          <p:cNvSpPr/>
          <p:nvPr/>
        </p:nvSpPr>
        <p:spPr>
          <a:xfrm flipH="false" flipV="false" rot="0">
            <a:off x="4188317" y="1824775"/>
            <a:ext cx="9911366" cy="7433525"/>
          </a:xfrm>
          <a:custGeom>
            <a:avLst/>
            <a:gdLst/>
            <a:ahLst/>
            <a:cxnLst/>
            <a:rect r="r" b="b" t="t" l="l"/>
            <a:pathLst>
              <a:path h="7433525" w="9911366">
                <a:moveTo>
                  <a:pt x="0" y="0"/>
                </a:moveTo>
                <a:lnTo>
                  <a:pt x="9911366" y="0"/>
                </a:lnTo>
                <a:lnTo>
                  <a:pt x="9911366" y="7433525"/>
                </a:lnTo>
                <a:lnTo>
                  <a:pt x="0" y="7433525"/>
                </a:lnTo>
                <a:lnTo>
                  <a:pt x="0" y="0"/>
                </a:lnTo>
                <a:close/>
              </a:path>
            </a:pathLst>
          </a:custGeom>
          <a:blipFill>
            <a:blip r:embed="rId2"/>
            <a:stretch>
              <a:fillRect l="0" t="0" r="0" b="0"/>
            </a:stretch>
          </a:blipFill>
        </p:spPr>
      </p:sp>
      <p:sp>
        <p:nvSpPr>
          <p:cNvPr name="TextBox 3" id="3"/>
          <p:cNvSpPr txBox="true"/>
          <p:nvPr/>
        </p:nvSpPr>
        <p:spPr>
          <a:xfrm rot="0">
            <a:off x="7016510" y="629603"/>
            <a:ext cx="4254980" cy="883920"/>
          </a:xfrm>
          <a:prstGeom prst="rect">
            <a:avLst/>
          </a:prstGeom>
        </p:spPr>
        <p:txBody>
          <a:bodyPr anchor="t" rtlCol="false" tIns="0" lIns="0" bIns="0" rIns="0">
            <a:spAutoFit/>
          </a:bodyPr>
          <a:lstStyle/>
          <a:p>
            <a:pPr>
              <a:lnSpc>
                <a:spcPts val="6719"/>
              </a:lnSpc>
            </a:pPr>
            <a:r>
              <a:rPr lang="en-US" sz="6399">
                <a:solidFill>
                  <a:srgbClr val="31356E"/>
                </a:solidFill>
                <a:latin typeface="Clear Sans Bold"/>
              </a:rPr>
              <a:t>Quadrant 2</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94DDDE"/>
        </a:solidFill>
      </p:bgPr>
    </p:bg>
    <p:spTree>
      <p:nvGrpSpPr>
        <p:cNvPr id="1" name=""/>
        <p:cNvGrpSpPr/>
        <p:nvPr/>
      </p:nvGrpSpPr>
      <p:grpSpPr>
        <a:xfrm>
          <a:off x="0" y="0"/>
          <a:ext cx="0" cy="0"/>
          <a:chOff x="0" y="0"/>
          <a:chExt cx="0" cy="0"/>
        </a:xfrm>
      </p:grpSpPr>
      <p:sp>
        <p:nvSpPr>
          <p:cNvPr name="Freeform 2" id="2"/>
          <p:cNvSpPr/>
          <p:nvPr/>
        </p:nvSpPr>
        <p:spPr>
          <a:xfrm flipH="false" flipV="false" rot="0">
            <a:off x="4188317" y="1824775"/>
            <a:ext cx="9911366" cy="7433525"/>
          </a:xfrm>
          <a:custGeom>
            <a:avLst/>
            <a:gdLst/>
            <a:ahLst/>
            <a:cxnLst/>
            <a:rect r="r" b="b" t="t" l="l"/>
            <a:pathLst>
              <a:path h="7433525" w="9911366">
                <a:moveTo>
                  <a:pt x="0" y="0"/>
                </a:moveTo>
                <a:lnTo>
                  <a:pt x="9911366" y="0"/>
                </a:lnTo>
                <a:lnTo>
                  <a:pt x="9911366" y="7433525"/>
                </a:lnTo>
                <a:lnTo>
                  <a:pt x="0" y="7433525"/>
                </a:lnTo>
                <a:lnTo>
                  <a:pt x="0" y="0"/>
                </a:lnTo>
                <a:close/>
              </a:path>
            </a:pathLst>
          </a:custGeom>
          <a:blipFill>
            <a:blip r:embed="rId2"/>
            <a:stretch>
              <a:fillRect l="0" t="0" r="0" b="0"/>
            </a:stretch>
          </a:blipFill>
        </p:spPr>
      </p:sp>
      <p:sp>
        <p:nvSpPr>
          <p:cNvPr name="TextBox 3" id="3"/>
          <p:cNvSpPr txBox="true"/>
          <p:nvPr/>
        </p:nvSpPr>
        <p:spPr>
          <a:xfrm rot="0">
            <a:off x="7016510" y="629603"/>
            <a:ext cx="4254980" cy="883920"/>
          </a:xfrm>
          <a:prstGeom prst="rect">
            <a:avLst/>
          </a:prstGeom>
        </p:spPr>
        <p:txBody>
          <a:bodyPr anchor="t" rtlCol="false" tIns="0" lIns="0" bIns="0" rIns="0">
            <a:spAutoFit/>
          </a:bodyPr>
          <a:lstStyle/>
          <a:p>
            <a:pPr>
              <a:lnSpc>
                <a:spcPts val="6719"/>
              </a:lnSpc>
            </a:pPr>
            <a:r>
              <a:rPr lang="en-US" sz="6399">
                <a:solidFill>
                  <a:srgbClr val="31356E"/>
                </a:solidFill>
                <a:latin typeface="Clear Sans Bold"/>
              </a:rPr>
              <a:t>Quadrant 3</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94DDDE"/>
        </a:solidFill>
      </p:bgPr>
    </p:bg>
    <p:spTree>
      <p:nvGrpSpPr>
        <p:cNvPr id="1" name=""/>
        <p:cNvGrpSpPr/>
        <p:nvPr/>
      </p:nvGrpSpPr>
      <p:grpSpPr>
        <a:xfrm>
          <a:off x="0" y="0"/>
          <a:ext cx="0" cy="0"/>
          <a:chOff x="0" y="0"/>
          <a:chExt cx="0" cy="0"/>
        </a:xfrm>
      </p:grpSpPr>
      <p:sp>
        <p:nvSpPr>
          <p:cNvPr name="Freeform 2" id="2"/>
          <p:cNvSpPr/>
          <p:nvPr/>
        </p:nvSpPr>
        <p:spPr>
          <a:xfrm flipH="false" flipV="false" rot="0">
            <a:off x="4188317" y="1824775"/>
            <a:ext cx="9911366" cy="7433525"/>
          </a:xfrm>
          <a:custGeom>
            <a:avLst/>
            <a:gdLst/>
            <a:ahLst/>
            <a:cxnLst/>
            <a:rect r="r" b="b" t="t" l="l"/>
            <a:pathLst>
              <a:path h="7433525" w="9911366">
                <a:moveTo>
                  <a:pt x="0" y="0"/>
                </a:moveTo>
                <a:lnTo>
                  <a:pt x="9911366" y="0"/>
                </a:lnTo>
                <a:lnTo>
                  <a:pt x="9911366" y="7433525"/>
                </a:lnTo>
                <a:lnTo>
                  <a:pt x="0" y="7433525"/>
                </a:lnTo>
                <a:lnTo>
                  <a:pt x="0" y="0"/>
                </a:lnTo>
                <a:close/>
              </a:path>
            </a:pathLst>
          </a:custGeom>
          <a:blipFill>
            <a:blip r:embed="rId2"/>
            <a:stretch>
              <a:fillRect l="0" t="0" r="0" b="0"/>
            </a:stretch>
          </a:blipFill>
        </p:spPr>
      </p:sp>
      <p:sp>
        <p:nvSpPr>
          <p:cNvPr name="TextBox 3" id="3"/>
          <p:cNvSpPr txBox="true"/>
          <p:nvPr/>
        </p:nvSpPr>
        <p:spPr>
          <a:xfrm rot="0">
            <a:off x="7016510" y="629603"/>
            <a:ext cx="4254980" cy="883920"/>
          </a:xfrm>
          <a:prstGeom prst="rect">
            <a:avLst/>
          </a:prstGeom>
        </p:spPr>
        <p:txBody>
          <a:bodyPr anchor="t" rtlCol="false" tIns="0" lIns="0" bIns="0" rIns="0">
            <a:spAutoFit/>
          </a:bodyPr>
          <a:lstStyle/>
          <a:p>
            <a:pPr>
              <a:lnSpc>
                <a:spcPts val="6719"/>
              </a:lnSpc>
            </a:pPr>
            <a:r>
              <a:rPr lang="en-US" sz="6399">
                <a:solidFill>
                  <a:srgbClr val="31356E"/>
                </a:solidFill>
                <a:latin typeface="Clear Sans Bold"/>
              </a:rPr>
              <a:t>Quadrant 4</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94DDDE"/>
        </a:solidFill>
      </p:bgPr>
    </p:bg>
    <p:spTree>
      <p:nvGrpSpPr>
        <p:cNvPr id="1" name=""/>
        <p:cNvGrpSpPr/>
        <p:nvPr/>
      </p:nvGrpSpPr>
      <p:grpSpPr>
        <a:xfrm>
          <a:off x="0" y="0"/>
          <a:ext cx="0" cy="0"/>
          <a:chOff x="0" y="0"/>
          <a:chExt cx="0" cy="0"/>
        </a:xfrm>
      </p:grpSpPr>
      <p:sp>
        <p:nvSpPr>
          <p:cNvPr name="Freeform 2" id="2"/>
          <p:cNvSpPr/>
          <p:nvPr/>
        </p:nvSpPr>
        <p:spPr>
          <a:xfrm flipH="false" flipV="false" rot="0">
            <a:off x="9144000" y="2100262"/>
            <a:ext cx="8115300" cy="6086475"/>
          </a:xfrm>
          <a:custGeom>
            <a:avLst/>
            <a:gdLst/>
            <a:ahLst/>
            <a:cxnLst/>
            <a:rect r="r" b="b" t="t" l="l"/>
            <a:pathLst>
              <a:path h="6086475" w="8115300">
                <a:moveTo>
                  <a:pt x="0" y="0"/>
                </a:moveTo>
                <a:lnTo>
                  <a:pt x="8115300" y="0"/>
                </a:lnTo>
                <a:lnTo>
                  <a:pt x="8115300" y="6086476"/>
                </a:lnTo>
                <a:lnTo>
                  <a:pt x="0" y="6086476"/>
                </a:lnTo>
                <a:lnTo>
                  <a:pt x="0" y="0"/>
                </a:lnTo>
                <a:close/>
              </a:path>
            </a:pathLst>
          </a:custGeom>
          <a:blipFill>
            <a:blip r:embed="rId2"/>
            <a:stretch>
              <a:fillRect l="0" t="0" r="0" b="0"/>
            </a:stretch>
          </a:blipFill>
        </p:spPr>
      </p:sp>
      <p:grpSp>
        <p:nvGrpSpPr>
          <p:cNvPr name="Group 3" id="3"/>
          <p:cNvGrpSpPr/>
          <p:nvPr/>
        </p:nvGrpSpPr>
        <p:grpSpPr>
          <a:xfrm rot="0">
            <a:off x="1028700" y="2172822"/>
            <a:ext cx="7372931" cy="5941356"/>
            <a:chOff x="0" y="0"/>
            <a:chExt cx="9830574" cy="7921808"/>
          </a:xfrm>
        </p:grpSpPr>
        <p:sp>
          <p:nvSpPr>
            <p:cNvPr name="TextBox 4" id="4"/>
            <p:cNvSpPr txBox="true"/>
            <p:nvPr/>
          </p:nvSpPr>
          <p:spPr>
            <a:xfrm rot="0">
              <a:off x="0" y="85725"/>
              <a:ext cx="9830574" cy="2337435"/>
            </a:xfrm>
            <a:prstGeom prst="rect">
              <a:avLst/>
            </a:prstGeom>
          </p:spPr>
          <p:txBody>
            <a:bodyPr anchor="t" rtlCol="false" tIns="0" lIns="0" bIns="0" rIns="0">
              <a:spAutoFit/>
            </a:bodyPr>
            <a:lstStyle/>
            <a:p>
              <a:pPr>
                <a:lnSpc>
                  <a:spcPts val="6719"/>
                </a:lnSpc>
              </a:pPr>
              <a:r>
                <a:rPr lang="en-US" sz="6399">
                  <a:solidFill>
                    <a:srgbClr val="31356E"/>
                  </a:solidFill>
                  <a:latin typeface="Clear Sans Bold"/>
                </a:rPr>
                <a:t>Latency Ratio Analysis</a:t>
              </a:r>
            </a:p>
          </p:txBody>
        </p:sp>
        <p:sp>
          <p:nvSpPr>
            <p:cNvPr name="TextBox 5" id="5"/>
            <p:cNvSpPr txBox="true"/>
            <p:nvPr/>
          </p:nvSpPr>
          <p:spPr>
            <a:xfrm rot="0">
              <a:off x="0" y="3162271"/>
              <a:ext cx="9418645" cy="4759537"/>
            </a:xfrm>
            <a:prstGeom prst="rect">
              <a:avLst/>
            </a:prstGeom>
          </p:spPr>
          <p:txBody>
            <a:bodyPr anchor="t" rtlCol="false" tIns="0" lIns="0" bIns="0" rIns="0">
              <a:spAutoFit/>
            </a:bodyPr>
            <a:lstStyle/>
            <a:p>
              <a:pPr algn="just" marL="626111" indent="-313055" lvl="1">
                <a:lnSpc>
                  <a:spcPts val="4060"/>
                </a:lnSpc>
                <a:buFont typeface="Arial"/>
                <a:buChar char="•"/>
              </a:pPr>
              <a:r>
                <a:rPr lang="en-US" sz="2900">
                  <a:solidFill>
                    <a:srgbClr val="2B4B82"/>
                  </a:solidFill>
                  <a:latin typeface="Clear Sans"/>
                </a:rPr>
                <a:t>We normalize latency values to a range between 0 and 1 for further analysis.</a:t>
              </a:r>
            </a:p>
            <a:p>
              <a:pPr algn="just" marL="626111" indent="-313055" lvl="1">
                <a:lnSpc>
                  <a:spcPts val="4060"/>
                </a:lnSpc>
                <a:buFont typeface="Arial"/>
                <a:buChar char="•"/>
              </a:pPr>
              <a:r>
                <a:rPr lang="en-US" sz="2900">
                  <a:solidFill>
                    <a:srgbClr val="2B4B82"/>
                  </a:solidFill>
                  <a:latin typeface="Clear Sans"/>
                </a:rPr>
                <a:t>The normalized latency ratios help identify nodes with the greatest impact on latency and potential resource sharing improvements.</a:t>
              </a:r>
            </a:p>
          </p:txBody>
        </p:sp>
      </p:gr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94DDDE"/>
        </a:solidFill>
      </p:bgPr>
    </p:bg>
    <p:spTree>
      <p:nvGrpSpPr>
        <p:cNvPr id="1" name=""/>
        <p:cNvGrpSpPr/>
        <p:nvPr/>
      </p:nvGrpSpPr>
      <p:grpSpPr>
        <a:xfrm>
          <a:off x="0" y="0"/>
          <a:ext cx="0" cy="0"/>
          <a:chOff x="0" y="0"/>
          <a:chExt cx="0" cy="0"/>
        </a:xfrm>
      </p:grpSpPr>
      <p:sp>
        <p:nvSpPr>
          <p:cNvPr name="Freeform 2" id="2"/>
          <p:cNvSpPr/>
          <p:nvPr/>
        </p:nvSpPr>
        <p:spPr>
          <a:xfrm flipH="false" flipV="false" rot="0">
            <a:off x="9144000" y="2100262"/>
            <a:ext cx="8115300" cy="6086475"/>
          </a:xfrm>
          <a:custGeom>
            <a:avLst/>
            <a:gdLst/>
            <a:ahLst/>
            <a:cxnLst/>
            <a:rect r="r" b="b" t="t" l="l"/>
            <a:pathLst>
              <a:path h="6086475" w="8115300">
                <a:moveTo>
                  <a:pt x="0" y="0"/>
                </a:moveTo>
                <a:lnTo>
                  <a:pt x="8115300" y="0"/>
                </a:lnTo>
                <a:lnTo>
                  <a:pt x="8115300" y="6086476"/>
                </a:lnTo>
                <a:lnTo>
                  <a:pt x="0" y="6086476"/>
                </a:lnTo>
                <a:lnTo>
                  <a:pt x="0" y="0"/>
                </a:lnTo>
                <a:close/>
              </a:path>
            </a:pathLst>
          </a:custGeom>
          <a:blipFill>
            <a:blip r:embed="rId2"/>
            <a:stretch>
              <a:fillRect l="0" t="0" r="0" b="0"/>
            </a:stretch>
          </a:blipFill>
        </p:spPr>
      </p:sp>
      <p:grpSp>
        <p:nvGrpSpPr>
          <p:cNvPr name="Group 3" id="3"/>
          <p:cNvGrpSpPr/>
          <p:nvPr/>
        </p:nvGrpSpPr>
        <p:grpSpPr>
          <a:xfrm rot="0">
            <a:off x="1028700" y="2172822"/>
            <a:ext cx="7372931" cy="5941356"/>
            <a:chOff x="0" y="0"/>
            <a:chExt cx="9830574" cy="7921808"/>
          </a:xfrm>
        </p:grpSpPr>
        <p:sp>
          <p:nvSpPr>
            <p:cNvPr name="TextBox 4" id="4"/>
            <p:cNvSpPr txBox="true"/>
            <p:nvPr/>
          </p:nvSpPr>
          <p:spPr>
            <a:xfrm rot="0">
              <a:off x="0" y="85725"/>
              <a:ext cx="9830574" cy="2337435"/>
            </a:xfrm>
            <a:prstGeom prst="rect">
              <a:avLst/>
            </a:prstGeom>
          </p:spPr>
          <p:txBody>
            <a:bodyPr anchor="t" rtlCol="false" tIns="0" lIns="0" bIns="0" rIns="0">
              <a:spAutoFit/>
            </a:bodyPr>
            <a:lstStyle/>
            <a:p>
              <a:pPr>
                <a:lnSpc>
                  <a:spcPts val="6719"/>
                </a:lnSpc>
              </a:pPr>
              <a:r>
                <a:rPr lang="en-US" sz="6399">
                  <a:solidFill>
                    <a:srgbClr val="31356E"/>
                  </a:solidFill>
                  <a:latin typeface="Clear Sans Bold"/>
                </a:rPr>
                <a:t>Load Balanced Latency Ratio</a:t>
              </a:r>
            </a:p>
          </p:txBody>
        </p:sp>
        <p:sp>
          <p:nvSpPr>
            <p:cNvPr name="TextBox 5" id="5"/>
            <p:cNvSpPr txBox="true"/>
            <p:nvPr/>
          </p:nvSpPr>
          <p:spPr>
            <a:xfrm rot="0">
              <a:off x="0" y="3162271"/>
              <a:ext cx="9418645" cy="4759537"/>
            </a:xfrm>
            <a:prstGeom prst="rect">
              <a:avLst/>
            </a:prstGeom>
          </p:spPr>
          <p:txBody>
            <a:bodyPr anchor="t" rtlCol="false" tIns="0" lIns="0" bIns="0" rIns="0">
              <a:spAutoFit/>
            </a:bodyPr>
            <a:lstStyle/>
            <a:p>
              <a:pPr algn="just" marL="626111" indent="-313055" lvl="1">
                <a:lnSpc>
                  <a:spcPts val="4060"/>
                </a:lnSpc>
                <a:buFont typeface="Arial"/>
                <a:buChar char="•"/>
              </a:pPr>
              <a:r>
                <a:rPr lang="en-US" sz="2900">
                  <a:solidFill>
                    <a:srgbClr val="2B4B82"/>
                  </a:solidFill>
                  <a:latin typeface="Clear Sans"/>
                </a:rPr>
                <a:t>The nodes with latency greater than or equal to a certain threshold are identified and the load is balanced to the nodes with the least load.</a:t>
              </a:r>
            </a:p>
            <a:p>
              <a:pPr algn="just" marL="626111" indent="-313055" lvl="1">
                <a:lnSpc>
                  <a:spcPts val="4060"/>
                </a:lnSpc>
                <a:buFont typeface="Arial"/>
                <a:buChar char="•"/>
              </a:pPr>
              <a:r>
                <a:rPr lang="en-US" sz="2900">
                  <a:solidFill>
                    <a:srgbClr val="2B4B82"/>
                  </a:solidFill>
                  <a:latin typeface="Clear Sans"/>
                </a:rPr>
                <a:t>This in turn, helps lessen congestion and improve throughput of the network system.</a:t>
              </a:r>
            </a:p>
          </p:txBody>
        </p:sp>
      </p:gr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sp>
        <p:nvSpPr>
          <p:cNvPr name="Freeform 2" id="2"/>
          <p:cNvSpPr/>
          <p:nvPr/>
        </p:nvSpPr>
        <p:spPr>
          <a:xfrm flipH="false" flipV="false" rot="0">
            <a:off x="10183990" y="1951228"/>
            <a:ext cx="6338112" cy="6384545"/>
          </a:xfrm>
          <a:custGeom>
            <a:avLst/>
            <a:gdLst/>
            <a:ahLst/>
            <a:cxnLst/>
            <a:rect r="r" b="b" t="t" l="l"/>
            <a:pathLst>
              <a:path h="6384545" w="6338112">
                <a:moveTo>
                  <a:pt x="0" y="0"/>
                </a:moveTo>
                <a:lnTo>
                  <a:pt x="6338111" y="0"/>
                </a:lnTo>
                <a:lnTo>
                  <a:pt x="6338111" y="6384544"/>
                </a:lnTo>
                <a:lnTo>
                  <a:pt x="0" y="63845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451675" y="3305175"/>
            <a:ext cx="7692325" cy="3667125"/>
          </a:xfrm>
          <a:prstGeom prst="rect">
            <a:avLst/>
          </a:prstGeom>
        </p:spPr>
        <p:txBody>
          <a:bodyPr anchor="t" rtlCol="false" tIns="0" lIns="0" bIns="0" rIns="0">
            <a:spAutoFit/>
          </a:bodyPr>
          <a:lstStyle/>
          <a:p>
            <a:pPr>
              <a:lnSpc>
                <a:spcPts val="9600"/>
              </a:lnSpc>
            </a:pPr>
            <a:r>
              <a:rPr lang="en-US" sz="8000">
                <a:solidFill>
                  <a:srgbClr val="F7B4A7"/>
                </a:solidFill>
                <a:latin typeface="Clear Sans Bold"/>
              </a:rPr>
              <a:t>Calculating and Visualizing Load DATA</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94DDDE"/>
        </a:solidFill>
      </p:bgPr>
    </p:bg>
    <p:spTree>
      <p:nvGrpSpPr>
        <p:cNvPr id="1" name=""/>
        <p:cNvGrpSpPr/>
        <p:nvPr/>
      </p:nvGrpSpPr>
      <p:grpSpPr>
        <a:xfrm>
          <a:off x="0" y="0"/>
          <a:ext cx="0" cy="0"/>
          <a:chOff x="0" y="0"/>
          <a:chExt cx="0" cy="0"/>
        </a:xfrm>
      </p:grpSpPr>
      <p:sp>
        <p:nvSpPr>
          <p:cNvPr name="AutoShape 2" id="2"/>
          <p:cNvSpPr/>
          <p:nvPr/>
        </p:nvSpPr>
        <p:spPr>
          <a:xfrm>
            <a:off x="2804010" y="3798744"/>
            <a:ext cx="2530900" cy="28575"/>
          </a:xfrm>
          <a:prstGeom prst="line">
            <a:avLst/>
          </a:prstGeom>
          <a:ln cap="flat" w="28575">
            <a:solidFill>
              <a:srgbClr val="31356E"/>
            </a:solidFill>
            <a:prstDash val="solid"/>
            <a:headEnd type="none" len="sm" w="sm"/>
            <a:tailEnd type="none" len="sm" w="sm"/>
          </a:ln>
        </p:spPr>
      </p:sp>
      <p:sp>
        <p:nvSpPr>
          <p:cNvPr name="AutoShape 3" id="3"/>
          <p:cNvSpPr/>
          <p:nvPr/>
        </p:nvSpPr>
        <p:spPr>
          <a:xfrm>
            <a:off x="6235623" y="3798744"/>
            <a:ext cx="2362771" cy="28575"/>
          </a:xfrm>
          <a:prstGeom prst="line">
            <a:avLst/>
          </a:prstGeom>
          <a:ln cap="flat" w="28575">
            <a:solidFill>
              <a:srgbClr val="31356E"/>
            </a:solidFill>
            <a:prstDash val="solid"/>
            <a:headEnd type="none" len="sm" w="sm"/>
            <a:tailEnd type="none" len="sm" w="sm"/>
          </a:ln>
        </p:spPr>
      </p:sp>
      <p:sp>
        <p:nvSpPr>
          <p:cNvPr name="AutoShape 4" id="4"/>
          <p:cNvSpPr/>
          <p:nvPr/>
        </p:nvSpPr>
        <p:spPr>
          <a:xfrm>
            <a:off x="9499106" y="3798744"/>
            <a:ext cx="2657273" cy="28575"/>
          </a:xfrm>
          <a:prstGeom prst="line">
            <a:avLst/>
          </a:prstGeom>
          <a:ln cap="flat" w="28575">
            <a:solidFill>
              <a:srgbClr val="31356E"/>
            </a:solidFill>
            <a:prstDash val="solid"/>
            <a:headEnd type="none" len="sm" w="sm"/>
            <a:tailEnd type="none" len="sm" w="sm"/>
          </a:ln>
        </p:spPr>
      </p:sp>
      <p:sp>
        <p:nvSpPr>
          <p:cNvPr name="AutoShape 5" id="5"/>
          <p:cNvSpPr/>
          <p:nvPr/>
        </p:nvSpPr>
        <p:spPr>
          <a:xfrm>
            <a:off x="13057092" y="3798744"/>
            <a:ext cx="2426898" cy="28575"/>
          </a:xfrm>
          <a:prstGeom prst="line">
            <a:avLst/>
          </a:prstGeom>
          <a:ln cap="flat" w="28575">
            <a:solidFill>
              <a:srgbClr val="31356E"/>
            </a:solidFill>
            <a:prstDash val="solid"/>
            <a:headEnd type="none" len="sm" w="sm"/>
            <a:tailEnd type="none" len="sm" w="sm"/>
          </a:ln>
        </p:spPr>
      </p:sp>
      <p:grpSp>
        <p:nvGrpSpPr>
          <p:cNvPr name="Group 6" id="6"/>
          <p:cNvGrpSpPr/>
          <p:nvPr/>
        </p:nvGrpSpPr>
        <p:grpSpPr>
          <a:xfrm rot="0">
            <a:off x="1903298" y="3371020"/>
            <a:ext cx="900712" cy="884024"/>
            <a:chOff x="0" y="0"/>
            <a:chExt cx="825825" cy="810524"/>
          </a:xfrm>
        </p:grpSpPr>
        <p:sp>
          <p:nvSpPr>
            <p:cNvPr name="Freeform 7" id="7"/>
            <p:cNvSpPr/>
            <p:nvPr/>
          </p:nvSpPr>
          <p:spPr>
            <a:xfrm flipH="false" flipV="false" rot="0">
              <a:off x="0" y="0"/>
              <a:ext cx="825825" cy="810524"/>
            </a:xfrm>
            <a:custGeom>
              <a:avLst/>
              <a:gdLst/>
              <a:ahLst/>
              <a:cxnLst/>
              <a:rect r="r" b="b" t="t" l="l"/>
              <a:pathLst>
                <a:path h="810524" w="825825">
                  <a:moveTo>
                    <a:pt x="0" y="0"/>
                  </a:moveTo>
                  <a:lnTo>
                    <a:pt x="825825" y="0"/>
                  </a:lnTo>
                  <a:lnTo>
                    <a:pt x="825825" y="810524"/>
                  </a:lnTo>
                  <a:lnTo>
                    <a:pt x="0" y="810524"/>
                  </a:lnTo>
                  <a:close/>
                </a:path>
              </a:pathLst>
            </a:custGeom>
            <a:solidFill>
              <a:srgbClr val="94DDDE"/>
            </a:solidFill>
          </p:spPr>
        </p:sp>
        <p:sp>
          <p:nvSpPr>
            <p:cNvPr name="TextBox 8" id="8"/>
            <p:cNvSpPr txBox="true"/>
            <p:nvPr/>
          </p:nvSpPr>
          <p:spPr>
            <a:xfrm>
              <a:off x="0" y="-76200"/>
              <a:ext cx="812800" cy="889000"/>
            </a:xfrm>
            <a:prstGeom prst="rect">
              <a:avLst/>
            </a:prstGeom>
          </p:spPr>
          <p:txBody>
            <a:bodyPr anchor="ctr" rtlCol="false" tIns="0" lIns="0" bIns="0" rIns="0"/>
            <a:lstStyle/>
            <a:p>
              <a:pPr algn="ctr" marL="0" indent="0" lvl="0">
                <a:lnSpc>
                  <a:spcPts val="6160"/>
                </a:lnSpc>
                <a:spcBef>
                  <a:spcPct val="0"/>
                </a:spcBef>
              </a:pPr>
              <a:r>
                <a:rPr lang="en-US" sz="4400" spc="752" u="none">
                  <a:solidFill>
                    <a:srgbClr val="2B4B82"/>
                  </a:solidFill>
                  <a:latin typeface="Clear Sans Bold"/>
                </a:rPr>
                <a:t>1</a:t>
              </a:r>
            </a:p>
          </p:txBody>
        </p:sp>
      </p:grpSp>
      <p:grpSp>
        <p:nvGrpSpPr>
          <p:cNvPr name="Group 9" id="9"/>
          <p:cNvGrpSpPr/>
          <p:nvPr/>
        </p:nvGrpSpPr>
        <p:grpSpPr>
          <a:xfrm rot="0">
            <a:off x="5298471" y="3371020"/>
            <a:ext cx="900712" cy="884024"/>
            <a:chOff x="0" y="0"/>
            <a:chExt cx="825825" cy="810524"/>
          </a:xfrm>
        </p:grpSpPr>
        <p:sp>
          <p:nvSpPr>
            <p:cNvPr name="Freeform 10" id="10"/>
            <p:cNvSpPr/>
            <p:nvPr/>
          </p:nvSpPr>
          <p:spPr>
            <a:xfrm flipH="false" flipV="false" rot="0">
              <a:off x="0" y="0"/>
              <a:ext cx="825825" cy="810524"/>
            </a:xfrm>
            <a:custGeom>
              <a:avLst/>
              <a:gdLst/>
              <a:ahLst/>
              <a:cxnLst/>
              <a:rect r="r" b="b" t="t" l="l"/>
              <a:pathLst>
                <a:path h="810524" w="825825">
                  <a:moveTo>
                    <a:pt x="0" y="0"/>
                  </a:moveTo>
                  <a:lnTo>
                    <a:pt x="825825" y="0"/>
                  </a:lnTo>
                  <a:lnTo>
                    <a:pt x="825825" y="810524"/>
                  </a:lnTo>
                  <a:lnTo>
                    <a:pt x="0" y="810524"/>
                  </a:lnTo>
                  <a:close/>
                </a:path>
              </a:pathLst>
            </a:custGeom>
            <a:solidFill>
              <a:srgbClr val="94DDDE"/>
            </a:solidFill>
          </p:spPr>
        </p:sp>
        <p:sp>
          <p:nvSpPr>
            <p:cNvPr name="TextBox 11" id="11"/>
            <p:cNvSpPr txBox="true"/>
            <p:nvPr/>
          </p:nvSpPr>
          <p:spPr>
            <a:xfrm>
              <a:off x="0" y="-76200"/>
              <a:ext cx="812800" cy="889000"/>
            </a:xfrm>
            <a:prstGeom prst="rect">
              <a:avLst/>
            </a:prstGeom>
          </p:spPr>
          <p:txBody>
            <a:bodyPr anchor="ctr" rtlCol="false" tIns="0" lIns="0" bIns="0" rIns="0"/>
            <a:lstStyle/>
            <a:p>
              <a:pPr algn="ctr" marL="0" indent="0" lvl="0">
                <a:lnSpc>
                  <a:spcPts val="6160"/>
                </a:lnSpc>
                <a:spcBef>
                  <a:spcPct val="0"/>
                </a:spcBef>
              </a:pPr>
              <a:r>
                <a:rPr lang="en-US" sz="4400" spc="752">
                  <a:solidFill>
                    <a:srgbClr val="2B4B82"/>
                  </a:solidFill>
                  <a:latin typeface="Clear Sans Bold"/>
                </a:rPr>
                <a:t>2</a:t>
              </a:r>
            </a:p>
          </p:txBody>
        </p:sp>
      </p:grpSp>
      <p:sp>
        <p:nvSpPr>
          <p:cNvPr name="TextBox 12" id="12"/>
          <p:cNvSpPr txBox="true"/>
          <p:nvPr/>
        </p:nvSpPr>
        <p:spPr>
          <a:xfrm rot="0">
            <a:off x="1076325" y="1114425"/>
            <a:ext cx="16135350" cy="883920"/>
          </a:xfrm>
          <a:prstGeom prst="rect">
            <a:avLst/>
          </a:prstGeom>
        </p:spPr>
        <p:txBody>
          <a:bodyPr anchor="t" rtlCol="false" tIns="0" lIns="0" bIns="0" rIns="0">
            <a:spAutoFit/>
          </a:bodyPr>
          <a:lstStyle/>
          <a:p>
            <a:pPr algn="ctr">
              <a:lnSpc>
                <a:spcPts val="6719"/>
              </a:lnSpc>
            </a:pPr>
            <a:r>
              <a:rPr lang="en-US" sz="6399">
                <a:solidFill>
                  <a:srgbClr val="2B4B82"/>
                </a:solidFill>
                <a:latin typeface="Clear Sans Bold"/>
              </a:rPr>
              <a:t>Index</a:t>
            </a:r>
          </a:p>
        </p:txBody>
      </p:sp>
      <p:sp>
        <p:nvSpPr>
          <p:cNvPr name="TextBox 13" id="13"/>
          <p:cNvSpPr txBox="true"/>
          <p:nvPr/>
        </p:nvSpPr>
        <p:spPr>
          <a:xfrm rot="0">
            <a:off x="4149637" y="4353477"/>
            <a:ext cx="3198381" cy="1947897"/>
          </a:xfrm>
          <a:prstGeom prst="rect">
            <a:avLst/>
          </a:prstGeom>
        </p:spPr>
        <p:txBody>
          <a:bodyPr anchor="t" rtlCol="false" tIns="0" lIns="0" bIns="0" rIns="0">
            <a:spAutoFit/>
          </a:bodyPr>
          <a:lstStyle/>
          <a:p>
            <a:pPr algn="ctr" marL="0" indent="0" lvl="0">
              <a:lnSpc>
                <a:spcPts val="3919"/>
              </a:lnSpc>
            </a:pPr>
            <a:r>
              <a:rPr lang="en-US" sz="2799" spc="279">
                <a:solidFill>
                  <a:srgbClr val="2B4B82"/>
                </a:solidFill>
                <a:latin typeface="Clear Sans Bold"/>
              </a:rPr>
              <a:t>CALCULATING AND VISUALIZING LATENCY DATA</a:t>
            </a:r>
          </a:p>
        </p:txBody>
      </p:sp>
      <p:sp>
        <p:nvSpPr>
          <p:cNvPr name="TextBox 14" id="14"/>
          <p:cNvSpPr txBox="true"/>
          <p:nvPr/>
        </p:nvSpPr>
        <p:spPr>
          <a:xfrm rot="0">
            <a:off x="604292" y="4353477"/>
            <a:ext cx="3498725" cy="976630"/>
          </a:xfrm>
          <a:prstGeom prst="rect">
            <a:avLst/>
          </a:prstGeom>
        </p:spPr>
        <p:txBody>
          <a:bodyPr anchor="t" rtlCol="false" tIns="0" lIns="0" bIns="0" rIns="0">
            <a:spAutoFit/>
          </a:bodyPr>
          <a:lstStyle/>
          <a:p>
            <a:pPr algn="ctr">
              <a:lnSpc>
                <a:spcPts val="3919"/>
              </a:lnSpc>
            </a:pPr>
            <a:r>
              <a:rPr lang="en-US" sz="2799" spc="279">
                <a:solidFill>
                  <a:srgbClr val="2B4B82"/>
                </a:solidFill>
                <a:latin typeface="Clear Sans Bold"/>
              </a:rPr>
              <a:t>UNDERSTANDING THE DATASET</a:t>
            </a:r>
          </a:p>
        </p:txBody>
      </p:sp>
      <p:sp>
        <p:nvSpPr>
          <p:cNvPr name="TextBox 15" id="15"/>
          <p:cNvSpPr txBox="true"/>
          <p:nvPr/>
        </p:nvSpPr>
        <p:spPr>
          <a:xfrm rot="0">
            <a:off x="7661607" y="4359346"/>
            <a:ext cx="2964786" cy="1947897"/>
          </a:xfrm>
          <a:prstGeom prst="rect">
            <a:avLst/>
          </a:prstGeom>
        </p:spPr>
        <p:txBody>
          <a:bodyPr anchor="t" rtlCol="false" tIns="0" lIns="0" bIns="0" rIns="0">
            <a:spAutoFit/>
          </a:bodyPr>
          <a:lstStyle/>
          <a:p>
            <a:pPr algn="ctr" marL="0" indent="0" lvl="0">
              <a:lnSpc>
                <a:spcPts val="3919"/>
              </a:lnSpc>
            </a:pPr>
            <a:r>
              <a:rPr lang="en-US" sz="2799" spc="279">
                <a:solidFill>
                  <a:srgbClr val="2B4B82"/>
                </a:solidFill>
                <a:latin typeface="Clear Sans Bold"/>
              </a:rPr>
              <a:t>CALCULATING AND VISUALIZING LOAD DATA</a:t>
            </a:r>
          </a:p>
        </p:txBody>
      </p:sp>
      <p:sp>
        <p:nvSpPr>
          <p:cNvPr name="TextBox 16" id="16"/>
          <p:cNvSpPr txBox="true"/>
          <p:nvPr/>
        </p:nvSpPr>
        <p:spPr>
          <a:xfrm rot="0">
            <a:off x="11074005" y="4353477"/>
            <a:ext cx="2930336" cy="2928831"/>
          </a:xfrm>
          <a:prstGeom prst="rect">
            <a:avLst/>
          </a:prstGeom>
        </p:spPr>
        <p:txBody>
          <a:bodyPr anchor="t" rtlCol="false" tIns="0" lIns="0" bIns="0" rIns="0">
            <a:spAutoFit/>
          </a:bodyPr>
          <a:lstStyle/>
          <a:p>
            <a:pPr algn="ctr" marL="0" indent="0" lvl="0">
              <a:lnSpc>
                <a:spcPts val="3919"/>
              </a:lnSpc>
            </a:pPr>
            <a:r>
              <a:rPr lang="en-US" sz="2799" spc="279">
                <a:solidFill>
                  <a:srgbClr val="2B4B82"/>
                </a:solidFill>
                <a:latin typeface="Clear Sans Bold"/>
              </a:rPr>
              <a:t>MULTI BAR CHART FOR COMBINED ANALYSIS OF LATENCY AND LOAD</a:t>
            </a:r>
          </a:p>
        </p:txBody>
      </p:sp>
      <p:sp>
        <p:nvSpPr>
          <p:cNvPr name="TextBox 17" id="17"/>
          <p:cNvSpPr txBox="true"/>
          <p:nvPr/>
        </p:nvSpPr>
        <p:spPr>
          <a:xfrm rot="0">
            <a:off x="14461566" y="4353477"/>
            <a:ext cx="2945560" cy="1457431"/>
          </a:xfrm>
          <a:prstGeom prst="rect">
            <a:avLst/>
          </a:prstGeom>
        </p:spPr>
        <p:txBody>
          <a:bodyPr anchor="t" rtlCol="false" tIns="0" lIns="0" bIns="0" rIns="0">
            <a:spAutoFit/>
          </a:bodyPr>
          <a:lstStyle/>
          <a:p>
            <a:pPr algn="ctr" marL="0" indent="0" lvl="0">
              <a:lnSpc>
                <a:spcPts val="3919"/>
              </a:lnSpc>
            </a:pPr>
            <a:r>
              <a:rPr lang="en-US" sz="2799" spc="279">
                <a:solidFill>
                  <a:srgbClr val="2B4B82"/>
                </a:solidFill>
                <a:latin typeface="Clear Sans Bold"/>
              </a:rPr>
              <a:t>APPLICATIONS AND CONCLUSION</a:t>
            </a:r>
          </a:p>
        </p:txBody>
      </p:sp>
      <p:grpSp>
        <p:nvGrpSpPr>
          <p:cNvPr name="Group 18" id="18"/>
          <p:cNvGrpSpPr/>
          <p:nvPr/>
        </p:nvGrpSpPr>
        <p:grpSpPr>
          <a:xfrm rot="0">
            <a:off x="8693644" y="3371020"/>
            <a:ext cx="900712" cy="884024"/>
            <a:chOff x="0" y="0"/>
            <a:chExt cx="825825" cy="810524"/>
          </a:xfrm>
        </p:grpSpPr>
        <p:sp>
          <p:nvSpPr>
            <p:cNvPr name="Freeform 19" id="19"/>
            <p:cNvSpPr/>
            <p:nvPr/>
          </p:nvSpPr>
          <p:spPr>
            <a:xfrm flipH="false" flipV="false" rot="0">
              <a:off x="0" y="0"/>
              <a:ext cx="825825" cy="810524"/>
            </a:xfrm>
            <a:custGeom>
              <a:avLst/>
              <a:gdLst/>
              <a:ahLst/>
              <a:cxnLst/>
              <a:rect r="r" b="b" t="t" l="l"/>
              <a:pathLst>
                <a:path h="810524" w="825825">
                  <a:moveTo>
                    <a:pt x="0" y="0"/>
                  </a:moveTo>
                  <a:lnTo>
                    <a:pt x="825825" y="0"/>
                  </a:lnTo>
                  <a:lnTo>
                    <a:pt x="825825" y="810524"/>
                  </a:lnTo>
                  <a:lnTo>
                    <a:pt x="0" y="810524"/>
                  </a:lnTo>
                  <a:close/>
                </a:path>
              </a:pathLst>
            </a:custGeom>
            <a:solidFill>
              <a:srgbClr val="94DDDE"/>
            </a:solidFill>
          </p:spPr>
        </p:sp>
        <p:sp>
          <p:nvSpPr>
            <p:cNvPr name="TextBox 20" id="20"/>
            <p:cNvSpPr txBox="true"/>
            <p:nvPr/>
          </p:nvSpPr>
          <p:spPr>
            <a:xfrm>
              <a:off x="0" y="-76200"/>
              <a:ext cx="812800" cy="889000"/>
            </a:xfrm>
            <a:prstGeom prst="rect">
              <a:avLst/>
            </a:prstGeom>
          </p:spPr>
          <p:txBody>
            <a:bodyPr anchor="ctr" rtlCol="false" tIns="0" lIns="0" bIns="0" rIns="0"/>
            <a:lstStyle/>
            <a:p>
              <a:pPr algn="ctr" marL="0" indent="0" lvl="0">
                <a:lnSpc>
                  <a:spcPts val="6160"/>
                </a:lnSpc>
                <a:spcBef>
                  <a:spcPct val="0"/>
                </a:spcBef>
              </a:pPr>
              <a:r>
                <a:rPr lang="en-US" sz="4400" spc="752">
                  <a:solidFill>
                    <a:srgbClr val="2B4B82"/>
                  </a:solidFill>
                  <a:latin typeface="Clear Sans Bold"/>
                </a:rPr>
                <a:t>3</a:t>
              </a:r>
            </a:p>
          </p:txBody>
        </p:sp>
      </p:grpSp>
      <p:grpSp>
        <p:nvGrpSpPr>
          <p:cNvPr name="Group 21" id="21"/>
          <p:cNvGrpSpPr/>
          <p:nvPr/>
        </p:nvGrpSpPr>
        <p:grpSpPr>
          <a:xfrm rot="0">
            <a:off x="12088817" y="3371020"/>
            <a:ext cx="900712" cy="884024"/>
            <a:chOff x="0" y="0"/>
            <a:chExt cx="825825" cy="810524"/>
          </a:xfrm>
        </p:grpSpPr>
        <p:sp>
          <p:nvSpPr>
            <p:cNvPr name="Freeform 22" id="22"/>
            <p:cNvSpPr/>
            <p:nvPr/>
          </p:nvSpPr>
          <p:spPr>
            <a:xfrm flipH="false" flipV="false" rot="0">
              <a:off x="0" y="0"/>
              <a:ext cx="825825" cy="810524"/>
            </a:xfrm>
            <a:custGeom>
              <a:avLst/>
              <a:gdLst/>
              <a:ahLst/>
              <a:cxnLst/>
              <a:rect r="r" b="b" t="t" l="l"/>
              <a:pathLst>
                <a:path h="810524" w="825825">
                  <a:moveTo>
                    <a:pt x="0" y="0"/>
                  </a:moveTo>
                  <a:lnTo>
                    <a:pt x="825825" y="0"/>
                  </a:lnTo>
                  <a:lnTo>
                    <a:pt x="825825" y="810524"/>
                  </a:lnTo>
                  <a:lnTo>
                    <a:pt x="0" y="810524"/>
                  </a:lnTo>
                  <a:close/>
                </a:path>
              </a:pathLst>
            </a:custGeom>
            <a:solidFill>
              <a:srgbClr val="94DDDE"/>
            </a:solidFill>
          </p:spPr>
        </p:sp>
        <p:sp>
          <p:nvSpPr>
            <p:cNvPr name="TextBox 23" id="23"/>
            <p:cNvSpPr txBox="true"/>
            <p:nvPr/>
          </p:nvSpPr>
          <p:spPr>
            <a:xfrm>
              <a:off x="0" y="-76200"/>
              <a:ext cx="812800" cy="889000"/>
            </a:xfrm>
            <a:prstGeom prst="rect">
              <a:avLst/>
            </a:prstGeom>
          </p:spPr>
          <p:txBody>
            <a:bodyPr anchor="ctr" rtlCol="false" tIns="0" lIns="0" bIns="0" rIns="0"/>
            <a:lstStyle/>
            <a:p>
              <a:pPr algn="ctr" marL="0" indent="0" lvl="0">
                <a:lnSpc>
                  <a:spcPts val="6160"/>
                </a:lnSpc>
                <a:spcBef>
                  <a:spcPct val="0"/>
                </a:spcBef>
              </a:pPr>
              <a:r>
                <a:rPr lang="en-US" sz="4400" spc="752">
                  <a:solidFill>
                    <a:srgbClr val="2B4B82"/>
                  </a:solidFill>
                  <a:latin typeface="Clear Sans Bold"/>
                </a:rPr>
                <a:t>4</a:t>
              </a:r>
            </a:p>
          </p:txBody>
        </p:sp>
      </p:grpSp>
      <p:grpSp>
        <p:nvGrpSpPr>
          <p:cNvPr name="Group 24" id="24"/>
          <p:cNvGrpSpPr/>
          <p:nvPr/>
        </p:nvGrpSpPr>
        <p:grpSpPr>
          <a:xfrm rot="0">
            <a:off x="15483990" y="3371020"/>
            <a:ext cx="900712" cy="884024"/>
            <a:chOff x="0" y="0"/>
            <a:chExt cx="825825" cy="810524"/>
          </a:xfrm>
        </p:grpSpPr>
        <p:sp>
          <p:nvSpPr>
            <p:cNvPr name="Freeform 25" id="25"/>
            <p:cNvSpPr/>
            <p:nvPr/>
          </p:nvSpPr>
          <p:spPr>
            <a:xfrm flipH="false" flipV="false" rot="0">
              <a:off x="0" y="0"/>
              <a:ext cx="825825" cy="810524"/>
            </a:xfrm>
            <a:custGeom>
              <a:avLst/>
              <a:gdLst/>
              <a:ahLst/>
              <a:cxnLst/>
              <a:rect r="r" b="b" t="t" l="l"/>
              <a:pathLst>
                <a:path h="810524" w="825825">
                  <a:moveTo>
                    <a:pt x="0" y="0"/>
                  </a:moveTo>
                  <a:lnTo>
                    <a:pt x="825825" y="0"/>
                  </a:lnTo>
                  <a:lnTo>
                    <a:pt x="825825" y="810524"/>
                  </a:lnTo>
                  <a:lnTo>
                    <a:pt x="0" y="810524"/>
                  </a:lnTo>
                  <a:close/>
                </a:path>
              </a:pathLst>
            </a:custGeom>
            <a:solidFill>
              <a:srgbClr val="94DDDE"/>
            </a:solidFill>
          </p:spPr>
        </p:sp>
        <p:sp>
          <p:nvSpPr>
            <p:cNvPr name="TextBox 26" id="26"/>
            <p:cNvSpPr txBox="true"/>
            <p:nvPr/>
          </p:nvSpPr>
          <p:spPr>
            <a:xfrm>
              <a:off x="0" y="-76200"/>
              <a:ext cx="812800" cy="889000"/>
            </a:xfrm>
            <a:prstGeom prst="rect">
              <a:avLst/>
            </a:prstGeom>
          </p:spPr>
          <p:txBody>
            <a:bodyPr anchor="ctr" rtlCol="false" tIns="0" lIns="0" bIns="0" rIns="0"/>
            <a:lstStyle/>
            <a:p>
              <a:pPr algn="ctr" marL="0" indent="0" lvl="0">
                <a:lnSpc>
                  <a:spcPts val="6160"/>
                </a:lnSpc>
                <a:spcBef>
                  <a:spcPct val="0"/>
                </a:spcBef>
              </a:pPr>
              <a:r>
                <a:rPr lang="en-US" sz="4400" spc="752">
                  <a:solidFill>
                    <a:srgbClr val="2B4B82"/>
                  </a:solidFill>
                  <a:latin typeface="Clear Sans Bold"/>
                </a:rPr>
                <a:t>5</a:t>
              </a:r>
            </a:p>
          </p:txBody>
        </p:sp>
      </p:gr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94DDDE"/>
        </a:solidFill>
      </p:bgPr>
    </p:bg>
    <p:spTree>
      <p:nvGrpSpPr>
        <p:cNvPr id="1" name=""/>
        <p:cNvGrpSpPr/>
        <p:nvPr/>
      </p:nvGrpSpPr>
      <p:grpSpPr>
        <a:xfrm>
          <a:off x="0" y="0"/>
          <a:ext cx="0" cy="0"/>
          <a:chOff x="0" y="0"/>
          <a:chExt cx="0" cy="0"/>
        </a:xfrm>
      </p:grpSpPr>
      <p:sp>
        <p:nvSpPr>
          <p:cNvPr name="Freeform 2" id="2"/>
          <p:cNvSpPr/>
          <p:nvPr/>
        </p:nvSpPr>
        <p:spPr>
          <a:xfrm flipH="false" flipV="false" rot="0">
            <a:off x="9144000" y="2779200"/>
            <a:ext cx="8115300" cy="4728600"/>
          </a:xfrm>
          <a:custGeom>
            <a:avLst/>
            <a:gdLst/>
            <a:ahLst/>
            <a:cxnLst/>
            <a:rect r="r" b="b" t="t" l="l"/>
            <a:pathLst>
              <a:path h="4728600" w="8115300">
                <a:moveTo>
                  <a:pt x="0" y="0"/>
                </a:moveTo>
                <a:lnTo>
                  <a:pt x="8115300" y="0"/>
                </a:lnTo>
                <a:lnTo>
                  <a:pt x="8115300" y="4728600"/>
                </a:lnTo>
                <a:lnTo>
                  <a:pt x="0" y="4728600"/>
                </a:lnTo>
                <a:lnTo>
                  <a:pt x="0" y="0"/>
                </a:lnTo>
                <a:close/>
              </a:path>
            </a:pathLst>
          </a:custGeom>
          <a:blipFill>
            <a:blip r:embed="rId2"/>
            <a:stretch>
              <a:fillRect l="0" t="0" r="0" b="0"/>
            </a:stretch>
          </a:blipFill>
        </p:spPr>
      </p:sp>
      <p:grpSp>
        <p:nvGrpSpPr>
          <p:cNvPr name="Group 3" id="3"/>
          <p:cNvGrpSpPr/>
          <p:nvPr/>
        </p:nvGrpSpPr>
        <p:grpSpPr>
          <a:xfrm rot="0">
            <a:off x="1028700" y="2339510"/>
            <a:ext cx="7074490" cy="5607981"/>
            <a:chOff x="0" y="0"/>
            <a:chExt cx="9432653" cy="7477308"/>
          </a:xfrm>
        </p:grpSpPr>
        <p:sp>
          <p:nvSpPr>
            <p:cNvPr name="TextBox 4" id="4"/>
            <p:cNvSpPr txBox="true"/>
            <p:nvPr/>
          </p:nvSpPr>
          <p:spPr>
            <a:xfrm rot="0">
              <a:off x="0" y="85725"/>
              <a:ext cx="9432653" cy="1207135"/>
            </a:xfrm>
            <a:prstGeom prst="rect">
              <a:avLst/>
            </a:prstGeom>
          </p:spPr>
          <p:txBody>
            <a:bodyPr anchor="t" rtlCol="false" tIns="0" lIns="0" bIns="0" rIns="0">
              <a:spAutoFit/>
            </a:bodyPr>
            <a:lstStyle/>
            <a:p>
              <a:pPr>
                <a:lnSpc>
                  <a:spcPts val="6719"/>
                </a:lnSpc>
              </a:pPr>
              <a:r>
                <a:rPr lang="en-US" sz="6399">
                  <a:solidFill>
                    <a:srgbClr val="31356E"/>
                  </a:solidFill>
                  <a:latin typeface="Clear Sans Bold"/>
                </a:rPr>
                <a:t>Load Generation</a:t>
              </a:r>
            </a:p>
          </p:txBody>
        </p:sp>
        <p:sp>
          <p:nvSpPr>
            <p:cNvPr name="TextBox 5" id="5"/>
            <p:cNvSpPr txBox="true"/>
            <p:nvPr/>
          </p:nvSpPr>
          <p:spPr>
            <a:xfrm rot="0">
              <a:off x="0" y="2031971"/>
              <a:ext cx="9037398" cy="5445337"/>
            </a:xfrm>
            <a:prstGeom prst="rect">
              <a:avLst/>
            </a:prstGeom>
          </p:spPr>
          <p:txBody>
            <a:bodyPr anchor="t" rtlCol="false" tIns="0" lIns="0" bIns="0" rIns="0">
              <a:spAutoFit/>
            </a:bodyPr>
            <a:lstStyle/>
            <a:p>
              <a:pPr algn="just">
                <a:lnSpc>
                  <a:spcPts val="4060"/>
                </a:lnSpc>
              </a:pPr>
              <a:r>
                <a:rPr lang="en-US" sz="2900">
                  <a:solidFill>
                    <a:srgbClr val="2B4B82"/>
                  </a:solidFill>
                  <a:latin typeface="Clear Sans"/>
                </a:rPr>
                <a:t>To simulate real-world network conditions, we randomly generate load values for each node within specified lower and upper limits. These load values represent the amount of data traffic that each node can handle, measured in megabits per second (Mbps).</a:t>
              </a:r>
            </a:p>
          </p:txBody>
        </p:sp>
      </p:gr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94DDDE"/>
        </a:solidFill>
      </p:bgPr>
    </p:bg>
    <p:spTree>
      <p:nvGrpSpPr>
        <p:cNvPr id="1" name=""/>
        <p:cNvGrpSpPr/>
        <p:nvPr/>
      </p:nvGrpSpPr>
      <p:grpSpPr>
        <a:xfrm>
          <a:off x="0" y="0"/>
          <a:ext cx="0" cy="0"/>
          <a:chOff x="0" y="0"/>
          <a:chExt cx="0" cy="0"/>
        </a:xfrm>
      </p:grpSpPr>
      <p:sp>
        <p:nvSpPr>
          <p:cNvPr name="Freeform 2" id="2"/>
          <p:cNvSpPr/>
          <p:nvPr/>
        </p:nvSpPr>
        <p:spPr>
          <a:xfrm flipH="false" flipV="false" rot="0">
            <a:off x="9144000" y="2100262"/>
            <a:ext cx="8115300" cy="6086475"/>
          </a:xfrm>
          <a:custGeom>
            <a:avLst/>
            <a:gdLst/>
            <a:ahLst/>
            <a:cxnLst/>
            <a:rect r="r" b="b" t="t" l="l"/>
            <a:pathLst>
              <a:path h="6086475" w="8115300">
                <a:moveTo>
                  <a:pt x="0" y="0"/>
                </a:moveTo>
                <a:lnTo>
                  <a:pt x="8115300" y="0"/>
                </a:lnTo>
                <a:lnTo>
                  <a:pt x="8115300" y="6086476"/>
                </a:lnTo>
                <a:lnTo>
                  <a:pt x="0" y="6086476"/>
                </a:lnTo>
                <a:lnTo>
                  <a:pt x="0" y="0"/>
                </a:lnTo>
                <a:close/>
              </a:path>
            </a:pathLst>
          </a:custGeom>
          <a:blipFill>
            <a:blip r:embed="rId2"/>
            <a:stretch>
              <a:fillRect l="0" t="0" r="0" b="0"/>
            </a:stretch>
          </a:blipFill>
        </p:spPr>
      </p:sp>
      <p:grpSp>
        <p:nvGrpSpPr>
          <p:cNvPr name="Group 3" id="3"/>
          <p:cNvGrpSpPr/>
          <p:nvPr/>
        </p:nvGrpSpPr>
        <p:grpSpPr>
          <a:xfrm rot="0">
            <a:off x="1028700" y="2429997"/>
            <a:ext cx="7074490" cy="5427006"/>
            <a:chOff x="0" y="0"/>
            <a:chExt cx="9432653" cy="7236008"/>
          </a:xfrm>
        </p:grpSpPr>
        <p:sp>
          <p:nvSpPr>
            <p:cNvPr name="TextBox 4" id="4"/>
            <p:cNvSpPr txBox="true"/>
            <p:nvPr/>
          </p:nvSpPr>
          <p:spPr>
            <a:xfrm rot="0">
              <a:off x="0" y="85725"/>
              <a:ext cx="9432653" cy="2337435"/>
            </a:xfrm>
            <a:prstGeom prst="rect">
              <a:avLst/>
            </a:prstGeom>
          </p:spPr>
          <p:txBody>
            <a:bodyPr anchor="t" rtlCol="false" tIns="0" lIns="0" bIns="0" rIns="0">
              <a:spAutoFit/>
            </a:bodyPr>
            <a:lstStyle/>
            <a:p>
              <a:pPr>
                <a:lnSpc>
                  <a:spcPts val="6719"/>
                </a:lnSpc>
              </a:pPr>
              <a:r>
                <a:rPr lang="en-US" sz="6399">
                  <a:solidFill>
                    <a:srgbClr val="31356E"/>
                  </a:solidFill>
                  <a:latin typeface="Clear Sans Bold"/>
                </a:rPr>
                <a:t>Load Ratio Visualization</a:t>
              </a:r>
            </a:p>
          </p:txBody>
        </p:sp>
        <p:sp>
          <p:nvSpPr>
            <p:cNvPr name="TextBox 5" id="5"/>
            <p:cNvSpPr txBox="true"/>
            <p:nvPr/>
          </p:nvSpPr>
          <p:spPr>
            <a:xfrm rot="0">
              <a:off x="0" y="3162271"/>
              <a:ext cx="9037398" cy="4073737"/>
            </a:xfrm>
            <a:prstGeom prst="rect">
              <a:avLst/>
            </a:prstGeom>
          </p:spPr>
          <p:txBody>
            <a:bodyPr anchor="t" rtlCol="false" tIns="0" lIns="0" bIns="0" rIns="0">
              <a:spAutoFit/>
            </a:bodyPr>
            <a:lstStyle/>
            <a:p>
              <a:pPr algn="just">
                <a:lnSpc>
                  <a:spcPts val="4060"/>
                </a:lnSpc>
              </a:pPr>
              <a:r>
                <a:rPr lang="en-US" sz="2900">
                  <a:solidFill>
                    <a:srgbClr val="2B4B82"/>
                  </a:solidFill>
                  <a:latin typeface="Clear Sans"/>
                </a:rPr>
                <a:t>We plot a bar chart that visualizes the load values for each node. This provides an overview of the distribution of load across the network, helping us identify nodes that may be underutilized or overloaded.</a:t>
              </a:r>
            </a:p>
          </p:txBody>
        </p:sp>
      </p:gr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94DDDE"/>
        </a:solidFill>
      </p:bgPr>
    </p:bg>
    <p:spTree>
      <p:nvGrpSpPr>
        <p:cNvPr id="1" name=""/>
        <p:cNvGrpSpPr/>
        <p:nvPr/>
      </p:nvGrpSpPr>
      <p:grpSpPr>
        <a:xfrm>
          <a:off x="0" y="0"/>
          <a:ext cx="0" cy="0"/>
          <a:chOff x="0" y="0"/>
          <a:chExt cx="0" cy="0"/>
        </a:xfrm>
      </p:grpSpPr>
      <p:sp>
        <p:nvSpPr>
          <p:cNvPr name="Freeform 2" id="2"/>
          <p:cNvSpPr/>
          <p:nvPr/>
        </p:nvSpPr>
        <p:spPr>
          <a:xfrm flipH="false" flipV="false" rot="0">
            <a:off x="9144000" y="2100263"/>
            <a:ext cx="8115300" cy="6086475"/>
          </a:xfrm>
          <a:custGeom>
            <a:avLst/>
            <a:gdLst/>
            <a:ahLst/>
            <a:cxnLst/>
            <a:rect r="r" b="b" t="t" l="l"/>
            <a:pathLst>
              <a:path h="6086475" w="8115300">
                <a:moveTo>
                  <a:pt x="0" y="0"/>
                </a:moveTo>
                <a:lnTo>
                  <a:pt x="8115300" y="0"/>
                </a:lnTo>
                <a:lnTo>
                  <a:pt x="8115300" y="6086474"/>
                </a:lnTo>
                <a:lnTo>
                  <a:pt x="0" y="6086474"/>
                </a:lnTo>
                <a:lnTo>
                  <a:pt x="0" y="0"/>
                </a:lnTo>
                <a:close/>
              </a:path>
            </a:pathLst>
          </a:custGeom>
          <a:blipFill>
            <a:blip r:embed="rId2"/>
            <a:stretch>
              <a:fillRect l="0" t="0" r="0" b="0"/>
            </a:stretch>
          </a:blipFill>
        </p:spPr>
      </p:sp>
      <p:grpSp>
        <p:nvGrpSpPr>
          <p:cNvPr name="Group 3" id="3"/>
          <p:cNvGrpSpPr/>
          <p:nvPr/>
        </p:nvGrpSpPr>
        <p:grpSpPr>
          <a:xfrm rot="0">
            <a:off x="1028700" y="2429997"/>
            <a:ext cx="7074490" cy="5427006"/>
            <a:chOff x="0" y="0"/>
            <a:chExt cx="9432653" cy="7236008"/>
          </a:xfrm>
        </p:grpSpPr>
        <p:sp>
          <p:nvSpPr>
            <p:cNvPr name="TextBox 4" id="4"/>
            <p:cNvSpPr txBox="true"/>
            <p:nvPr/>
          </p:nvSpPr>
          <p:spPr>
            <a:xfrm rot="0">
              <a:off x="0" y="85725"/>
              <a:ext cx="9432653" cy="2337435"/>
            </a:xfrm>
            <a:prstGeom prst="rect">
              <a:avLst/>
            </a:prstGeom>
          </p:spPr>
          <p:txBody>
            <a:bodyPr anchor="t" rtlCol="false" tIns="0" lIns="0" bIns="0" rIns="0">
              <a:spAutoFit/>
            </a:bodyPr>
            <a:lstStyle/>
            <a:p>
              <a:pPr>
                <a:lnSpc>
                  <a:spcPts val="6719"/>
                </a:lnSpc>
              </a:pPr>
              <a:r>
                <a:rPr lang="en-US" sz="6399">
                  <a:solidFill>
                    <a:srgbClr val="31356E"/>
                  </a:solidFill>
                  <a:latin typeface="Clear Sans Bold"/>
                </a:rPr>
                <a:t>Load Ratio Normalization</a:t>
              </a:r>
            </a:p>
          </p:txBody>
        </p:sp>
        <p:sp>
          <p:nvSpPr>
            <p:cNvPr name="TextBox 5" id="5"/>
            <p:cNvSpPr txBox="true"/>
            <p:nvPr/>
          </p:nvSpPr>
          <p:spPr>
            <a:xfrm rot="0">
              <a:off x="0" y="3162271"/>
              <a:ext cx="9037398" cy="4073737"/>
            </a:xfrm>
            <a:prstGeom prst="rect">
              <a:avLst/>
            </a:prstGeom>
          </p:spPr>
          <p:txBody>
            <a:bodyPr anchor="t" rtlCol="false" tIns="0" lIns="0" bIns="0" rIns="0">
              <a:spAutoFit/>
            </a:bodyPr>
            <a:lstStyle/>
            <a:p>
              <a:pPr algn="just">
                <a:lnSpc>
                  <a:spcPts val="4060"/>
                </a:lnSpc>
              </a:pPr>
              <a:r>
                <a:rPr lang="en-US" sz="2900">
                  <a:solidFill>
                    <a:srgbClr val="2B4B82"/>
                  </a:solidFill>
                  <a:latin typeface="Clear Sans"/>
                </a:rPr>
                <a:t>To facilitate meaningful comparisons, we normalize the load values to a range between 0 and 1. This normalization ensures that even if the load values vary widely, they can be compared on a consistent scale.</a:t>
              </a:r>
            </a:p>
          </p:txBody>
        </p:sp>
      </p:gr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94DDDE"/>
        </a:solidFill>
      </p:bgPr>
    </p:bg>
    <p:spTree>
      <p:nvGrpSpPr>
        <p:cNvPr id="1" name=""/>
        <p:cNvGrpSpPr/>
        <p:nvPr/>
      </p:nvGrpSpPr>
      <p:grpSpPr>
        <a:xfrm>
          <a:off x="0" y="0"/>
          <a:ext cx="0" cy="0"/>
          <a:chOff x="0" y="0"/>
          <a:chExt cx="0" cy="0"/>
        </a:xfrm>
      </p:grpSpPr>
      <p:sp>
        <p:nvSpPr>
          <p:cNvPr name="Freeform 2" id="2"/>
          <p:cNvSpPr/>
          <p:nvPr/>
        </p:nvSpPr>
        <p:spPr>
          <a:xfrm flipH="false" flipV="false" rot="0">
            <a:off x="9144000" y="2100262"/>
            <a:ext cx="8115300" cy="6086475"/>
          </a:xfrm>
          <a:custGeom>
            <a:avLst/>
            <a:gdLst/>
            <a:ahLst/>
            <a:cxnLst/>
            <a:rect r="r" b="b" t="t" l="l"/>
            <a:pathLst>
              <a:path h="6086475" w="8115300">
                <a:moveTo>
                  <a:pt x="0" y="0"/>
                </a:moveTo>
                <a:lnTo>
                  <a:pt x="8115300" y="0"/>
                </a:lnTo>
                <a:lnTo>
                  <a:pt x="8115300" y="6086476"/>
                </a:lnTo>
                <a:lnTo>
                  <a:pt x="0" y="6086476"/>
                </a:lnTo>
                <a:lnTo>
                  <a:pt x="0" y="0"/>
                </a:lnTo>
                <a:close/>
              </a:path>
            </a:pathLst>
          </a:custGeom>
          <a:blipFill>
            <a:blip r:embed="rId2"/>
            <a:stretch>
              <a:fillRect l="0" t="0" r="0" b="0"/>
            </a:stretch>
          </a:blipFill>
        </p:spPr>
      </p:sp>
      <p:grpSp>
        <p:nvGrpSpPr>
          <p:cNvPr name="Group 3" id="3"/>
          <p:cNvGrpSpPr/>
          <p:nvPr/>
        </p:nvGrpSpPr>
        <p:grpSpPr>
          <a:xfrm rot="0">
            <a:off x="1028700" y="2596685"/>
            <a:ext cx="7074490" cy="5093631"/>
            <a:chOff x="0" y="0"/>
            <a:chExt cx="9432653" cy="6791508"/>
          </a:xfrm>
        </p:grpSpPr>
        <p:sp>
          <p:nvSpPr>
            <p:cNvPr name="TextBox 4" id="4"/>
            <p:cNvSpPr txBox="true"/>
            <p:nvPr/>
          </p:nvSpPr>
          <p:spPr>
            <a:xfrm rot="0">
              <a:off x="0" y="85725"/>
              <a:ext cx="9432653" cy="1207135"/>
            </a:xfrm>
            <a:prstGeom prst="rect">
              <a:avLst/>
            </a:prstGeom>
          </p:spPr>
          <p:txBody>
            <a:bodyPr anchor="t" rtlCol="false" tIns="0" lIns="0" bIns="0" rIns="0">
              <a:spAutoFit/>
            </a:bodyPr>
            <a:lstStyle/>
            <a:p>
              <a:pPr>
                <a:lnSpc>
                  <a:spcPts val="6719"/>
                </a:lnSpc>
              </a:pPr>
              <a:r>
                <a:rPr lang="en-US" sz="6399">
                  <a:solidFill>
                    <a:srgbClr val="31356E"/>
                  </a:solidFill>
                  <a:latin typeface="Clear Sans Bold"/>
                </a:rPr>
                <a:t>Load Balancing</a:t>
              </a:r>
            </a:p>
          </p:txBody>
        </p:sp>
        <p:sp>
          <p:nvSpPr>
            <p:cNvPr name="TextBox 5" id="5"/>
            <p:cNvSpPr txBox="true"/>
            <p:nvPr/>
          </p:nvSpPr>
          <p:spPr>
            <a:xfrm rot="0">
              <a:off x="0" y="2031971"/>
              <a:ext cx="9037398" cy="4759537"/>
            </a:xfrm>
            <a:prstGeom prst="rect">
              <a:avLst/>
            </a:prstGeom>
          </p:spPr>
          <p:txBody>
            <a:bodyPr anchor="t" rtlCol="false" tIns="0" lIns="0" bIns="0" rIns="0">
              <a:spAutoFit/>
            </a:bodyPr>
            <a:lstStyle/>
            <a:p>
              <a:pPr algn="just">
                <a:lnSpc>
                  <a:spcPts val="4060"/>
                </a:lnSpc>
              </a:pPr>
              <a:r>
                <a:rPr lang="en-US" sz="2900">
                  <a:solidFill>
                    <a:srgbClr val="2B4B82"/>
                  </a:solidFill>
                  <a:latin typeface="Clear Sans"/>
                </a:rPr>
                <a:t>Load balancing is a crucial aspect of network optimization. We aim to balance the load across nodes to prevent congestion and ensure efficient data transmission. Nodes with load ratios exceeding a defined threshold are considered for load redistribution.</a:t>
              </a:r>
            </a:p>
          </p:txBody>
        </p:sp>
      </p:gr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sp>
        <p:nvSpPr>
          <p:cNvPr name="Freeform 2" id="2"/>
          <p:cNvSpPr/>
          <p:nvPr/>
        </p:nvSpPr>
        <p:spPr>
          <a:xfrm flipH="false" flipV="false" rot="0">
            <a:off x="10183990" y="1951228"/>
            <a:ext cx="6338112" cy="6384545"/>
          </a:xfrm>
          <a:custGeom>
            <a:avLst/>
            <a:gdLst/>
            <a:ahLst/>
            <a:cxnLst/>
            <a:rect r="r" b="b" t="t" l="l"/>
            <a:pathLst>
              <a:path h="6384545" w="6338112">
                <a:moveTo>
                  <a:pt x="0" y="0"/>
                </a:moveTo>
                <a:lnTo>
                  <a:pt x="6338111" y="0"/>
                </a:lnTo>
                <a:lnTo>
                  <a:pt x="6338111" y="6384544"/>
                </a:lnTo>
                <a:lnTo>
                  <a:pt x="0" y="63845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615956" y="2085975"/>
            <a:ext cx="7268114" cy="6105525"/>
          </a:xfrm>
          <a:prstGeom prst="rect">
            <a:avLst/>
          </a:prstGeom>
        </p:spPr>
        <p:txBody>
          <a:bodyPr anchor="t" rtlCol="false" tIns="0" lIns="0" bIns="0" rIns="0">
            <a:spAutoFit/>
          </a:bodyPr>
          <a:lstStyle/>
          <a:p>
            <a:pPr>
              <a:lnSpc>
                <a:spcPts val="9600"/>
              </a:lnSpc>
            </a:pPr>
            <a:r>
              <a:rPr lang="en-US" sz="8000">
                <a:solidFill>
                  <a:srgbClr val="F7B4A7"/>
                </a:solidFill>
                <a:latin typeface="Clear Sans Bold"/>
              </a:rPr>
              <a:t>Multi Bar Chart for Combined Analysis of Latency and Load</a:t>
            </a:r>
          </a:p>
        </p:txBody>
      </p:sp>
    </p:spTree>
  </p:cSld>
  <p:clrMapOvr>
    <a:masterClrMapping/>
  </p:clrMapOvr>
</p:sld>
</file>

<file path=ppt/slides/slide25.xml><?xml version="1.0" encoding="utf-8"?>
<p:sld xmlns:p="http://schemas.openxmlformats.org/presentationml/2006/main" xmlns:a="http://schemas.openxmlformats.org/drawingml/2006/main">
  <p:cSld>
    <p:bg>
      <p:bgPr>
        <a:solidFill>
          <a:srgbClr val="94DDDE"/>
        </a:solidFill>
      </p:bgPr>
    </p:bg>
    <p:spTree>
      <p:nvGrpSpPr>
        <p:cNvPr id="1" name=""/>
        <p:cNvGrpSpPr/>
        <p:nvPr/>
      </p:nvGrpSpPr>
      <p:grpSpPr>
        <a:xfrm>
          <a:off x="0" y="0"/>
          <a:ext cx="0" cy="0"/>
          <a:chOff x="0" y="0"/>
          <a:chExt cx="0" cy="0"/>
        </a:xfrm>
      </p:grpSpPr>
      <p:grpSp>
        <p:nvGrpSpPr>
          <p:cNvPr name="Group 2" id="2"/>
          <p:cNvGrpSpPr/>
          <p:nvPr/>
        </p:nvGrpSpPr>
        <p:grpSpPr>
          <a:xfrm rot="0">
            <a:off x="3561649" y="796460"/>
            <a:ext cx="11164702" cy="8694081"/>
            <a:chOff x="0" y="0"/>
            <a:chExt cx="14886270" cy="11592108"/>
          </a:xfrm>
        </p:grpSpPr>
        <p:sp>
          <p:nvSpPr>
            <p:cNvPr name="TextBox 3" id="3"/>
            <p:cNvSpPr txBox="true"/>
            <p:nvPr/>
          </p:nvSpPr>
          <p:spPr>
            <a:xfrm rot="0">
              <a:off x="0" y="85725"/>
              <a:ext cx="14886270" cy="1207135"/>
            </a:xfrm>
            <a:prstGeom prst="rect">
              <a:avLst/>
            </a:prstGeom>
          </p:spPr>
          <p:txBody>
            <a:bodyPr anchor="t" rtlCol="false" tIns="0" lIns="0" bIns="0" rIns="0">
              <a:spAutoFit/>
            </a:bodyPr>
            <a:lstStyle/>
            <a:p>
              <a:pPr algn="ctr">
                <a:lnSpc>
                  <a:spcPts val="6719"/>
                </a:lnSpc>
              </a:pPr>
              <a:r>
                <a:rPr lang="en-US" sz="6399">
                  <a:solidFill>
                    <a:srgbClr val="31356E"/>
                  </a:solidFill>
                  <a:latin typeface="Clear Sans Bold"/>
                </a:rPr>
                <a:t>Combined Analysis</a:t>
              </a:r>
            </a:p>
          </p:txBody>
        </p:sp>
        <p:sp>
          <p:nvSpPr>
            <p:cNvPr name="TextBox 4" id="4"/>
            <p:cNvSpPr txBox="true"/>
            <p:nvPr/>
          </p:nvSpPr>
          <p:spPr>
            <a:xfrm rot="0">
              <a:off x="311889" y="2031971"/>
              <a:ext cx="14262493" cy="9560137"/>
            </a:xfrm>
            <a:prstGeom prst="rect">
              <a:avLst/>
            </a:prstGeom>
          </p:spPr>
          <p:txBody>
            <a:bodyPr anchor="t" rtlCol="false" tIns="0" lIns="0" bIns="0" rIns="0">
              <a:spAutoFit/>
            </a:bodyPr>
            <a:lstStyle/>
            <a:p>
              <a:pPr algn="just" marL="626111" indent="-313055" lvl="1">
                <a:lnSpc>
                  <a:spcPts val="4060"/>
                </a:lnSpc>
                <a:buFont typeface="Arial"/>
                <a:buChar char="•"/>
              </a:pPr>
              <a:r>
                <a:rPr lang="en-US" sz="2900">
                  <a:solidFill>
                    <a:srgbClr val="2B4B82"/>
                  </a:solidFill>
                  <a:latin typeface="Clear Sans"/>
                </a:rPr>
                <a:t>The multi-bar chart combines latency and load ratio data for each node. Latency is represented by one set of bars, while load ratios are represented by another set. This combination allows for a comprehensive assessment of network performance.</a:t>
              </a:r>
            </a:p>
            <a:p>
              <a:pPr algn="just" marL="626111" indent="-313055" lvl="1">
                <a:lnSpc>
                  <a:spcPts val="4060"/>
                </a:lnSpc>
                <a:buFont typeface="Arial"/>
                <a:buChar char="•"/>
              </a:pPr>
              <a:r>
                <a:rPr lang="en-US" sz="2900">
                  <a:solidFill>
                    <a:srgbClr val="2B4B82"/>
                  </a:solidFill>
                  <a:latin typeface="Clear Sans"/>
                </a:rPr>
                <a:t>The chart is structured with nodes on the X-axis and latency and load ratio on the Y-axis. Latency and load ratios are visually represented for each node, making it easy to identify nodes with latency or load issues.</a:t>
              </a:r>
            </a:p>
            <a:p>
              <a:pPr algn="just" marL="626111" indent="-313055" lvl="1">
                <a:lnSpc>
                  <a:spcPts val="4060"/>
                </a:lnSpc>
                <a:buFont typeface="Arial"/>
                <a:buChar char="•"/>
              </a:pPr>
              <a:r>
                <a:rPr lang="en-US" sz="2900">
                  <a:solidFill>
                    <a:srgbClr val="2B4B82"/>
                  </a:solidFill>
                  <a:latin typeface="Clear Sans"/>
                </a:rPr>
                <a:t>This multi-bar chart provides a holistic view of network performance, highlighting nodes that may require optimization or load balancing. It serves as a valuable tool for network administrators and engineers to make informed decisions about network management and improvements.</a:t>
              </a:r>
            </a:p>
          </p:txBody>
        </p:sp>
      </p:gr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94DDDE"/>
        </a:solidFill>
      </p:bgPr>
    </p:bg>
    <p:spTree>
      <p:nvGrpSpPr>
        <p:cNvPr id="1" name=""/>
        <p:cNvGrpSpPr/>
        <p:nvPr/>
      </p:nvGrpSpPr>
      <p:grpSpPr>
        <a:xfrm>
          <a:off x="0" y="0"/>
          <a:ext cx="0" cy="0"/>
          <a:chOff x="0" y="0"/>
          <a:chExt cx="0" cy="0"/>
        </a:xfrm>
      </p:grpSpPr>
      <p:sp>
        <p:nvSpPr>
          <p:cNvPr name="Freeform 2" id="2"/>
          <p:cNvSpPr/>
          <p:nvPr/>
        </p:nvSpPr>
        <p:spPr>
          <a:xfrm flipH="false" flipV="false" rot="0">
            <a:off x="4216202" y="2290814"/>
            <a:ext cx="9855596" cy="7391697"/>
          </a:xfrm>
          <a:custGeom>
            <a:avLst/>
            <a:gdLst/>
            <a:ahLst/>
            <a:cxnLst/>
            <a:rect r="r" b="b" t="t" l="l"/>
            <a:pathLst>
              <a:path h="7391697" w="9855596">
                <a:moveTo>
                  <a:pt x="0" y="0"/>
                </a:moveTo>
                <a:lnTo>
                  <a:pt x="9855596" y="0"/>
                </a:lnTo>
                <a:lnTo>
                  <a:pt x="9855596" y="7391697"/>
                </a:lnTo>
                <a:lnTo>
                  <a:pt x="0" y="7391697"/>
                </a:lnTo>
                <a:lnTo>
                  <a:pt x="0" y="0"/>
                </a:lnTo>
                <a:close/>
              </a:path>
            </a:pathLst>
          </a:custGeom>
          <a:blipFill>
            <a:blip r:embed="rId2"/>
            <a:stretch>
              <a:fillRect l="0" t="0" r="0" b="0"/>
            </a:stretch>
          </a:blipFill>
        </p:spPr>
      </p:sp>
      <p:sp>
        <p:nvSpPr>
          <p:cNvPr name="TextBox 3" id="3"/>
          <p:cNvSpPr txBox="true"/>
          <p:nvPr/>
        </p:nvSpPr>
        <p:spPr>
          <a:xfrm rot="0">
            <a:off x="3561649" y="205740"/>
            <a:ext cx="11164702" cy="1731645"/>
          </a:xfrm>
          <a:prstGeom prst="rect">
            <a:avLst/>
          </a:prstGeom>
        </p:spPr>
        <p:txBody>
          <a:bodyPr anchor="t" rtlCol="false" tIns="0" lIns="0" bIns="0" rIns="0">
            <a:spAutoFit/>
          </a:bodyPr>
          <a:lstStyle/>
          <a:p>
            <a:pPr algn="ctr">
              <a:lnSpc>
                <a:spcPts val="6719"/>
              </a:lnSpc>
            </a:pPr>
            <a:r>
              <a:rPr lang="en-US" sz="6399">
                <a:solidFill>
                  <a:srgbClr val="31356E"/>
                </a:solidFill>
                <a:latin typeface="Clear Sans Bold"/>
              </a:rPr>
              <a:t>Multi Bar Chart Latency &amp; Load Visualization</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sp>
        <p:nvSpPr>
          <p:cNvPr name="Freeform 2" id="2"/>
          <p:cNvSpPr/>
          <p:nvPr/>
        </p:nvSpPr>
        <p:spPr>
          <a:xfrm flipH="false" flipV="false" rot="0">
            <a:off x="10183990" y="1951228"/>
            <a:ext cx="6338112" cy="6384545"/>
          </a:xfrm>
          <a:custGeom>
            <a:avLst/>
            <a:gdLst/>
            <a:ahLst/>
            <a:cxnLst/>
            <a:rect r="r" b="b" t="t" l="l"/>
            <a:pathLst>
              <a:path h="6384545" w="6338112">
                <a:moveTo>
                  <a:pt x="0" y="0"/>
                </a:moveTo>
                <a:lnTo>
                  <a:pt x="6338111" y="0"/>
                </a:lnTo>
                <a:lnTo>
                  <a:pt x="6338111" y="6384544"/>
                </a:lnTo>
                <a:lnTo>
                  <a:pt x="0" y="63845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615956" y="3914775"/>
            <a:ext cx="7268114" cy="2447925"/>
          </a:xfrm>
          <a:prstGeom prst="rect">
            <a:avLst/>
          </a:prstGeom>
        </p:spPr>
        <p:txBody>
          <a:bodyPr anchor="t" rtlCol="false" tIns="0" lIns="0" bIns="0" rIns="0">
            <a:spAutoFit/>
          </a:bodyPr>
          <a:lstStyle/>
          <a:p>
            <a:pPr>
              <a:lnSpc>
                <a:spcPts val="9600"/>
              </a:lnSpc>
            </a:pPr>
            <a:r>
              <a:rPr lang="en-US" sz="8000">
                <a:solidFill>
                  <a:srgbClr val="F7B4A7"/>
                </a:solidFill>
                <a:latin typeface="Clear Sans Bold"/>
              </a:rPr>
              <a:t>Applications and Conclusion</a:t>
            </a:r>
          </a:p>
        </p:txBody>
      </p:sp>
    </p:spTree>
  </p:cSld>
  <p:clrMapOvr>
    <a:masterClrMapping/>
  </p:clrMapOvr>
</p:sld>
</file>

<file path=ppt/slides/slide28.xml><?xml version="1.0" encoding="utf-8"?>
<p:sld xmlns:p="http://schemas.openxmlformats.org/presentationml/2006/main" xmlns:a="http://schemas.openxmlformats.org/drawingml/2006/main">
  <p:cSld>
    <p:bg>
      <p:bgPr>
        <a:solidFill>
          <a:srgbClr val="2B4B82"/>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7773623" y="2123115"/>
          <a:ext cx="9485677" cy="6040770"/>
        </p:xfrm>
        <a:graphic>
          <a:graphicData uri="http://schemas.openxmlformats.org/drawingml/2006/table">
            <a:tbl>
              <a:tblPr/>
              <a:tblGrid>
                <a:gridCol w="9485677"/>
              </a:tblGrid>
              <a:tr h="1061896">
                <a:tc>
                  <a:txBody>
                    <a:bodyPr anchor="t" rtlCol="false"/>
                    <a:lstStyle/>
                    <a:p>
                      <a:pPr algn="l">
                        <a:lnSpc>
                          <a:spcPts val="3919"/>
                        </a:lnSpc>
                        <a:defRPr/>
                      </a:pPr>
                      <a:r>
                        <a:rPr lang="en-US" sz="2799">
                          <a:solidFill>
                            <a:srgbClr val="F7B4A7"/>
                          </a:solidFill>
                          <a:latin typeface="Clear Sans Bold"/>
                        </a:rPr>
                        <a:t>Network Optimization</a:t>
                      </a:r>
                      <a:endParaRPr lang="en-US" sz="1100"/>
                    </a:p>
                  </a:txBody>
                  <a:tcPr marL="190500" marR="190500" marT="190500" marB="190500" anchor="ctr">
                    <a:lnL cmpd="sng" algn="ctr" cap="flat" w="47625">
                      <a:solidFill>
                        <a:srgbClr val="2B4B82"/>
                      </a:solidFill>
                      <a:prstDash val="solid"/>
                      <a:round/>
                      <a:headEnd type="none" w="med" len="med"/>
                      <a:tailEnd type="none" w="med" len="med"/>
                    </a:lnL>
                    <a:lnR cmpd="sng" algn="ctr" cap="flat" w="47625">
                      <a:solidFill>
                        <a:srgbClr val="2B4B82"/>
                      </a:solidFill>
                      <a:prstDash val="solid"/>
                      <a:round/>
                      <a:headEnd type="none" w="med" len="med"/>
                      <a:tailEnd type="none" w="med" len="med"/>
                    </a:lnR>
                    <a:lnT cmpd="sng" algn="ctr" cap="flat" w="47625">
                      <a:solidFill>
                        <a:srgbClr val="2B4B82"/>
                      </a:solidFill>
                      <a:prstDash val="solid"/>
                      <a:round/>
                      <a:headEnd type="none" w="med" len="med"/>
                      <a:tailEnd type="none" w="med" len="med"/>
                    </a:lnT>
                    <a:lnB cmpd="sng" algn="ctr" cap="flat" w="47625">
                      <a:solidFill>
                        <a:srgbClr val="2B4B82"/>
                      </a:solidFill>
                      <a:prstDash val="solid"/>
                      <a:round/>
                      <a:headEnd type="none" w="med" len="med"/>
                      <a:tailEnd type="none" w="med" len="med"/>
                    </a:lnB>
                  </a:tcPr>
                </a:tc>
              </a:tr>
              <a:tr h="2164596">
                <a:tc>
                  <a:txBody>
                    <a:bodyPr anchor="t" rtlCol="false"/>
                    <a:lstStyle/>
                    <a:p>
                      <a:pPr algn="l">
                        <a:lnSpc>
                          <a:spcPts val="3359"/>
                        </a:lnSpc>
                        <a:defRPr/>
                      </a:pPr>
                      <a:r>
                        <a:rPr lang="en-US" sz="2400">
                          <a:solidFill>
                            <a:srgbClr val="FEFEFE"/>
                          </a:solidFill>
                          <a:latin typeface="Clear Sans"/>
                        </a:rPr>
                        <a:t>The project can be applied to optimize computer networks, data centers, or cloud infrastructures. By analyzing latency and load data, network administrators can identify bottlenecks and make necessary adjustments to improve overall network performance.</a:t>
                      </a:r>
                      <a:endParaRPr lang="en-US" sz="1100"/>
                    </a:p>
                  </a:txBody>
                  <a:tcPr marL="190500" marR="190500" marT="190500" marB="190500" anchor="ctr">
                    <a:lnL cmpd="sng" algn="ctr" cap="flat" w="47625">
                      <a:solidFill>
                        <a:srgbClr val="2B4B82"/>
                      </a:solidFill>
                      <a:prstDash val="solid"/>
                      <a:round/>
                      <a:headEnd type="none" w="med" len="med"/>
                      <a:tailEnd type="none" w="med" len="med"/>
                    </a:lnL>
                    <a:lnR cmpd="sng" algn="ctr" cap="flat" w="47625">
                      <a:solidFill>
                        <a:srgbClr val="2B4B82"/>
                      </a:solidFill>
                      <a:prstDash val="solid"/>
                      <a:round/>
                      <a:headEnd type="none" w="med" len="med"/>
                      <a:tailEnd type="none" w="med" len="med"/>
                    </a:lnR>
                    <a:lnT cmpd="sng" algn="ctr" cap="flat" w="47625">
                      <a:solidFill>
                        <a:srgbClr val="2B4B82"/>
                      </a:solidFill>
                      <a:prstDash val="solid"/>
                      <a:round/>
                      <a:headEnd type="none" w="med" len="med"/>
                      <a:tailEnd type="none" w="med" len="med"/>
                    </a:lnT>
                    <a:lnB cmpd="sng" algn="ctr" cap="flat" w="19050">
                      <a:solidFill>
                        <a:srgbClr val="FEFEFE"/>
                      </a:solidFill>
                      <a:prstDash val="solid"/>
                      <a:round/>
                      <a:headEnd type="none" w="med" len="med"/>
                      <a:tailEnd type="none" w="med" len="med"/>
                    </a:lnB>
                  </a:tcPr>
                </a:tc>
              </a:tr>
              <a:tr h="1071108">
                <a:tc>
                  <a:txBody>
                    <a:bodyPr anchor="t" rtlCol="false"/>
                    <a:lstStyle/>
                    <a:p>
                      <a:pPr algn="l">
                        <a:lnSpc>
                          <a:spcPts val="3919"/>
                        </a:lnSpc>
                        <a:defRPr/>
                      </a:pPr>
                      <a:r>
                        <a:rPr lang="en-US" sz="2799">
                          <a:solidFill>
                            <a:srgbClr val="F7B4A7"/>
                          </a:solidFill>
                          <a:latin typeface="Clear Sans Bold"/>
                        </a:rPr>
                        <a:t>Content Delivery Networks (CDNs)</a:t>
                      </a:r>
                      <a:endParaRPr lang="en-US" sz="1100"/>
                    </a:p>
                  </a:txBody>
                  <a:tcPr marL="190500" marR="190500" marT="190500" marB="190500" anchor="ctr">
                    <a:lnL cmpd="sng" algn="ctr" cap="flat" w="47625">
                      <a:solidFill>
                        <a:srgbClr val="2B4B82"/>
                      </a:solidFill>
                      <a:prstDash val="solid"/>
                      <a:round/>
                      <a:headEnd type="none" w="med" len="med"/>
                      <a:tailEnd type="none" w="med" len="med"/>
                    </a:lnL>
                    <a:lnR cmpd="sng" algn="ctr" cap="flat" w="47625">
                      <a:solidFill>
                        <a:srgbClr val="2B4B82"/>
                      </a:solidFill>
                      <a:prstDash val="solid"/>
                      <a:round/>
                      <a:headEnd type="none" w="med" len="med"/>
                      <a:tailEnd type="none" w="med" len="med"/>
                    </a:lnR>
                    <a:lnT cmpd="sng" algn="ctr" cap="flat" w="19050">
                      <a:solidFill>
                        <a:srgbClr val="FEFEFE"/>
                      </a:solidFill>
                      <a:prstDash val="solid"/>
                      <a:round/>
                      <a:headEnd type="none" w="med" len="med"/>
                      <a:tailEnd type="none" w="med" len="med"/>
                    </a:lnT>
                    <a:lnB cmpd="sng" algn="ctr" cap="flat" w="47625">
                      <a:solidFill>
                        <a:srgbClr val="2B4B82"/>
                      </a:solidFill>
                      <a:prstDash val="solid"/>
                      <a:round/>
                      <a:headEnd type="none" w="med" len="med"/>
                      <a:tailEnd type="none" w="med" len="med"/>
                    </a:lnB>
                  </a:tcPr>
                </a:tc>
              </a:tr>
              <a:tr h="1743170">
                <a:tc>
                  <a:txBody>
                    <a:bodyPr anchor="t" rtlCol="false"/>
                    <a:lstStyle/>
                    <a:p>
                      <a:pPr algn="l">
                        <a:lnSpc>
                          <a:spcPts val="3359"/>
                        </a:lnSpc>
                        <a:defRPr/>
                      </a:pPr>
                      <a:r>
                        <a:rPr lang="en-US" sz="2400">
                          <a:solidFill>
                            <a:srgbClr val="FEFEFE"/>
                          </a:solidFill>
                          <a:latin typeface="Clear Sans"/>
                        </a:rPr>
                        <a:t>CDNs can use this project to strategically place content servers based on network latency and load. This ensures faster content delivery to end-users and a more efficient use of resources.</a:t>
                      </a:r>
                      <a:endParaRPr lang="en-US" sz="1100"/>
                    </a:p>
                  </a:txBody>
                  <a:tcPr marL="190500" marR="190500" marT="190500" marB="190500" anchor="ctr">
                    <a:lnL cmpd="sng" algn="ctr" cap="flat" w="47625">
                      <a:solidFill>
                        <a:srgbClr val="2B4B82"/>
                      </a:solidFill>
                      <a:prstDash val="solid"/>
                      <a:round/>
                      <a:headEnd type="none" w="med" len="med"/>
                      <a:tailEnd type="none" w="med" len="med"/>
                    </a:lnL>
                    <a:lnR cmpd="sng" algn="ctr" cap="flat" w="47625">
                      <a:solidFill>
                        <a:srgbClr val="2B4B82"/>
                      </a:solidFill>
                      <a:prstDash val="solid"/>
                      <a:round/>
                      <a:headEnd type="none" w="med" len="med"/>
                      <a:tailEnd type="none" w="med" len="med"/>
                    </a:lnR>
                    <a:lnT cmpd="sng" algn="ctr" cap="flat" w="47625">
                      <a:solidFill>
                        <a:srgbClr val="2B4B82"/>
                      </a:solidFill>
                      <a:prstDash val="solid"/>
                      <a:round/>
                      <a:headEnd type="none" w="med" len="med"/>
                      <a:tailEnd type="none" w="med" len="med"/>
                    </a:lnT>
                    <a:lnB cmpd="sng" algn="ctr" cap="flat" w="19050">
                      <a:solidFill>
                        <a:srgbClr val="FEFEFE"/>
                      </a:solidFill>
                      <a:prstDash val="solid"/>
                      <a:round/>
                      <a:headEnd type="none" w="med" len="med"/>
                      <a:tailEnd type="none" w="med" len="med"/>
                    </a:lnB>
                  </a:tcPr>
                </a:tc>
              </a:tr>
            </a:tbl>
          </a:graphicData>
        </a:graphic>
      </p:graphicFrame>
      <p:sp>
        <p:nvSpPr>
          <p:cNvPr name="TextBox 3" id="3"/>
          <p:cNvSpPr txBox="true"/>
          <p:nvPr/>
        </p:nvSpPr>
        <p:spPr>
          <a:xfrm rot="0">
            <a:off x="1028700" y="4744403"/>
            <a:ext cx="5772591" cy="883920"/>
          </a:xfrm>
          <a:prstGeom prst="rect">
            <a:avLst/>
          </a:prstGeom>
        </p:spPr>
        <p:txBody>
          <a:bodyPr anchor="t" rtlCol="false" tIns="0" lIns="0" bIns="0" rIns="0">
            <a:spAutoFit/>
          </a:bodyPr>
          <a:lstStyle/>
          <a:p>
            <a:pPr>
              <a:lnSpc>
                <a:spcPts val="6719"/>
              </a:lnSpc>
            </a:pPr>
            <a:r>
              <a:rPr lang="en-US" sz="6399">
                <a:solidFill>
                  <a:srgbClr val="94DDDE"/>
                </a:solidFill>
                <a:latin typeface="Clear Sans Bold"/>
              </a:rPr>
              <a:t>Applications</a:t>
            </a:r>
          </a:p>
        </p:txBody>
      </p:sp>
    </p:spTree>
  </p:cSld>
  <p:clrMapOvr>
    <a:masterClrMapping/>
  </p:clrMapOvr>
</p:sld>
</file>

<file path=ppt/slides/slide29.xml><?xml version="1.0" encoding="utf-8"?>
<p:sld xmlns:p="http://schemas.openxmlformats.org/presentationml/2006/main" xmlns:a="http://schemas.openxmlformats.org/drawingml/2006/main">
  <p:cSld>
    <p:bg>
      <p:bgPr>
        <a:solidFill>
          <a:srgbClr val="2B4B82"/>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7773623" y="1913565"/>
          <a:ext cx="9485677" cy="6459870"/>
        </p:xfrm>
        <a:graphic>
          <a:graphicData uri="http://schemas.openxmlformats.org/drawingml/2006/table">
            <a:tbl>
              <a:tblPr/>
              <a:tblGrid>
                <a:gridCol w="9485677"/>
              </a:tblGrid>
              <a:tr h="1061514">
                <a:tc>
                  <a:txBody>
                    <a:bodyPr anchor="t" rtlCol="false"/>
                    <a:lstStyle/>
                    <a:p>
                      <a:pPr algn="l">
                        <a:lnSpc>
                          <a:spcPts val="3919"/>
                        </a:lnSpc>
                        <a:defRPr/>
                      </a:pPr>
                      <a:r>
                        <a:rPr lang="en-US" sz="2799">
                          <a:solidFill>
                            <a:srgbClr val="F7B4A7"/>
                          </a:solidFill>
                          <a:latin typeface="Clear Sans Bold"/>
                        </a:rPr>
                        <a:t>Traffic Management</a:t>
                      </a:r>
                      <a:endParaRPr lang="en-US" sz="1100"/>
                    </a:p>
                  </a:txBody>
                  <a:tcPr marL="190500" marR="190500" marT="190500" marB="190500" anchor="ctr">
                    <a:lnL cmpd="sng" algn="ctr" cap="flat" w="47625">
                      <a:solidFill>
                        <a:srgbClr val="2B4B82"/>
                      </a:solidFill>
                      <a:prstDash val="solid"/>
                      <a:round/>
                      <a:headEnd type="none" w="med" len="med"/>
                      <a:tailEnd type="none" w="med" len="med"/>
                    </a:lnL>
                    <a:lnR cmpd="sng" algn="ctr" cap="flat" w="47625">
                      <a:solidFill>
                        <a:srgbClr val="2B4B82"/>
                      </a:solidFill>
                      <a:prstDash val="solid"/>
                      <a:round/>
                      <a:headEnd type="none" w="med" len="med"/>
                      <a:tailEnd type="none" w="med" len="med"/>
                    </a:lnR>
                    <a:lnT cmpd="sng" algn="ctr" cap="flat" w="47625">
                      <a:solidFill>
                        <a:srgbClr val="2B4B82"/>
                      </a:solidFill>
                      <a:prstDash val="solid"/>
                      <a:round/>
                      <a:headEnd type="none" w="med" len="med"/>
                      <a:tailEnd type="none" w="med" len="med"/>
                    </a:lnT>
                    <a:lnB cmpd="sng" algn="ctr" cap="flat" w="47625">
                      <a:solidFill>
                        <a:srgbClr val="2B4B82"/>
                      </a:solidFill>
                      <a:prstDash val="solid"/>
                      <a:round/>
                      <a:headEnd type="none" w="med" len="med"/>
                      <a:tailEnd type="none" w="med" len="med"/>
                    </a:lnB>
                  </a:tcPr>
                </a:tc>
              </a:tr>
              <a:tr h="2163817">
                <a:tc>
                  <a:txBody>
                    <a:bodyPr anchor="t" rtlCol="false"/>
                    <a:lstStyle/>
                    <a:p>
                      <a:pPr algn="l">
                        <a:lnSpc>
                          <a:spcPts val="3359"/>
                        </a:lnSpc>
                        <a:defRPr/>
                      </a:pPr>
                      <a:r>
                        <a:rPr lang="en-US" sz="2400">
                          <a:solidFill>
                            <a:srgbClr val="FEFEFE"/>
                          </a:solidFill>
                          <a:latin typeface="Clear Sans"/>
                        </a:rPr>
                        <a:t>Traffic management systems can benefit from this project by optimizing routing decisions. By considering both latency and load, traffic can be directed through paths that minimize delays and prevent network congestion.</a:t>
                      </a:r>
                      <a:endParaRPr lang="en-US" sz="1100"/>
                    </a:p>
                  </a:txBody>
                  <a:tcPr marL="190500" marR="190500" marT="190500" marB="190500" anchor="ctr">
                    <a:lnL cmpd="sng" algn="ctr" cap="flat" w="47625">
                      <a:solidFill>
                        <a:srgbClr val="2B4B82"/>
                      </a:solidFill>
                      <a:prstDash val="solid"/>
                      <a:round/>
                      <a:headEnd type="none" w="med" len="med"/>
                      <a:tailEnd type="none" w="med" len="med"/>
                    </a:lnL>
                    <a:lnR cmpd="sng" algn="ctr" cap="flat" w="47625">
                      <a:solidFill>
                        <a:srgbClr val="2B4B82"/>
                      </a:solidFill>
                      <a:prstDash val="solid"/>
                      <a:round/>
                      <a:headEnd type="none" w="med" len="med"/>
                      <a:tailEnd type="none" w="med" len="med"/>
                    </a:lnR>
                    <a:lnT cmpd="sng" algn="ctr" cap="flat" w="47625">
                      <a:solidFill>
                        <a:srgbClr val="2B4B82"/>
                      </a:solidFill>
                      <a:prstDash val="solid"/>
                      <a:round/>
                      <a:headEnd type="none" w="med" len="med"/>
                      <a:tailEnd type="none" w="med" len="med"/>
                    </a:lnT>
                    <a:lnB cmpd="sng" algn="ctr" cap="flat" w="19050">
                      <a:solidFill>
                        <a:srgbClr val="FEFEFE"/>
                      </a:solidFill>
                      <a:prstDash val="solid"/>
                      <a:round/>
                      <a:headEnd type="none" w="med" len="med"/>
                      <a:tailEnd type="none" w="med" len="med"/>
                    </a:lnB>
                  </a:tcPr>
                </a:tc>
              </a:tr>
              <a:tr h="1070722">
                <a:tc>
                  <a:txBody>
                    <a:bodyPr anchor="t" rtlCol="false"/>
                    <a:lstStyle/>
                    <a:p>
                      <a:pPr algn="l">
                        <a:lnSpc>
                          <a:spcPts val="3919"/>
                        </a:lnSpc>
                        <a:defRPr/>
                      </a:pPr>
                      <a:r>
                        <a:rPr lang="en-US" sz="2799">
                          <a:solidFill>
                            <a:srgbClr val="F7B4A7"/>
                          </a:solidFill>
                          <a:latin typeface="Clear Sans Bold"/>
                        </a:rPr>
                        <a:t>Gaming Networks</a:t>
                      </a:r>
                      <a:endParaRPr lang="en-US" sz="1100"/>
                    </a:p>
                  </a:txBody>
                  <a:tcPr marL="190500" marR="190500" marT="190500" marB="190500" anchor="ctr">
                    <a:lnL cmpd="sng" algn="ctr" cap="flat" w="47625">
                      <a:solidFill>
                        <a:srgbClr val="2B4B82"/>
                      </a:solidFill>
                      <a:prstDash val="solid"/>
                      <a:round/>
                      <a:headEnd type="none" w="med" len="med"/>
                      <a:tailEnd type="none" w="med" len="med"/>
                    </a:lnL>
                    <a:lnR cmpd="sng" algn="ctr" cap="flat" w="47625">
                      <a:solidFill>
                        <a:srgbClr val="2B4B82"/>
                      </a:solidFill>
                      <a:prstDash val="solid"/>
                      <a:round/>
                      <a:headEnd type="none" w="med" len="med"/>
                      <a:tailEnd type="none" w="med" len="med"/>
                    </a:lnR>
                    <a:lnT cmpd="sng" algn="ctr" cap="flat" w="19050">
                      <a:solidFill>
                        <a:srgbClr val="FEFEFE"/>
                      </a:solidFill>
                      <a:prstDash val="solid"/>
                      <a:round/>
                      <a:headEnd type="none" w="med" len="med"/>
                      <a:tailEnd type="none" w="med" len="med"/>
                    </a:lnT>
                    <a:lnB cmpd="sng" algn="ctr" cap="flat" w="47625">
                      <a:solidFill>
                        <a:srgbClr val="2B4B82"/>
                      </a:solidFill>
                      <a:prstDash val="solid"/>
                      <a:round/>
                      <a:headEnd type="none" w="med" len="med"/>
                      <a:tailEnd type="none" w="med" len="med"/>
                    </a:lnB>
                  </a:tcPr>
                </a:tc>
              </a:tr>
              <a:tr h="2163817">
                <a:tc>
                  <a:txBody>
                    <a:bodyPr anchor="t" rtlCol="false"/>
                    <a:lstStyle/>
                    <a:p>
                      <a:pPr algn="l">
                        <a:lnSpc>
                          <a:spcPts val="3359"/>
                        </a:lnSpc>
                        <a:defRPr/>
                      </a:pPr>
                      <a:r>
                        <a:rPr lang="en-US" sz="2400">
                          <a:solidFill>
                            <a:srgbClr val="FEFEFE"/>
                          </a:solidFill>
                          <a:latin typeface="Clear Sans"/>
                        </a:rPr>
                        <a:t>Online gaming networks require low-latency connections. This project can help gaming platforms allocate resources to players in a way that minimizes latency, enhancing the gaming experience.</a:t>
                      </a:r>
                      <a:endParaRPr lang="en-US" sz="1100"/>
                    </a:p>
                  </a:txBody>
                  <a:tcPr marL="190500" marR="190500" marT="190500" marB="190500" anchor="ctr">
                    <a:lnL cmpd="sng" algn="ctr" cap="flat" w="47625">
                      <a:solidFill>
                        <a:srgbClr val="2B4B82"/>
                      </a:solidFill>
                      <a:prstDash val="solid"/>
                      <a:round/>
                      <a:headEnd type="none" w="med" len="med"/>
                      <a:tailEnd type="none" w="med" len="med"/>
                    </a:lnL>
                    <a:lnR cmpd="sng" algn="ctr" cap="flat" w="47625">
                      <a:solidFill>
                        <a:srgbClr val="2B4B82"/>
                      </a:solidFill>
                      <a:prstDash val="solid"/>
                      <a:round/>
                      <a:headEnd type="none" w="med" len="med"/>
                      <a:tailEnd type="none" w="med" len="med"/>
                    </a:lnR>
                    <a:lnT cmpd="sng" algn="ctr" cap="flat" w="47625">
                      <a:solidFill>
                        <a:srgbClr val="2B4B82"/>
                      </a:solidFill>
                      <a:prstDash val="solid"/>
                      <a:round/>
                      <a:headEnd type="none" w="med" len="med"/>
                      <a:tailEnd type="none" w="med" len="med"/>
                    </a:lnT>
                    <a:lnB cmpd="sng" algn="ctr" cap="flat" w="19050">
                      <a:solidFill>
                        <a:srgbClr val="FEFEFE"/>
                      </a:solidFill>
                      <a:prstDash val="solid"/>
                      <a:round/>
                      <a:headEnd type="none" w="med" len="med"/>
                      <a:tailEnd type="none" w="med" len="med"/>
                    </a:lnB>
                  </a:tcPr>
                </a:tc>
              </a:tr>
            </a:tbl>
          </a:graphicData>
        </a:graphic>
      </p:graphicFrame>
      <p:sp>
        <p:nvSpPr>
          <p:cNvPr name="TextBox 3" id="3"/>
          <p:cNvSpPr txBox="true"/>
          <p:nvPr/>
        </p:nvSpPr>
        <p:spPr>
          <a:xfrm rot="0">
            <a:off x="1028700" y="4744403"/>
            <a:ext cx="5772591" cy="883920"/>
          </a:xfrm>
          <a:prstGeom prst="rect">
            <a:avLst/>
          </a:prstGeom>
        </p:spPr>
        <p:txBody>
          <a:bodyPr anchor="t" rtlCol="false" tIns="0" lIns="0" bIns="0" rIns="0">
            <a:spAutoFit/>
          </a:bodyPr>
          <a:lstStyle/>
          <a:p>
            <a:pPr>
              <a:lnSpc>
                <a:spcPts val="6719"/>
              </a:lnSpc>
            </a:pPr>
            <a:r>
              <a:rPr lang="en-US" sz="6399">
                <a:solidFill>
                  <a:srgbClr val="94DDDE"/>
                </a:solidFill>
                <a:latin typeface="Clear Sans Bold"/>
              </a:rPr>
              <a:t>Applications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sp>
        <p:nvSpPr>
          <p:cNvPr name="Freeform 2" id="2"/>
          <p:cNvSpPr/>
          <p:nvPr/>
        </p:nvSpPr>
        <p:spPr>
          <a:xfrm flipH="false" flipV="false" rot="0">
            <a:off x="10183990" y="1951228"/>
            <a:ext cx="6338112" cy="6384545"/>
          </a:xfrm>
          <a:custGeom>
            <a:avLst/>
            <a:gdLst/>
            <a:ahLst/>
            <a:cxnLst/>
            <a:rect r="r" b="b" t="t" l="l"/>
            <a:pathLst>
              <a:path h="6384545" w="6338112">
                <a:moveTo>
                  <a:pt x="0" y="0"/>
                </a:moveTo>
                <a:lnTo>
                  <a:pt x="6338111" y="0"/>
                </a:lnTo>
                <a:lnTo>
                  <a:pt x="6338111" y="6384544"/>
                </a:lnTo>
                <a:lnTo>
                  <a:pt x="0" y="63845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615956" y="3914775"/>
            <a:ext cx="7268114" cy="2447925"/>
          </a:xfrm>
          <a:prstGeom prst="rect">
            <a:avLst/>
          </a:prstGeom>
        </p:spPr>
        <p:txBody>
          <a:bodyPr anchor="t" rtlCol="false" tIns="0" lIns="0" bIns="0" rIns="0">
            <a:spAutoFit/>
          </a:bodyPr>
          <a:lstStyle/>
          <a:p>
            <a:pPr>
              <a:lnSpc>
                <a:spcPts val="9600"/>
              </a:lnSpc>
            </a:pPr>
            <a:r>
              <a:rPr lang="en-US" sz="8000">
                <a:solidFill>
                  <a:srgbClr val="F7B4A7"/>
                </a:solidFill>
                <a:latin typeface="Clear Sans Bold"/>
              </a:rPr>
              <a:t>Understanding the Dataset</a:t>
            </a:r>
          </a:p>
        </p:txBody>
      </p:sp>
    </p:spTree>
  </p:cSld>
  <p:clrMapOvr>
    <a:masterClrMapping/>
  </p:clrMapOvr>
</p:sld>
</file>

<file path=ppt/slides/slide30.xml><?xml version="1.0" encoding="utf-8"?>
<p:sld xmlns:p="http://schemas.openxmlformats.org/presentationml/2006/main" xmlns:a="http://schemas.openxmlformats.org/drawingml/2006/main">
  <p:cSld>
    <p:bg>
      <p:bgPr>
        <a:solidFill>
          <a:srgbClr val="2B4B82"/>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4693924" y="1757829"/>
          <a:ext cx="8900153" cy="6771341"/>
        </p:xfrm>
        <a:graphic>
          <a:graphicData uri="http://schemas.openxmlformats.org/drawingml/2006/table">
            <a:tbl>
              <a:tblPr/>
              <a:tblGrid>
                <a:gridCol w="8900153"/>
              </a:tblGrid>
              <a:tr h="2096156">
                <a:tc>
                  <a:txBody>
                    <a:bodyPr anchor="t" rtlCol="false"/>
                    <a:lstStyle/>
                    <a:p>
                      <a:pPr algn="ctr">
                        <a:lnSpc>
                          <a:spcPts val="10640"/>
                        </a:lnSpc>
                        <a:defRPr/>
                      </a:pPr>
                      <a:r>
                        <a:rPr lang="en-US" sz="7600">
                          <a:solidFill>
                            <a:srgbClr val="F7B4A7"/>
                          </a:solidFill>
                          <a:latin typeface="Clear Sans Bold"/>
                        </a:rPr>
                        <a:t>Conclusion</a:t>
                      </a:r>
                      <a:endParaRPr lang="en-US" sz="1100"/>
                    </a:p>
                  </a:txBody>
                  <a:tcPr marL="190500" marR="190500" marT="190500" marB="190500" anchor="ctr">
                    <a:lnL cmpd="sng" algn="ctr" cap="flat" w="66675">
                      <a:solidFill>
                        <a:srgbClr val="2B4B82"/>
                      </a:solidFill>
                      <a:prstDash val="solid"/>
                      <a:round/>
                      <a:headEnd type="none" w="med" len="med"/>
                      <a:tailEnd type="none" w="med" len="med"/>
                    </a:lnL>
                    <a:lnR cmpd="sng" algn="ctr" cap="flat" w="66675">
                      <a:solidFill>
                        <a:srgbClr val="2B4B82"/>
                      </a:solidFill>
                      <a:prstDash val="solid"/>
                      <a:round/>
                      <a:headEnd type="none" w="med" len="med"/>
                      <a:tailEnd type="none" w="med" len="med"/>
                    </a:lnR>
                    <a:lnT cmpd="sng" algn="ctr" cap="flat" w="66675">
                      <a:solidFill>
                        <a:srgbClr val="2B4B82"/>
                      </a:solidFill>
                      <a:prstDash val="solid"/>
                      <a:round/>
                      <a:headEnd type="none" w="med" len="med"/>
                      <a:tailEnd type="none" w="med" len="med"/>
                    </a:lnT>
                    <a:lnB cmpd="sng" algn="ctr" cap="flat" w="66675">
                      <a:solidFill>
                        <a:srgbClr val="2B4B82"/>
                      </a:solidFill>
                      <a:prstDash val="solid"/>
                      <a:round/>
                      <a:headEnd type="none" w="med" len="med"/>
                      <a:tailEnd type="none" w="med" len="med"/>
                    </a:lnB>
                  </a:tcPr>
                </a:tc>
              </a:tr>
              <a:tr h="4675185">
                <a:tc>
                  <a:txBody>
                    <a:bodyPr anchor="t" rtlCol="false"/>
                    <a:lstStyle/>
                    <a:p>
                      <a:pPr algn="just">
                        <a:lnSpc>
                          <a:spcPts val="3640"/>
                        </a:lnSpc>
                        <a:defRPr/>
                      </a:pPr>
                      <a:r>
                        <a:rPr lang="en-US" sz="2600">
                          <a:solidFill>
                            <a:srgbClr val="94DDDE"/>
                          </a:solidFill>
                          <a:latin typeface="Clear Sans"/>
                        </a:rPr>
                        <a:t>IN CONCLUSION, THIS PROJECT OFFERS A COMPREHENSIVE SOLUTION FOR ANALYZING AND OPTIMIZING NETWORK PERFORMANCE BY CONSIDERING BOTH LATENCY AND LOAD. BY VISUALIZING THESE KEY METRICS IN A MULTI-BAR CHART, NETWORK ADMINISTRATORS GAIN VALUABLE INSIGHTS INTO THE HEALTH OF THEIR NETWORKS AND CAN MAKE DATA-DRIVEN DECISIONS FOR IMPROVEMENTS.</a:t>
                      </a:r>
                      <a:endParaRPr lang="en-US" sz="1100"/>
                    </a:p>
                  </a:txBody>
                  <a:tcPr marL="190500" marR="190500" marT="190500" marB="190500" anchor="ctr">
                    <a:lnL cmpd="sng" algn="ctr" cap="flat" w="66675">
                      <a:solidFill>
                        <a:srgbClr val="2B4B82"/>
                      </a:solidFill>
                      <a:prstDash val="solid"/>
                      <a:round/>
                      <a:headEnd type="none" w="med" len="med"/>
                      <a:tailEnd type="none" w="med" len="med"/>
                    </a:lnL>
                    <a:lnR cmpd="sng" algn="ctr" cap="flat" w="66675">
                      <a:solidFill>
                        <a:srgbClr val="2B4B82"/>
                      </a:solidFill>
                      <a:prstDash val="solid"/>
                      <a:round/>
                      <a:headEnd type="none" w="med" len="med"/>
                      <a:tailEnd type="none" w="med" len="med"/>
                    </a:lnR>
                    <a:lnT cmpd="sng" algn="ctr" cap="flat" w="66675">
                      <a:solidFill>
                        <a:srgbClr val="2B4B82"/>
                      </a:solidFill>
                      <a:prstDash val="solid"/>
                      <a:round/>
                      <a:headEnd type="none" w="med" len="med"/>
                      <a:tailEnd type="none" w="med" len="med"/>
                    </a:lnT>
                    <a:lnB cmpd="sng" algn="ctr" cap="flat" w="66675">
                      <a:solidFill>
                        <a:srgbClr val="2B4B82"/>
                      </a:solidFill>
                      <a:prstDash val="solid"/>
                      <a:round/>
                      <a:headEnd type="none" w="med" len="med"/>
                      <a:tailEnd type="none" w="med" len="med"/>
                    </a:lnB>
                  </a:tcPr>
                </a:tc>
              </a:tr>
            </a:tbl>
          </a:graphicData>
        </a:graphic>
      </p:graphicFrame>
    </p:spTree>
  </p:cSld>
  <p:clrMapOvr>
    <a:masterClrMapping/>
  </p:clrMapOvr>
</p:sld>
</file>

<file path=ppt/slides/slide31.xml><?xml version="1.0" encoding="utf-8"?>
<p:sld xmlns:p="http://schemas.openxmlformats.org/presentationml/2006/main" xmlns:a="http://schemas.openxmlformats.org/drawingml/2006/main">
  <p:cSld>
    <p:bg>
      <p:bgPr>
        <a:solidFill>
          <a:srgbClr val="94DDDE"/>
        </a:solidFill>
      </p:bgPr>
    </p:bg>
    <p:spTree>
      <p:nvGrpSpPr>
        <p:cNvPr id="1" name=""/>
        <p:cNvGrpSpPr/>
        <p:nvPr/>
      </p:nvGrpSpPr>
      <p:grpSpPr>
        <a:xfrm>
          <a:off x="0" y="0"/>
          <a:ext cx="0" cy="0"/>
          <a:chOff x="0" y="0"/>
          <a:chExt cx="0" cy="0"/>
        </a:xfrm>
      </p:grpSpPr>
      <p:sp>
        <p:nvSpPr>
          <p:cNvPr name="TextBox 2" id="2"/>
          <p:cNvSpPr txBox="true"/>
          <p:nvPr/>
        </p:nvSpPr>
        <p:spPr>
          <a:xfrm rot="0">
            <a:off x="3561649" y="629603"/>
            <a:ext cx="11164702" cy="883920"/>
          </a:xfrm>
          <a:prstGeom prst="rect">
            <a:avLst/>
          </a:prstGeom>
        </p:spPr>
        <p:txBody>
          <a:bodyPr anchor="t" rtlCol="false" tIns="0" lIns="0" bIns="0" rIns="0">
            <a:spAutoFit/>
          </a:bodyPr>
          <a:lstStyle/>
          <a:p>
            <a:pPr algn="ctr">
              <a:lnSpc>
                <a:spcPts val="6719"/>
              </a:lnSpc>
            </a:pPr>
            <a:r>
              <a:rPr lang="en-US" sz="6399">
                <a:solidFill>
                  <a:srgbClr val="31356E"/>
                </a:solidFill>
                <a:latin typeface="Clear Sans Bold"/>
              </a:rPr>
              <a:t>GitHub Repository Link</a:t>
            </a: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bg>
      <p:bgPr>
        <a:solidFill>
          <a:srgbClr val="94DDDE"/>
        </a:solidFill>
      </p:bgPr>
    </p:bg>
    <p:spTree>
      <p:nvGrpSpPr>
        <p:cNvPr id="1" name=""/>
        <p:cNvGrpSpPr/>
        <p:nvPr/>
      </p:nvGrpSpPr>
      <p:grpSpPr>
        <a:xfrm>
          <a:off x="0" y="0"/>
          <a:ext cx="0" cy="0"/>
          <a:chOff x="0" y="0"/>
          <a:chExt cx="0" cy="0"/>
        </a:xfrm>
      </p:grpSpPr>
      <p:sp>
        <p:nvSpPr>
          <p:cNvPr name="TextBox 2" id="2"/>
          <p:cNvSpPr txBox="true"/>
          <p:nvPr/>
        </p:nvSpPr>
        <p:spPr>
          <a:xfrm rot="0">
            <a:off x="1831283" y="4725670"/>
            <a:ext cx="7312717" cy="1026161"/>
          </a:xfrm>
          <a:prstGeom prst="rect">
            <a:avLst/>
          </a:prstGeom>
        </p:spPr>
        <p:txBody>
          <a:bodyPr anchor="t" rtlCol="false" tIns="0" lIns="0" bIns="0" rIns="0">
            <a:spAutoFit/>
          </a:bodyPr>
          <a:lstStyle/>
          <a:p>
            <a:pPr>
              <a:lnSpc>
                <a:spcPts val="7520"/>
              </a:lnSpc>
            </a:pPr>
            <a:r>
              <a:rPr lang="en-US" sz="8000" spc="-88">
                <a:solidFill>
                  <a:srgbClr val="2B4B82"/>
                </a:solidFill>
                <a:latin typeface="Clear Sans Bold"/>
              </a:rPr>
              <a:t>Thank You!</a:t>
            </a:r>
          </a:p>
        </p:txBody>
      </p:sp>
      <p:sp>
        <p:nvSpPr>
          <p:cNvPr name="Freeform 3" id="3"/>
          <p:cNvSpPr/>
          <p:nvPr/>
        </p:nvSpPr>
        <p:spPr>
          <a:xfrm flipH="false" flipV="false" rot="0">
            <a:off x="9854137" y="3018272"/>
            <a:ext cx="7411325" cy="4635447"/>
          </a:xfrm>
          <a:custGeom>
            <a:avLst/>
            <a:gdLst/>
            <a:ahLst/>
            <a:cxnLst/>
            <a:rect r="r" b="b" t="t" l="l"/>
            <a:pathLst>
              <a:path h="4635447" w="7411325">
                <a:moveTo>
                  <a:pt x="0" y="0"/>
                </a:moveTo>
                <a:lnTo>
                  <a:pt x="7411325" y="0"/>
                </a:lnTo>
                <a:lnTo>
                  <a:pt x="7411325" y="4635447"/>
                </a:lnTo>
                <a:lnTo>
                  <a:pt x="0" y="46354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8665100" y="8613636"/>
            <a:ext cx="4338720" cy="2713672"/>
          </a:xfrm>
          <a:custGeom>
            <a:avLst/>
            <a:gdLst/>
            <a:ahLst/>
            <a:cxnLst/>
            <a:rect r="r" b="b" t="t" l="l"/>
            <a:pathLst>
              <a:path h="2713672" w="4338720">
                <a:moveTo>
                  <a:pt x="0" y="0"/>
                </a:moveTo>
                <a:lnTo>
                  <a:pt x="4338720" y="0"/>
                </a:lnTo>
                <a:lnTo>
                  <a:pt x="4338720" y="2713671"/>
                </a:lnTo>
                <a:lnTo>
                  <a:pt x="0" y="27136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3976014" y="7483497"/>
            <a:ext cx="3289448" cy="2057400"/>
          </a:xfrm>
          <a:custGeom>
            <a:avLst/>
            <a:gdLst/>
            <a:ahLst/>
            <a:cxnLst/>
            <a:rect r="r" b="b" t="t" l="l"/>
            <a:pathLst>
              <a:path h="2057400" w="3289448">
                <a:moveTo>
                  <a:pt x="0" y="0"/>
                </a:moveTo>
                <a:lnTo>
                  <a:pt x="3289448" y="0"/>
                </a:lnTo>
                <a:lnTo>
                  <a:pt x="3289448"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3320348" y="712171"/>
            <a:ext cx="3289448" cy="2057400"/>
          </a:xfrm>
          <a:custGeom>
            <a:avLst/>
            <a:gdLst/>
            <a:ahLst/>
            <a:cxnLst/>
            <a:rect r="r" b="b" t="t" l="l"/>
            <a:pathLst>
              <a:path h="2057400" w="3289448">
                <a:moveTo>
                  <a:pt x="0" y="0"/>
                </a:moveTo>
                <a:lnTo>
                  <a:pt x="3289448" y="0"/>
                </a:lnTo>
                <a:lnTo>
                  <a:pt x="3289448"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8359147" y="1529229"/>
          <a:ext cx="8900153" cy="7228541"/>
        </p:xfrm>
        <a:graphic>
          <a:graphicData uri="http://schemas.openxmlformats.org/drawingml/2006/table">
            <a:tbl>
              <a:tblPr/>
              <a:tblGrid>
                <a:gridCol w="8900153"/>
              </a:tblGrid>
              <a:tr h="2094839">
                <a:tc>
                  <a:txBody>
                    <a:bodyPr anchor="t" rtlCol="false"/>
                    <a:lstStyle/>
                    <a:p>
                      <a:pPr algn="l">
                        <a:lnSpc>
                          <a:spcPts val="10640"/>
                        </a:lnSpc>
                        <a:defRPr/>
                      </a:pPr>
                      <a:r>
                        <a:rPr lang="en-US" sz="7600">
                          <a:solidFill>
                            <a:srgbClr val="F7B4A7"/>
                          </a:solidFill>
                          <a:latin typeface="Clear Sans Bold"/>
                        </a:rPr>
                        <a:t>Dataset Source</a:t>
                      </a:r>
                      <a:endParaRPr lang="en-US" sz="1100"/>
                    </a:p>
                  </a:txBody>
                  <a:tcPr marL="190500" marR="190500" marT="190500" marB="190500" anchor="ctr">
                    <a:lnL cmpd="sng" algn="ctr" cap="flat" w="66675">
                      <a:solidFill>
                        <a:srgbClr val="2B4B82"/>
                      </a:solidFill>
                      <a:prstDash val="solid"/>
                      <a:round/>
                      <a:headEnd type="none" w="med" len="med"/>
                      <a:tailEnd type="none" w="med" len="med"/>
                    </a:lnL>
                    <a:lnR cmpd="sng" algn="ctr" cap="flat" w="66675">
                      <a:solidFill>
                        <a:srgbClr val="2B4B82"/>
                      </a:solidFill>
                      <a:prstDash val="solid"/>
                      <a:round/>
                      <a:headEnd type="none" w="med" len="med"/>
                      <a:tailEnd type="none" w="med" len="med"/>
                    </a:lnR>
                    <a:lnT cmpd="sng" algn="ctr" cap="flat" w="66675">
                      <a:solidFill>
                        <a:srgbClr val="2B4B82"/>
                      </a:solidFill>
                      <a:prstDash val="solid"/>
                      <a:round/>
                      <a:headEnd type="none" w="med" len="med"/>
                      <a:tailEnd type="none" w="med" len="med"/>
                    </a:lnT>
                    <a:lnB cmpd="sng" algn="ctr" cap="flat" w="66675">
                      <a:solidFill>
                        <a:srgbClr val="2B4B82"/>
                      </a:solidFill>
                      <a:prstDash val="solid"/>
                      <a:round/>
                      <a:headEnd type="none" w="med" len="med"/>
                      <a:tailEnd type="none" w="med" len="med"/>
                    </a:lnB>
                  </a:tcPr>
                </a:tc>
              </a:tr>
              <a:tr h="5133703">
                <a:tc>
                  <a:txBody>
                    <a:bodyPr anchor="t" rtlCol="false"/>
                    <a:lstStyle/>
                    <a:p>
                      <a:pPr algn="just">
                        <a:lnSpc>
                          <a:spcPts val="3640"/>
                        </a:lnSpc>
                        <a:defRPr/>
                      </a:pPr>
                      <a:r>
                        <a:rPr lang="en-US" sz="2600">
                          <a:solidFill>
                            <a:srgbClr val="94DDDE"/>
                          </a:solidFill>
                          <a:latin typeface="Clear Sans"/>
                        </a:rPr>
                        <a:t>THE DATASET USED IN THIS PROJECT PLAYS A FUNDAMENTAL ROLE IN SHAPING OUR GLOBAL CONNECTIVITY FRAMEWORK AND 5G IOT RESOURCE SHARING ANALYSIS. IT IS DERIVED FROM </a:t>
                      </a:r>
                      <a:r>
                        <a:rPr lang="en-US" sz="2600" u="sng">
                          <a:solidFill>
                            <a:srgbClr val="94DDDE"/>
                          </a:solidFill>
                          <a:latin typeface="Clear Sans Medium"/>
                          <a:hlinkClick r:id="rId2" tooltip="http://www.topology-zoo.org/"/>
                        </a:rPr>
                        <a:t>http://www.topology-zoo.org</a:t>
                      </a:r>
                      <a:r>
                        <a:rPr lang="en-US" sz="2600">
                          <a:solidFill>
                            <a:srgbClr val="94DDDE"/>
                          </a:solidFill>
                          <a:latin typeface="Clear Sans"/>
                        </a:rPr>
                        <a:t>, a reputable source for network topologies. This dataset contains crucial information about various network nodes, enabling us to define and analyze network structures in different regions.</a:t>
                      </a:r>
                      <a:endParaRPr lang="en-US" sz="1100"/>
                    </a:p>
                  </a:txBody>
                  <a:tcPr marL="190500" marR="190500" marT="190500" marB="190500" anchor="ctr">
                    <a:lnL cmpd="sng" algn="ctr" cap="flat" w="66675">
                      <a:solidFill>
                        <a:srgbClr val="2B4B82"/>
                      </a:solidFill>
                      <a:prstDash val="solid"/>
                      <a:round/>
                      <a:headEnd type="none" w="med" len="med"/>
                      <a:tailEnd type="none" w="med" len="med"/>
                    </a:lnL>
                    <a:lnR cmpd="sng" algn="ctr" cap="flat" w="66675">
                      <a:solidFill>
                        <a:srgbClr val="2B4B82"/>
                      </a:solidFill>
                      <a:prstDash val="solid"/>
                      <a:round/>
                      <a:headEnd type="none" w="med" len="med"/>
                      <a:tailEnd type="none" w="med" len="med"/>
                    </a:lnR>
                    <a:lnT cmpd="sng" algn="ctr" cap="flat" w="66675">
                      <a:solidFill>
                        <a:srgbClr val="2B4B82"/>
                      </a:solidFill>
                      <a:prstDash val="solid"/>
                      <a:round/>
                      <a:headEnd type="none" w="med" len="med"/>
                      <a:tailEnd type="none" w="med" len="med"/>
                    </a:lnT>
                    <a:lnB cmpd="sng" algn="ctr" cap="flat" w="66675">
                      <a:solidFill>
                        <a:srgbClr val="2B4B82"/>
                      </a:solidFill>
                      <a:prstDash val="solid"/>
                      <a:round/>
                      <a:headEnd type="none" w="med" len="med"/>
                      <a:tailEnd type="none" w="med" len="med"/>
                    </a:lnB>
                  </a:tcPr>
                </a:tc>
              </a:tr>
            </a:tbl>
          </a:graphicData>
        </a:graphic>
      </p:graphicFrame>
      <p:sp>
        <p:nvSpPr>
          <p:cNvPr name="Freeform 3" id="3"/>
          <p:cNvSpPr/>
          <p:nvPr/>
        </p:nvSpPr>
        <p:spPr>
          <a:xfrm flipH="false" flipV="false" rot="0">
            <a:off x="1028700" y="2151666"/>
            <a:ext cx="6722662" cy="5983668"/>
          </a:xfrm>
          <a:custGeom>
            <a:avLst/>
            <a:gdLst/>
            <a:ahLst/>
            <a:cxnLst/>
            <a:rect r="r" b="b" t="t" l="l"/>
            <a:pathLst>
              <a:path h="5983668" w="6722662">
                <a:moveTo>
                  <a:pt x="0" y="0"/>
                </a:moveTo>
                <a:lnTo>
                  <a:pt x="6722662" y="0"/>
                </a:lnTo>
                <a:lnTo>
                  <a:pt x="6722662" y="5983668"/>
                </a:lnTo>
                <a:lnTo>
                  <a:pt x="0" y="5983668"/>
                </a:lnTo>
                <a:lnTo>
                  <a:pt x="0" y="0"/>
                </a:lnTo>
                <a:close/>
              </a:path>
            </a:pathLst>
          </a:custGeom>
          <a:blipFill>
            <a:blip r:embed="rId3"/>
            <a:stretch>
              <a:fillRect l="-71168" t="0" r="0" b="0"/>
            </a:stretch>
          </a:blipFill>
        </p:spPr>
      </p:sp>
    </p:spTree>
  </p:cSld>
  <p:clrMapOvr>
    <a:masterClrMapping/>
  </p:clrMapOvr>
</p:sld>
</file>

<file path=ppt/slides/slide5.xml><?xml version="1.0" encoding="utf-8"?>
<p:sld xmlns:p="http://schemas.openxmlformats.org/presentationml/2006/main" xmlns:a="http://schemas.openxmlformats.org/drawingml/2006/main">
  <p:cSld>
    <p:bg>
      <p:bgPr>
        <a:solidFill>
          <a:srgbClr val="2B4B82"/>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7773623" y="1259681"/>
          <a:ext cx="9485677" cy="7767638"/>
        </p:xfrm>
        <a:graphic>
          <a:graphicData uri="http://schemas.openxmlformats.org/drawingml/2006/table">
            <a:tbl>
              <a:tblPr/>
              <a:tblGrid>
                <a:gridCol w="9485677"/>
              </a:tblGrid>
              <a:tr h="1100096">
                <a:tc>
                  <a:txBody>
                    <a:bodyPr anchor="t" rtlCol="false"/>
                    <a:lstStyle/>
                    <a:p>
                      <a:pPr algn="l">
                        <a:lnSpc>
                          <a:spcPts val="4619"/>
                        </a:lnSpc>
                        <a:defRPr/>
                      </a:pPr>
                      <a:r>
                        <a:rPr lang="en-US" sz="3299">
                          <a:solidFill>
                            <a:srgbClr val="F7B4A7"/>
                          </a:solidFill>
                          <a:latin typeface="Clear Sans Bold"/>
                        </a:rPr>
                        <a:t>BT Asia Pacific Region</a:t>
                      </a:r>
                      <a:endParaRPr lang="en-US" sz="1100"/>
                    </a:p>
                  </a:txBody>
                  <a:tcPr marL="190500" marR="190500" marT="190500" marB="190500" anchor="ctr">
                    <a:lnL cmpd="sng" algn="ctr" cap="flat" w="47625">
                      <a:solidFill>
                        <a:srgbClr val="2B4B82"/>
                      </a:solidFill>
                      <a:prstDash val="solid"/>
                      <a:round/>
                      <a:headEnd type="none" w="med" len="med"/>
                      <a:tailEnd type="none" w="med" len="med"/>
                    </a:lnL>
                    <a:lnR cmpd="sng" algn="ctr" cap="flat" w="47625">
                      <a:solidFill>
                        <a:srgbClr val="2B4B82"/>
                      </a:solidFill>
                      <a:prstDash val="solid"/>
                      <a:round/>
                      <a:headEnd type="none" w="med" len="med"/>
                      <a:tailEnd type="none" w="med" len="med"/>
                    </a:lnR>
                    <a:lnT cmpd="sng" algn="ctr" cap="flat" w="47625">
                      <a:solidFill>
                        <a:srgbClr val="2B4B82"/>
                      </a:solidFill>
                      <a:prstDash val="solid"/>
                      <a:round/>
                      <a:headEnd type="none" w="med" len="med"/>
                      <a:tailEnd type="none" w="med" len="med"/>
                    </a:lnT>
                    <a:lnB cmpd="sng" algn="ctr" cap="flat" w="47625">
                      <a:solidFill>
                        <a:srgbClr val="2B4B82"/>
                      </a:solidFill>
                      <a:prstDash val="solid"/>
                      <a:round/>
                      <a:headEnd type="none" w="med" len="med"/>
                      <a:tailEnd type="none" w="med" len="med"/>
                    </a:lnB>
                  </a:tcPr>
                </a:tc>
              </a:tr>
              <a:tr h="3003742">
                <a:tc>
                  <a:txBody>
                    <a:bodyPr anchor="t" rtlCol="false"/>
                    <a:lstStyle/>
                    <a:p>
                      <a:pPr algn="l" marL="518160" indent="-259080" lvl="1">
                        <a:lnSpc>
                          <a:spcPts val="3359"/>
                        </a:lnSpc>
                        <a:buFont typeface="Arial"/>
                        <a:buChar char="•"/>
                        <a:defRPr/>
                      </a:pPr>
                      <a:r>
                        <a:rPr lang="en-US" sz="2400">
                          <a:solidFill>
                            <a:srgbClr val="FEFEFE"/>
                          </a:solidFill>
                          <a:latin typeface="Clear Sans"/>
                        </a:rPr>
                        <a:t>This region encompasses nodes from diverse Asian and Oceanic countries, including Indonesia, Australia, Singapore, Malaysia, and more.</a:t>
                      </a:r>
                      <a:endParaRPr lang="en-US" sz="1100"/>
                    </a:p>
                    <a:p>
                      <a:pPr marL="518160" indent="-259080" lvl="1">
                        <a:lnSpc>
                          <a:spcPts val="3359"/>
                        </a:lnSpc>
                        <a:buFont typeface="Arial"/>
                        <a:buChar char="•"/>
                      </a:pPr>
                      <a:r>
                        <a:rPr lang="en-US" sz="2400">
                          <a:solidFill>
                            <a:srgbClr val="FEFEFE"/>
                          </a:solidFill>
                          <a:latin typeface="Clear Sans"/>
                        </a:rPr>
                        <a:t>It provides detailed information about each node's country, longitude, and latitude, forming the foundation for our analysis.</a:t>
                      </a:r>
                    </a:p>
                  </a:txBody>
                  <a:tcPr marL="190500" marR="190500" marT="190500" marB="190500" anchor="ctr">
                    <a:lnL cmpd="sng" algn="ctr" cap="flat" w="47625">
                      <a:solidFill>
                        <a:srgbClr val="2B4B82"/>
                      </a:solidFill>
                      <a:prstDash val="solid"/>
                      <a:round/>
                      <a:headEnd type="none" w="med" len="med"/>
                      <a:tailEnd type="none" w="med" len="med"/>
                    </a:lnL>
                    <a:lnR cmpd="sng" algn="ctr" cap="flat" w="47625">
                      <a:solidFill>
                        <a:srgbClr val="2B4B82"/>
                      </a:solidFill>
                      <a:prstDash val="solid"/>
                      <a:round/>
                      <a:headEnd type="none" w="med" len="med"/>
                      <a:tailEnd type="none" w="med" len="med"/>
                    </a:lnR>
                    <a:lnT cmpd="sng" algn="ctr" cap="flat" w="47625">
                      <a:solidFill>
                        <a:srgbClr val="2B4B82"/>
                      </a:solidFill>
                      <a:prstDash val="solid"/>
                      <a:round/>
                      <a:headEnd type="none" w="med" len="med"/>
                      <a:tailEnd type="none" w="med" len="med"/>
                    </a:lnT>
                    <a:lnB cmpd="sng" algn="ctr" cap="flat" w="19050">
                      <a:solidFill>
                        <a:srgbClr val="FEFEFE"/>
                      </a:solidFill>
                      <a:prstDash val="solid"/>
                      <a:round/>
                      <a:headEnd type="none" w="med" len="med"/>
                      <a:tailEnd type="none" w="med" len="med"/>
                    </a:lnB>
                  </a:tcPr>
                </a:tc>
              </a:tr>
              <a:tr h="1080964">
                <a:tc>
                  <a:txBody>
                    <a:bodyPr anchor="t" rtlCol="false"/>
                    <a:lstStyle/>
                    <a:p>
                      <a:pPr algn="l">
                        <a:lnSpc>
                          <a:spcPts val="4620"/>
                        </a:lnSpc>
                        <a:defRPr/>
                      </a:pPr>
                      <a:r>
                        <a:rPr lang="en-US" sz="3300">
                          <a:solidFill>
                            <a:srgbClr val="F7B4A7"/>
                          </a:solidFill>
                          <a:latin typeface="Clear Sans Bold"/>
                        </a:rPr>
                        <a:t>Quest Region</a:t>
                      </a:r>
                      <a:endParaRPr lang="en-US" sz="1100"/>
                    </a:p>
                  </a:txBody>
                  <a:tcPr marL="190500" marR="190500" marT="190500" marB="190500" anchor="ctr">
                    <a:lnL cmpd="sng" algn="ctr" cap="flat" w="47625">
                      <a:solidFill>
                        <a:srgbClr val="2B4B82"/>
                      </a:solidFill>
                      <a:prstDash val="solid"/>
                      <a:round/>
                      <a:headEnd type="none" w="med" len="med"/>
                      <a:tailEnd type="none" w="med" len="med"/>
                    </a:lnL>
                    <a:lnR cmpd="sng" algn="ctr" cap="flat" w="47625">
                      <a:solidFill>
                        <a:srgbClr val="2B4B82"/>
                      </a:solidFill>
                      <a:prstDash val="solid"/>
                      <a:round/>
                      <a:headEnd type="none" w="med" len="med"/>
                      <a:tailEnd type="none" w="med" len="med"/>
                    </a:lnR>
                    <a:lnT cmpd="sng" algn="ctr" cap="flat" w="19050">
                      <a:solidFill>
                        <a:srgbClr val="FEFEFE"/>
                      </a:solidFill>
                      <a:prstDash val="solid"/>
                      <a:round/>
                      <a:headEnd type="none" w="med" len="med"/>
                      <a:tailEnd type="none" w="med" len="med"/>
                    </a:lnT>
                    <a:lnB cmpd="sng" algn="ctr" cap="flat" w="47625">
                      <a:solidFill>
                        <a:srgbClr val="2B4B82"/>
                      </a:solidFill>
                      <a:prstDash val="solid"/>
                      <a:round/>
                      <a:headEnd type="none" w="med" len="med"/>
                      <a:tailEnd type="none" w="med" len="med"/>
                    </a:lnB>
                  </a:tcPr>
                </a:tc>
              </a:tr>
              <a:tr h="2582835">
                <a:tc>
                  <a:txBody>
                    <a:bodyPr anchor="t" rtlCol="false"/>
                    <a:lstStyle/>
                    <a:p>
                      <a:pPr algn="l" marL="518160" indent="-259080" lvl="1">
                        <a:lnSpc>
                          <a:spcPts val="3359"/>
                        </a:lnSpc>
                        <a:buFont typeface="Arial"/>
                        <a:buChar char="•"/>
                        <a:defRPr/>
                      </a:pPr>
                      <a:r>
                        <a:rPr lang="en-US" sz="2400">
                          <a:solidFill>
                            <a:srgbClr val="FEFEFE"/>
                          </a:solidFill>
                          <a:latin typeface="Clear Sans"/>
                        </a:rPr>
                        <a:t>The Quest region defines nodes based on data obtained from an external source. It includes nodes within the Quest network.</a:t>
                      </a:r>
                      <a:endParaRPr lang="en-US" sz="1100"/>
                    </a:p>
                    <a:p>
                      <a:pPr marL="518160" indent="-259080" lvl="1">
                        <a:lnSpc>
                          <a:spcPts val="3359"/>
                        </a:lnSpc>
                        <a:buFont typeface="Arial"/>
                        <a:buChar char="•"/>
                      </a:pPr>
                      <a:r>
                        <a:rPr lang="en-US" sz="2400">
                          <a:solidFill>
                            <a:srgbClr val="FEFEFE"/>
                          </a:solidFill>
                          <a:latin typeface="Clear Sans"/>
                        </a:rPr>
                        <a:t>Information such as country, longitude, and latitude is used to establish the nodes within this network.</a:t>
                      </a:r>
                    </a:p>
                  </a:txBody>
                  <a:tcPr marL="190500" marR="190500" marT="190500" marB="190500" anchor="ctr">
                    <a:lnL cmpd="sng" algn="ctr" cap="flat" w="47625">
                      <a:solidFill>
                        <a:srgbClr val="2B4B82"/>
                      </a:solidFill>
                      <a:prstDash val="solid"/>
                      <a:round/>
                      <a:headEnd type="none" w="med" len="med"/>
                      <a:tailEnd type="none" w="med" len="med"/>
                    </a:lnL>
                    <a:lnR cmpd="sng" algn="ctr" cap="flat" w="47625">
                      <a:solidFill>
                        <a:srgbClr val="2B4B82"/>
                      </a:solidFill>
                      <a:prstDash val="solid"/>
                      <a:round/>
                      <a:headEnd type="none" w="med" len="med"/>
                      <a:tailEnd type="none" w="med" len="med"/>
                    </a:lnR>
                    <a:lnT cmpd="sng" algn="ctr" cap="flat" w="47625">
                      <a:solidFill>
                        <a:srgbClr val="2B4B82"/>
                      </a:solidFill>
                      <a:prstDash val="solid"/>
                      <a:round/>
                      <a:headEnd type="none" w="med" len="med"/>
                      <a:tailEnd type="none" w="med" len="med"/>
                    </a:lnT>
                    <a:lnB cmpd="sng" algn="ctr" cap="flat" w="19050">
                      <a:solidFill>
                        <a:srgbClr val="FEFEFE"/>
                      </a:solidFill>
                      <a:prstDash val="solid"/>
                      <a:round/>
                      <a:headEnd type="none" w="med" len="med"/>
                      <a:tailEnd type="none" w="med" len="med"/>
                    </a:lnB>
                  </a:tcPr>
                </a:tc>
              </a:tr>
            </a:tbl>
          </a:graphicData>
        </a:graphic>
      </p:graphicFrame>
      <p:sp>
        <p:nvSpPr>
          <p:cNvPr name="TextBox 3" id="3"/>
          <p:cNvSpPr txBox="true"/>
          <p:nvPr/>
        </p:nvSpPr>
        <p:spPr>
          <a:xfrm rot="0">
            <a:off x="1028700" y="4320540"/>
            <a:ext cx="5772591" cy="1731645"/>
          </a:xfrm>
          <a:prstGeom prst="rect">
            <a:avLst/>
          </a:prstGeom>
        </p:spPr>
        <p:txBody>
          <a:bodyPr anchor="t" rtlCol="false" tIns="0" lIns="0" bIns="0" rIns="0">
            <a:spAutoFit/>
          </a:bodyPr>
          <a:lstStyle/>
          <a:p>
            <a:pPr>
              <a:lnSpc>
                <a:spcPts val="6719"/>
              </a:lnSpc>
            </a:pPr>
            <a:r>
              <a:rPr lang="en-US" sz="6399">
                <a:solidFill>
                  <a:srgbClr val="94DDDE"/>
                </a:solidFill>
                <a:latin typeface="Clear Sans Bold"/>
              </a:rPr>
              <a:t>Regions Considered</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2B4B82"/>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7773623" y="1888331"/>
          <a:ext cx="9485677" cy="6510338"/>
        </p:xfrm>
        <a:graphic>
          <a:graphicData uri="http://schemas.openxmlformats.org/drawingml/2006/table">
            <a:tbl>
              <a:tblPr/>
              <a:tblGrid>
                <a:gridCol w="9485677"/>
              </a:tblGrid>
              <a:tr h="1101013">
                <a:tc>
                  <a:txBody>
                    <a:bodyPr anchor="t" rtlCol="false"/>
                    <a:lstStyle/>
                    <a:p>
                      <a:pPr algn="l">
                        <a:lnSpc>
                          <a:spcPts val="4620"/>
                        </a:lnSpc>
                        <a:defRPr/>
                      </a:pPr>
                      <a:r>
                        <a:rPr lang="en-US" sz="3300">
                          <a:solidFill>
                            <a:srgbClr val="F7B4A7"/>
                          </a:solidFill>
                          <a:latin typeface="Clear Sans Bold"/>
                        </a:rPr>
                        <a:t>TATA Region</a:t>
                      </a:r>
                      <a:endParaRPr lang="en-US" sz="1100"/>
                    </a:p>
                  </a:txBody>
                  <a:tcPr marL="190500" marR="190500" marT="190500" marB="190500" anchor="ctr">
                    <a:lnL cmpd="sng" algn="ctr" cap="flat" w="47625">
                      <a:solidFill>
                        <a:srgbClr val="2B4B82"/>
                      </a:solidFill>
                      <a:prstDash val="solid"/>
                      <a:round/>
                      <a:headEnd type="none" w="med" len="med"/>
                      <a:tailEnd type="none" w="med" len="med"/>
                    </a:lnL>
                    <a:lnR cmpd="sng" algn="ctr" cap="flat" w="47625">
                      <a:solidFill>
                        <a:srgbClr val="2B4B82"/>
                      </a:solidFill>
                      <a:prstDash val="solid"/>
                      <a:round/>
                      <a:headEnd type="none" w="med" len="med"/>
                      <a:tailEnd type="none" w="med" len="med"/>
                    </a:lnR>
                    <a:lnT cmpd="sng" algn="ctr" cap="flat" w="47625">
                      <a:solidFill>
                        <a:srgbClr val="2B4B82"/>
                      </a:solidFill>
                      <a:prstDash val="solid"/>
                      <a:round/>
                      <a:headEnd type="none" w="med" len="med"/>
                      <a:tailEnd type="none" w="med" len="med"/>
                    </a:lnT>
                    <a:lnB cmpd="sng" algn="ctr" cap="flat" w="47625">
                      <a:solidFill>
                        <a:srgbClr val="2B4B82"/>
                      </a:solidFill>
                      <a:prstDash val="solid"/>
                      <a:round/>
                      <a:headEnd type="none" w="med" len="med"/>
                      <a:tailEnd type="none" w="med" len="med"/>
                    </a:lnB>
                  </a:tcPr>
                </a:tc>
              </a:tr>
              <a:tr h="2163730">
                <a:tc>
                  <a:txBody>
                    <a:bodyPr anchor="t" rtlCol="false"/>
                    <a:lstStyle/>
                    <a:p>
                      <a:pPr algn="l" marL="518160" indent="-259080" lvl="1">
                        <a:lnSpc>
                          <a:spcPts val="3359"/>
                        </a:lnSpc>
                        <a:buFont typeface="Arial"/>
                        <a:buChar char="•"/>
                        <a:defRPr/>
                      </a:pPr>
                      <a:r>
                        <a:rPr lang="en-US" sz="2400">
                          <a:solidFill>
                            <a:srgbClr val="FEFEFE"/>
                          </a:solidFill>
                          <a:latin typeface="Clear Sans"/>
                        </a:rPr>
                        <a:t>Similarly, the TATA region defines nodes based on data from an external source, representing the TATA network.</a:t>
                      </a:r>
                      <a:endParaRPr lang="en-US" sz="1100"/>
                    </a:p>
                    <a:p>
                      <a:pPr marL="518160" indent="-259080" lvl="1">
                        <a:lnSpc>
                          <a:spcPts val="3359"/>
                        </a:lnSpc>
                        <a:buFont typeface="Arial"/>
                        <a:buChar char="•"/>
                      </a:pPr>
                      <a:r>
                        <a:rPr lang="en-US" sz="2400">
                          <a:solidFill>
                            <a:srgbClr val="FEFEFE"/>
                          </a:solidFill>
                          <a:latin typeface="Clear Sans"/>
                        </a:rPr>
                        <a:t>The dataset specifies crucial details, including the country, longitude, and latitude of nodes within this network.</a:t>
                      </a:r>
                    </a:p>
                  </a:txBody>
                  <a:tcPr marL="190500" marR="190500" marT="190500" marB="190500" anchor="ctr">
                    <a:lnL cmpd="sng" algn="ctr" cap="flat" w="47625">
                      <a:solidFill>
                        <a:srgbClr val="2B4B82"/>
                      </a:solidFill>
                      <a:prstDash val="solid"/>
                      <a:round/>
                      <a:headEnd type="none" w="med" len="med"/>
                      <a:tailEnd type="none" w="med" len="med"/>
                    </a:lnL>
                    <a:lnR cmpd="sng" algn="ctr" cap="flat" w="47625">
                      <a:solidFill>
                        <a:srgbClr val="2B4B82"/>
                      </a:solidFill>
                      <a:prstDash val="solid"/>
                      <a:round/>
                      <a:headEnd type="none" w="med" len="med"/>
                      <a:tailEnd type="none" w="med" len="med"/>
                    </a:lnR>
                    <a:lnT cmpd="sng" algn="ctr" cap="flat" w="47625">
                      <a:solidFill>
                        <a:srgbClr val="2B4B82"/>
                      </a:solidFill>
                      <a:prstDash val="solid"/>
                      <a:round/>
                      <a:headEnd type="none" w="med" len="med"/>
                      <a:tailEnd type="none" w="med" len="med"/>
                    </a:lnT>
                    <a:lnB cmpd="sng" algn="ctr" cap="flat" w="19050">
                      <a:solidFill>
                        <a:srgbClr val="FEFEFE"/>
                      </a:solidFill>
                      <a:prstDash val="solid"/>
                      <a:round/>
                      <a:headEnd type="none" w="med" len="med"/>
                      <a:tailEnd type="none" w="med" len="med"/>
                    </a:lnB>
                  </a:tcPr>
                </a:tc>
              </a:tr>
              <a:tr h="1081865">
                <a:tc>
                  <a:txBody>
                    <a:bodyPr anchor="t" rtlCol="false"/>
                    <a:lstStyle/>
                    <a:p>
                      <a:pPr algn="l">
                        <a:lnSpc>
                          <a:spcPts val="4620"/>
                        </a:lnSpc>
                        <a:defRPr/>
                      </a:pPr>
                      <a:r>
                        <a:rPr lang="en-US" sz="3300">
                          <a:solidFill>
                            <a:srgbClr val="F7B4A7"/>
                          </a:solidFill>
                          <a:latin typeface="Clear Sans Bold"/>
                        </a:rPr>
                        <a:t>ERNET Region</a:t>
                      </a:r>
                      <a:endParaRPr lang="en-US" sz="1100"/>
                    </a:p>
                  </a:txBody>
                  <a:tcPr marL="190500" marR="190500" marT="190500" marB="190500" anchor="ctr">
                    <a:lnL cmpd="sng" algn="ctr" cap="flat" w="47625">
                      <a:solidFill>
                        <a:srgbClr val="2B4B82"/>
                      </a:solidFill>
                      <a:prstDash val="solid"/>
                      <a:round/>
                      <a:headEnd type="none" w="med" len="med"/>
                      <a:tailEnd type="none" w="med" len="med"/>
                    </a:lnL>
                    <a:lnR cmpd="sng" algn="ctr" cap="flat" w="47625">
                      <a:solidFill>
                        <a:srgbClr val="2B4B82"/>
                      </a:solidFill>
                      <a:prstDash val="solid"/>
                      <a:round/>
                      <a:headEnd type="none" w="med" len="med"/>
                      <a:tailEnd type="none" w="med" len="med"/>
                    </a:lnR>
                    <a:lnT cmpd="sng" algn="ctr" cap="flat" w="19050">
                      <a:solidFill>
                        <a:srgbClr val="FEFEFE"/>
                      </a:solidFill>
                      <a:prstDash val="solid"/>
                      <a:round/>
                      <a:headEnd type="none" w="med" len="med"/>
                      <a:tailEnd type="none" w="med" len="med"/>
                    </a:lnT>
                    <a:lnB cmpd="sng" algn="ctr" cap="flat" w="47625">
                      <a:solidFill>
                        <a:srgbClr val="2B4B82"/>
                      </a:solidFill>
                      <a:prstDash val="solid"/>
                      <a:round/>
                      <a:headEnd type="none" w="med" len="med"/>
                      <a:tailEnd type="none" w="med" len="med"/>
                    </a:lnB>
                  </a:tcPr>
                </a:tc>
              </a:tr>
              <a:tr h="2163730">
                <a:tc>
                  <a:txBody>
                    <a:bodyPr anchor="t" rtlCol="false"/>
                    <a:lstStyle/>
                    <a:p>
                      <a:pPr algn="l" marL="518160" indent="-259080" lvl="1">
                        <a:lnSpc>
                          <a:spcPts val="3359"/>
                        </a:lnSpc>
                        <a:buFont typeface="Arial"/>
                        <a:buChar char="•"/>
                        <a:defRPr/>
                      </a:pPr>
                      <a:r>
                        <a:rPr lang="en-US" sz="2400">
                          <a:solidFill>
                            <a:srgbClr val="FEFEFE"/>
                          </a:solidFill>
                          <a:latin typeface="Clear Sans"/>
                        </a:rPr>
                        <a:t>Focused on India, the ERNET region incorporates nodes from cities like Pune, Indore, Trivandrum, Mumbai, and more.</a:t>
                      </a:r>
                      <a:endParaRPr lang="en-US" sz="1100"/>
                    </a:p>
                    <a:p>
                      <a:pPr marL="518160" indent="-259080" lvl="1">
                        <a:lnSpc>
                          <a:spcPts val="3359"/>
                        </a:lnSpc>
                        <a:buFont typeface="Arial"/>
                        <a:buChar char="•"/>
                      </a:pPr>
                      <a:r>
                        <a:rPr lang="en-US" sz="2400">
                          <a:solidFill>
                            <a:srgbClr val="FEFEFE"/>
                          </a:solidFill>
                          <a:latin typeface="Clear Sans"/>
                        </a:rPr>
                        <a:t>It provides comprehensive insights into each node's country, longitude, and latitude, aiding our analysis of this region.</a:t>
                      </a:r>
                    </a:p>
                  </a:txBody>
                  <a:tcPr marL="190500" marR="190500" marT="190500" marB="190500" anchor="ctr">
                    <a:lnL cmpd="sng" algn="ctr" cap="flat" w="47625">
                      <a:solidFill>
                        <a:srgbClr val="2B4B82"/>
                      </a:solidFill>
                      <a:prstDash val="solid"/>
                      <a:round/>
                      <a:headEnd type="none" w="med" len="med"/>
                      <a:tailEnd type="none" w="med" len="med"/>
                    </a:lnL>
                    <a:lnR cmpd="sng" algn="ctr" cap="flat" w="47625">
                      <a:solidFill>
                        <a:srgbClr val="2B4B82"/>
                      </a:solidFill>
                      <a:prstDash val="solid"/>
                      <a:round/>
                      <a:headEnd type="none" w="med" len="med"/>
                      <a:tailEnd type="none" w="med" len="med"/>
                    </a:lnR>
                    <a:lnT cmpd="sng" algn="ctr" cap="flat" w="47625">
                      <a:solidFill>
                        <a:srgbClr val="2B4B82"/>
                      </a:solidFill>
                      <a:prstDash val="solid"/>
                      <a:round/>
                      <a:headEnd type="none" w="med" len="med"/>
                      <a:tailEnd type="none" w="med" len="med"/>
                    </a:lnT>
                    <a:lnB cmpd="sng" algn="ctr" cap="flat" w="19050">
                      <a:solidFill>
                        <a:srgbClr val="FEFEFE"/>
                      </a:solidFill>
                      <a:prstDash val="solid"/>
                      <a:round/>
                      <a:headEnd type="none" w="med" len="med"/>
                      <a:tailEnd type="none" w="med" len="med"/>
                    </a:lnB>
                  </a:tcPr>
                </a:tc>
              </a:tr>
            </a:tbl>
          </a:graphicData>
        </a:graphic>
      </p:graphicFrame>
      <p:sp>
        <p:nvSpPr>
          <p:cNvPr name="TextBox 3" id="3"/>
          <p:cNvSpPr txBox="true"/>
          <p:nvPr/>
        </p:nvSpPr>
        <p:spPr>
          <a:xfrm rot="0">
            <a:off x="1028700" y="4320540"/>
            <a:ext cx="5772591" cy="1731645"/>
          </a:xfrm>
          <a:prstGeom prst="rect">
            <a:avLst/>
          </a:prstGeom>
        </p:spPr>
        <p:txBody>
          <a:bodyPr anchor="t" rtlCol="false" tIns="0" lIns="0" bIns="0" rIns="0">
            <a:spAutoFit/>
          </a:bodyPr>
          <a:lstStyle/>
          <a:p>
            <a:pPr>
              <a:lnSpc>
                <a:spcPts val="6719"/>
              </a:lnSpc>
            </a:pPr>
            <a:r>
              <a:rPr lang="en-US" sz="6399">
                <a:solidFill>
                  <a:srgbClr val="94DDDE"/>
                </a:solidFill>
                <a:latin typeface="Clear Sans Bold"/>
              </a:rPr>
              <a:t>Regions Considered</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2B4B82"/>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7773623" y="3293269"/>
          <a:ext cx="9485677" cy="3700462"/>
        </p:xfrm>
        <a:graphic>
          <a:graphicData uri="http://schemas.openxmlformats.org/drawingml/2006/table">
            <a:tbl>
              <a:tblPr/>
              <a:tblGrid>
                <a:gridCol w="9485677"/>
              </a:tblGrid>
              <a:tr h="1105333">
                <a:tc>
                  <a:txBody>
                    <a:bodyPr anchor="t" rtlCol="false"/>
                    <a:lstStyle/>
                    <a:p>
                      <a:pPr algn="l">
                        <a:lnSpc>
                          <a:spcPts val="4620"/>
                        </a:lnSpc>
                        <a:defRPr/>
                      </a:pPr>
                      <a:r>
                        <a:rPr lang="en-US" sz="3300">
                          <a:solidFill>
                            <a:srgbClr val="F7B4A7"/>
                          </a:solidFill>
                          <a:latin typeface="Clear Sans Bold"/>
                        </a:rPr>
                        <a:t>PERN Region</a:t>
                      </a:r>
                      <a:endParaRPr lang="en-US" sz="1100"/>
                    </a:p>
                  </a:txBody>
                  <a:tcPr marL="190500" marR="190500" marT="190500" marB="190500" anchor="ctr">
                    <a:lnL cmpd="sng" algn="ctr" cap="flat" w="47625">
                      <a:solidFill>
                        <a:srgbClr val="2B4B82"/>
                      </a:solidFill>
                      <a:prstDash val="solid"/>
                      <a:round/>
                      <a:headEnd type="none" w="med" len="med"/>
                      <a:tailEnd type="none" w="med" len="med"/>
                    </a:lnL>
                    <a:lnR cmpd="sng" algn="ctr" cap="flat" w="47625">
                      <a:solidFill>
                        <a:srgbClr val="2B4B82"/>
                      </a:solidFill>
                      <a:prstDash val="solid"/>
                      <a:round/>
                      <a:headEnd type="none" w="med" len="med"/>
                      <a:tailEnd type="none" w="med" len="med"/>
                    </a:lnR>
                    <a:lnT cmpd="sng" algn="ctr" cap="flat" w="47625">
                      <a:solidFill>
                        <a:srgbClr val="2B4B82"/>
                      </a:solidFill>
                      <a:prstDash val="solid"/>
                      <a:round/>
                      <a:headEnd type="none" w="med" len="med"/>
                      <a:tailEnd type="none" w="med" len="med"/>
                    </a:lnT>
                    <a:lnB cmpd="sng" algn="ctr" cap="flat" w="47625">
                      <a:solidFill>
                        <a:srgbClr val="2B4B82"/>
                      </a:solidFill>
                      <a:prstDash val="solid"/>
                      <a:round/>
                      <a:headEnd type="none" w="med" len="med"/>
                      <a:tailEnd type="none" w="med" len="med"/>
                    </a:lnB>
                  </a:tcPr>
                </a:tc>
              </a:tr>
              <a:tr h="2595130">
                <a:tc>
                  <a:txBody>
                    <a:bodyPr anchor="t" rtlCol="false"/>
                    <a:lstStyle/>
                    <a:p>
                      <a:pPr algn="l" marL="518160" indent="-259080" lvl="1">
                        <a:lnSpc>
                          <a:spcPts val="3359"/>
                        </a:lnSpc>
                        <a:buFont typeface="Arial"/>
                        <a:buChar char="•"/>
                        <a:defRPr/>
                      </a:pPr>
                      <a:r>
                        <a:rPr lang="en-US" sz="2400">
                          <a:solidFill>
                            <a:srgbClr val="FEFEFE"/>
                          </a:solidFill>
                          <a:latin typeface="Clear Sans"/>
                        </a:rPr>
                        <a:t>The PERN region features nodes in Pakistan, including cities like Peshawar, Karachi, Faisalabad, Quetta, Lahore, and others.</a:t>
                      </a:r>
                      <a:endParaRPr lang="en-US" sz="1100"/>
                    </a:p>
                    <a:p>
                      <a:pPr marL="518160" indent="-259080" lvl="1">
                        <a:lnSpc>
                          <a:spcPts val="3359"/>
                        </a:lnSpc>
                        <a:buFont typeface="Arial"/>
                        <a:buChar char="•"/>
                      </a:pPr>
                      <a:r>
                        <a:rPr lang="en-US" sz="2400">
                          <a:solidFill>
                            <a:srgbClr val="FEFEFE"/>
                          </a:solidFill>
                          <a:latin typeface="Clear Sans"/>
                        </a:rPr>
                        <a:t>Similar to other regions, it furnishes vital data about each node's country, longitude, and latitude.</a:t>
                      </a:r>
                    </a:p>
                  </a:txBody>
                  <a:tcPr marL="190500" marR="190500" marT="190500" marB="190500" anchor="ctr">
                    <a:lnL cmpd="sng" algn="ctr" cap="flat" w="47625">
                      <a:solidFill>
                        <a:srgbClr val="2B4B82"/>
                      </a:solidFill>
                      <a:prstDash val="solid"/>
                      <a:round/>
                      <a:headEnd type="none" w="med" len="med"/>
                      <a:tailEnd type="none" w="med" len="med"/>
                    </a:lnL>
                    <a:lnR cmpd="sng" algn="ctr" cap="flat" w="47625">
                      <a:solidFill>
                        <a:srgbClr val="2B4B82"/>
                      </a:solidFill>
                      <a:prstDash val="solid"/>
                      <a:round/>
                      <a:headEnd type="none" w="med" len="med"/>
                      <a:tailEnd type="none" w="med" len="med"/>
                    </a:lnR>
                    <a:lnT cmpd="sng" algn="ctr" cap="flat" w="47625">
                      <a:solidFill>
                        <a:srgbClr val="2B4B82"/>
                      </a:solidFill>
                      <a:prstDash val="solid"/>
                      <a:round/>
                      <a:headEnd type="none" w="med" len="med"/>
                      <a:tailEnd type="none" w="med" len="med"/>
                    </a:lnT>
                    <a:lnB cmpd="sng" algn="ctr" cap="flat" w="19050">
                      <a:solidFill>
                        <a:srgbClr val="FEFEFE"/>
                      </a:solidFill>
                      <a:prstDash val="solid"/>
                      <a:round/>
                      <a:headEnd type="none" w="med" len="med"/>
                      <a:tailEnd type="none" w="med" len="med"/>
                    </a:lnB>
                  </a:tcPr>
                </a:tc>
              </a:tr>
            </a:tbl>
          </a:graphicData>
        </a:graphic>
      </p:graphicFrame>
      <p:sp>
        <p:nvSpPr>
          <p:cNvPr name="TextBox 3" id="3"/>
          <p:cNvSpPr txBox="true"/>
          <p:nvPr/>
        </p:nvSpPr>
        <p:spPr>
          <a:xfrm rot="0">
            <a:off x="1009650" y="4320540"/>
            <a:ext cx="5772591" cy="1731645"/>
          </a:xfrm>
          <a:prstGeom prst="rect">
            <a:avLst/>
          </a:prstGeom>
        </p:spPr>
        <p:txBody>
          <a:bodyPr anchor="t" rtlCol="false" tIns="0" lIns="0" bIns="0" rIns="0">
            <a:spAutoFit/>
          </a:bodyPr>
          <a:lstStyle/>
          <a:p>
            <a:pPr>
              <a:lnSpc>
                <a:spcPts val="6719"/>
              </a:lnSpc>
            </a:pPr>
            <a:r>
              <a:rPr lang="en-US" sz="6399">
                <a:solidFill>
                  <a:srgbClr val="94DDDE"/>
                </a:solidFill>
                <a:latin typeface="Clear Sans Bold"/>
              </a:rPr>
              <a:t>Regions Considered</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sp>
        <p:nvSpPr>
          <p:cNvPr name="Freeform 2" id="2"/>
          <p:cNvSpPr/>
          <p:nvPr/>
        </p:nvSpPr>
        <p:spPr>
          <a:xfrm flipH="false" flipV="false" rot="0">
            <a:off x="10183990" y="1951228"/>
            <a:ext cx="6338112" cy="6384545"/>
          </a:xfrm>
          <a:custGeom>
            <a:avLst/>
            <a:gdLst/>
            <a:ahLst/>
            <a:cxnLst/>
            <a:rect r="r" b="b" t="t" l="l"/>
            <a:pathLst>
              <a:path h="6384545" w="6338112">
                <a:moveTo>
                  <a:pt x="0" y="0"/>
                </a:moveTo>
                <a:lnTo>
                  <a:pt x="6338111" y="0"/>
                </a:lnTo>
                <a:lnTo>
                  <a:pt x="6338111" y="6384544"/>
                </a:lnTo>
                <a:lnTo>
                  <a:pt x="0" y="63845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615956" y="3305175"/>
            <a:ext cx="7268114" cy="3667125"/>
          </a:xfrm>
          <a:prstGeom prst="rect">
            <a:avLst/>
          </a:prstGeom>
        </p:spPr>
        <p:txBody>
          <a:bodyPr anchor="t" rtlCol="false" tIns="0" lIns="0" bIns="0" rIns="0">
            <a:spAutoFit/>
          </a:bodyPr>
          <a:lstStyle/>
          <a:p>
            <a:pPr>
              <a:lnSpc>
                <a:spcPts val="9600"/>
              </a:lnSpc>
            </a:pPr>
            <a:r>
              <a:rPr lang="en-US" sz="8000">
                <a:solidFill>
                  <a:srgbClr val="F7B4A7"/>
                </a:solidFill>
                <a:latin typeface="Clear Sans Bold"/>
              </a:rPr>
              <a:t>Calculating and Visualizing Latency Data</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94DDDE"/>
        </a:solidFill>
      </p:bgPr>
    </p:bg>
    <p:spTree>
      <p:nvGrpSpPr>
        <p:cNvPr id="1" name=""/>
        <p:cNvGrpSpPr/>
        <p:nvPr/>
      </p:nvGrpSpPr>
      <p:grpSpPr>
        <a:xfrm>
          <a:off x="0" y="0"/>
          <a:ext cx="0" cy="0"/>
          <a:chOff x="0" y="0"/>
          <a:chExt cx="0" cy="0"/>
        </a:xfrm>
      </p:grpSpPr>
      <p:sp>
        <p:nvSpPr>
          <p:cNvPr name="Freeform 2" id="2"/>
          <p:cNvSpPr/>
          <p:nvPr/>
        </p:nvSpPr>
        <p:spPr>
          <a:xfrm flipH="false" flipV="false" rot="0">
            <a:off x="9144000" y="2279707"/>
            <a:ext cx="8115300" cy="5727585"/>
          </a:xfrm>
          <a:custGeom>
            <a:avLst/>
            <a:gdLst/>
            <a:ahLst/>
            <a:cxnLst/>
            <a:rect r="r" b="b" t="t" l="l"/>
            <a:pathLst>
              <a:path h="5727585" w="8115300">
                <a:moveTo>
                  <a:pt x="0" y="0"/>
                </a:moveTo>
                <a:lnTo>
                  <a:pt x="8115300" y="0"/>
                </a:lnTo>
                <a:lnTo>
                  <a:pt x="8115300" y="5727586"/>
                </a:lnTo>
                <a:lnTo>
                  <a:pt x="0" y="5727586"/>
                </a:lnTo>
                <a:lnTo>
                  <a:pt x="0" y="0"/>
                </a:lnTo>
                <a:close/>
              </a:path>
            </a:pathLst>
          </a:custGeom>
          <a:blipFill>
            <a:blip r:embed="rId2"/>
            <a:stretch>
              <a:fillRect l="0" t="0" r="0" b="0"/>
            </a:stretch>
          </a:blipFill>
        </p:spPr>
      </p:sp>
      <p:grpSp>
        <p:nvGrpSpPr>
          <p:cNvPr name="Group 3" id="3"/>
          <p:cNvGrpSpPr/>
          <p:nvPr/>
        </p:nvGrpSpPr>
        <p:grpSpPr>
          <a:xfrm rot="0">
            <a:off x="1028700" y="1658472"/>
            <a:ext cx="7074490" cy="6970056"/>
            <a:chOff x="0" y="0"/>
            <a:chExt cx="9432653" cy="9293408"/>
          </a:xfrm>
        </p:grpSpPr>
        <p:sp>
          <p:nvSpPr>
            <p:cNvPr name="TextBox 4" id="4"/>
            <p:cNvSpPr txBox="true"/>
            <p:nvPr/>
          </p:nvSpPr>
          <p:spPr>
            <a:xfrm rot="0">
              <a:off x="0" y="85725"/>
              <a:ext cx="9432653" cy="2337435"/>
            </a:xfrm>
            <a:prstGeom prst="rect">
              <a:avLst/>
            </a:prstGeom>
          </p:spPr>
          <p:txBody>
            <a:bodyPr anchor="t" rtlCol="false" tIns="0" lIns="0" bIns="0" rIns="0">
              <a:spAutoFit/>
            </a:bodyPr>
            <a:lstStyle/>
            <a:p>
              <a:pPr>
                <a:lnSpc>
                  <a:spcPts val="6719"/>
                </a:lnSpc>
              </a:pPr>
              <a:r>
                <a:rPr lang="en-US" sz="6399">
                  <a:solidFill>
                    <a:srgbClr val="31356E"/>
                  </a:solidFill>
                  <a:latin typeface="Clear Sans Bold"/>
                </a:rPr>
                <a:t>Latency Calculation</a:t>
              </a:r>
            </a:p>
          </p:txBody>
        </p:sp>
        <p:sp>
          <p:nvSpPr>
            <p:cNvPr name="TextBox 5" id="5"/>
            <p:cNvSpPr txBox="true"/>
            <p:nvPr/>
          </p:nvSpPr>
          <p:spPr>
            <a:xfrm rot="0">
              <a:off x="0" y="3162271"/>
              <a:ext cx="9037398" cy="6131137"/>
            </a:xfrm>
            <a:prstGeom prst="rect">
              <a:avLst/>
            </a:prstGeom>
          </p:spPr>
          <p:txBody>
            <a:bodyPr anchor="t" rtlCol="false" tIns="0" lIns="0" bIns="0" rIns="0">
              <a:spAutoFit/>
            </a:bodyPr>
            <a:lstStyle/>
            <a:p>
              <a:pPr algn="just" marL="626111" indent="-313055" lvl="1">
                <a:lnSpc>
                  <a:spcPts val="4060"/>
                </a:lnSpc>
                <a:buFont typeface="Arial"/>
                <a:buChar char="•"/>
              </a:pPr>
              <a:r>
                <a:rPr lang="en-US" sz="2900">
                  <a:solidFill>
                    <a:srgbClr val="2B4B82"/>
                  </a:solidFill>
                  <a:latin typeface="Clear Sans"/>
                </a:rPr>
                <a:t>We compute the latency (delay) for each network node using the formula: Latency = 2 * distance / speed.</a:t>
              </a:r>
            </a:p>
            <a:p>
              <a:pPr algn="just" marL="626111" indent="-313055" lvl="1">
                <a:lnSpc>
                  <a:spcPts val="4060"/>
                </a:lnSpc>
                <a:buFont typeface="Arial"/>
                <a:buChar char="•"/>
              </a:pPr>
              <a:r>
                <a:rPr lang="en-US" sz="2900">
                  <a:solidFill>
                    <a:srgbClr val="2B4B82"/>
                  </a:solidFill>
                  <a:latin typeface="Clear Sans"/>
                </a:rPr>
                <a:t>Latitude and longitude information is leveraged to determine the distance between nodes, while the speed of data transmission is set at 300,000 km/s.</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DAFuBB9ac6M</dc:identifier>
  <dcterms:modified xsi:type="dcterms:W3CDTF">2011-08-01T06:04:30Z</dcterms:modified>
  <cp:revision>1</cp:revision>
  <dc:title>CN EL</dc:title>
</cp:coreProperties>
</file>