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6" r:id="rId2"/>
    <p:sldId id="257" r:id="rId3"/>
    <p:sldId id="259" r:id="rId4"/>
    <p:sldId id="264" r:id="rId5"/>
    <p:sldId id="262" r:id="rId6"/>
    <p:sldId id="261" r:id="rId7"/>
    <p:sldId id="265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956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7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Support Vector Machines (SVM)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SVM?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Definition:</a:t>
            </a:r>
          </a:p>
          <a:p>
            <a:pPr marL="457200" lvl="1" indent="0">
              <a:buNone/>
            </a:pPr>
            <a:r>
              <a:rPr lang="en-US" dirty="0"/>
              <a:t>Support Vector Machines (SVM) are powerful supervised learning models designed for classification and regression.</a:t>
            </a:r>
          </a:p>
          <a:p>
            <a:r>
              <a:rPr lang="en-US" dirty="0"/>
              <a:t>Why is SVM Important? </a:t>
            </a:r>
          </a:p>
          <a:p>
            <a:pPr marL="457200" lvl="1" indent="0">
              <a:buNone/>
            </a:pPr>
            <a:r>
              <a:rPr lang="en-US" dirty="0"/>
              <a:t>SVM is highly effective in handling small-to-medium-sized datasets with complex relationships.</a:t>
            </a:r>
          </a:p>
          <a:p>
            <a:pPr marL="457200" lvl="1" indent="0">
              <a:buNone/>
            </a:pPr>
            <a:r>
              <a:rPr lang="en-US" dirty="0"/>
              <a:t>Provides robust results even when classes overlap slightly.</a:t>
            </a:r>
          </a:p>
          <a:p>
            <a:r>
              <a:rPr lang="en-US" dirty="0"/>
              <a:t>Key Objective:</a:t>
            </a:r>
          </a:p>
          <a:p>
            <a:pPr marL="457200" lvl="1" indent="0">
              <a:buNone/>
            </a:pPr>
            <a:r>
              <a:rPr lang="en-US" dirty="0"/>
              <a:t>Identify the hyperplane that best divides the dataset into distinct classes while maximizing the margin (distance from the nearest data points).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SVM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78213" cy="433923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Hyperplane:</a:t>
            </a:r>
          </a:p>
          <a:p>
            <a:pPr lvl="1"/>
            <a:r>
              <a:rPr lang="en-IN" dirty="0"/>
              <a:t>A decision boundary that separates different classes in the feature space.</a:t>
            </a:r>
          </a:p>
          <a:p>
            <a:pPr lvl="1"/>
            <a:r>
              <a:rPr lang="en-IN" dirty="0"/>
              <a:t>For 𝑛-dimensional data, the hyperplane is an 𝑛−1-dimensional flat surface.</a:t>
            </a:r>
          </a:p>
          <a:p>
            <a:r>
              <a:rPr lang="en-IN" dirty="0"/>
              <a:t>Support Vectors:</a:t>
            </a:r>
          </a:p>
          <a:p>
            <a:pPr lvl="1"/>
            <a:r>
              <a:rPr lang="en-IN" dirty="0"/>
              <a:t>These are the critical data points that influence the position and orientation of the hyperplane.</a:t>
            </a:r>
          </a:p>
          <a:p>
            <a:pPr lvl="1"/>
            <a:r>
              <a:rPr lang="en-IN" dirty="0"/>
              <a:t>Removing a support vector can change the hyperplane significantly.</a:t>
            </a:r>
          </a:p>
          <a:p>
            <a:r>
              <a:rPr lang="en-IN" dirty="0"/>
              <a:t>Kernel Trick:</a:t>
            </a:r>
          </a:p>
          <a:p>
            <a:pPr lvl="1"/>
            <a:r>
              <a:rPr lang="en-IN" dirty="0"/>
              <a:t>A mathematical function that maps data into a higher-dimensional space.</a:t>
            </a:r>
          </a:p>
          <a:p>
            <a:pPr lvl="1"/>
            <a:r>
              <a:rPr lang="en-IN" dirty="0"/>
              <a:t>Allows SVM to classify non-linearly separable data effectively.</a:t>
            </a:r>
          </a:p>
          <a:p>
            <a:pPr lvl="1"/>
            <a:r>
              <a:rPr lang="en-IN" dirty="0"/>
              <a:t>Common kernels include linear, polynomial, and radial basis function (RBF).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E92E-B5E3-BB88-7E23-D7C60FCB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SVM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BD6CA-7E47-84F4-6BAB-46A80CA5D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2697037"/>
            <a:ext cx="8030497" cy="36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9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36A9-F54F-4CCA-6EA1-D3C7831D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Vectors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3EC296-247E-304A-7646-E4FE8BBD8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362693"/>
            <a:ext cx="8079658" cy="40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C181-96BD-5C3F-C9D8-99A034CC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Ubuntu"/>
              </a:rPr>
              <a:t>Non-linear and inseparable planes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12D4-2CCD-3AF5-C5BB-CFB6ABFF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8" y="2313554"/>
            <a:ext cx="8071804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SVM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92594"/>
            <a:ext cx="7352071" cy="440485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Linear Kernel: </a:t>
            </a:r>
          </a:p>
          <a:p>
            <a:pPr marL="457200" lvl="1" indent="0">
              <a:buNone/>
            </a:pPr>
            <a:r>
              <a:rPr lang="en-IN" dirty="0"/>
              <a:t>Equation: 𝐾(𝑥,𝑦)=𝑥⋅𝑦+𝑐</a:t>
            </a:r>
          </a:p>
          <a:p>
            <a:pPr marL="457200" lvl="1" indent="0">
              <a:buNone/>
            </a:pPr>
            <a:r>
              <a:rPr lang="en-IN" dirty="0"/>
              <a:t>Best for datasets where classes are linearly separable.</a:t>
            </a:r>
          </a:p>
          <a:p>
            <a:pPr marL="457200" lvl="1" indent="0">
              <a:buNone/>
            </a:pPr>
            <a:r>
              <a:rPr lang="en-IN" dirty="0"/>
              <a:t>Computationally less expensive.</a:t>
            </a:r>
          </a:p>
          <a:p>
            <a:r>
              <a:rPr lang="en-IN" dirty="0"/>
              <a:t>Polynomial Kernel: </a:t>
            </a:r>
          </a:p>
          <a:p>
            <a:pPr marL="457200" lvl="1" indent="0">
              <a:buNone/>
            </a:pPr>
            <a:r>
              <a:rPr lang="en-IN" dirty="0"/>
              <a:t>Equation: 𝐾(𝑥,𝑦)=(𝑥⋅𝑦+𝑐)𝑑</a:t>
            </a:r>
          </a:p>
          <a:p>
            <a:pPr marL="457200" lvl="1" indent="0">
              <a:buNone/>
            </a:pPr>
            <a:r>
              <a:rPr lang="en-IN" dirty="0"/>
              <a:t>Maps the original feature space to a higher polynomial space.</a:t>
            </a:r>
          </a:p>
          <a:p>
            <a:pPr marL="457200" lvl="1" indent="0">
              <a:buNone/>
            </a:pPr>
            <a:r>
              <a:rPr lang="en-IN" dirty="0"/>
              <a:t>Useful for datasets with curved boundaries.</a:t>
            </a:r>
          </a:p>
          <a:p>
            <a:r>
              <a:rPr lang="en-IN" dirty="0"/>
              <a:t>RBF Kernel:</a:t>
            </a:r>
          </a:p>
          <a:p>
            <a:pPr marL="457200" lvl="1" indent="0">
              <a:buNone/>
            </a:pPr>
            <a:r>
              <a:rPr lang="en-IN" dirty="0"/>
              <a:t>Equation: 𝐾(𝑥,𝑦)=exp⁡(−𝛾∥𝑥−𝑦∥2)</a:t>
            </a:r>
          </a:p>
          <a:p>
            <a:pPr marL="457200" lvl="1" indent="0">
              <a:buNone/>
            </a:pPr>
            <a:r>
              <a:rPr lang="en-IN" dirty="0"/>
              <a:t>Excellent for non-linear data and handles complex relationships.</a:t>
            </a:r>
          </a:p>
          <a:p>
            <a:pPr marL="457200" lvl="1" indent="0">
              <a:buNone/>
            </a:pPr>
            <a:r>
              <a:rPr lang="en-IN" dirty="0"/>
              <a:t>The parameter 𝛾</a:t>
            </a:r>
            <a:r>
              <a:rPr lang="el-GR" dirty="0"/>
              <a:t> </a:t>
            </a:r>
            <a:r>
              <a:rPr lang="en-IN" dirty="0"/>
              <a:t>controls the influence of a single training example.</a:t>
            </a:r>
          </a:p>
          <a:p>
            <a:r>
              <a:rPr lang="en-IN" dirty="0"/>
              <a:t>Sigmoid Kernel:</a:t>
            </a:r>
          </a:p>
          <a:p>
            <a:pPr marL="457200" lvl="1" indent="0">
              <a:buNone/>
            </a:pPr>
            <a:r>
              <a:rPr lang="en-IN" dirty="0"/>
              <a:t>Equation: 𝐾(𝑥,𝑦)=tanh⁡(𝛼𝑥⋅𝑦+𝑐)</a:t>
            </a:r>
          </a:p>
          <a:p>
            <a:pPr marL="457200" lvl="1" indent="0">
              <a:buNone/>
            </a:pPr>
            <a:r>
              <a:rPr lang="en-IN" dirty="0"/>
              <a:t>Often used as a proxy for neural networks.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411065" cy="4103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High-Dimensional Data:</a:t>
            </a:r>
          </a:p>
          <a:p>
            <a:pPr lvl="1"/>
            <a:r>
              <a:rPr lang="en-US" dirty="0"/>
              <a:t>SVM performs well in datasets with many features, such as text or image data.</a:t>
            </a:r>
          </a:p>
          <a:p>
            <a:r>
              <a:rPr lang="en-US" dirty="0"/>
              <a:t>Effective with Limited Samples:</a:t>
            </a:r>
          </a:p>
          <a:p>
            <a:pPr lvl="1"/>
            <a:r>
              <a:rPr lang="en-US" dirty="0"/>
              <a:t>SVM is robust when the number of data points is smaller than the number of dimensions (features).</a:t>
            </a:r>
          </a:p>
          <a:p>
            <a:r>
              <a:rPr lang="en-US" dirty="0"/>
              <a:t>Versatility with Kernels:</a:t>
            </a:r>
          </a:p>
          <a:p>
            <a:pPr lvl="1"/>
            <a:r>
              <a:rPr lang="en-US" dirty="0"/>
              <a:t>Kernels allow SVM to model highly complex relationships.</a:t>
            </a:r>
          </a:p>
          <a:p>
            <a:r>
              <a:rPr lang="en-US" dirty="0"/>
              <a:t>Regularization:</a:t>
            </a:r>
          </a:p>
          <a:p>
            <a:pPr lvl="1"/>
            <a:r>
              <a:rPr lang="en-US" dirty="0"/>
              <a:t>SVM incorporates a regularization parameter 𝐶 to avoid overfitting and control the trade-off between margin size and misclassification.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076768" cy="428023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Text Classification:</a:t>
            </a:r>
          </a:p>
          <a:p>
            <a:pPr marL="457200" lvl="1" indent="0">
              <a:buNone/>
            </a:pPr>
            <a:r>
              <a:rPr lang="en-IN" dirty="0"/>
              <a:t>Spam email detection, sentiment analysis, and topic categorization.</a:t>
            </a:r>
          </a:p>
          <a:p>
            <a:r>
              <a:rPr lang="en-IN" dirty="0"/>
              <a:t>Image Classification:</a:t>
            </a:r>
          </a:p>
          <a:p>
            <a:pPr marL="457200" lvl="1" indent="0">
              <a:buNone/>
            </a:pPr>
            <a:r>
              <a:rPr lang="en-IN" dirty="0"/>
              <a:t>Face detection, object recognition, and medical image segmentation.</a:t>
            </a:r>
          </a:p>
          <a:p>
            <a:r>
              <a:rPr lang="en-IN" dirty="0"/>
              <a:t>Handwriting Recognition:</a:t>
            </a:r>
          </a:p>
          <a:p>
            <a:pPr marL="457200" lvl="1" indent="0">
              <a:buNone/>
            </a:pPr>
            <a:r>
              <a:rPr lang="en-IN" dirty="0"/>
              <a:t>Recognizing handwritten characters for digital input or document analysis.</a:t>
            </a:r>
          </a:p>
          <a:p>
            <a:r>
              <a:rPr lang="en-IN" dirty="0"/>
              <a:t>Bioinformatics:</a:t>
            </a:r>
          </a:p>
          <a:p>
            <a:pPr marL="457200" lvl="1" indent="0">
              <a:buNone/>
            </a:pPr>
            <a:r>
              <a:rPr lang="en-IN" dirty="0"/>
              <a:t>Protein structure prediction, gene classification, and disease diagnosis.</a:t>
            </a:r>
          </a:p>
          <a:p>
            <a:r>
              <a:rPr lang="en-IN" dirty="0"/>
              <a:t>Stock Market Prediction:</a:t>
            </a:r>
          </a:p>
          <a:p>
            <a:pPr marL="457200" lvl="1" indent="0">
              <a:buNone/>
            </a:pPr>
            <a:r>
              <a:rPr lang="en-IN" dirty="0"/>
              <a:t>Predicting trends based on historical and technical indicators.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54</TotalTime>
  <Words>482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Ubuntu</vt:lpstr>
      <vt:lpstr>Berlin</vt:lpstr>
      <vt:lpstr>Support Vector Machines (SVM)</vt:lpstr>
      <vt:lpstr>What is SVM?</vt:lpstr>
      <vt:lpstr>How SVM Works?</vt:lpstr>
      <vt:lpstr>How SVM Works?</vt:lpstr>
      <vt:lpstr>Decision Vectors </vt:lpstr>
      <vt:lpstr>Non-linear and inseparable planes</vt:lpstr>
      <vt:lpstr>SVM Kernels</vt:lpstr>
      <vt:lpstr>Key Features of SVM</vt:lpstr>
      <vt:lpstr>Applications of SVM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Abhijeet</dc:creator>
  <cp:keywords/>
  <dc:description>generated using python-pptx</dc:description>
  <cp:lastModifiedBy>Abhijeet W</cp:lastModifiedBy>
  <cp:revision>3</cp:revision>
  <dcterms:created xsi:type="dcterms:W3CDTF">2013-01-27T09:14:16Z</dcterms:created>
  <dcterms:modified xsi:type="dcterms:W3CDTF">2024-12-30T14:22:42Z</dcterms:modified>
  <cp:category/>
</cp:coreProperties>
</file>