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6B8E0-B0E2-4D62-A064-65E6904308C7}" v="4" dt="2023-11-07T10:41:20.771"/>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23" d="100"/>
          <a:sy n="23" d="100"/>
        </p:scale>
        <p:origin x="2178" y="-9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10030142 Rokkam Vivek Vardhan Reddy" userId="2479389ccf14a5a5" providerId="LiveId" clId="{0866B8E0-B0E2-4D62-A064-65E6904308C7}"/>
    <pc:docChg chg="custSel modSld">
      <pc:chgData name="2010030142 Rokkam Vivek Vardhan Reddy" userId="2479389ccf14a5a5" providerId="LiveId" clId="{0866B8E0-B0E2-4D62-A064-65E6904308C7}" dt="2023-11-07T10:45:59.590" v="105"/>
      <pc:docMkLst>
        <pc:docMk/>
      </pc:docMkLst>
      <pc:sldChg chg="addSp delSp modSp mod">
        <pc:chgData name="2010030142 Rokkam Vivek Vardhan Reddy" userId="2479389ccf14a5a5" providerId="LiveId" clId="{0866B8E0-B0E2-4D62-A064-65E6904308C7}" dt="2023-11-07T10:45:59.590" v="105"/>
        <pc:sldMkLst>
          <pc:docMk/>
          <pc:sldMk cId="2251251862" sldId="256"/>
        </pc:sldMkLst>
        <pc:spChg chg="mod">
          <ac:chgData name="2010030142 Rokkam Vivek Vardhan Reddy" userId="2479389ccf14a5a5" providerId="LiveId" clId="{0866B8E0-B0E2-4D62-A064-65E6904308C7}" dt="2023-11-07T10:44:14.020" v="98" actId="20577"/>
          <ac:spMkLst>
            <pc:docMk/>
            <pc:sldMk cId="2251251862" sldId="256"/>
            <ac:spMk id="24" creationId="{00000000-0000-0000-0000-000000000000}"/>
          </ac:spMkLst>
        </pc:spChg>
        <pc:spChg chg="mod">
          <ac:chgData name="2010030142 Rokkam Vivek Vardhan Reddy" userId="2479389ccf14a5a5" providerId="LiveId" clId="{0866B8E0-B0E2-4D62-A064-65E6904308C7}" dt="2023-11-07T10:44:51.148" v="100" actId="27636"/>
          <ac:spMkLst>
            <pc:docMk/>
            <pc:sldMk cId="2251251862" sldId="256"/>
            <ac:spMk id="26" creationId="{00000000-0000-0000-0000-000000000000}"/>
          </ac:spMkLst>
        </pc:spChg>
        <pc:spChg chg="del">
          <ac:chgData name="2010030142 Rokkam Vivek Vardhan Reddy" userId="2479389ccf14a5a5" providerId="LiveId" clId="{0866B8E0-B0E2-4D62-A064-65E6904308C7}" dt="2023-11-07T10:40:37.230" v="3" actId="478"/>
          <ac:spMkLst>
            <pc:docMk/>
            <pc:sldMk cId="2251251862" sldId="256"/>
            <ac:spMk id="37" creationId="{00000000-0000-0000-0000-000000000000}"/>
          </ac:spMkLst>
        </pc:spChg>
        <pc:spChg chg="mod">
          <ac:chgData name="2010030142 Rokkam Vivek Vardhan Reddy" userId="2479389ccf14a5a5" providerId="LiveId" clId="{0866B8E0-B0E2-4D62-A064-65E6904308C7}" dt="2023-11-07T10:45:59.590" v="105"/>
          <ac:spMkLst>
            <pc:docMk/>
            <pc:sldMk cId="2251251862" sldId="256"/>
            <ac:spMk id="38" creationId="{00000000-0000-0000-0000-000000000000}"/>
          </ac:spMkLst>
        </pc:spChg>
        <pc:spChg chg="del mod">
          <ac:chgData name="2010030142 Rokkam Vivek Vardhan Reddy" userId="2479389ccf14a5a5" providerId="LiveId" clId="{0866B8E0-B0E2-4D62-A064-65E6904308C7}" dt="2023-11-07T10:41:20.771" v="5" actId="478"/>
          <ac:spMkLst>
            <pc:docMk/>
            <pc:sldMk cId="2251251862" sldId="256"/>
            <ac:spMk id="53" creationId="{00000000-0000-0000-0000-000000000000}"/>
          </ac:spMkLst>
        </pc:spChg>
        <pc:graphicFrameChg chg="del">
          <ac:chgData name="2010030142 Rokkam Vivek Vardhan Reddy" userId="2479389ccf14a5a5" providerId="LiveId" clId="{0866B8E0-B0E2-4D62-A064-65E6904308C7}" dt="2023-11-07T10:40:35.433" v="2" actId="478"/>
          <ac:graphicFrameMkLst>
            <pc:docMk/>
            <pc:sldMk cId="2251251862" sldId="256"/>
            <ac:graphicFrameMk id="3" creationId="{00000000-0000-0000-0000-000000000000}"/>
          </ac:graphicFrameMkLst>
        </pc:graphicFrameChg>
        <pc:graphicFrameChg chg="del modGraphic">
          <ac:chgData name="2010030142 Rokkam Vivek Vardhan Reddy" userId="2479389ccf14a5a5" providerId="LiveId" clId="{0866B8E0-B0E2-4D62-A064-65E6904308C7}" dt="2023-11-07T10:40:32.210" v="1" actId="478"/>
          <ac:graphicFrameMkLst>
            <pc:docMk/>
            <pc:sldMk cId="2251251862" sldId="256"/>
            <ac:graphicFrameMk id="44" creationId="{00000000-0000-0000-0000-000000000000}"/>
          </ac:graphicFrameMkLst>
        </pc:graphicFrameChg>
        <pc:picChg chg="add del mod">
          <ac:chgData name="2010030142 Rokkam Vivek Vardhan Reddy" userId="2479389ccf14a5a5" providerId="LiveId" clId="{0866B8E0-B0E2-4D62-A064-65E6904308C7}" dt="2023-11-07T10:42:43.573" v="11" actId="478"/>
          <ac:picMkLst>
            <pc:docMk/>
            <pc:sldMk cId="2251251862" sldId="256"/>
            <ac:picMk id="7" creationId="{A0DA4D4D-DF26-5B6C-8496-1A8AFB7C8DEF}"/>
          </ac:picMkLst>
        </pc:picChg>
        <pc:picChg chg="add mod">
          <ac:chgData name="2010030142 Rokkam Vivek Vardhan Reddy" userId="2479389ccf14a5a5" providerId="LiveId" clId="{0866B8E0-B0E2-4D62-A064-65E6904308C7}" dt="2023-11-07T10:43:01.261" v="14" actId="14100"/>
          <ac:picMkLst>
            <pc:docMk/>
            <pc:sldMk cId="2251251862" sldId="256"/>
            <ac:picMk id="9" creationId="{1CD3C911-0561-88FF-0EB9-039148BDD4C5}"/>
          </ac:picMkLst>
        </pc:picChg>
        <pc:picChg chg="add mod">
          <ac:chgData name="2010030142 Rokkam Vivek Vardhan Reddy" userId="2479389ccf14a5a5" providerId="LiveId" clId="{0866B8E0-B0E2-4D62-A064-65E6904308C7}" dt="2023-11-07T10:43:29.590" v="19" actId="14100"/>
          <ac:picMkLst>
            <pc:docMk/>
            <pc:sldMk cId="2251251862" sldId="256"/>
            <ac:picMk id="17" creationId="{1C01B875-3411-3A7C-35AF-602459DDC054}"/>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11/7/2023</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9234288" y="0"/>
            <a:ext cx="34566624"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Koneru Lakshmaiah Education Foundation, Hyderabad(Aziz </a:t>
            </a:r>
            <a:r>
              <a:rPr lang="en-US" sz="7200" b="1" dirty="0" err="1">
                <a:solidFill>
                  <a:schemeClr val="accent3">
                    <a:lumMod val="20000"/>
                    <a:lumOff val="80000"/>
                  </a:schemeClr>
                </a:solidFill>
                <a:latin typeface="+mn-lt"/>
              </a:rPr>
              <a:t>Nagar,Off</a:t>
            </a:r>
            <a:r>
              <a:rPr lang="en-US" sz="7200" b="1" dirty="0">
                <a:solidFill>
                  <a:schemeClr val="accent3">
                    <a:lumMod val="20000"/>
                    <a:lumOff val="80000"/>
                  </a:schemeClr>
                </a:solidFill>
                <a:latin typeface="+mn-lt"/>
              </a:rPr>
              <a:t> Campus)</a:t>
            </a:r>
          </a:p>
          <a:p>
            <a:pPr algn="ctr" eaLnBrk="1" hangingPunct="1"/>
            <a:r>
              <a:rPr lang="en-US" sz="7200" b="1" dirty="0">
                <a:solidFill>
                  <a:schemeClr val="accent3">
                    <a:lumMod val="20000"/>
                    <a:lumOff val="80000"/>
                  </a:schemeClr>
                </a:solidFill>
                <a:latin typeface="+mn-lt"/>
              </a:rPr>
              <a:t>CREDIT CARD FRAUD DETECTION</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V.Abhiram, R.Vivek Vardhan Reddy, A.Shiva Raghavendra, MVS Saiteja </a:t>
            </a:r>
          </a:p>
          <a:p>
            <a:pPr algn="ctr" eaLnBrk="1" hangingPunct="1"/>
            <a:endParaRPr lang="en-US" sz="4000" baseline="30000" dirty="0">
              <a:solidFill>
                <a:schemeClr val="accent3">
                  <a:lumMod val="20000"/>
                  <a:lumOff val="80000"/>
                </a:schemeClr>
              </a:solidFill>
              <a:latin typeface="+mn-lt"/>
            </a:endParaRPr>
          </a:p>
          <a:p>
            <a:pPr algn="ctr" eaLnBrk="1" hangingPunct="1"/>
            <a:r>
              <a:rPr lang="en-US" sz="4000" baseline="30000" dirty="0">
                <a:solidFill>
                  <a:schemeClr val="accent3">
                    <a:lumMod val="20000"/>
                    <a:lumOff val="80000"/>
                  </a:schemeClr>
                </a:solidFill>
                <a:latin typeface="+mn-lt"/>
              </a:rPr>
              <a:t>Department of Computer Science and Engineering, Koneru Lakshmaiah Education Foundation, Hyderabad-500075, Telangana, India.</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a:bodyPr>
          <a:lstStyle/>
          <a:p>
            <a:pPr algn="ctr"/>
            <a:r>
              <a:rPr lang="en-US" sz="2800" dirty="0"/>
              <a:t>Rokkam vivek vardhan reddy</a:t>
            </a:r>
          </a:p>
          <a:p>
            <a:pPr algn="ctr"/>
            <a:r>
              <a:rPr lang="en-US" sz="2800" dirty="0" err="1"/>
              <a:t>Abhiram</a:t>
            </a:r>
            <a:r>
              <a:rPr lang="en-US" sz="2800" dirty="0"/>
              <a:t> v</a:t>
            </a:r>
          </a:p>
          <a:p>
            <a:pPr algn="ctr"/>
            <a:r>
              <a:rPr lang="en-US" sz="2800" dirty="0"/>
              <a:t>Raghavendra </a:t>
            </a:r>
            <a:r>
              <a:rPr lang="en-US" sz="2800" dirty="0" err="1"/>
              <a:t>goud</a:t>
            </a:r>
            <a:endParaRPr lang="en-US" sz="2800" dirty="0"/>
          </a:p>
          <a:p>
            <a:pPr algn="ctr"/>
            <a:r>
              <a:rPr lang="en-US" sz="2800" dirty="0"/>
              <a:t>Mvs </a:t>
            </a:r>
            <a:r>
              <a:rPr lang="en-US" sz="2800" dirty="0" err="1"/>
              <a:t>sai</a:t>
            </a:r>
            <a:r>
              <a:rPr lang="en-US" sz="2800" dirty="0"/>
              <a:t> </a:t>
            </a:r>
            <a:r>
              <a:rPr lang="en-US" sz="2800" dirty="0" err="1"/>
              <a:t>teja</a:t>
            </a:r>
            <a:r>
              <a:rPr lang="en-US" sz="2800" dirty="0"/>
              <a:t> </a:t>
            </a:r>
          </a:p>
          <a:p>
            <a:pPr algn="ctr"/>
            <a:endParaRPr lang="en-US" sz="2800" dirty="0"/>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fontScale="85000" lnSpcReduction="10000"/>
          </a:bodyPr>
          <a:lstStyle/>
          <a:p>
            <a:pPr marL="1143000" marR="291465" lvl="2" indent="-228600" algn="just">
              <a:lnSpc>
                <a:spcPct val="172000"/>
              </a:lnSpc>
              <a:spcBef>
                <a:spcPts val="385"/>
              </a:spcBef>
              <a:spcAft>
                <a:spcPts val="0"/>
              </a:spcAft>
              <a:buFont typeface="+mj-lt"/>
              <a:buAutoNum type="arabicPeriod"/>
              <a:tabLst>
                <a:tab pos="632460" algn="l"/>
              </a:tabLst>
            </a:pPr>
            <a:r>
              <a:rPr lang="en-US" sz="1800">
                <a:effectLst/>
                <a:latin typeface="Times New Roman" panose="02020603050405020304" pitchFamily="18" charset="0"/>
                <a:ea typeface="Times New Roman" panose="02020603050405020304" pitchFamily="18" charset="0"/>
              </a:rPr>
              <a:t>Credit Card Fraud Detection using Machine Learning and Data Science by S P</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Maniraj, Aditya Saini, Swarna Deep Sarkar and Shadab Ahmed. IJERT ISSN: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2278-0181</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Vol.</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8</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Issue</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09,</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September-2019.</a:t>
            </a:r>
            <a:endParaRPr lang="en-IN" sz="1800">
              <a:effectLst/>
              <a:latin typeface="Times New Roman" panose="02020603050405020304" pitchFamily="18" charset="0"/>
              <a:ea typeface="Times New Roman" panose="02020603050405020304" pitchFamily="18" charset="0"/>
            </a:endParaRPr>
          </a:p>
          <a:p>
            <a:pPr marL="1143000" marR="290830" lvl="2" indent="-228600" algn="just">
              <a:lnSpc>
                <a:spcPct val="172000"/>
              </a:lnSpc>
              <a:spcBef>
                <a:spcPts val="510"/>
              </a:spcBef>
              <a:spcAft>
                <a:spcPts val="0"/>
              </a:spcAft>
              <a:buFont typeface="+mj-lt"/>
              <a:buAutoNum type="arabicPeriod"/>
              <a:tabLst>
                <a:tab pos="632460" algn="l"/>
              </a:tabLst>
            </a:pPr>
            <a:r>
              <a:rPr lang="en-US" sz="1800">
                <a:effectLst/>
                <a:latin typeface="Times New Roman" panose="02020603050405020304" pitchFamily="18" charset="0"/>
                <a:ea typeface="Times New Roman" panose="02020603050405020304" pitchFamily="18" charset="0"/>
              </a:rPr>
              <a:t>Credit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Card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Fraud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Detection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With</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Machine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Learning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Python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by</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Nikhil</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Adithyan,</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2020.</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CodeX</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ac7281991d87</a:t>
            </a:r>
            <a:endParaRPr lang="en-IN" sz="1800">
              <a:effectLst/>
              <a:latin typeface="Times New Roman" panose="02020603050405020304" pitchFamily="18" charset="0"/>
              <a:ea typeface="Times New Roman" panose="02020603050405020304" pitchFamily="18" charset="0"/>
            </a:endParaRPr>
          </a:p>
          <a:p>
            <a:pPr marL="1143000" marR="290830" lvl="2" indent="-228600" algn="just">
              <a:lnSpc>
                <a:spcPct val="172000"/>
              </a:lnSpc>
              <a:spcBef>
                <a:spcPts val="505"/>
              </a:spcBef>
              <a:spcAft>
                <a:spcPts val="0"/>
              </a:spcAft>
              <a:buFont typeface="+mj-lt"/>
              <a:buAutoNum type="arabicPeriod"/>
              <a:tabLst>
                <a:tab pos="632460" algn="l"/>
              </a:tabLst>
            </a:pPr>
            <a:r>
              <a:rPr lang="en-US" sz="1800">
                <a:effectLst/>
                <a:latin typeface="Times New Roman" panose="02020603050405020304" pitchFamily="18" charset="0"/>
                <a:ea typeface="Times New Roman" panose="02020603050405020304" pitchFamily="18" charset="0"/>
              </a:rPr>
              <a:t>Credit Card Fraud Detection Dataset version 3 provided by Machine Learning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Group</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ULB</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Kaggle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2016</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(last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updated</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2018).</a:t>
            </a:r>
            <a:endParaRPr lang="en-IN" sz="1800">
              <a:effectLst/>
              <a:latin typeface="Times New Roman" panose="02020603050405020304" pitchFamily="18" charset="0"/>
              <a:ea typeface="Times New Roman" panose="02020603050405020304" pitchFamily="18" charset="0"/>
            </a:endParaRPr>
          </a:p>
          <a:p>
            <a:pPr marL="1143000" lvl="2" indent="-228600" algn="just">
              <a:lnSpc>
                <a:spcPct val="172000"/>
              </a:lnSpc>
              <a:spcBef>
                <a:spcPts val="1010"/>
              </a:spcBef>
              <a:buFont typeface="+mj-lt"/>
              <a:buAutoNum type="arabicPeriod"/>
            </a:pPr>
            <a:r>
              <a:rPr lang="en-US" sz="1800">
                <a:effectLst/>
                <a:latin typeface="Times New Roman" panose="02020603050405020304" pitchFamily="18" charset="0"/>
                <a:ea typeface="Times New Roman" panose="02020603050405020304" pitchFamily="18" charset="0"/>
              </a:rPr>
              <a:t>Iwasokun GB, Omomule TG, Akinyede RO. Encryption and tokenization-based system for       credit card information security. Int J Cyber Sec Digital Forensics. 2018;7(3):283–93.</a:t>
            </a:r>
            <a:endParaRPr lang="en-IN" sz="1800">
              <a:effectLst/>
              <a:latin typeface="Times New Roman" panose="02020603050405020304" pitchFamily="18" charset="0"/>
              <a:ea typeface="Times New Roman" panose="02020603050405020304" pitchFamily="18" charset="0"/>
            </a:endParaRP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766359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N" sz="3200" dirty="0">
                <a:effectLst/>
                <a:latin typeface="+mn-lt"/>
              </a:rPr>
              <a:t>With the growth of e-commerce websites, to carry out transactions that have led to an exponential increase in the usage of credit cards . ’Fraud’ in credit card transactions is unauthorized and unwanted usage of an account by someone other than owner of account . Fraudulent credit card transactions lead to a loss of huge amount of money .</a:t>
            </a:r>
            <a:br>
              <a:rPr lang="en-IN" sz="3200" dirty="0">
                <a:effectLst/>
                <a:latin typeface="+mn-lt"/>
              </a:rPr>
            </a:br>
            <a:br>
              <a:rPr lang="en-IN" sz="3200" dirty="0">
                <a:effectLst/>
                <a:latin typeface="+mn-lt"/>
              </a:rPr>
            </a:br>
            <a:r>
              <a:rPr lang="en-IN" sz="3200" dirty="0">
                <a:effectLst/>
                <a:latin typeface="+mn-lt"/>
              </a:rPr>
              <a:t> Objective this project to predict the fraud and fraud less transaction with respect to time and amount using machine learning algorithms . The system prevents fraudulent users from misusing the details of the credit-card of the genuine users for their personal gain . The spending habits of the credit-card owner is used to detect the fraud.</a:t>
            </a:r>
            <a:endParaRPr lang="en-US" sz="3200" dirty="0">
              <a:latin typeface="Calibri" pitchFamily="34" charset="0"/>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N" sz="3200" dirty="0">
                <a:effectLst/>
                <a:latin typeface="+mn-lt"/>
              </a:rPr>
              <a:t>Testing is a process of executing a program with intent of finding an error. Testing presents an interesting anomaly for the software engineering. The goal of the software testing is to convince system developer and customers that the software is good enough for operational use. Testing is a process intended to build confidence in the software. Testing is a set of activities that can be planned and conducted systematically. Software testing is often referred to as verification and validation. </a:t>
            </a:r>
            <a:endParaRPr lang="en-IN" sz="3200" dirty="0">
              <a:latin typeface="+mn-lt"/>
            </a:endParaRPr>
          </a:p>
          <a:p>
            <a:pPr eaLnBrk="1" hangingPunct="1"/>
            <a:br>
              <a:rPr lang="en-US" sz="3200" dirty="0">
                <a:latin typeface="+mn-lt"/>
              </a:rPr>
            </a:br>
            <a:r>
              <a:rPr lang="en-IN" sz="3200" dirty="0">
                <a:effectLst/>
                <a:latin typeface="+mn-lt"/>
              </a:rPr>
              <a:t>For Input 1:</a:t>
            </a:r>
            <a:br>
              <a:rPr lang="en-IN" sz="3200" dirty="0">
                <a:effectLst/>
                <a:latin typeface="+mn-lt"/>
              </a:rPr>
            </a:br>
            <a:r>
              <a:rPr lang="en-IN" sz="3200" dirty="0">
                <a:effectLst/>
                <a:latin typeface="+mn-lt"/>
              </a:rPr>
              <a:t>Here 1 model is predicted genuine transaction as fraud . This implies it allows client to investigate further about the transaction to confirm its nature to avoid losses .</a:t>
            </a:r>
            <a:br>
              <a:rPr lang="en-IN" sz="3200" dirty="0">
                <a:effectLst/>
                <a:latin typeface="+mn-lt"/>
              </a:rPr>
            </a:br>
            <a:r>
              <a:rPr lang="en-IN" sz="3200" dirty="0">
                <a:effectLst/>
                <a:latin typeface="+mn-lt"/>
              </a:rPr>
              <a:t>For Input 2:</a:t>
            </a:r>
            <a:br>
              <a:rPr lang="en-IN" sz="3200" dirty="0">
                <a:effectLst/>
                <a:latin typeface="+mn-lt"/>
              </a:rPr>
            </a:br>
            <a:r>
              <a:rPr lang="en-IN" sz="3200" dirty="0">
                <a:effectLst/>
                <a:latin typeface="+mn-lt"/>
              </a:rPr>
              <a:t>Here fraud transaction shows output as fraud . So our model is predicting best results . </a:t>
            </a:r>
            <a:br>
              <a:rPr lang="en-IN" sz="3200" dirty="0">
                <a:effectLst/>
                <a:latin typeface="+mn-lt"/>
              </a:rPr>
            </a:br>
            <a:r>
              <a:rPr lang="en-IN" sz="3200" dirty="0">
                <a:effectLst/>
                <a:latin typeface="+mn-lt"/>
              </a:rPr>
              <a:t>For Input 3:</a:t>
            </a:r>
            <a:br>
              <a:rPr lang="en-IN" sz="3200" dirty="0">
                <a:effectLst/>
                <a:latin typeface="+mn-lt"/>
              </a:rPr>
            </a:br>
            <a:r>
              <a:rPr lang="en-IN" sz="3200" dirty="0">
                <a:effectLst/>
                <a:latin typeface="+mn-lt"/>
              </a:rPr>
              <a:t>Her all the models predicted that transaction is genuine . So there is no need to doubt the transaction . Finally , Out of three models Decision Tree Model is best . </a:t>
            </a:r>
            <a:endParaRPr lang="en-IN" sz="3200" dirty="0">
              <a:latin typeface="+mn-lt"/>
            </a:endParaRPr>
          </a:p>
          <a:p>
            <a:pPr eaLnBrk="1" hangingPunct="1"/>
            <a:endParaRPr lang="en-IN" sz="3200" dirty="0">
              <a:latin typeface="+mn-lt"/>
            </a:endParaRP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6009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IN" sz="3200" dirty="0">
                <a:effectLst/>
                <a:latin typeface="+mn-lt"/>
              </a:rPr>
              <a:t>Credit card fraud detection is a critical area of focus for financial institutions and businesses to protect both themselves and their customers from fraudulent transactions. Several tools and technologies are employed to detect and prevent credit card fraud: </a:t>
            </a:r>
            <a:endParaRPr lang="en-IN" sz="3200" dirty="0">
              <a:latin typeface="+mn-lt"/>
            </a:endParaRPr>
          </a:p>
          <a:p>
            <a:r>
              <a:rPr lang="en-IN" sz="3200" dirty="0">
                <a:effectLst/>
                <a:latin typeface="+mn-lt"/>
              </a:rPr>
              <a:t>Machine Learning and AI:</a:t>
            </a:r>
            <a:br>
              <a:rPr lang="en-IN" sz="3200" dirty="0">
                <a:effectLst/>
                <a:latin typeface="+mn-lt"/>
              </a:rPr>
            </a:br>
            <a:r>
              <a:rPr lang="en-IN" sz="3200" dirty="0">
                <a:effectLst/>
                <a:latin typeface="+mn-lt"/>
              </a:rPr>
              <a:t>Machine Learning Algorithms: Various machine learning models, such as logistic regression, decision trees, random forests, and neural networks, are used to analyse trans- action data and identify patterns associated with fraud.</a:t>
            </a:r>
            <a:br>
              <a:rPr lang="en-IN" sz="3200" dirty="0">
                <a:effectLst/>
                <a:latin typeface="+mn-lt"/>
              </a:rPr>
            </a:br>
            <a:r>
              <a:rPr lang="en-IN" sz="3200" dirty="0">
                <a:effectLst/>
                <a:latin typeface="+mn-lt"/>
              </a:rPr>
              <a:t>Data Analytics:</a:t>
            </a:r>
            <a:br>
              <a:rPr lang="en-IN" sz="3200" dirty="0">
                <a:effectLst/>
                <a:latin typeface="+mn-lt"/>
              </a:rPr>
            </a:br>
            <a:r>
              <a:rPr lang="en-IN" sz="3200" dirty="0">
                <a:effectLst/>
                <a:latin typeface="+mn-lt"/>
              </a:rPr>
              <a:t>Descriptive Analytics: These tools help in understanding historical transaction data and identifying unusual patterns.</a:t>
            </a:r>
            <a:br>
              <a:rPr lang="en-IN" sz="3200" dirty="0">
                <a:effectLst/>
                <a:latin typeface="+mn-lt"/>
              </a:rPr>
            </a:br>
            <a:r>
              <a:rPr lang="en-IN" sz="3200" dirty="0">
                <a:effectLst/>
                <a:latin typeface="+mn-lt"/>
              </a:rPr>
              <a:t>Predictive Analytics: Predictive modelling and statistical analysis are used to anticipate potential fraud based on historical data.</a:t>
            </a:r>
            <a:br>
              <a:rPr lang="en-IN" sz="3200" dirty="0">
                <a:effectLst/>
                <a:latin typeface="+mn-lt"/>
              </a:rPr>
            </a:br>
            <a:r>
              <a:rPr lang="en-IN" sz="3200" dirty="0">
                <a:effectLst/>
                <a:latin typeface="+mn-lt"/>
              </a:rPr>
              <a:t>Data Mining:</a:t>
            </a:r>
            <a:br>
              <a:rPr lang="en-IN" sz="3200" dirty="0">
                <a:effectLst/>
                <a:latin typeface="+mn-lt"/>
              </a:rPr>
            </a:br>
            <a:r>
              <a:rPr lang="en-IN" sz="3200" dirty="0">
                <a:effectLst/>
                <a:latin typeface="+mn-lt"/>
              </a:rPr>
              <a:t>Data mining techniques are used to extract valuable insights from large datasets, helping in the identification of fraud patterns.</a:t>
            </a:r>
            <a:br>
              <a:rPr lang="en-IN" sz="3200" dirty="0">
                <a:effectLst/>
                <a:latin typeface="+mn-lt"/>
              </a:rPr>
            </a:br>
            <a:r>
              <a:rPr lang="en-IN" sz="3200" dirty="0">
                <a:effectLst/>
                <a:latin typeface="+mn-lt"/>
              </a:rPr>
              <a:t>Fraud Detection Software:</a:t>
            </a:r>
            <a:br>
              <a:rPr lang="en-IN" sz="3200" dirty="0">
                <a:effectLst/>
                <a:latin typeface="+mn-lt"/>
              </a:rPr>
            </a:br>
            <a:r>
              <a:rPr lang="en-IN" sz="3200" dirty="0">
                <a:effectLst/>
                <a:latin typeface="+mn-lt"/>
              </a:rPr>
              <a:t>There are numerous commercial and open-source fraud detection software solutions  such as FICO Falcon, Actimize, etc…</a:t>
            </a:r>
            <a:br>
              <a:rPr lang="en-IN" sz="3200" dirty="0">
                <a:effectLst/>
                <a:latin typeface="+mn-lt"/>
              </a:rPr>
            </a:br>
            <a:endParaRPr lang="en-IN" sz="3200" dirty="0">
              <a:latin typeface="+mn-lt"/>
            </a:endParaRPr>
          </a:p>
          <a:p>
            <a:pPr eaLnBrk="1" hangingPunct="1"/>
            <a:endParaRPr lang="en-US" sz="3200" dirty="0">
              <a:latin typeface="+mn-lt"/>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766359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N" sz="3200" dirty="0">
                <a:effectLst/>
                <a:latin typeface="+mn-lt"/>
              </a:rPr>
              <a:t>We compared the performances of random forests and genetic algorithm individually and also combined approach of genetic algorithm and random forest when compare with single accuracy results the combined approach got accuracy.</a:t>
            </a:r>
            <a:br>
              <a:rPr lang="en-IN" sz="3200" dirty="0">
                <a:effectLst/>
                <a:latin typeface="+mn-lt"/>
              </a:rPr>
            </a:br>
            <a:br>
              <a:rPr lang="en-IN" sz="3200" dirty="0">
                <a:effectLst/>
                <a:latin typeface="+mn-lt"/>
              </a:rPr>
            </a:br>
            <a:r>
              <a:rPr lang="en-IN" sz="3200" dirty="0">
                <a:effectLst/>
                <a:latin typeface="+mn-lt"/>
              </a:rPr>
              <a:t> In this we took dataset from Kaggle and I divided the data set into training and testing dataset with the help of genetic algorithm and later with the random forest we performed the operators. Finally, mutation got the highest value with the fitness function, got the good performance. In future I want to implement a software with high security and costumers can pay their money whenever they want with the help of eye recognition and fingerprint.</a:t>
            </a:r>
            <a:endParaRPr lang="en-US" sz="3200" dirty="0">
              <a:latin typeface="Calibri" pitchFamily="34" charset="0"/>
            </a:endParaRP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1732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N" sz="3200" dirty="0">
                <a:effectLst/>
                <a:latin typeface="+mn-lt"/>
              </a:rPr>
              <a:t>This paper emphasizes the significance of technological advancements and the widespread availability of online shopping. Credit card payment emerges as a popular mode of transaction in this digital era, with a substantial number of credit card users worldwide. However, the increasing prevalence of fraudulent credit card transactions poses challenges for both banks and customers, resulting in financial losses.</a:t>
            </a:r>
            <a:br>
              <a:rPr lang="en-IN" sz="3200" dirty="0">
                <a:effectLst/>
                <a:latin typeface="+mn-lt"/>
              </a:rPr>
            </a:br>
            <a:br>
              <a:rPr lang="en-IN" sz="3200" dirty="0">
                <a:effectLst/>
                <a:latin typeface="+mn-lt"/>
              </a:rPr>
            </a:br>
            <a:r>
              <a:rPr lang="en-IN" sz="3200" dirty="0">
                <a:effectLst/>
                <a:latin typeface="+mn-lt"/>
              </a:rPr>
              <a:t>To address these issues, the paper underscores the importance of implementing a secure credit card fraud detection system. It explores the application of various machine learning algorithms, including Naive Bayes, Logistic Regression, SVM, Decision Trees, Random Forest, Genetic Algorithm, J48, and AdaBoost, for credit card fraud detection.</a:t>
            </a:r>
            <a:endParaRPr lang="en-US" sz="3200" dirty="0">
              <a:latin typeface="+mn-lt"/>
            </a:endParaRPr>
          </a:p>
        </p:txBody>
      </p:sp>
      <p:sp>
        <p:nvSpPr>
          <p:cNvPr id="36" name="Rectangle 35"/>
          <p:cNvSpPr/>
          <p:nvPr/>
        </p:nvSpPr>
        <p:spPr>
          <a:xfrm>
            <a:off x="33467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60" y="14173200"/>
            <a:ext cx="9144000" cy="119724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IN" sz="3200" dirty="0">
                <a:effectLst/>
                <a:latin typeface="+mn-lt"/>
              </a:rPr>
              <a:t>Traditionally, rule-based methods were used to detect credit card fraud. These algorithms would search for particular patterns in transaction data, such as a high number of transactions from a single place in a short amount of time, that were suggestive of fraud. </a:t>
            </a:r>
            <a:br>
              <a:rPr lang="en-IN" sz="3200" dirty="0">
                <a:effectLst/>
                <a:latin typeface="+mn-lt"/>
              </a:rPr>
            </a:br>
            <a:endParaRPr lang="en-IN" sz="3200" dirty="0">
              <a:latin typeface="+mn-lt"/>
            </a:endParaRPr>
          </a:p>
          <a:p>
            <a:r>
              <a:rPr lang="en-IN" sz="3200" dirty="0">
                <a:effectLst/>
                <a:latin typeface="+mn-lt"/>
              </a:rPr>
              <a:t>Machine learning has emerged as the go-to method for detecting credit card fraud in recent years. After being trained, these models may be used to instantly assess new transactions and determine which ones are probably fraudulent. </a:t>
            </a:r>
            <a:br>
              <a:rPr lang="en-IN" sz="3200" dirty="0">
                <a:effectLst/>
                <a:latin typeface="+mn-lt"/>
              </a:rPr>
            </a:br>
            <a:br>
              <a:rPr lang="en-IN" sz="3200" dirty="0">
                <a:effectLst/>
                <a:latin typeface="+mn-lt"/>
              </a:rPr>
            </a:br>
            <a:r>
              <a:rPr lang="en-IN" sz="3200" dirty="0">
                <a:effectLst/>
                <a:latin typeface="+mn-lt"/>
              </a:rPr>
              <a:t>Credit card fraud detection projects typically involve the following steps:</a:t>
            </a:r>
            <a:r>
              <a:rPr lang="en-IN" sz="1800" dirty="0">
                <a:effectLst/>
                <a:latin typeface="NimbusRomNo9L"/>
              </a:rPr>
              <a:t> </a:t>
            </a:r>
            <a:br>
              <a:rPr lang="en-IN" sz="1800" dirty="0">
                <a:effectLst/>
                <a:latin typeface="NimbusRomNo9L"/>
              </a:rPr>
            </a:br>
            <a:endParaRPr lang="en-IN" sz="2400" dirty="0"/>
          </a:p>
          <a:p>
            <a:r>
              <a:rPr lang="en-IN" sz="3200" dirty="0" err="1">
                <a:latin typeface="+mn-lt"/>
              </a:rPr>
              <a:t>i</a:t>
            </a:r>
            <a:r>
              <a:rPr lang="en-IN" sz="3200" dirty="0">
                <a:latin typeface="+mn-lt"/>
              </a:rPr>
              <a:t>. Data Collection</a:t>
            </a:r>
            <a:br>
              <a:rPr lang="en-IN" sz="3200" dirty="0">
                <a:latin typeface="+mn-lt"/>
              </a:rPr>
            </a:br>
            <a:r>
              <a:rPr lang="en-IN" sz="3200" dirty="0">
                <a:latin typeface="+mn-lt"/>
              </a:rPr>
              <a:t>ii. Data Preparation</a:t>
            </a:r>
            <a:br>
              <a:rPr lang="en-IN" sz="3200" dirty="0">
                <a:latin typeface="+mn-lt"/>
              </a:rPr>
            </a:br>
            <a:r>
              <a:rPr lang="en-IN" sz="3200" dirty="0">
                <a:latin typeface="+mn-lt"/>
              </a:rPr>
              <a:t>iii. Model Selection</a:t>
            </a:r>
            <a:br>
              <a:rPr lang="en-IN" sz="3200" dirty="0">
                <a:latin typeface="+mn-lt"/>
              </a:rPr>
            </a:br>
            <a:r>
              <a:rPr lang="en-IN" sz="3200" dirty="0">
                <a:latin typeface="+mn-lt"/>
              </a:rPr>
              <a:t>iv. Model Training</a:t>
            </a:r>
            <a:br>
              <a:rPr lang="en-IN" sz="3200" dirty="0">
                <a:latin typeface="+mn-lt"/>
              </a:rPr>
            </a:br>
            <a:r>
              <a:rPr lang="en-IN" sz="3200" dirty="0">
                <a:latin typeface="+mn-lt"/>
              </a:rPr>
              <a:t>v. Model Evaluation</a:t>
            </a:r>
            <a:br>
              <a:rPr lang="en-IN" sz="3200" dirty="0">
                <a:latin typeface="+mn-lt"/>
              </a:rPr>
            </a:br>
            <a:r>
              <a:rPr lang="en-IN" sz="3200" dirty="0">
                <a:latin typeface="+mn-lt"/>
              </a:rPr>
              <a:t>vi. Model Deployment</a:t>
            </a:r>
            <a:br>
              <a:rPr lang="en-IN" sz="3200" dirty="0">
                <a:latin typeface="+mn-lt"/>
              </a:rPr>
            </a:br>
            <a:endParaRPr lang="en-IN" sz="3200" dirty="0">
              <a:latin typeface="+mn-lt"/>
            </a:endParaRPr>
          </a:p>
          <a:p>
            <a:pPr eaLnBrk="1" hangingPunct="1"/>
            <a:endParaRPr lang="en-US" sz="3200" dirty="0">
              <a:latin typeface="+mn-lt"/>
            </a:endParaRP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a:bodyPr>
          <a:lstStyle/>
          <a:p>
            <a:pPr>
              <a:spcBef>
                <a:spcPts val="50"/>
              </a:spcBef>
            </a:pPr>
            <a:r>
              <a:rPr lang="en-US" sz="1800" dirty="0">
                <a:effectLst/>
                <a:latin typeface="Times New Roman" panose="02020603050405020304" pitchFamily="18" charset="0"/>
                <a:ea typeface="Times New Roman" panose="02020603050405020304" pitchFamily="18" charset="0"/>
              </a:rPr>
              <a:t>We would like to thank the following people for their support and guidance without whom the completion of this project in fruition would not be possible.</a:t>
            </a:r>
          </a:p>
          <a:p>
            <a:pPr>
              <a:spcBef>
                <a:spcPts val="50"/>
              </a:spcBef>
            </a:pPr>
            <a:r>
              <a:rPr lang="en-US" sz="1800" dirty="0">
                <a:effectLst/>
                <a:latin typeface="Times New Roman" panose="02020603050405020304" pitchFamily="18" charset="0"/>
                <a:ea typeface="Times New Roman" panose="02020603050405020304" pitchFamily="18" charset="0"/>
              </a:rPr>
              <a:t>Mrs. P. Sree Lakshmi, our project guide, helped us and guiding us in the course  of this project.</a:t>
            </a:r>
          </a:p>
          <a:p>
            <a:pPr>
              <a:spcBef>
                <a:spcPts val="50"/>
              </a:spcBef>
            </a:pPr>
            <a:r>
              <a:rPr lang="en-US" sz="1800" dirty="0">
                <a:effectLst/>
                <a:latin typeface="Times New Roman" panose="02020603050405020304" pitchFamily="18" charset="0"/>
                <a:ea typeface="Times New Roman" panose="02020603050405020304" pitchFamily="18" charset="0"/>
              </a:rPr>
              <a:t>Dr. Arpita Gupta, the Head of the Department, COMPUTER SCIENCE AND ENGI- NEERING.</a:t>
            </a:r>
          </a:p>
          <a:p>
            <a:pPr>
              <a:spcBef>
                <a:spcPts val="50"/>
              </a:spcBef>
            </a:pPr>
            <a:r>
              <a:rPr lang="en-US" sz="1800" dirty="0">
                <a:effectLst/>
                <a:latin typeface="Times New Roman" panose="02020603050405020304" pitchFamily="18" charset="0"/>
                <a:ea typeface="Times New Roman" panose="02020603050405020304" pitchFamily="18" charset="0"/>
              </a:rPr>
              <a:t>Our internal reviewers, Dr. Sumit Hazra, Mrs. P. Sree Lakshmi, </a:t>
            </a:r>
          </a:p>
          <a:p>
            <a:pPr>
              <a:spcBef>
                <a:spcPts val="50"/>
              </a:spcBef>
            </a:pPr>
            <a:r>
              <a:rPr lang="en-US" sz="1800" dirty="0">
                <a:effectLst/>
                <a:latin typeface="Times New Roman" panose="02020603050405020304" pitchFamily="18" charset="0"/>
                <a:ea typeface="Times New Roman" panose="02020603050405020304" pitchFamily="18" charset="0"/>
              </a:rPr>
              <a:t>Dr. SR. </a:t>
            </a:r>
            <a:r>
              <a:rPr lang="en-US" sz="1800" dirty="0" err="1">
                <a:effectLst/>
                <a:latin typeface="Times New Roman" panose="02020603050405020304" pitchFamily="18" charset="0"/>
                <a:ea typeface="Times New Roman" panose="02020603050405020304" pitchFamily="18" charset="0"/>
              </a:rPr>
              <a:t>Mugun</a:t>
            </a:r>
            <a:r>
              <a:rPr lang="en-US" sz="1800">
                <a:effectLst/>
                <a:latin typeface="Times New Roman" panose="02020603050405020304" pitchFamily="18" charset="0"/>
                <a:ea typeface="Times New Roman" panose="02020603050405020304" pitchFamily="18" charset="0"/>
              </a:rPr>
              <a:t> than for their insight and advice provided during the review sessions.</a:t>
            </a:r>
          </a:p>
          <a:p>
            <a:pPr>
              <a:spcBef>
                <a:spcPts val="50"/>
              </a:spcBef>
            </a:pPr>
            <a:endParaRPr lang="en-IN" sz="1800" dirty="0">
              <a:effectLst/>
              <a:latin typeface="Times New Roman" panose="02020603050405020304" pitchFamily="18" charset="0"/>
              <a:ea typeface="Times New Roman" panose="02020603050405020304" pitchFamily="18" charset="0"/>
            </a:endParaRPr>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3711173"/>
            <a:ext cx="9144000" cy="470893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IN" sz="3200" dirty="0">
                <a:latin typeface="+mn-lt"/>
              </a:rPr>
              <a:t>As</a:t>
            </a:r>
            <a:r>
              <a:rPr lang="en-IN" sz="3200" dirty="0">
                <a:effectLst/>
                <a:latin typeface="+mn-lt"/>
              </a:rPr>
              <a:t> we took dataset from Kaggle and divided the data set into training and testing dataset with the help of genetic algorithm and later with the random forest we performed the operators. Finally, mutation got the highest value with the fitness function, got the good performance. In future we want to implement a software with high security </a:t>
            </a:r>
            <a:r>
              <a:rPr lang="en-IN" sz="3200">
                <a:effectLst/>
                <a:latin typeface="+mn-lt"/>
              </a:rPr>
              <a:t>so that </a:t>
            </a:r>
            <a:r>
              <a:rPr lang="en-IN" sz="3200" dirty="0">
                <a:effectLst/>
                <a:latin typeface="+mn-lt"/>
              </a:rPr>
              <a:t>costumers can pay their money whenever they want with the help of eye recognition and fingerprint. </a:t>
            </a:r>
            <a:endParaRPr lang="en-IN" sz="3200" dirty="0">
              <a:latin typeface="+mn-lt"/>
            </a:endParaRPr>
          </a:p>
        </p:txBody>
      </p:sp>
      <p:sp>
        <p:nvSpPr>
          <p:cNvPr id="41" name="Rectangle 40"/>
          <p:cNvSpPr/>
          <p:nvPr/>
        </p:nvSpPr>
        <p:spPr>
          <a:xfrm>
            <a:off x="33467040" y="23123618"/>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2" name="Picture 1">
            <a:extLst>
              <a:ext uri="{FF2B5EF4-FFF2-40B4-BE49-F238E27FC236}">
                <a16:creationId xmlns:a16="http://schemas.microsoft.com/office/drawing/2014/main" id="{00000000-0008-0000-0100-000002000000}"/>
              </a:ext>
            </a:extLst>
          </p:cNvPr>
          <p:cNvPicPr/>
          <p:nvPr/>
        </p:nvPicPr>
        <p:blipFill>
          <a:blip r:embed="rId2" cstate="print"/>
          <a:srcRect/>
          <a:stretch>
            <a:fillRect/>
          </a:stretch>
        </p:blipFill>
        <p:spPr bwMode="auto">
          <a:xfrm>
            <a:off x="90288" y="1"/>
            <a:ext cx="9144000" cy="3970746"/>
          </a:xfrm>
          <a:prstGeom prst="rect">
            <a:avLst/>
          </a:prstGeom>
          <a:noFill/>
          <a:ln w="9525">
            <a:noFill/>
            <a:miter lim="800000"/>
            <a:headEnd/>
            <a:tailEnd/>
          </a:ln>
        </p:spPr>
      </p:pic>
      <p:pic>
        <p:nvPicPr>
          <p:cNvPr id="9" name="Picture 8">
            <a:extLst>
              <a:ext uri="{FF2B5EF4-FFF2-40B4-BE49-F238E27FC236}">
                <a16:creationId xmlns:a16="http://schemas.microsoft.com/office/drawing/2014/main" id="{1CD3C911-0561-88FF-0EB9-039148BDD4C5}"/>
              </a:ext>
            </a:extLst>
          </p:cNvPr>
          <p:cNvPicPr>
            <a:picLocks noChangeAspect="1"/>
          </p:cNvPicPr>
          <p:nvPr/>
        </p:nvPicPr>
        <p:blipFill>
          <a:blip r:embed="rId3"/>
          <a:stretch>
            <a:fillRect/>
          </a:stretch>
        </p:blipFill>
        <p:spPr>
          <a:xfrm>
            <a:off x="11535294" y="22234776"/>
            <a:ext cx="8352905" cy="4258269"/>
          </a:xfrm>
          <a:prstGeom prst="rect">
            <a:avLst/>
          </a:prstGeom>
        </p:spPr>
      </p:pic>
      <p:pic>
        <p:nvPicPr>
          <p:cNvPr id="17" name="Picture 16">
            <a:extLst>
              <a:ext uri="{FF2B5EF4-FFF2-40B4-BE49-F238E27FC236}">
                <a16:creationId xmlns:a16="http://schemas.microsoft.com/office/drawing/2014/main" id="{1C01B875-3411-3A7C-35AF-602459DDC054}"/>
              </a:ext>
            </a:extLst>
          </p:cNvPr>
          <p:cNvPicPr>
            <a:picLocks noChangeAspect="1"/>
          </p:cNvPicPr>
          <p:nvPr/>
        </p:nvPicPr>
        <p:blipFill>
          <a:blip r:embed="rId4"/>
          <a:stretch>
            <a:fillRect/>
          </a:stretch>
        </p:blipFill>
        <p:spPr>
          <a:xfrm>
            <a:off x="22235970" y="22234776"/>
            <a:ext cx="8853629" cy="425826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3040</TotalTime>
  <Words>1217</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NimbusRomNo9L</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2010030142 Rokkam Vivek Vardhan Reddy</cp:lastModifiedBy>
  <cp:revision>101</cp:revision>
  <cp:lastPrinted>2013-02-12T02:21:55Z</cp:lastPrinted>
  <dcterms:created xsi:type="dcterms:W3CDTF">2013-02-10T21:14:48Z</dcterms:created>
  <dcterms:modified xsi:type="dcterms:W3CDTF">2023-11-07T10:46:05Z</dcterms:modified>
</cp:coreProperties>
</file>